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16"/>
  </p:notesMasterIdLst>
  <p:handoutMasterIdLst>
    <p:handoutMasterId r:id="rId117"/>
  </p:handoutMasterIdLst>
  <p:sldIdLst>
    <p:sldId id="256" r:id="rId2"/>
    <p:sldId id="257" r:id="rId3"/>
    <p:sldId id="313" r:id="rId4"/>
    <p:sldId id="263" r:id="rId5"/>
    <p:sldId id="264" r:id="rId6"/>
    <p:sldId id="265" r:id="rId7"/>
    <p:sldId id="266" r:id="rId8"/>
    <p:sldId id="274" r:id="rId9"/>
    <p:sldId id="278" r:id="rId10"/>
    <p:sldId id="279" r:id="rId11"/>
    <p:sldId id="280" r:id="rId12"/>
    <p:sldId id="281" r:id="rId13"/>
    <p:sldId id="312" r:id="rId14"/>
    <p:sldId id="314" r:id="rId15"/>
    <p:sldId id="384" r:id="rId16"/>
    <p:sldId id="307" r:id="rId17"/>
    <p:sldId id="308" r:id="rId18"/>
    <p:sldId id="309" r:id="rId19"/>
    <p:sldId id="310" r:id="rId20"/>
    <p:sldId id="311" r:id="rId21"/>
    <p:sldId id="267" r:id="rId22"/>
    <p:sldId id="282" r:id="rId23"/>
    <p:sldId id="276" r:id="rId24"/>
    <p:sldId id="283" r:id="rId25"/>
    <p:sldId id="275" r:id="rId26"/>
    <p:sldId id="277" r:id="rId27"/>
    <p:sldId id="268" r:id="rId28"/>
    <p:sldId id="269" r:id="rId29"/>
    <p:sldId id="284" r:id="rId30"/>
    <p:sldId id="285" r:id="rId31"/>
    <p:sldId id="270" r:id="rId32"/>
    <p:sldId id="271" r:id="rId33"/>
    <p:sldId id="272" r:id="rId34"/>
    <p:sldId id="273" r:id="rId35"/>
    <p:sldId id="288" r:id="rId36"/>
    <p:sldId id="286" r:id="rId37"/>
    <p:sldId id="289" r:id="rId38"/>
    <p:sldId id="303" r:id="rId39"/>
    <p:sldId id="304" r:id="rId40"/>
    <p:sldId id="305" r:id="rId41"/>
    <p:sldId id="315" r:id="rId42"/>
    <p:sldId id="297" r:id="rId43"/>
    <p:sldId id="294" r:id="rId44"/>
    <p:sldId id="295" r:id="rId45"/>
    <p:sldId id="306" r:id="rId46"/>
    <p:sldId id="298" r:id="rId47"/>
    <p:sldId id="316" r:id="rId48"/>
    <p:sldId id="318" r:id="rId49"/>
    <p:sldId id="319" r:id="rId50"/>
    <p:sldId id="336" r:id="rId51"/>
    <p:sldId id="320" r:id="rId52"/>
    <p:sldId id="321" r:id="rId53"/>
    <p:sldId id="322" r:id="rId54"/>
    <p:sldId id="323" r:id="rId55"/>
    <p:sldId id="324" r:id="rId56"/>
    <p:sldId id="385" r:id="rId57"/>
    <p:sldId id="325" r:id="rId58"/>
    <p:sldId id="326" r:id="rId59"/>
    <p:sldId id="327" r:id="rId60"/>
    <p:sldId id="328" r:id="rId61"/>
    <p:sldId id="329" r:id="rId62"/>
    <p:sldId id="330" r:id="rId63"/>
    <p:sldId id="331" r:id="rId64"/>
    <p:sldId id="332" r:id="rId65"/>
    <p:sldId id="333" r:id="rId66"/>
    <p:sldId id="334" r:id="rId67"/>
    <p:sldId id="335" r:id="rId68"/>
    <p:sldId id="317" r:id="rId69"/>
    <p:sldId id="337" r:id="rId70"/>
    <p:sldId id="339" r:id="rId71"/>
    <p:sldId id="338" r:id="rId72"/>
    <p:sldId id="340" r:id="rId73"/>
    <p:sldId id="341" r:id="rId74"/>
    <p:sldId id="342" r:id="rId75"/>
    <p:sldId id="343" r:id="rId76"/>
    <p:sldId id="345" r:id="rId77"/>
    <p:sldId id="346" r:id="rId78"/>
    <p:sldId id="347" r:id="rId79"/>
    <p:sldId id="348" r:id="rId80"/>
    <p:sldId id="349" r:id="rId81"/>
    <p:sldId id="350" r:id="rId82"/>
    <p:sldId id="351" r:id="rId83"/>
    <p:sldId id="352" r:id="rId84"/>
    <p:sldId id="353" r:id="rId85"/>
    <p:sldId id="354" r:id="rId86"/>
    <p:sldId id="355" r:id="rId87"/>
    <p:sldId id="356" r:id="rId88"/>
    <p:sldId id="357" r:id="rId89"/>
    <p:sldId id="358" r:id="rId90"/>
    <p:sldId id="359" r:id="rId91"/>
    <p:sldId id="360" r:id="rId92"/>
    <p:sldId id="361" r:id="rId93"/>
    <p:sldId id="362" r:id="rId94"/>
    <p:sldId id="363" r:id="rId95"/>
    <p:sldId id="364" r:id="rId96"/>
    <p:sldId id="365" r:id="rId97"/>
    <p:sldId id="366" r:id="rId98"/>
    <p:sldId id="367" r:id="rId99"/>
    <p:sldId id="368" r:id="rId100"/>
    <p:sldId id="369" r:id="rId101"/>
    <p:sldId id="370" r:id="rId102"/>
    <p:sldId id="371" r:id="rId103"/>
    <p:sldId id="372" r:id="rId104"/>
    <p:sldId id="373" r:id="rId105"/>
    <p:sldId id="374" r:id="rId106"/>
    <p:sldId id="375" r:id="rId107"/>
    <p:sldId id="376" r:id="rId108"/>
    <p:sldId id="377" r:id="rId109"/>
    <p:sldId id="378" r:id="rId110"/>
    <p:sldId id="379" r:id="rId111"/>
    <p:sldId id="380" r:id="rId112"/>
    <p:sldId id="381" r:id="rId113"/>
    <p:sldId id="382" r:id="rId114"/>
    <p:sldId id="383" r:id="rId1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3B86"/>
    <a:srgbClr val="F30D5F"/>
    <a:srgbClr val="FF0066"/>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3" autoAdjust="0"/>
    <p:restoredTop sz="94660"/>
  </p:normalViewPr>
  <p:slideViewPr>
    <p:cSldViewPr snapToGrid="0">
      <p:cViewPr varScale="1">
        <p:scale>
          <a:sx n="37" d="100"/>
          <a:sy n="37" d="100"/>
        </p:scale>
        <p:origin x="294"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handoutMaster" Target="handoutMasters/handoutMaster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68CD62D-1344-4732-9980-33BF0DCEC4CA}" type="datetimeFigureOut">
              <a:rPr lang="en-GB" smtClean="0"/>
              <a:pPr/>
              <a:t>19/09/2016</a:t>
            </a:fld>
            <a:endParaRPr lang="en-GB"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E9A0B46-6328-468A-93C5-59827235E44D}" type="slidenum">
              <a:rPr lang="en-GB" smtClean="0"/>
              <a:pPr/>
              <a:t>‹#›</a:t>
            </a:fld>
            <a:endParaRPr lang="en-GB" dirty="0"/>
          </a:p>
        </p:txBody>
      </p:sp>
    </p:spTree>
    <p:extLst>
      <p:ext uri="{BB962C8B-B14F-4D97-AF65-F5344CB8AC3E}">
        <p14:creationId xmlns:p14="http://schemas.microsoft.com/office/powerpoint/2010/main" val="35028439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8D09DA-B5C2-4EBE-902D-DE836D7E8DAE}" type="datetimeFigureOut">
              <a:rPr lang="en-GB" smtClean="0"/>
              <a:pPr/>
              <a:t>19/09/2016</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48A987-3628-4E7A-BA9E-C27E1DE8FCDE}" type="slidenum">
              <a:rPr lang="en-GB" smtClean="0"/>
              <a:pPr/>
              <a:t>‹#›</a:t>
            </a:fld>
            <a:endParaRPr lang="en-GB" dirty="0"/>
          </a:p>
        </p:txBody>
      </p:sp>
    </p:spTree>
    <p:extLst>
      <p:ext uri="{BB962C8B-B14F-4D97-AF65-F5344CB8AC3E}">
        <p14:creationId xmlns:p14="http://schemas.microsoft.com/office/powerpoint/2010/main" val="424126699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Tree>
    <p:extLst>
      <p:ext uri="{BB962C8B-B14F-4D97-AF65-F5344CB8AC3E}">
        <p14:creationId xmlns:p14="http://schemas.microsoft.com/office/powerpoint/2010/main" val="407360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28688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56F571-FA8A-4151-8BBA-D39C9876CE5D}" type="slidenum">
              <a:rPr lang="en-US" smtClean="0"/>
              <a:pPr/>
              <a:t>104</a:t>
            </a:fld>
            <a:endParaRPr lang="en-US" dirty="0"/>
          </a:p>
        </p:txBody>
      </p:sp>
    </p:spTree>
    <p:extLst>
      <p:ext uri="{BB962C8B-B14F-4D97-AF65-F5344CB8AC3E}">
        <p14:creationId xmlns:p14="http://schemas.microsoft.com/office/powerpoint/2010/main" val="2490975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56F571-FA8A-4151-8BBA-D39C9876CE5D}" type="slidenum">
              <a:rPr lang="en-US" smtClean="0"/>
              <a:pPr/>
              <a:t>105</a:t>
            </a:fld>
            <a:endParaRPr lang="en-US" dirty="0"/>
          </a:p>
        </p:txBody>
      </p:sp>
    </p:spTree>
    <p:extLst>
      <p:ext uri="{BB962C8B-B14F-4D97-AF65-F5344CB8AC3E}">
        <p14:creationId xmlns:p14="http://schemas.microsoft.com/office/powerpoint/2010/main" val="2331352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72F50DD7-367A-4C34-9E9E-710B10D37A0F}" type="datetime1">
              <a:rPr lang="en-GB" smtClean="0"/>
              <a:t>19/09/2016</a:t>
            </a:fld>
            <a:endParaRPr lang="en-GB" dirty="0"/>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r>
              <a:rPr lang="en-GB" dirty="0" smtClean="0"/>
              <a:t>May Alrashed. PhD</a:t>
            </a:r>
            <a:endParaRPr lang="en-GB" dirty="0"/>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4213AB17-2374-42AF-BAB3-1E0321EC7F5B}" type="slidenum">
              <a:rPr lang="en-GB" smtClean="0"/>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D619937-BA69-4509-8214-65939DFCCEAE}" type="datetime1">
              <a:rPr lang="en-GB" smtClean="0"/>
              <a:t>19/09/2016</a:t>
            </a:fld>
            <a:endParaRPr lang="en-GB" dirty="0"/>
          </a:p>
        </p:txBody>
      </p:sp>
      <p:sp>
        <p:nvSpPr>
          <p:cNvPr id="5" name="Footer Placeholder 4"/>
          <p:cNvSpPr>
            <a:spLocks noGrp="1"/>
          </p:cNvSpPr>
          <p:nvPr>
            <p:ph type="ftr" sz="quarter" idx="11"/>
          </p:nvPr>
        </p:nvSpPr>
        <p:spPr/>
        <p:txBody>
          <a:bodyPr/>
          <a:lstStyle/>
          <a:p>
            <a:r>
              <a:rPr lang="en-GB" dirty="0" smtClean="0"/>
              <a:t>May Alrashed. PhD</a:t>
            </a:r>
            <a:endParaRPr lang="en-GB" dirty="0"/>
          </a:p>
        </p:txBody>
      </p:sp>
      <p:sp>
        <p:nvSpPr>
          <p:cNvPr id="6" name="Slide Number Placeholder 5"/>
          <p:cNvSpPr>
            <a:spLocks noGrp="1"/>
          </p:cNvSpPr>
          <p:nvPr>
            <p:ph type="sldNum" sz="quarter" idx="12"/>
          </p:nvPr>
        </p:nvSpPr>
        <p:spPr/>
        <p:txBody>
          <a:bodyPr/>
          <a:lstStyle/>
          <a:p>
            <a:fld id="{4213AB17-2374-42AF-BAB3-1E0321EC7F5B}"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CFD4996-FD25-4ED0-A559-F120E5777AE2}" type="datetime1">
              <a:rPr lang="en-GB" smtClean="0"/>
              <a:t>19/09/2016</a:t>
            </a:fld>
            <a:endParaRPr lang="en-GB" dirty="0"/>
          </a:p>
        </p:txBody>
      </p:sp>
      <p:sp>
        <p:nvSpPr>
          <p:cNvPr id="5" name="Footer Placeholder 4"/>
          <p:cNvSpPr>
            <a:spLocks noGrp="1"/>
          </p:cNvSpPr>
          <p:nvPr>
            <p:ph type="ftr" sz="quarter" idx="11"/>
          </p:nvPr>
        </p:nvSpPr>
        <p:spPr/>
        <p:txBody>
          <a:bodyPr/>
          <a:lstStyle/>
          <a:p>
            <a:r>
              <a:rPr lang="en-GB" dirty="0" smtClean="0"/>
              <a:t>May Alrashed. PhD</a:t>
            </a:r>
            <a:endParaRPr lang="en-GB" dirty="0"/>
          </a:p>
        </p:txBody>
      </p:sp>
      <p:sp>
        <p:nvSpPr>
          <p:cNvPr id="6" name="Slide Number Placeholder 5"/>
          <p:cNvSpPr>
            <a:spLocks noGrp="1"/>
          </p:cNvSpPr>
          <p:nvPr>
            <p:ph type="sldNum" sz="quarter" idx="12"/>
          </p:nvPr>
        </p:nvSpPr>
        <p:spPr/>
        <p:txBody>
          <a:bodyPr/>
          <a:lstStyle/>
          <a:p>
            <a:fld id="{4213AB17-2374-42AF-BAB3-1E0321EC7F5B}" type="slidenum">
              <a:rPr lang="en-GB" smtClean="0"/>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62D9DA23-E5D0-4910-8488-72F76FE3BD84}" type="datetime1">
              <a:rPr lang="en-GB" smtClean="0"/>
              <a:t>19/09/2016</a:t>
            </a:fld>
            <a:endParaRPr lang="en-GB" dirty="0"/>
          </a:p>
        </p:txBody>
      </p:sp>
      <p:sp>
        <p:nvSpPr>
          <p:cNvPr id="5" name="Footer Placeholder 4"/>
          <p:cNvSpPr>
            <a:spLocks noGrp="1"/>
          </p:cNvSpPr>
          <p:nvPr>
            <p:ph type="ftr" sz="quarter" idx="11"/>
          </p:nvPr>
        </p:nvSpPr>
        <p:spPr>
          <a:xfrm>
            <a:off x="457200" y="6480969"/>
            <a:ext cx="4260056" cy="300831"/>
          </a:xfrm>
        </p:spPr>
        <p:txBody>
          <a:bodyPr/>
          <a:lstStyle/>
          <a:p>
            <a:r>
              <a:rPr lang="en-GB" dirty="0" smtClean="0"/>
              <a:t>May Alrashed. PhD</a:t>
            </a:r>
            <a:endParaRPr lang="en-GB" dirty="0"/>
          </a:p>
        </p:txBody>
      </p:sp>
      <p:sp>
        <p:nvSpPr>
          <p:cNvPr id="6" name="Slide Number Placeholder 5"/>
          <p:cNvSpPr>
            <a:spLocks noGrp="1"/>
          </p:cNvSpPr>
          <p:nvPr>
            <p:ph type="sldNum" sz="quarter" idx="12"/>
          </p:nvPr>
        </p:nvSpPr>
        <p:spPr/>
        <p:txBody>
          <a:bodyPr/>
          <a:lstStyle/>
          <a:p>
            <a:fld id="{4213AB17-2374-42AF-BAB3-1E0321EC7F5B}" type="slidenum">
              <a:rPr lang="en-GB" smtClean="0"/>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dirty="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Date Placeholder 3"/>
          <p:cNvSpPr>
            <a:spLocks noGrp="1"/>
          </p:cNvSpPr>
          <p:nvPr>
            <p:ph type="dt" sz="half" idx="10"/>
          </p:nvPr>
        </p:nvSpPr>
        <p:spPr>
          <a:xfrm>
            <a:off x="6955632" y="6477000"/>
            <a:ext cx="2133600" cy="304800"/>
          </a:xfrm>
        </p:spPr>
        <p:txBody>
          <a:bodyPr/>
          <a:lstStyle/>
          <a:p>
            <a:fld id="{A3002F28-B947-4F4B-B95C-FA1F0B939634}" type="datetime1">
              <a:rPr lang="en-GB" smtClean="0"/>
              <a:t>19/09/2016</a:t>
            </a:fld>
            <a:endParaRPr lang="en-GB" dirty="0"/>
          </a:p>
        </p:txBody>
      </p:sp>
      <p:sp>
        <p:nvSpPr>
          <p:cNvPr id="5" name="Footer Placeholder 4"/>
          <p:cNvSpPr>
            <a:spLocks noGrp="1"/>
          </p:cNvSpPr>
          <p:nvPr>
            <p:ph type="ftr" sz="quarter" idx="11"/>
          </p:nvPr>
        </p:nvSpPr>
        <p:spPr>
          <a:xfrm>
            <a:off x="2619376" y="6480969"/>
            <a:ext cx="4260056" cy="300831"/>
          </a:xfrm>
        </p:spPr>
        <p:txBody>
          <a:bodyPr/>
          <a:lstStyle/>
          <a:p>
            <a:r>
              <a:rPr lang="en-GB" dirty="0" smtClean="0"/>
              <a:t>May Alrashed. PhD</a:t>
            </a:r>
            <a:endParaRPr lang="en-GB" dirty="0"/>
          </a:p>
        </p:txBody>
      </p:sp>
      <p:sp>
        <p:nvSpPr>
          <p:cNvPr id="6" name="Slide Number Placeholder 5"/>
          <p:cNvSpPr>
            <a:spLocks noGrp="1"/>
          </p:cNvSpPr>
          <p:nvPr>
            <p:ph type="sldNum" sz="quarter" idx="12"/>
          </p:nvPr>
        </p:nvSpPr>
        <p:spPr>
          <a:xfrm>
            <a:off x="8451056" y="809624"/>
            <a:ext cx="502920" cy="300831"/>
          </a:xfrm>
        </p:spPr>
        <p:txBody>
          <a:bodyPr/>
          <a:lstStyle/>
          <a:p>
            <a:fld id="{4213AB17-2374-42AF-BAB3-1E0321EC7F5B}" type="slidenum">
              <a:rPr lang="en-GB" smtClean="0"/>
              <a:pPr/>
              <a:t>‹#›</a:t>
            </a:fld>
            <a:endParaRPr lang="en-GB" dirty="0"/>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2E5BC264-D95B-45B2-ABDB-4744D529575F}" type="datetime1">
              <a:rPr lang="en-GB" smtClean="0"/>
              <a:t>19/09/2016</a:t>
            </a:fld>
            <a:endParaRPr lang="en-GB" dirty="0"/>
          </a:p>
        </p:txBody>
      </p:sp>
      <p:sp>
        <p:nvSpPr>
          <p:cNvPr id="6" name="Footer Placeholder 5"/>
          <p:cNvSpPr>
            <a:spLocks noGrp="1"/>
          </p:cNvSpPr>
          <p:nvPr>
            <p:ph type="ftr" sz="quarter" idx="11"/>
          </p:nvPr>
        </p:nvSpPr>
        <p:spPr>
          <a:xfrm>
            <a:off x="457200" y="6480969"/>
            <a:ext cx="4260056" cy="301752"/>
          </a:xfrm>
        </p:spPr>
        <p:txBody>
          <a:bodyPr/>
          <a:lstStyle/>
          <a:p>
            <a:r>
              <a:rPr lang="en-GB" dirty="0" smtClean="0"/>
              <a:t>May Alrashed. PhD</a:t>
            </a:r>
            <a:endParaRPr lang="en-GB" dirty="0"/>
          </a:p>
        </p:txBody>
      </p:sp>
      <p:sp>
        <p:nvSpPr>
          <p:cNvPr id="7" name="Slide Number Placeholder 6"/>
          <p:cNvSpPr>
            <a:spLocks noGrp="1"/>
          </p:cNvSpPr>
          <p:nvPr>
            <p:ph type="sldNum" sz="quarter" idx="12"/>
          </p:nvPr>
        </p:nvSpPr>
        <p:spPr>
          <a:xfrm>
            <a:off x="7589520" y="6480969"/>
            <a:ext cx="502920" cy="301752"/>
          </a:xfrm>
        </p:spPr>
        <p:txBody>
          <a:bodyPr/>
          <a:lstStyle/>
          <a:p>
            <a:fld id="{4213AB17-2374-42AF-BAB3-1E0321EC7F5B}" type="slidenum">
              <a:rPr lang="en-GB" smtClean="0"/>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80907BAF-687A-4650-835F-CE36185A8728}" type="datetime1">
              <a:rPr lang="en-GB" smtClean="0"/>
              <a:t>19/09/2016</a:t>
            </a:fld>
            <a:endParaRPr lang="en-GB" dirty="0"/>
          </a:p>
        </p:txBody>
      </p:sp>
      <p:sp>
        <p:nvSpPr>
          <p:cNvPr id="8" name="Footer Placeholder 7"/>
          <p:cNvSpPr>
            <a:spLocks noGrp="1"/>
          </p:cNvSpPr>
          <p:nvPr>
            <p:ph type="ftr" sz="quarter" idx="11"/>
          </p:nvPr>
        </p:nvSpPr>
        <p:spPr>
          <a:xfrm>
            <a:off x="457200" y="6480969"/>
            <a:ext cx="4261104" cy="301752"/>
          </a:xfrm>
        </p:spPr>
        <p:txBody>
          <a:bodyPr/>
          <a:lstStyle/>
          <a:p>
            <a:r>
              <a:rPr lang="en-GB" dirty="0" smtClean="0"/>
              <a:t>May Alrashed. PhD</a:t>
            </a:r>
            <a:endParaRPr lang="en-GB" dirty="0"/>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4213AB17-2374-42AF-BAB3-1E0321EC7F5B}" type="slidenum">
              <a:rPr lang="en-GB" smtClean="0"/>
              <a:pPr/>
              <a:t>‹#›</a:t>
            </a:fld>
            <a:endParaRPr lang="en-GB" dirty="0"/>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9F34F44-F33C-4C40-999E-F4F0737EC1F2}" type="datetime1">
              <a:rPr lang="en-GB" smtClean="0"/>
              <a:t>19/09/2016</a:t>
            </a:fld>
            <a:endParaRPr lang="en-GB" dirty="0"/>
          </a:p>
        </p:txBody>
      </p:sp>
      <p:sp>
        <p:nvSpPr>
          <p:cNvPr id="4" name="Footer Placeholder 3"/>
          <p:cNvSpPr>
            <a:spLocks noGrp="1"/>
          </p:cNvSpPr>
          <p:nvPr>
            <p:ph type="ftr" sz="quarter" idx="11"/>
          </p:nvPr>
        </p:nvSpPr>
        <p:spPr/>
        <p:txBody>
          <a:bodyPr/>
          <a:lstStyle/>
          <a:p>
            <a:r>
              <a:rPr lang="en-GB" dirty="0" smtClean="0"/>
              <a:t>May Alrashed. PhD</a:t>
            </a:r>
            <a:endParaRPr lang="en-GB" dirty="0"/>
          </a:p>
        </p:txBody>
      </p:sp>
      <p:sp>
        <p:nvSpPr>
          <p:cNvPr id="5" name="Slide Number Placeholder 4"/>
          <p:cNvSpPr>
            <a:spLocks noGrp="1"/>
          </p:cNvSpPr>
          <p:nvPr>
            <p:ph type="sldNum" sz="quarter" idx="12"/>
          </p:nvPr>
        </p:nvSpPr>
        <p:spPr/>
        <p:txBody>
          <a:bodyPr/>
          <a:lstStyle/>
          <a:p>
            <a:fld id="{4213AB17-2374-42AF-BAB3-1E0321EC7F5B}" type="slidenum">
              <a:rPr lang="en-GB" smtClean="0"/>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E36836AF-1957-4311-AF99-DAEF47620B78}" type="datetime1">
              <a:rPr lang="en-GB" smtClean="0"/>
              <a:t>19/09/2016</a:t>
            </a:fld>
            <a:endParaRPr lang="en-GB" dirty="0"/>
          </a:p>
        </p:txBody>
      </p:sp>
      <p:sp>
        <p:nvSpPr>
          <p:cNvPr id="3" name="Footer Placeholder 2"/>
          <p:cNvSpPr>
            <a:spLocks noGrp="1"/>
          </p:cNvSpPr>
          <p:nvPr>
            <p:ph type="ftr" sz="quarter" idx="11"/>
          </p:nvPr>
        </p:nvSpPr>
        <p:spPr>
          <a:xfrm>
            <a:off x="457200" y="6481890"/>
            <a:ext cx="4260056" cy="300831"/>
          </a:xfrm>
        </p:spPr>
        <p:txBody>
          <a:bodyPr/>
          <a:lstStyle/>
          <a:p>
            <a:r>
              <a:rPr lang="en-GB" dirty="0" smtClean="0"/>
              <a:t>May Alrashed. PhD</a:t>
            </a:r>
            <a:endParaRPr lang="en-GB" dirty="0"/>
          </a:p>
        </p:txBody>
      </p:sp>
      <p:sp>
        <p:nvSpPr>
          <p:cNvPr id="4" name="Slide Number Placeholder 3"/>
          <p:cNvSpPr>
            <a:spLocks noGrp="1"/>
          </p:cNvSpPr>
          <p:nvPr>
            <p:ph type="sldNum" sz="quarter" idx="12"/>
          </p:nvPr>
        </p:nvSpPr>
        <p:spPr>
          <a:xfrm>
            <a:off x="7589520" y="6480969"/>
            <a:ext cx="502920" cy="301752"/>
          </a:xfrm>
        </p:spPr>
        <p:txBody>
          <a:bodyPr/>
          <a:lstStyle/>
          <a:p>
            <a:fld id="{4213AB17-2374-42AF-BAB3-1E0321EC7F5B}" type="slidenum">
              <a:rPr lang="en-GB" smtClean="0"/>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FFD72D1A-732F-48DA-8694-C1184B943F48}" type="datetime1">
              <a:rPr lang="en-GB" smtClean="0"/>
              <a:t>19/09/2016</a:t>
            </a:fld>
            <a:endParaRPr lang="en-GB" dirty="0"/>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r>
              <a:rPr lang="en-GB" dirty="0" smtClean="0"/>
              <a:t>May Alrashed. PhD</a:t>
            </a:r>
            <a:endParaRPr lang="en-GB" dirty="0"/>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4213AB17-2374-42AF-BAB3-1E0321EC7F5B}" type="slidenum">
              <a:rPr lang="en-GB" smtClean="0"/>
              <a:pPr/>
              <a:t>‹#›</a:t>
            </a:fld>
            <a:endParaRPr lang="en-GB" dirty="0"/>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B7C2B53A-4530-42C3-B394-F3F6E7FD3A74}" type="datetime1">
              <a:rPr lang="en-GB" smtClean="0"/>
              <a:t>19/09/2016</a:t>
            </a:fld>
            <a:endParaRPr lang="en-GB" dirty="0"/>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r>
              <a:rPr lang="en-GB" dirty="0" smtClean="0"/>
              <a:t>May Alrashed. PhD</a:t>
            </a:r>
            <a:endParaRPr lang="en-GB" dirty="0"/>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4213AB17-2374-42AF-BAB3-1E0321EC7F5B}" type="slidenum">
              <a:rPr lang="en-GB" smtClean="0"/>
              <a:pPr/>
              <a:t>‹#›</a:t>
            </a:fld>
            <a:endParaRPr lang="en-GB"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0FAE3160-7FEC-49C2-AC6B-3C1A8F756434}" type="datetime1">
              <a:rPr lang="en-GB" smtClean="0"/>
              <a:t>19/09/2016</a:t>
            </a:fld>
            <a:endParaRPr lang="en-GB" dirty="0"/>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r>
              <a:rPr lang="en-GB" dirty="0" smtClean="0"/>
              <a:t>May Alrashed. PhD</a:t>
            </a:r>
            <a:endParaRPr lang="en-GB" dirty="0"/>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4213AB17-2374-42AF-BAB3-1E0321EC7F5B}" type="slidenum">
              <a:rPr lang="en-GB" smtClean="0"/>
              <a:pPr/>
              <a:t>‹#›</a:t>
            </a:fld>
            <a:endParaRPr lang="en-GB" dirty="0"/>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dt="0"/>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hyperlink" Target="http://www.britannica.com/EBchecked/topic/141012/covalent-bond"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hyperlink" Target="https://www.khanacademy.org/test-prep/mcat/chemical-processes/enzymes/v/an-introduction-to-enzymes-and-catalysis"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www.youtube.com/watch?v=FXWZr3mscUo&amp;ebc=ANyPxKq40DhlpGfa1shcm0LCv_j4qxh2MUDITdZqWrGYl17OJ_4dhD8TOOV_51Aym6FM7TAt9MeJi1gmr_IFrgBDojZslR69VQ" TargetMode="External"/><Relationship Id="rId2" Type="http://schemas.openxmlformats.org/officeDocument/2006/relationships/hyperlink" Target="https://www.youtube.com/watch?v=6cGdWi_DSGk"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3.wmf"/></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4.wmf"/></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32.wmf"/></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544" y="2819400"/>
            <a:ext cx="8062912" cy="1012825"/>
          </a:xfrm>
        </p:spPr>
        <p:txBody>
          <a:bodyPr/>
          <a:lstStyle/>
          <a:p>
            <a:pPr algn="ctr"/>
            <a:r>
              <a:rPr lang="en-US" b="1" dirty="0" smtClean="0">
                <a:latin typeface="Arial" pitchFamily="34" charset="0"/>
                <a:cs typeface="Arial" pitchFamily="34" charset="0"/>
              </a:rPr>
              <a:t>CLINICAL ENZYMOLOGY </a:t>
            </a:r>
            <a:endParaRPr lang="en-GB" b="1" dirty="0">
              <a:latin typeface="Arial" pitchFamily="34" charset="0"/>
              <a:cs typeface="Arial" pitchFamily="34" charset="0"/>
            </a:endParaRPr>
          </a:p>
        </p:txBody>
      </p:sp>
      <p:sp>
        <p:nvSpPr>
          <p:cNvPr id="3" name="Subtitle 2"/>
          <p:cNvSpPr>
            <a:spLocks noGrp="1"/>
          </p:cNvSpPr>
          <p:nvPr>
            <p:ph type="subTitle" idx="1"/>
          </p:nvPr>
        </p:nvSpPr>
        <p:spPr/>
        <p:txBody>
          <a:bodyPr/>
          <a:lstStyle/>
          <a:p>
            <a:pPr algn="ctr"/>
            <a:r>
              <a:rPr lang="en-US" b="1" dirty="0" smtClean="0">
                <a:latin typeface="Arial" pitchFamily="34" charset="0"/>
                <a:cs typeface="Arial" pitchFamily="34" charset="0"/>
              </a:rPr>
              <a:t>CLS 431</a:t>
            </a:r>
            <a:endParaRPr lang="en-GB" b="1"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r>
              <a:rPr lang="en-GB" dirty="0" smtClean="0"/>
              <a:t>May Alrashed. PhD</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solidFill>
                  <a:schemeClr val="accent1"/>
                </a:solidFill>
              </a:rPr>
              <a:t>Group</a:t>
            </a:r>
            <a:r>
              <a:rPr lang="en-US" sz="4400" b="1" dirty="0" smtClean="0">
                <a:solidFill>
                  <a:schemeClr val="accent1"/>
                </a:solidFill>
              </a:rPr>
              <a:t> </a:t>
            </a:r>
            <a:r>
              <a:rPr lang="en-US" sz="4400" dirty="0" smtClean="0">
                <a:solidFill>
                  <a:schemeClr val="accent1"/>
                </a:solidFill>
              </a:rPr>
              <a:t>specificity </a:t>
            </a:r>
            <a:endParaRPr lang="en-GB" dirty="0"/>
          </a:p>
        </p:txBody>
      </p:sp>
      <p:sp>
        <p:nvSpPr>
          <p:cNvPr id="3" name="Content Placeholder 2"/>
          <p:cNvSpPr>
            <a:spLocks noGrp="1"/>
          </p:cNvSpPr>
          <p:nvPr>
            <p:ph idx="1"/>
          </p:nvPr>
        </p:nvSpPr>
        <p:spPr/>
        <p:txBody>
          <a:bodyPr/>
          <a:lstStyle/>
          <a:p>
            <a:pPr>
              <a:buFont typeface="Wingdings" pitchFamily="2" charset="2"/>
              <a:buChar char="Ø"/>
            </a:pPr>
            <a:r>
              <a:rPr lang="en-US" sz="2800" dirty="0" smtClean="0"/>
              <a:t>Enzyme active site can recognize many substrates , all belonging to same group of compounds.</a:t>
            </a:r>
          </a:p>
          <a:p>
            <a:pPr>
              <a:buFont typeface="Wingdings" pitchFamily="2" charset="2"/>
              <a:buChar char="Ø"/>
            </a:pPr>
            <a:endParaRPr lang="en-US" sz="2800" dirty="0" smtClean="0"/>
          </a:p>
          <a:p>
            <a:pPr>
              <a:buFont typeface="Wingdings" pitchFamily="2" charset="2"/>
              <a:buChar char="Ø"/>
            </a:pPr>
            <a:r>
              <a:rPr lang="en-US" sz="2800" dirty="0" smtClean="0"/>
              <a:t>Example: </a:t>
            </a:r>
          </a:p>
          <a:p>
            <a:pPr>
              <a:buFont typeface="Wingdings" pitchFamily="2" charset="2"/>
              <a:buChar char="Ø"/>
            </a:pPr>
            <a:r>
              <a:rPr lang="en-US" sz="2800" dirty="0" err="1" smtClean="0"/>
              <a:t>Trypsin</a:t>
            </a:r>
            <a:r>
              <a:rPr lang="en-US" sz="2800" dirty="0" smtClean="0"/>
              <a:t> catalyzes the hydrolysis of peptide bond in several proteins.</a:t>
            </a:r>
          </a:p>
          <a:p>
            <a:pPr>
              <a:buFont typeface="Wingdings" pitchFamily="2" charset="2"/>
              <a:buChar char="Ø"/>
            </a:pPr>
            <a:r>
              <a:rPr lang="en-US" sz="2800" dirty="0" err="1" smtClean="0"/>
              <a:t>Hexokinases</a:t>
            </a:r>
            <a:r>
              <a:rPr lang="en-US" sz="2800" dirty="0" smtClean="0"/>
              <a:t> act on six carbon sugars.</a:t>
            </a:r>
          </a:p>
          <a:p>
            <a:pPr>
              <a:buFont typeface="Wingdings" pitchFamily="2" charset="2"/>
              <a:buChar char="Ø"/>
            </a:pPr>
            <a:endParaRPr lang="en-GB" dirty="0"/>
          </a:p>
        </p:txBody>
      </p:sp>
      <p:sp>
        <p:nvSpPr>
          <p:cNvPr id="4" name="Footer Placeholder 3"/>
          <p:cNvSpPr>
            <a:spLocks noGrp="1"/>
          </p:cNvSpPr>
          <p:nvPr>
            <p:ph type="ftr" sz="quarter" idx="11"/>
          </p:nvPr>
        </p:nvSpPr>
        <p:spPr/>
        <p:txBody>
          <a:bodyPr/>
          <a:lstStyle/>
          <a:p>
            <a:r>
              <a:rPr lang="en-GB" smtClean="0"/>
              <a:t>May Alrashed. PhD</a:t>
            </a:r>
            <a:endParaRPr lang="en-GB"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304800" y="1469136"/>
            <a:ext cx="7848600" cy="4550664"/>
          </a:xfrm>
          <a:prstGeom prst="rect">
            <a:avLst/>
          </a:prstGeom>
        </p:spPr>
        <p:txBody>
          <a:bodyPr>
            <a:normAutofit/>
          </a:bodyPr>
          <a:lstStyle/>
          <a:p>
            <a:pPr>
              <a:lnSpc>
                <a:spcPct val="150000"/>
              </a:lnSpc>
              <a:buFont typeface="Wingdings" pitchFamily="2" charset="2"/>
              <a:buChar char="Ø"/>
            </a:pPr>
            <a:r>
              <a:rPr lang="en-US" sz="2200" b="1" i="0" dirty="0" smtClean="0">
                <a:cs typeface="Times New Roman" pitchFamily="18" charset="0"/>
              </a:rPr>
              <a:t> AST</a:t>
            </a:r>
            <a:r>
              <a:rPr lang="en-US" sz="2200" i="0" dirty="0" smtClean="0">
                <a:cs typeface="Times New Roman" pitchFamily="18" charset="0"/>
              </a:rPr>
              <a:t> is found in the liver, cardiac muscle, skeletal muscle, kidneys, brain, pancreas, lungs, leukocytes, and erythrocytes in decreasing order of concentration. </a:t>
            </a:r>
            <a:endParaRPr lang="en-US" sz="2200" b="1" i="0" dirty="0" smtClean="0">
              <a:cs typeface="Times New Roman" pitchFamily="18" charset="0"/>
            </a:endParaRPr>
          </a:p>
          <a:p>
            <a:pPr>
              <a:lnSpc>
                <a:spcPct val="150000"/>
              </a:lnSpc>
              <a:buFont typeface="Wingdings" pitchFamily="2" charset="2"/>
              <a:buChar char="Ø"/>
            </a:pPr>
            <a:r>
              <a:rPr lang="en-US" sz="2200" b="1" i="0" dirty="0" smtClean="0">
                <a:cs typeface="Times New Roman" pitchFamily="18" charset="0"/>
              </a:rPr>
              <a:t> Normal level :- 0-41 IU/L.</a:t>
            </a:r>
            <a:endParaRPr lang="en-US" sz="2200" i="0" dirty="0" smtClean="0">
              <a:cs typeface="Times New Roman" pitchFamily="18" charset="0"/>
            </a:endParaRPr>
          </a:p>
          <a:p>
            <a:pPr>
              <a:lnSpc>
                <a:spcPct val="150000"/>
              </a:lnSpc>
              <a:buFont typeface="Wingdings" pitchFamily="2" charset="2"/>
              <a:buChar char="Ø"/>
            </a:pPr>
            <a:r>
              <a:rPr lang="en-US" sz="2200" i="0" dirty="0" smtClean="0">
                <a:cs typeface="Times New Roman" pitchFamily="18" charset="0"/>
              </a:rPr>
              <a:t> The Aminotransferases are normally present in the serum in low concentrations. These enzymes are released into the blood in greater amounts when there is damage to the liver cell membrane resulting in increased permeability.</a:t>
            </a:r>
            <a:endParaRPr lang="en-US" sz="2200" b="1" i="0" dirty="0" smtClean="0">
              <a:cs typeface="Times New Roman" pitchFamily="18" charset="0"/>
            </a:endParaRPr>
          </a:p>
          <a:p>
            <a:pPr>
              <a:lnSpc>
                <a:spcPct val="150000"/>
              </a:lnSpc>
            </a:pPr>
            <a:endParaRPr lang="en-US" sz="2200" i="0" dirty="0">
              <a:cs typeface="Times New Roman" pitchFamily="18" charset="0"/>
            </a:endParaRPr>
          </a:p>
        </p:txBody>
      </p:sp>
      <p:sp>
        <p:nvSpPr>
          <p:cNvPr id="2" name="Title 1"/>
          <p:cNvSpPr>
            <a:spLocks noGrp="1"/>
          </p:cNvSpPr>
          <p:nvPr>
            <p:ph type="title"/>
          </p:nvPr>
        </p:nvSpPr>
        <p:spPr>
          <a:xfrm>
            <a:off x="0" y="0"/>
            <a:ext cx="9144000" cy="1066800"/>
          </a:xfrm>
        </p:spPr>
        <p:txBody>
          <a:bodyPr>
            <a:normAutofit fontScale="90000"/>
          </a:bodyPr>
          <a:lstStyle/>
          <a:p>
            <a:pPr algn="ctr"/>
            <a:r>
              <a:rPr lang="en-US" sz="3200" b="1" dirty="0" smtClean="0">
                <a:latin typeface="Times New Roman" pitchFamily="18" charset="0"/>
                <a:cs typeface="Times New Roman" pitchFamily="18" charset="0"/>
              </a:rPr>
              <a:t/>
            </a:r>
            <a:br>
              <a:rPr lang="en-US" sz="3200" b="1" dirty="0" smtClean="0">
                <a:latin typeface="Times New Roman" pitchFamily="18" charset="0"/>
                <a:cs typeface="Times New Roman" pitchFamily="18" charset="0"/>
              </a:rPr>
            </a:br>
            <a:r>
              <a:rPr lang="en-US" sz="3200" b="1" dirty="0" smtClean="0">
                <a:latin typeface="Times New Roman" pitchFamily="18" charset="0"/>
                <a:cs typeface="Times New Roman" pitchFamily="18" charset="0"/>
              </a:rPr>
              <a:t> </a:t>
            </a:r>
            <a:r>
              <a:rPr lang="en-US" altLang="ja-JP" sz="3600" dirty="0" smtClean="0"/>
              <a:t>Amino Transferases </a:t>
            </a:r>
            <a:endParaRPr lang="en-US" altLang="ja-JP" sz="3600" dirty="0"/>
          </a:p>
        </p:txBody>
      </p:sp>
      <p:sp>
        <p:nvSpPr>
          <p:cNvPr id="7" name="Footer Placeholder 6"/>
          <p:cNvSpPr>
            <a:spLocks noGrp="1"/>
          </p:cNvSpPr>
          <p:nvPr>
            <p:ph type="ftr" sz="quarter" idx="11"/>
          </p:nvPr>
        </p:nvSpPr>
        <p:spPr/>
        <p:txBody>
          <a:bodyPr/>
          <a:lstStyle/>
          <a:p>
            <a:r>
              <a:rPr lang="en-GB" smtClean="0"/>
              <a:t>May Alrashed. PhD</a:t>
            </a:r>
            <a:endParaRPr lang="en-GB"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457200" y="1371600"/>
            <a:ext cx="8305800" cy="5421868"/>
          </a:xfrm>
          <a:prstGeom prst="rect">
            <a:avLst/>
          </a:prstGeom>
        </p:spPr>
        <p:txBody>
          <a:bodyPr>
            <a:noAutofit/>
          </a:bodyPr>
          <a:lstStyle/>
          <a:p>
            <a:pPr lvl="0">
              <a:lnSpc>
                <a:spcPct val="150000"/>
              </a:lnSpc>
              <a:buFont typeface="Wingdings" pitchFamily="2" charset="2"/>
              <a:buChar char="Ø"/>
            </a:pPr>
            <a:r>
              <a:rPr lang="en-US" sz="2200" i="0" dirty="0" smtClean="0">
                <a:cs typeface="Times New Roman" pitchFamily="18" charset="0"/>
              </a:rPr>
              <a:t>Levels of up to 300 U/L are nonspecific and may be found in any type of liver disorder. </a:t>
            </a:r>
          </a:p>
          <a:p>
            <a:pPr lvl="0">
              <a:lnSpc>
                <a:spcPct val="150000"/>
              </a:lnSpc>
              <a:buFont typeface="Wingdings" pitchFamily="2" charset="2"/>
              <a:buChar char="Ø"/>
            </a:pPr>
            <a:r>
              <a:rPr lang="en-US" sz="2200" i="0" dirty="0" smtClean="0">
                <a:cs typeface="Times New Roman" pitchFamily="18" charset="0"/>
              </a:rPr>
              <a:t>Striking elevations i.e., </a:t>
            </a:r>
            <a:r>
              <a:rPr lang="en-US" sz="2200" i="0" dirty="0" err="1" smtClean="0">
                <a:cs typeface="Times New Roman" pitchFamily="18" charset="0"/>
              </a:rPr>
              <a:t>aminotransferases</a:t>
            </a:r>
            <a:r>
              <a:rPr lang="en-US" sz="2200" i="0" dirty="0" smtClean="0">
                <a:cs typeface="Times New Roman" pitchFamily="18" charset="0"/>
              </a:rPr>
              <a:t> &gt; 1000 IU/L occur almost exclusively in disorders associated with extensive hepatocellular injury such as </a:t>
            </a:r>
            <a:endParaRPr lang="en-US" sz="2200" i="0" dirty="0">
              <a:cs typeface="Times New Roman" pitchFamily="18" charset="0"/>
            </a:endParaRPr>
          </a:p>
          <a:p>
            <a:pPr marL="0" lvl="0" indent="0">
              <a:lnSpc>
                <a:spcPct val="150000"/>
              </a:lnSpc>
              <a:buNone/>
            </a:pPr>
            <a:r>
              <a:rPr lang="en-US" sz="2200" i="0" dirty="0">
                <a:cs typeface="Times New Roman" pitchFamily="18" charset="0"/>
              </a:rPr>
              <a:t> </a:t>
            </a:r>
            <a:r>
              <a:rPr lang="en-US" sz="2200" i="0" dirty="0" smtClean="0">
                <a:cs typeface="Times New Roman" pitchFamily="18" charset="0"/>
              </a:rPr>
              <a:t>                            viral hepatitis, </a:t>
            </a:r>
          </a:p>
          <a:p>
            <a:pPr marL="0" lvl="0" indent="0">
              <a:lnSpc>
                <a:spcPct val="150000"/>
              </a:lnSpc>
              <a:buNone/>
            </a:pPr>
            <a:r>
              <a:rPr lang="en-US" sz="2200" i="0" dirty="0" smtClean="0">
                <a:cs typeface="Times New Roman" pitchFamily="18" charset="0"/>
              </a:rPr>
              <a:t>                              Ischemic liver injury (prolonged hypotension), </a:t>
            </a:r>
          </a:p>
          <a:p>
            <a:pPr lvl="0">
              <a:lnSpc>
                <a:spcPct val="150000"/>
              </a:lnSpc>
              <a:buFont typeface="Wingdings" pitchFamily="2" charset="2"/>
              <a:buChar char="Ø"/>
            </a:pPr>
            <a:r>
              <a:rPr lang="en-US" sz="2200" i="0" dirty="0" smtClean="0">
                <a:cs typeface="Times New Roman" pitchFamily="18" charset="0"/>
              </a:rPr>
              <a:t>In most acute hepatocellular disorders, the ALT is higher than or equal to the AST. </a:t>
            </a:r>
          </a:p>
          <a:p>
            <a:pPr lvl="0">
              <a:lnSpc>
                <a:spcPct val="150000"/>
              </a:lnSpc>
            </a:pPr>
            <a:endParaRPr lang="en-US" sz="2200" i="0" dirty="0" smtClean="0">
              <a:cs typeface="Times New Roman" pitchFamily="18" charset="0"/>
            </a:endParaRPr>
          </a:p>
          <a:p>
            <a:pPr>
              <a:lnSpc>
                <a:spcPct val="150000"/>
              </a:lnSpc>
            </a:pPr>
            <a:endParaRPr lang="en-US" sz="2200" i="0" dirty="0">
              <a:cs typeface="Times New Roman" pitchFamily="18" charset="0"/>
            </a:endParaRPr>
          </a:p>
        </p:txBody>
      </p:sp>
      <p:sp>
        <p:nvSpPr>
          <p:cNvPr id="2" name="Title 1"/>
          <p:cNvSpPr>
            <a:spLocks noGrp="1"/>
          </p:cNvSpPr>
          <p:nvPr>
            <p:ph type="title"/>
          </p:nvPr>
        </p:nvSpPr>
        <p:spPr>
          <a:xfrm>
            <a:off x="0" y="228600"/>
            <a:ext cx="9144000" cy="1143000"/>
          </a:xfrm>
        </p:spPr>
        <p:txBody>
          <a:bodyPr>
            <a:noAutofit/>
          </a:bodyPr>
          <a:lstStyle/>
          <a:p>
            <a:pPr algn="ctr"/>
            <a:r>
              <a:rPr lang="en-US" altLang="ja-JP" sz="3600" dirty="0" smtClean="0"/>
              <a:t>Diagnostic significance of Aminotransferases</a:t>
            </a:r>
            <a:endParaRPr lang="en-US" altLang="ja-JP" sz="3600" dirty="0"/>
          </a:p>
        </p:txBody>
      </p:sp>
      <p:sp>
        <p:nvSpPr>
          <p:cNvPr id="7" name="Footer Placeholder 6"/>
          <p:cNvSpPr>
            <a:spLocks noGrp="1"/>
          </p:cNvSpPr>
          <p:nvPr>
            <p:ph type="ftr" sz="quarter" idx="11"/>
          </p:nvPr>
        </p:nvSpPr>
        <p:spPr/>
        <p:txBody>
          <a:bodyPr/>
          <a:lstStyle/>
          <a:p>
            <a:r>
              <a:rPr lang="en-GB" smtClean="0"/>
              <a:t>May Alrashed. PhD</a:t>
            </a:r>
            <a:endParaRPr lang="en-GB"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381000" y="1290918"/>
            <a:ext cx="8229600" cy="5289175"/>
          </a:xfrm>
          <a:prstGeom prst="rect">
            <a:avLst/>
          </a:prstGeom>
        </p:spPr>
        <p:txBody>
          <a:bodyPr>
            <a:normAutofit/>
          </a:bodyPr>
          <a:lstStyle/>
          <a:p>
            <a:pPr marL="466725" indent="-466725">
              <a:lnSpc>
                <a:spcPct val="150000"/>
              </a:lnSpc>
              <a:buFont typeface="Wingdings" pitchFamily="2" charset="2"/>
              <a:buChar char="Ø"/>
            </a:pPr>
            <a:r>
              <a:rPr lang="en-US" sz="2200" i="0" dirty="0" smtClean="0">
                <a:cs typeface="Times New Roman" pitchFamily="18" charset="0"/>
              </a:rPr>
              <a:t>The activities of three enzymes</a:t>
            </a:r>
          </a:p>
          <a:p>
            <a:pPr marL="466725" indent="393700">
              <a:lnSpc>
                <a:spcPct val="150000"/>
              </a:lnSpc>
              <a:buFont typeface="+mj-lt"/>
              <a:buAutoNum type="arabicPeriod"/>
            </a:pPr>
            <a:r>
              <a:rPr lang="en-US" sz="2200" i="0" dirty="0" smtClean="0">
                <a:cs typeface="Times New Roman" pitchFamily="18" charset="0"/>
              </a:rPr>
              <a:t> Alkaline phosphatase, </a:t>
            </a:r>
          </a:p>
          <a:p>
            <a:pPr marL="466725" indent="393700">
              <a:lnSpc>
                <a:spcPct val="150000"/>
              </a:lnSpc>
              <a:buFont typeface="+mj-lt"/>
              <a:buAutoNum type="arabicPeriod"/>
            </a:pPr>
            <a:r>
              <a:rPr lang="en-US" sz="2200" i="0" dirty="0" smtClean="0">
                <a:cs typeface="Times New Roman" pitchFamily="18" charset="0"/>
              </a:rPr>
              <a:t> 5'-nucleotidase, </a:t>
            </a:r>
          </a:p>
          <a:p>
            <a:pPr marL="466725" indent="393700">
              <a:lnSpc>
                <a:spcPct val="150000"/>
              </a:lnSpc>
              <a:buFont typeface="+mj-lt"/>
              <a:buAutoNum type="arabicPeriod"/>
            </a:pPr>
            <a:r>
              <a:rPr lang="en-US" sz="2200" i="0" dirty="0" smtClean="0">
                <a:cs typeface="Times New Roman" pitchFamily="18" charset="0"/>
              </a:rPr>
              <a:t> γ-</a:t>
            </a:r>
            <a:r>
              <a:rPr lang="en-US" sz="2200" i="0" dirty="0" err="1" smtClean="0">
                <a:cs typeface="Times New Roman" pitchFamily="18" charset="0"/>
              </a:rPr>
              <a:t>Glutamyl</a:t>
            </a:r>
            <a:r>
              <a:rPr lang="en-US" sz="2200" i="0" dirty="0" smtClean="0">
                <a:cs typeface="Times New Roman" pitchFamily="18" charset="0"/>
              </a:rPr>
              <a:t> transpeptidase (GGT).</a:t>
            </a:r>
          </a:p>
          <a:p>
            <a:pPr>
              <a:lnSpc>
                <a:spcPct val="150000"/>
              </a:lnSpc>
              <a:buFont typeface="Wingdings" pitchFamily="2" charset="2"/>
              <a:buChar char="Ø"/>
            </a:pPr>
            <a:r>
              <a:rPr lang="en-US" sz="2200" i="0" dirty="0" smtClean="0">
                <a:cs typeface="Times New Roman" pitchFamily="18" charset="0"/>
              </a:rPr>
              <a:t>Alkaline phosphatase and 5'-nucleotidase are found in or near the bile canalicular membrane of </a:t>
            </a:r>
            <a:r>
              <a:rPr lang="en-US" sz="2200" i="0" dirty="0" err="1" smtClean="0">
                <a:cs typeface="Times New Roman" pitchFamily="18" charset="0"/>
              </a:rPr>
              <a:t>hepatocytes</a:t>
            </a:r>
            <a:r>
              <a:rPr lang="en-US" sz="2200" i="0" dirty="0" smtClean="0">
                <a:cs typeface="Times New Roman" pitchFamily="18" charset="0"/>
              </a:rPr>
              <a:t>, while GGT is located in the endoplasmic reticulum and in bile duct epithelial cells. </a:t>
            </a:r>
          </a:p>
          <a:p>
            <a:pPr>
              <a:lnSpc>
                <a:spcPct val="150000"/>
              </a:lnSpc>
            </a:pPr>
            <a:endParaRPr lang="en-US" sz="2200" i="0" dirty="0" smtClean="0">
              <a:cs typeface="Times New Roman" pitchFamily="18" charset="0"/>
            </a:endParaRPr>
          </a:p>
          <a:p>
            <a:pPr>
              <a:lnSpc>
                <a:spcPct val="150000"/>
              </a:lnSpc>
            </a:pPr>
            <a:endParaRPr lang="en-US" sz="2200" i="0" dirty="0">
              <a:cs typeface="Times New Roman" pitchFamily="18" charset="0"/>
            </a:endParaRPr>
          </a:p>
        </p:txBody>
      </p:sp>
      <p:sp>
        <p:nvSpPr>
          <p:cNvPr id="2" name="Title 1"/>
          <p:cNvSpPr>
            <a:spLocks noGrp="1"/>
          </p:cNvSpPr>
          <p:nvPr>
            <p:ph type="title"/>
          </p:nvPr>
        </p:nvSpPr>
        <p:spPr>
          <a:xfrm>
            <a:off x="1" y="308283"/>
            <a:ext cx="9144000" cy="978152"/>
          </a:xfrm>
        </p:spPr>
        <p:txBody>
          <a:bodyPr>
            <a:noAutofit/>
          </a:bodyPr>
          <a:lstStyle/>
          <a:p>
            <a:pPr algn="ctr"/>
            <a:r>
              <a:rPr lang="en-US" altLang="ja-JP" sz="3600" dirty="0" smtClean="0"/>
              <a:t>  Enzymes that reflect Cholestasis</a:t>
            </a:r>
            <a:br>
              <a:rPr lang="en-US" altLang="ja-JP" sz="3600" dirty="0" smtClean="0"/>
            </a:br>
            <a:endParaRPr lang="en-US" altLang="ja-JP" sz="3600" dirty="0"/>
          </a:p>
        </p:txBody>
      </p:sp>
      <p:sp>
        <p:nvSpPr>
          <p:cNvPr id="7" name="Footer Placeholder 6"/>
          <p:cNvSpPr>
            <a:spLocks noGrp="1"/>
          </p:cNvSpPr>
          <p:nvPr>
            <p:ph type="ftr" sz="quarter" idx="11"/>
          </p:nvPr>
        </p:nvSpPr>
        <p:spPr/>
        <p:txBody>
          <a:bodyPr/>
          <a:lstStyle/>
          <a:p>
            <a:r>
              <a:rPr lang="en-GB" smtClean="0"/>
              <a:t>May Alrashed. PhD</a:t>
            </a:r>
            <a:endParaRPr lang="en-GB"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304800" y="1559859"/>
            <a:ext cx="8305800" cy="5298141"/>
          </a:xfrm>
          <a:prstGeom prst="rect">
            <a:avLst/>
          </a:prstGeom>
        </p:spPr>
        <p:txBody>
          <a:bodyPr>
            <a:noAutofit/>
          </a:bodyPr>
          <a:lstStyle/>
          <a:p>
            <a:pPr lvl="0">
              <a:lnSpc>
                <a:spcPct val="150000"/>
              </a:lnSpc>
              <a:buFont typeface="Wingdings" pitchFamily="2" charset="2"/>
              <a:buChar char="Ø"/>
            </a:pPr>
            <a:r>
              <a:rPr lang="en-US" sz="2200" i="0" dirty="0" smtClean="0">
                <a:cs typeface="Times New Roman" pitchFamily="18" charset="0"/>
              </a:rPr>
              <a:t>The normal serum alkaline phosphatase consists of many distinct isoenzymes found in the liver, bone, placenta, and, less commonly, small intestine. </a:t>
            </a:r>
          </a:p>
          <a:p>
            <a:pPr lvl="0">
              <a:lnSpc>
                <a:spcPct val="150000"/>
              </a:lnSpc>
              <a:buFont typeface="Wingdings" pitchFamily="2" charset="2"/>
              <a:buChar char="Ø"/>
            </a:pPr>
            <a:r>
              <a:rPr lang="en-US" sz="2200" i="0" dirty="0">
                <a:cs typeface="Times New Roman" pitchFamily="18" charset="0"/>
              </a:rPr>
              <a:t>Normal level-0-45 </a:t>
            </a:r>
            <a:r>
              <a:rPr lang="en-US" sz="2200" i="0" dirty="0" smtClean="0">
                <a:cs typeface="Times New Roman" pitchFamily="18" charset="0"/>
              </a:rPr>
              <a:t>IU/L</a:t>
            </a:r>
          </a:p>
          <a:p>
            <a:pPr lvl="0">
              <a:lnSpc>
                <a:spcPct val="150000"/>
              </a:lnSpc>
              <a:buFont typeface="Wingdings" pitchFamily="2" charset="2"/>
              <a:buChar char="Ø"/>
            </a:pPr>
            <a:r>
              <a:rPr lang="en-US" sz="2200" i="0" dirty="0" smtClean="0">
                <a:cs typeface="Times New Roman" pitchFamily="18" charset="0"/>
              </a:rPr>
              <a:t>Patients over age 60 can have a mildly elevated alkaline phosphatase.</a:t>
            </a:r>
          </a:p>
          <a:p>
            <a:pPr lvl="0">
              <a:lnSpc>
                <a:spcPct val="150000"/>
              </a:lnSpc>
              <a:buFont typeface="Wingdings" pitchFamily="2" charset="2"/>
              <a:buChar char="Ø"/>
            </a:pPr>
            <a:r>
              <a:rPr lang="en-US" sz="2200" i="0" dirty="0" smtClean="0">
                <a:cs typeface="Times New Roman" pitchFamily="18" charset="0"/>
              </a:rPr>
              <a:t>Individuals with blood types O and B can have an elevation of the serum alkaline phosphatase after eating a fatty meal due to the influx of intestinal alkaline phosphatase into the blood. </a:t>
            </a:r>
          </a:p>
          <a:p>
            <a:pPr>
              <a:lnSpc>
                <a:spcPct val="150000"/>
              </a:lnSpc>
            </a:pPr>
            <a:endParaRPr lang="en-US" sz="2200" i="0" dirty="0" smtClean="0">
              <a:cs typeface="Times New Roman" pitchFamily="18" charset="0"/>
            </a:endParaRPr>
          </a:p>
          <a:p>
            <a:pPr lvl="0">
              <a:lnSpc>
                <a:spcPct val="150000"/>
              </a:lnSpc>
            </a:pPr>
            <a:endParaRPr lang="en-US" sz="2200" i="0" dirty="0" smtClean="0">
              <a:cs typeface="Times New Roman" pitchFamily="18" charset="0"/>
            </a:endParaRPr>
          </a:p>
          <a:p>
            <a:pPr>
              <a:lnSpc>
                <a:spcPct val="150000"/>
              </a:lnSpc>
            </a:pPr>
            <a:endParaRPr lang="en-US" sz="2200" i="0" dirty="0" smtClean="0">
              <a:cs typeface="Times New Roman" pitchFamily="18" charset="0"/>
            </a:endParaRPr>
          </a:p>
          <a:p>
            <a:pPr>
              <a:lnSpc>
                <a:spcPct val="150000"/>
              </a:lnSpc>
            </a:pPr>
            <a:endParaRPr lang="en-US" sz="2200" i="0" dirty="0">
              <a:cs typeface="Times New Roman" pitchFamily="18" charset="0"/>
            </a:endParaRPr>
          </a:p>
        </p:txBody>
      </p:sp>
      <p:sp>
        <p:nvSpPr>
          <p:cNvPr id="2" name="Title 1"/>
          <p:cNvSpPr>
            <a:spLocks noGrp="1"/>
          </p:cNvSpPr>
          <p:nvPr>
            <p:ph type="title"/>
          </p:nvPr>
        </p:nvSpPr>
        <p:spPr>
          <a:xfrm>
            <a:off x="0" y="246529"/>
            <a:ext cx="9144000" cy="1143000"/>
          </a:xfrm>
        </p:spPr>
        <p:txBody>
          <a:bodyPr>
            <a:normAutofit fontScale="90000"/>
          </a:bodyPr>
          <a:lstStyle/>
          <a:p>
            <a:pPr algn="ctr"/>
            <a:r>
              <a:rPr lang="en-US" sz="3200" b="1" dirty="0" smtClean="0">
                <a:solidFill>
                  <a:schemeClr val="tx2">
                    <a:lumMod val="60000"/>
                    <a:lumOff val="40000"/>
                  </a:schemeClr>
                </a:solidFill>
                <a:latin typeface="Times New Roman" pitchFamily="18" charset="0"/>
                <a:cs typeface="Times New Roman" pitchFamily="18" charset="0"/>
              </a:rPr>
              <a:t> </a:t>
            </a:r>
            <a:r>
              <a:rPr lang="en-US" altLang="ja-JP" sz="3600" dirty="0" smtClean="0"/>
              <a:t>1) Alkaline phosphatase in Liver diseases</a:t>
            </a:r>
            <a:endParaRPr lang="en-US" altLang="ja-JP" sz="3600" dirty="0"/>
          </a:p>
        </p:txBody>
      </p:sp>
      <p:sp>
        <p:nvSpPr>
          <p:cNvPr id="7" name="Footer Placeholder 6"/>
          <p:cNvSpPr>
            <a:spLocks noGrp="1"/>
          </p:cNvSpPr>
          <p:nvPr>
            <p:ph type="ftr" sz="quarter" idx="11"/>
          </p:nvPr>
        </p:nvSpPr>
        <p:spPr/>
        <p:txBody>
          <a:bodyPr/>
          <a:lstStyle/>
          <a:p>
            <a:r>
              <a:rPr lang="en-GB" smtClean="0"/>
              <a:t>May Alrashed. PhD</a:t>
            </a:r>
            <a:endParaRPr lang="en-GB"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376509" y="1545335"/>
            <a:ext cx="8842011" cy="5312665"/>
          </a:xfrm>
          <a:prstGeom prst="rect">
            <a:avLst/>
          </a:prstGeom>
        </p:spPr>
        <p:txBody>
          <a:bodyPr>
            <a:noAutofit/>
          </a:bodyPr>
          <a:lstStyle/>
          <a:p>
            <a:pPr marL="514350" indent="-514350">
              <a:lnSpc>
                <a:spcPct val="150000"/>
              </a:lnSpc>
              <a:buFont typeface="+mj-lt"/>
              <a:buAutoNum type="arabicPeriod"/>
            </a:pPr>
            <a:r>
              <a:rPr lang="en-US" sz="2200" b="1" i="0" dirty="0" smtClean="0">
                <a:cs typeface="Times New Roman" pitchFamily="18" charset="0"/>
              </a:rPr>
              <a:t>Hepatic Isoenzyme: – </a:t>
            </a:r>
            <a:r>
              <a:rPr lang="en-US" sz="2200" i="0" dirty="0" smtClean="0">
                <a:cs typeface="Times New Roman" pitchFamily="18" charset="0"/>
              </a:rPr>
              <a:t>Travels fastest towards the anode and occupies the same position as Alpha 2 globulin. Its level rises in extra hepatic biliary obstruction.</a:t>
            </a:r>
          </a:p>
          <a:p>
            <a:pPr marL="514350" indent="-514350">
              <a:lnSpc>
                <a:spcPct val="150000"/>
              </a:lnSpc>
              <a:buNone/>
            </a:pPr>
            <a:endParaRPr lang="en-US" sz="1000" i="0" dirty="0" smtClean="0">
              <a:cs typeface="Times New Roman" pitchFamily="18" charset="0"/>
            </a:endParaRPr>
          </a:p>
          <a:p>
            <a:pPr marL="514350" indent="-514350">
              <a:lnSpc>
                <a:spcPct val="150000"/>
              </a:lnSpc>
              <a:buFont typeface="+mj-lt"/>
              <a:buAutoNum type="arabicPeriod" startAt="2"/>
            </a:pPr>
            <a:r>
              <a:rPr lang="en-US" sz="2200" b="1" i="0" dirty="0" smtClean="0">
                <a:cs typeface="Times New Roman" pitchFamily="18" charset="0"/>
              </a:rPr>
              <a:t>Bone Isoenzyme:-  </a:t>
            </a:r>
            <a:r>
              <a:rPr lang="en-US" sz="2200" i="0" dirty="0" smtClean="0">
                <a:cs typeface="Times New Roman" pitchFamily="18" charset="0"/>
              </a:rPr>
              <a:t>Increases die to osteoblastic activity and is normally elevated in children during periods of active growth .</a:t>
            </a:r>
          </a:p>
          <a:p>
            <a:pPr marL="514350" indent="-514350">
              <a:lnSpc>
                <a:spcPct val="150000"/>
              </a:lnSpc>
              <a:buNone/>
            </a:pPr>
            <a:endParaRPr lang="en-US" sz="1000" i="0" dirty="0" smtClean="0">
              <a:cs typeface="Times New Roman" pitchFamily="18" charset="0"/>
            </a:endParaRPr>
          </a:p>
          <a:p>
            <a:pPr marL="514350" indent="-514350">
              <a:lnSpc>
                <a:spcPct val="150000"/>
              </a:lnSpc>
              <a:buFont typeface="+mj-lt"/>
              <a:buAutoNum type="arabicPeriod" startAt="3"/>
            </a:pPr>
            <a:r>
              <a:rPr lang="en-US" sz="2200" b="1" i="0" dirty="0" smtClean="0">
                <a:cs typeface="Times New Roman" pitchFamily="18" charset="0"/>
              </a:rPr>
              <a:t>Placental Isoenzyme :-  </a:t>
            </a:r>
            <a:r>
              <a:rPr lang="en-US" sz="2200" i="0" dirty="0" smtClean="0">
                <a:cs typeface="Times New Roman" pitchFamily="18" charset="0"/>
              </a:rPr>
              <a:t>Rises during last 6 weeks of pregnancy.</a:t>
            </a:r>
          </a:p>
          <a:p>
            <a:pPr marL="514350" indent="-514350">
              <a:lnSpc>
                <a:spcPct val="150000"/>
              </a:lnSpc>
              <a:buNone/>
            </a:pPr>
            <a:endParaRPr lang="en-US" sz="1000" i="0" dirty="0" smtClean="0">
              <a:cs typeface="Times New Roman" pitchFamily="18" charset="0"/>
            </a:endParaRPr>
          </a:p>
          <a:p>
            <a:pPr marL="514350" indent="-514350">
              <a:lnSpc>
                <a:spcPct val="150000"/>
              </a:lnSpc>
              <a:buFont typeface="+mj-lt"/>
              <a:buAutoNum type="arabicPeriod" startAt="4"/>
            </a:pPr>
            <a:r>
              <a:rPr lang="en-US" sz="2200" b="1" i="0" dirty="0" smtClean="0">
                <a:cs typeface="Times New Roman" pitchFamily="18" charset="0"/>
              </a:rPr>
              <a:t>Intestinal Isoenzyme:-  </a:t>
            </a:r>
            <a:r>
              <a:rPr lang="en-US" sz="2200" i="0" dirty="0" smtClean="0">
                <a:cs typeface="Times New Roman" pitchFamily="18" charset="0"/>
              </a:rPr>
              <a:t>Rise occurs after a fatty meal. May increase during various GI disorders.</a:t>
            </a:r>
          </a:p>
          <a:p>
            <a:pPr>
              <a:lnSpc>
                <a:spcPct val="150000"/>
              </a:lnSpc>
            </a:pPr>
            <a:endParaRPr lang="en-US" sz="2200" i="0" dirty="0">
              <a:cs typeface="Times New Roman" pitchFamily="18" charset="0"/>
            </a:endParaRPr>
          </a:p>
        </p:txBody>
      </p:sp>
      <p:sp>
        <p:nvSpPr>
          <p:cNvPr id="2" name="Title 1"/>
          <p:cNvSpPr>
            <a:spLocks noGrp="1"/>
          </p:cNvSpPr>
          <p:nvPr>
            <p:ph type="title"/>
          </p:nvPr>
        </p:nvSpPr>
        <p:spPr>
          <a:xfrm>
            <a:off x="-1" y="268045"/>
            <a:ext cx="9144001" cy="861508"/>
          </a:xfrm>
        </p:spPr>
        <p:txBody>
          <a:bodyPr>
            <a:normAutofit/>
          </a:bodyPr>
          <a:lstStyle/>
          <a:p>
            <a:pPr algn="ctr"/>
            <a:r>
              <a:rPr lang="en-US" altLang="ja-JP" sz="3200" dirty="0" smtClean="0"/>
              <a:t>Isozymes of Alkaline phosphatase</a:t>
            </a:r>
            <a:endParaRPr lang="en-US" altLang="ja-JP" sz="3200" dirty="0"/>
          </a:p>
        </p:txBody>
      </p:sp>
      <p:sp>
        <p:nvSpPr>
          <p:cNvPr id="7" name="Footer Placeholder 6"/>
          <p:cNvSpPr>
            <a:spLocks noGrp="1"/>
          </p:cNvSpPr>
          <p:nvPr>
            <p:ph type="ftr" sz="quarter" idx="11"/>
          </p:nvPr>
        </p:nvSpPr>
        <p:spPr/>
        <p:txBody>
          <a:bodyPr/>
          <a:lstStyle/>
          <a:p>
            <a:r>
              <a:rPr lang="en-GB" smtClean="0"/>
              <a:t>May Alrashed. PhD</a:t>
            </a:r>
            <a:endParaRPr lang="en-GB"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304800" y="1326776"/>
            <a:ext cx="8588188" cy="5531224"/>
          </a:xfrm>
          <a:prstGeom prst="rect">
            <a:avLst/>
          </a:prstGeom>
        </p:spPr>
        <p:txBody>
          <a:bodyPr>
            <a:noAutofit/>
          </a:bodyPr>
          <a:lstStyle/>
          <a:p>
            <a:pPr marL="466725" indent="-466725">
              <a:buFont typeface="Wingdings" pitchFamily="2" charset="2"/>
              <a:buChar char="Ø"/>
            </a:pPr>
            <a:r>
              <a:rPr lang="en-US" sz="2400" i="0" dirty="0" smtClean="0">
                <a:cs typeface="Times New Roman" pitchFamily="18" charset="0"/>
                <a:sym typeface="Symbol" pitchFamily="18" charset="2"/>
              </a:rPr>
              <a:t>It is involved in </a:t>
            </a:r>
            <a:r>
              <a:rPr lang="en-US" sz="2400" b="1" i="0" dirty="0" smtClean="0">
                <a:cs typeface="Times New Roman" pitchFamily="18" charset="0"/>
                <a:sym typeface="Symbol" pitchFamily="18" charset="2"/>
              </a:rPr>
              <a:t>amino acid transport</a:t>
            </a:r>
            <a:r>
              <a:rPr lang="en-US" sz="2400" i="0" dirty="0" smtClean="0">
                <a:cs typeface="Times New Roman" pitchFamily="18" charset="0"/>
                <a:sym typeface="Symbol" pitchFamily="18" charset="2"/>
              </a:rPr>
              <a:t> across the membranes.</a:t>
            </a:r>
          </a:p>
          <a:p>
            <a:pPr marL="466725" indent="-466725">
              <a:buNone/>
            </a:pPr>
            <a:endParaRPr lang="en-US" sz="1000" i="0" dirty="0" smtClean="0">
              <a:cs typeface="Times New Roman" pitchFamily="18" charset="0"/>
              <a:sym typeface="Symbol" pitchFamily="18" charset="2"/>
            </a:endParaRPr>
          </a:p>
          <a:p>
            <a:pPr algn="just">
              <a:buFont typeface="Wingdings" pitchFamily="2" charset="2"/>
              <a:buChar char="Ø"/>
            </a:pPr>
            <a:r>
              <a:rPr lang="en-US" sz="2400" i="0" dirty="0" smtClean="0">
                <a:cs typeface="Times New Roman" pitchFamily="18" charset="0"/>
                <a:sym typeface="Symbol" pitchFamily="18" charset="2"/>
              </a:rPr>
              <a:t> Found mainly in </a:t>
            </a:r>
            <a:r>
              <a:rPr lang="en-US" sz="2400" b="1" i="0" dirty="0" smtClean="0">
                <a:cs typeface="Times New Roman" pitchFamily="18" charset="0"/>
                <a:sym typeface="Symbol" pitchFamily="18" charset="2"/>
              </a:rPr>
              <a:t>biliary ducts of the liver</a:t>
            </a:r>
            <a:r>
              <a:rPr lang="en-US" sz="2400" i="0" dirty="0" smtClean="0">
                <a:cs typeface="Times New Roman" pitchFamily="18" charset="0"/>
                <a:sym typeface="Symbol" pitchFamily="18" charset="2"/>
              </a:rPr>
              <a:t>, kidney and             pancreas.</a:t>
            </a:r>
          </a:p>
          <a:p>
            <a:pPr algn="just">
              <a:buNone/>
            </a:pPr>
            <a:endParaRPr lang="en-US" sz="1000" i="0" dirty="0" smtClean="0">
              <a:cs typeface="Times New Roman" pitchFamily="18" charset="0"/>
              <a:sym typeface="Symbol" pitchFamily="18" charset="2"/>
            </a:endParaRPr>
          </a:p>
          <a:p>
            <a:pPr algn="just">
              <a:buFont typeface="Wingdings" pitchFamily="2" charset="2"/>
              <a:buChar char="Ø"/>
            </a:pPr>
            <a:r>
              <a:rPr lang="en-US" sz="2400" i="0" dirty="0" smtClean="0">
                <a:cs typeface="Times New Roman" pitchFamily="18" charset="0"/>
                <a:sym typeface="Symbol" pitchFamily="18" charset="2"/>
              </a:rPr>
              <a:t> Enzyme activity is induced by a </a:t>
            </a:r>
            <a:r>
              <a:rPr lang="en-US" sz="2400" b="1" i="0" dirty="0" smtClean="0">
                <a:cs typeface="Times New Roman" pitchFamily="18" charset="0"/>
                <a:sym typeface="Symbol" pitchFamily="18" charset="2"/>
              </a:rPr>
              <a:t>number of drugs</a:t>
            </a:r>
            <a:r>
              <a:rPr lang="en-US" sz="2400" i="0" dirty="0" smtClean="0">
                <a:cs typeface="Times New Roman" pitchFamily="18" charset="0"/>
                <a:sym typeface="Symbol" pitchFamily="18" charset="2"/>
              </a:rPr>
              <a:t> and in     particular </a:t>
            </a:r>
            <a:r>
              <a:rPr lang="en-US" sz="2400" b="1" i="0" dirty="0" smtClean="0">
                <a:cs typeface="Times New Roman" pitchFamily="18" charset="0"/>
                <a:sym typeface="Symbol" pitchFamily="18" charset="2"/>
              </a:rPr>
              <a:t>alcohol.</a:t>
            </a:r>
          </a:p>
          <a:p>
            <a:pPr algn="just">
              <a:buNone/>
            </a:pPr>
            <a:endParaRPr lang="en-US" sz="1000" b="1" i="0" dirty="0" smtClean="0">
              <a:cs typeface="Times New Roman" pitchFamily="18" charset="0"/>
              <a:sym typeface="Symbol" pitchFamily="18" charset="2"/>
            </a:endParaRPr>
          </a:p>
          <a:p>
            <a:pPr algn="just">
              <a:buFont typeface="Wingdings" pitchFamily="2" charset="2"/>
              <a:buChar char="Ø"/>
            </a:pPr>
            <a:r>
              <a:rPr lang="en-US" sz="2400" i="0" dirty="0" smtClean="0">
                <a:cs typeface="Times New Roman" pitchFamily="18" charset="0"/>
                <a:sym typeface="Symbol" pitchFamily="18" charset="2"/>
              </a:rPr>
              <a:t> -</a:t>
            </a:r>
            <a:r>
              <a:rPr lang="en-US" sz="2400" i="0" dirty="0" smtClean="0">
                <a:cs typeface="Times New Roman" pitchFamily="18" charset="0"/>
              </a:rPr>
              <a:t>GT</a:t>
            </a:r>
            <a:r>
              <a:rPr lang="en-US" sz="2400" i="0" dirty="0" smtClean="0">
                <a:cs typeface="Times New Roman" pitchFamily="18" charset="0"/>
                <a:sym typeface="Symbol" pitchFamily="18" charset="2"/>
              </a:rPr>
              <a:t> increased in liver diseases especially in obstructive jaundice.</a:t>
            </a:r>
          </a:p>
          <a:p>
            <a:pPr algn="just">
              <a:buNone/>
            </a:pPr>
            <a:endParaRPr lang="en-US" sz="1000" i="0" dirty="0" smtClean="0">
              <a:cs typeface="Times New Roman" pitchFamily="18" charset="0"/>
              <a:sym typeface="Symbol" pitchFamily="18" charset="2"/>
            </a:endParaRPr>
          </a:p>
          <a:p>
            <a:pPr algn="just">
              <a:buFont typeface="Wingdings" pitchFamily="2" charset="2"/>
              <a:buChar char="Ø"/>
            </a:pPr>
            <a:r>
              <a:rPr lang="en-US" sz="2400" i="0" dirty="0" smtClean="0">
                <a:cs typeface="Times New Roman" pitchFamily="18" charset="0"/>
                <a:sym typeface="Symbol" pitchFamily="18" charset="2"/>
              </a:rPr>
              <a:t> </a:t>
            </a:r>
            <a:r>
              <a:rPr lang="en-US" sz="2400" i="0" dirty="0" smtClean="0">
                <a:cs typeface="Times New Roman" pitchFamily="18" charset="0"/>
              </a:rPr>
              <a:t>-GT levels are used as a marker of alcohol induced liver disease and in liver cirrhosis.</a:t>
            </a:r>
          </a:p>
          <a:p>
            <a:endParaRPr lang="en-US" sz="2400" i="0" dirty="0" smtClean="0">
              <a:cs typeface="Times New Roman" pitchFamily="18" charset="0"/>
            </a:endParaRPr>
          </a:p>
          <a:p>
            <a:endParaRPr lang="en-US" sz="2400" i="0" dirty="0">
              <a:cs typeface="Times New Roman" pitchFamily="18" charset="0"/>
            </a:endParaRPr>
          </a:p>
        </p:txBody>
      </p:sp>
      <p:sp>
        <p:nvSpPr>
          <p:cNvPr id="2" name="Title 1"/>
          <p:cNvSpPr>
            <a:spLocks noGrp="1"/>
          </p:cNvSpPr>
          <p:nvPr>
            <p:ph type="title"/>
          </p:nvPr>
        </p:nvSpPr>
        <p:spPr>
          <a:xfrm>
            <a:off x="0" y="179290"/>
            <a:ext cx="9143999" cy="1143000"/>
          </a:xfrm>
        </p:spPr>
        <p:txBody>
          <a:bodyPr>
            <a:normAutofit/>
          </a:bodyPr>
          <a:lstStyle/>
          <a:p>
            <a:pPr algn="ctr"/>
            <a:r>
              <a:rPr lang="en-US" altLang="ja-JP" sz="3200" dirty="0" smtClean="0">
                <a:sym typeface="Symbol" pitchFamily="18" charset="2"/>
              </a:rPr>
              <a:t>2) -</a:t>
            </a:r>
            <a:r>
              <a:rPr lang="en-US" altLang="ja-JP" sz="3200" dirty="0" smtClean="0"/>
              <a:t> Glutamyl transferase (</a:t>
            </a:r>
            <a:r>
              <a:rPr lang="en-US" altLang="ja-JP" sz="3200" dirty="0" smtClean="0">
                <a:sym typeface="Symbol" pitchFamily="18" charset="2"/>
              </a:rPr>
              <a:t></a:t>
            </a:r>
            <a:r>
              <a:rPr lang="en-US" altLang="ja-JP" sz="3200" dirty="0" smtClean="0"/>
              <a:t>GT</a:t>
            </a:r>
            <a:r>
              <a:rPr lang="en-US" altLang="ja-JP" sz="3200" dirty="0" smtClean="0"/>
              <a:t>)</a:t>
            </a:r>
            <a:br>
              <a:rPr lang="en-US" altLang="ja-JP" sz="3200" dirty="0" smtClean="0"/>
            </a:br>
            <a:endParaRPr lang="en-US" altLang="ja-JP" sz="3200" dirty="0"/>
          </a:p>
        </p:txBody>
      </p:sp>
      <p:sp>
        <p:nvSpPr>
          <p:cNvPr id="7" name="Footer Placeholder 6"/>
          <p:cNvSpPr>
            <a:spLocks noGrp="1"/>
          </p:cNvSpPr>
          <p:nvPr>
            <p:ph type="ftr" sz="quarter" idx="11"/>
          </p:nvPr>
        </p:nvSpPr>
        <p:spPr/>
        <p:txBody>
          <a:bodyPr/>
          <a:lstStyle/>
          <a:p>
            <a:r>
              <a:rPr lang="en-GB" smtClean="0"/>
              <a:t>May Alrashed. PhD</a:t>
            </a:r>
            <a:endParaRPr lang="en-GB"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421341" y="1483659"/>
            <a:ext cx="8458200" cy="4953000"/>
          </a:xfrm>
          <a:prstGeom prst="rect">
            <a:avLst/>
          </a:prstGeom>
        </p:spPr>
        <p:txBody>
          <a:bodyPr>
            <a:noAutofit/>
          </a:bodyPr>
          <a:lstStyle/>
          <a:p>
            <a:pPr>
              <a:lnSpc>
                <a:spcPct val="150000"/>
              </a:lnSpc>
              <a:buFont typeface="Wingdings" pitchFamily="2" charset="2"/>
              <a:buChar char="Ø"/>
            </a:pPr>
            <a:r>
              <a:rPr lang="en-US" sz="2400" i="0" dirty="0" smtClean="0">
                <a:cs typeface="Times New Roman" pitchFamily="18" charset="0"/>
              </a:rPr>
              <a:t>Moderately  increased in hepatitis and highly elevated in biliary obstruction.</a:t>
            </a:r>
          </a:p>
          <a:p>
            <a:pPr>
              <a:lnSpc>
                <a:spcPct val="150000"/>
              </a:lnSpc>
              <a:buFont typeface="Wingdings" pitchFamily="2" charset="2"/>
              <a:buChar char="Ø"/>
            </a:pPr>
            <a:r>
              <a:rPr lang="en-US" sz="2400" i="0" dirty="0" smtClean="0">
                <a:cs typeface="Times New Roman" pitchFamily="18" charset="0"/>
              </a:rPr>
              <a:t>Unlike ALP the level is unrelated to osteoblastic activity and is thus unaffected by bone disease.</a:t>
            </a:r>
          </a:p>
          <a:p>
            <a:pPr>
              <a:lnSpc>
                <a:spcPct val="150000"/>
              </a:lnSpc>
              <a:buFont typeface="Wingdings" pitchFamily="2" charset="2"/>
              <a:buChar char="Ø"/>
            </a:pPr>
            <a:r>
              <a:rPr lang="en-US" sz="2400" i="0" dirty="0" smtClean="0">
                <a:cs typeface="Times New Roman" pitchFamily="18" charset="0"/>
              </a:rPr>
              <a:t>The enzyme hydrolyses 5’ nucleotides to 5’ nucleosides at an optimum p H of 7.5</a:t>
            </a:r>
          </a:p>
          <a:p>
            <a:pPr>
              <a:lnSpc>
                <a:spcPct val="150000"/>
              </a:lnSpc>
            </a:pPr>
            <a:endParaRPr lang="en-US" sz="2400" i="0" dirty="0">
              <a:cs typeface="Times New Roman" pitchFamily="18" charset="0"/>
            </a:endParaRPr>
          </a:p>
        </p:txBody>
      </p:sp>
      <p:sp>
        <p:nvSpPr>
          <p:cNvPr id="2" name="Title 1"/>
          <p:cNvSpPr>
            <a:spLocks noGrp="1"/>
          </p:cNvSpPr>
          <p:nvPr>
            <p:ph type="title"/>
          </p:nvPr>
        </p:nvSpPr>
        <p:spPr>
          <a:xfrm>
            <a:off x="0" y="264459"/>
            <a:ext cx="9143999" cy="914400"/>
          </a:xfrm>
        </p:spPr>
        <p:txBody>
          <a:bodyPr>
            <a:normAutofit/>
          </a:bodyPr>
          <a:lstStyle/>
          <a:p>
            <a:pPr algn="ctr"/>
            <a:r>
              <a:rPr lang="en-US" altLang="ja-JP" sz="3200" dirty="0" smtClean="0">
                <a:sym typeface="Symbol" pitchFamily="18" charset="2"/>
              </a:rPr>
              <a:t>3)  5’ </a:t>
            </a:r>
            <a:r>
              <a:rPr lang="en-US" altLang="ja-JP" sz="3200" dirty="0" err="1" smtClean="0">
                <a:sym typeface="Symbol" pitchFamily="18" charset="2"/>
              </a:rPr>
              <a:t>Nucleotidase</a:t>
            </a:r>
            <a:endParaRPr lang="en-US" altLang="ja-JP" sz="3200" dirty="0">
              <a:sym typeface="Symbol" pitchFamily="18" charset="2"/>
            </a:endParaRPr>
          </a:p>
        </p:txBody>
      </p:sp>
      <p:sp>
        <p:nvSpPr>
          <p:cNvPr id="7" name="Footer Placeholder 6"/>
          <p:cNvSpPr>
            <a:spLocks noGrp="1"/>
          </p:cNvSpPr>
          <p:nvPr>
            <p:ph type="ftr" sz="quarter" idx="11"/>
          </p:nvPr>
        </p:nvSpPr>
        <p:spPr/>
        <p:txBody>
          <a:bodyPr/>
          <a:lstStyle/>
          <a:p>
            <a:r>
              <a:rPr lang="en-GB" smtClean="0"/>
              <a:t>May Alrashed. PhD</a:t>
            </a:r>
            <a:endParaRPr lang="en-GB"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2706" y="0"/>
            <a:ext cx="8229600" cy="1399032"/>
          </a:xfrm>
        </p:spPr>
        <p:txBody>
          <a:bodyPr>
            <a:normAutofit/>
          </a:bodyPr>
          <a:lstStyle/>
          <a:p>
            <a:r>
              <a:rPr lang="en-US" altLang="ja-JP" sz="3200" dirty="0" smtClean="0">
                <a:sym typeface="Symbol" pitchFamily="18" charset="2"/>
              </a:rPr>
              <a:t>Serum enzymes in liver diseases</a:t>
            </a:r>
            <a:endParaRPr lang="en-US" altLang="ja-JP" sz="3200" dirty="0">
              <a:sym typeface="Symbol" pitchFamily="18" charset="2"/>
            </a:endParaRPr>
          </a:p>
        </p:txBody>
      </p:sp>
      <p:sp>
        <p:nvSpPr>
          <p:cNvPr id="7" name="TextBox 6"/>
          <p:cNvSpPr txBox="1"/>
          <p:nvPr/>
        </p:nvSpPr>
        <p:spPr>
          <a:xfrm>
            <a:off x="268940" y="1411941"/>
            <a:ext cx="8875059" cy="1200329"/>
          </a:xfrm>
          <a:prstGeom prst="rect">
            <a:avLst/>
          </a:prstGeom>
          <a:noFill/>
        </p:spPr>
        <p:txBody>
          <a:bodyPr wrap="square" rtlCol="0">
            <a:spAutoFit/>
          </a:bodyPr>
          <a:lstStyle/>
          <a:p>
            <a:r>
              <a:rPr lang="en-US" sz="2400" dirty="0" smtClean="0">
                <a:cs typeface="Times New Roman" pitchFamily="18" charset="0"/>
              </a:rPr>
              <a:t>In viral hepatitis rapid rise in </a:t>
            </a:r>
            <a:r>
              <a:rPr lang="en-US" sz="2400" dirty="0" err="1" smtClean="0">
                <a:cs typeface="Times New Roman" pitchFamily="18" charset="0"/>
              </a:rPr>
              <a:t>transaminases</a:t>
            </a:r>
            <a:r>
              <a:rPr lang="en-US" sz="2400" dirty="0" smtClean="0">
                <a:cs typeface="Times New Roman" pitchFamily="18" charset="0"/>
              </a:rPr>
              <a:t>   (AST &amp; ALT) in    serum occurs even   before bilirubin   rise is seen  </a:t>
            </a:r>
          </a:p>
          <a:p>
            <a:endParaRPr lang="en-US" sz="2400" dirty="0">
              <a:cs typeface="Times New Roman" pitchFamily="18" charset="0"/>
            </a:endParaRPr>
          </a:p>
        </p:txBody>
      </p:sp>
      <p:pic>
        <p:nvPicPr>
          <p:cNvPr id="4" name="Content Placeholder 3" descr="sc0000a348"/>
          <p:cNvPicPr>
            <a:picLocks noGrp="1" noChangeAspect="1" noChangeArrowheads="1"/>
          </p:cNvPicPr>
          <p:nvPr>
            <p:ph sz="quarter" idx="4294967295"/>
          </p:nvPr>
        </p:nvPicPr>
        <p:blipFill>
          <a:blip r:embed="rId2" cstate="print">
            <a:clrChange>
              <a:clrFrom>
                <a:srgbClr val="FFFDFF"/>
              </a:clrFrom>
              <a:clrTo>
                <a:srgbClr val="FFFDFF">
                  <a:alpha val="0"/>
                </a:srgbClr>
              </a:clrTo>
            </a:clrChange>
            <a:lum bright="-24000"/>
          </a:blip>
          <a:srcRect l="31372" t="4987" r="16667" b="61967"/>
          <a:stretch>
            <a:fillRect/>
          </a:stretch>
        </p:blipFill>
        <p:spPr bwMode="auto">
          <a:xfrm>
            <a:off x="1613646" y="2258968"/>
            <a:ext cx="5576012" cy="4348026"/>
          </a:xfrm>
          <a:prstGeom prst="rect">
            <a:avLst/>
          </a:prstGeom>
          <a:solidFill>
            <a:schemeClr val="tx1"/>
          </a:solidFill>
        </p:spPr>
      </p:pic>
      <p:sp>
        <p:nvSpPr>
          <p:cNvPr id="9" name="Footer Placeholder 8"/>
          <p:cNvSpPr>
            <a:spLocks noGrp="1"/>
          </p:cNvSpPr>
          <p:nvPr>
            <p:ph type="ftr" sz="quarter" idx="11"/>
          </p:nvPr>
        </p:nvSpPr>
        <p:spPr/>
        <p:txBody>
          <a:bodyPr/>
          <a:lstStyle/>
          <a:p>
            <a:r>
              <a:rPr lang="en-GB" smtClean="0"/>
              <a:t>May Alrashed. PhD</a:t>
            </a:r>
            <a:endParaRPr lang="en-GB"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421342" y="1564341"/>
            <a:ext cx="8229600" cy="4525963"/>
          </a:xfrm>
          <a:prstGeom prst="rect">
            <a:avLst/>
          </a:prstGeom>
        </p:spPr>
        <p:txBody>
          <a:bodyPr>
            <a:normAutofit/>
          </a:bodyPr>
          <a:lstStyle/>
          <a:p>
            <a:pPr marL="514350" indent="-514350">
              <a:lnSpc>
                <a:spcPct val="150000"/>
              </a:lnSpc>
              <a:buFont typeface="+mj-lt"/>
              <a:buAutoNum type="arabicPeriod"/>
            </a:pPr>
            <a:r>
              <a:rPr lang="en-US" sz="2200" i="0" dirty="0" smtClean="0">
                <a:solidFill>
                  <a:srgbClr val="FF3399"/>
                </a:solidFill>
                <a:cs typeface="Times New Roman" pitchFamily="18" charset="0"/>
              </a:rPr>
              <a:t>Alkaline Phosphatase</a:t>
            </a:r>
          </a:p>
          <a:p>
            <a:pPr marL="514350" indent="-514350">
              <a:lnSpc>
                <a:spcPct val="150000"/>
              </a:lnSpc>
              <a:buNone/>
            </a:pPr>
            <a:r>
              <a:rPr lang="en-US" sz="2200" i="0" dirty="0" smtClean="0">
                <a:cs typeface="Times New Roman" pitchFamily="18" charset="0"/>
              </a:rPr>
              <a:t>Rises in Rickets, osteomalacia, hyperparathyroidism and in Paget’s disease. Also rises in primary and secondary malignancies of bones.</a:t>
            </a:r>
          </a:p>
          <a:p>
            <a:pPr marL="514350" indent="-514350">
              <a:lnSpc>
                <a:spcPct val="150000"/>
              </a:lnSpc>
              <a:buFont typeface="+mj-lt"/>
              <a:buAutoNum type="arabicPeriod"/>
            </a:pPr>
            <a:endParaRPr lang="en-US" sz="2200" i="0" dirty="0" smtClean="0">
              <a:cs typeface="Times New Roman" pitchFamily="18" charset="0"/>
            </a:endParaRPr>
          </a:p>
          <a:p>
            <a:pPr marL="514350" indent="-514350">
              <a:lnSpc>
                <a:spcPct val="150000"/>
              </a:lnSpc>
              <a:buFont typeface="+mj-lt"/>
              <a:buAutoNum type="arabicPeriod" startAt="2"/>
            </a:pPr>
            <a:r>
              <a:rPr lang="en-US" sz="2200" i="0" dirty="0" smtClean="0">
                <a:solidFill>
                  <a:srgbClr val="FF3399"/>
                </a:solidFill>
                <a:cs typeface="Times New Roman" pitchFamily="18" charset="0"/>
              </a:rPr>
              <a:t>Acid Phosphatase</a:t>
            </a:r>
          </a:p>
          <a:p>
            <a:pPr marL="514350" indent="-514350">
              <a:lnSpc>
                <a:spcPct val="150000"/>
              </a:lnSpc>
              <a:buNone/>
            </a:pPr>
            <a:r>
              <a:rPr lang="en-US" sz="2200" i="0" dirty="0" smtClean="0">
                <a:cs typeface="Times New Roman" pitchFamily="18" charset="0"/>
              </a:rPr>
              <a:t>Highly increased in bony metastasis of carcinoma prostate</a:t>
            </a:r>
          </a:p>
          <a:p>
            <a:pPr>
              <a:lnSpc>
                <a:spcPct val="150000"/>
              </a:lnSpc>
            </a:pPr>
            <a:endParaRPr lang="en-US" sz="2200" i="0" dirty="0">
              <a:cs typeface="Times New Roman" pitchFamily="18" charset="0"/>
            </a:endParaRPr>
          </a:p>
        </p:txBody>
      </p:sp>
      <p:sp>
        <p:nvSpPr>
          <p:cNvPr id="2" name="Title 1"/>
          <p:cNvSpPr>
            <a:spLocks noGrp="1"/>
          </p:cNvSpPr>
          <p:nvPr>
            <p:ph type="title"/>
          </p:nvPr>
        </p:nvSpPr>
        <p:spPr>
          <a:xfrm>
            <a:off x="479612" y="259977"/>
            <a:ext cx="8229600" cy="1143000"/>
          </a:xfrm>
        </p:spPr>
        <p:txBody>
          <a:bodyPr>
            <a:normAutofit/>
          </a:bodyPr>
          <a:lstStyle/>
          <a:p>
            <a:pPr algn="ctr"/>
            <a:r>
              <a:rPr lang="en-US" altLang="ja-JP" sz="3200" dirty="0" smtClean="0">
                <a:sym typeface="Symbol" pitchFamily="18" charset="2"/>
              </a:rPr>
              <a:t> Bone diseases</a:t>
            </a:r>
            <a:endParaRPr lang="en-US" altLang="ja-JP" sz="3200" dirty="0">
              <a:sym typeface="Symbol" pitchFamily="18" charset="2"/>
            </a:endParaRPr>
          </a:p>
        </p:txBody>
      </p:sp>
      <p:sp>
        <p:nvSpPr>
          <p:cNvPr id="7" name="Footer Placeholder 6"/>
          <p:cNvSpPr>
            <a:spLocks noGrp="1"/>
          </p:cNvSpPr>
          <p:nvPr>
            <p:ph type="ftr" sz="quarter" idx="11"/>
          </p:nvPr>
        </p:nvSpPr>
        <p:spPr/>
        <p:txBody>
          <a:bodyPr/>
          <a:lstStyle/>
          <a:p>
            <a:r>
              <a:rPr lang="en-GB" smtClean="0"/>
              <a:t>May Alrashed. PhD</a:t>
            </a:r>
            <a:endParaRPr lang="en-GB"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533400" y="1447800"/>
            <a:ext cx="8229600" cy="4800600"/>
          </a:xfrm>
          <a:prstGeom prst="rect">
            <a:avLst/>
          </a:prstGeom>
        </p:spPr>
        <p:txBody>
          <a:bodyPr>
            <a:normAutofit/>
          </a:bodyPr>
          <a:lstStyle/>
          <a:p>
            <a:pPr marL="0" indent="0">
              <a:lnSpc>
                <a:spcPct val="200000"/>
              </a:lnSpc>
              <a:buNone/>
            </a:pPr>
            <a:r>
              <a:rPr lang="en-US" sz="3600" i="0" dirty="0" smtClean="0">
                <a:solidFill>
                  <a:srgbClr val="FF3399"/>
                </a:solidFill>
                <a:cs typeface="Times New Roman" pitchFamily="18" charset="0"/>
              </a:rPr>
              <a:t>   Amylase:</a:t>
            </a:r>
          </a:p>
          <a:p>
            <a:pPr>
              <a:buFont typeface="Wingdings" pitchFamily="2" charset="2"/>
              <a:buChar char="Ø"/>
            </a:pPr>
            <a:r>
              <a:rPr lang="en-US" sz="2200" i="0" dirty="0" smtClean="0">
                <a:cs typeface="Times New Roman" pitchFamily="18" charset="0"/>
              </a:rPr>
              <a:t> </a:t>
            </a:r>
            <a:r>
              <a:rPr lang="en-US" sz="2400" i="0" dirty="0" smtClean="0">
                <a:cs typeface="Times New Roman" pitchFamily="18" charset="0"/>
              </a:rPr>
              <a:t>Serum activity &gt; 1000 units is seen  within 24   hours in </a:t>
            </a:r>
          </a:p>
          <a:p>
            <a:pPr>
              <a:buNone/>
            </a:pPr>
            <a:r>
              <a:rPr lang="en-US" sz="2400" i="0" dirty="0" smtClean="0">
                <a:cs typeface="Times New Roman" pitchFamily="18" charset="0"/>
              </a:rPr>
              <a:t>      acute Pancreatitis, values  are diagnostic.</a:t>
            </a:r>
          </a:p>
          <a:p>
            <a:pPr>
              <a:buNone/>
            </a:pPr>
            <a:endParaRPr lang="en-US" sz="2400" i="0" dirty="0" smtClean="0">
              <a:cs typeface="Times New Roman" pitchFamily="18" charset="0"/>
            </a:endParaRPr>
          </a:p>
          <a:p>
            <a:pPr>
              <a:buFont typeface="Wingdings" pitchFamily="2" charset="2"/>
              <a:buChar char="Ø"/>
            </a:pPr>
            <a:r>
              <a:rPr lang="en-US" sz="2400" i="0" dirty="0" smtClean="0">
                <a:cs typeface="Times New Roman" pitchFamily="18" charset="0"/>
              </a:rPr>
              <a:t> A raised serum activity is also  seen in perforated peptic    ulcer and intestinal obstruction.</a:t>
            </a:r>
          </a:p>
          <a:p>
            <a:pPr>
              <a:lnSpc>
                <a:spcPct val="200000"/>
              </a:lnSpc>
            </a:pPr>
            <a:endParaRPr lang="en-US" sz="2200" i="0" dirty="0">
              <a:cs typeface="Times New Roman" pitchFamily="18" charset="0"/>
            </a:endParaRPr>
          </a:p>
        </p:txBody>
      </p:sp>
      <p:sp>
        <p:nvSpPr>
          <p:cNvPr id="2" name="Title 1"/>
          <p:cNvSpPr>
            <a:spLocks noGrp="1"/>
          </p:cNvSpPr>
          <p:nvPr>
            <p:ph type="title"/>
          </p:nvPr>
        </p:nvSpPr>
        <p:spPr>
          <a:xfrm>
            <a:off x="0" y="251012"/>
            <a:ext cx="9144000" cy="1295400"/>
          </a:xfrm>
        </p:spPr>
        <p:txBody>
          <a:bodyPr>
            <a:normAutofit/>
          </a:bodyPr>
          <a:lstStyle/>
          <a:p>
            <a:pPr algn="ctr"/>
            <a:r>
              <a:rPr lang="en-US" altLang="ja-JP" sz="3600" dirty="0" smtClean="0">
                <a:sym typeface="Symbol" pitchFamily="18" charset="2"/>
              </a:rPr>
              <a:t>GI tract diseases</a:t>
            </a:r>
            <a:endParaRPr lang="en-US" altLang="ja-JP" sz="3600" dirty="0">
              <a:sym typeface="Symbol" pitchFamily="18" charset="2"/>
            </a:endParaRPr>
          </a:p>
        </p:txBody>
      </p:sp>
      <p:sp>
        <p:nvSpPr>
          <p:cNvPr id="7" name="Footer Placeholder 6"/>
          <p:cNvSpPr>
            <a:spLocks noGrp="1"/>
          </p:cNvSpPr>
          <p:nvPr>
            <p:ph type="ftr" sz="quarter" idx="11"/>
          </p:nvPr>
        </p:nvSpPr>
        <p:spPr/>
        <p:txBody>
          <a:bodyPr/>
          <a:lstStyle/>
          <a:p>
            <a:r>
              <a:rPr lang="en-GB" smtClean="0"/>
              <a:t>May Alrashed. PhD</a:t>
            </a:r>
            <a:endParaRPr lang="en-GB"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Reaction specificity</a:t>
            </a:r>
            <a:endParaRPr lang="en-GB" dirty="0"/>
          </a:p>
        </p:txBody>
      </p:sp>
      <p:sp>
        <p:nvSpPr>
          <p:cNvPr id="3" name="Content Placeholder 2"/>
          <p:cNvSpPr>
            <a:spLocks noGrp="1"/>
          </p:cNvSpPr>
          <p:nvPr>
            <p:ph idx="1"/>
          </p:nvPr>
        </p:nvSpPr>
        <p:spPr/>
        <p:txBody>
          <a:bodyPr>
            <a:normAutofit/>
          </a:bodyPr>
          <a:lstStyle/>
          <a:p>
            <a:pPr>
              <a:buFont typeface="Wingdings" pitchFamily="2" charset="2"/>
              <a:buChar char="Ø"/>
            </a:pPr>
            <a:r>
              <a:rPr lang="en-US" sz="2800" dirty="0" smtClean="0"/>
              <a:t>The enzyme catalyzes only one type of reaction</a:t>
            </a:r>
          </a:p>
          <a:p>
            <a:pPr>
              <a:buFont typeface="Wingdings" pitchFamily="2" charset="2"/>
              <a:buChar char="Ø"/>
            </a:pPr>
            <a:endParaRPr lang="en-US" sz="2800" dirty="0" smtClean="0"/>
          </a:p>
          <a:p>
            <a:pPr>
              <a:buFont typeface="Wingdings" pitchFamily="2" charset="2"/>
              <a:buChar char="Ø"/>
            </a:pPr>
            <a:r>
              <a:rPr lang="en-US" sz="2800" dirty="0" smtClean="0"/>
              <a:t>Example:</a:t>
            </a:r>
          </a:p>
          <a:p>
            <a:pPr>
              <a:buFont typeface="Wingdings" pitchFamily="2" charset="2"/>
              <a:buChar char="Ø"/>
            </a:pPr>
            <a:r>
              <a:rPr lang="en-US" sz="2800" dirty="0" err="1" smtClean="0"/>
              <a:t>Oxidoreductases</a:t>
            </a:r>
            <a:r>
              <a:rPr lang="en-US" sz="2800" dirty="0" smtClean="0"/>
              <a:t> catalyze oxidation –reduction reactions</a:t>
            </a:r>
          </a:p>
          <a:p>
            <a:pPr>
              <a:buFont typeface="Wingdings" pitchFamily="2" charset="2"/>
              <a:buChar char="Ø"/>
            </a:pPr>
            <a:endParaRPr lang="en-GB" sz="2800" dirty="0"/>
          </a:p>
        </p:txBody>
      </p:sp>
      <p:sp>
        <p:nvSpPr>
          <p:cNvPr id="4" name="Footer Placeholder 3"/>
          <p:cNvSpPr>
            <a:spLocks noGrp="1"/>
          </p:cNvSpPr>
          <p:nvPr>
            <p:ph type="ftr" sz="quarter" idx="11"/>
          </p:nvPr>
        </p:nvSpPr>
        <p:spPr/>
        <p:txBody>
          <a:bodyPr/>
          <a:lstStyle/>
          <a:p>
            <a:r>
              <a:rPr lang="en-GB" smtClean="0"/>
              <a:t>May Alrashed. PhD</a:t>
            </a:r>
            <a:endParaRPr lang="en-GB" dirty="0"/>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altLang="ja-JP" sz="3600" dirty="0" smtClean="0">
                <a:sym typeface="Symbol" pitchFamily="18" charset="2"/>
              </a:rPr>
              <a:t>Lipase</a:t>
            </a:r>
            <a:endParaRPr lang="en-GB" sz="3600" dirty="0"/>
          </a:p>
        </p:txBody>
      </p:sp>
      <p:sp>
        <p:nvSpPr>
          <p:cNvPr id="3" name="Content Placeholder 2"/>
          <p:cNvSpPr>
            <a:spLocks noGrp="1"/>
          </p:cNvSpPr>
          <p:nvPr>
            <p:ph idx="1"/>
          </p:nvPr>
        </p:nvSpPr>
        <p:spPr>
          <a:xfrm>
            <a:off x="457200" y="1631576"/>
            <a:ext cx="8229600" cy="4823232"/>
          </a:xfrm>
          <a:prstGeom prst="rect">
            <a:avLst/>
          </a:prstGeom>
        </p:spPr>
        <p:txBody>
          <a:bodyPr>
            <a:normAutofit/>
          </a:bodyPr>
          <a:lstStyle/>
          <a:p>
            <a:pPr>
              <a:lnSpc>
                <a:spcPct val="150000"/>
              </a:lnSpc>
            </a:pPr>
            <a:endParaRPr lang="en-US" sz="2200" b="1" i="0" dirty="0" smtClean="0">
              <a:cs typeface="Times New Roman" pitchFamily="18" charset="0"/>
            </a:endParaRPr>
          </a:p>
          <a:p>
            <a:pPr marL="484632" indent="0">
              <a:lnSpc>
                <a:spcPct val="150000"/>
              </a:lnSpc>
              <a:spcBef>
                <a:spcPct val="0"/>
              </a:spcBef>
              <a:buNone/>
            </a:pPr>
            <a:r>
              <a:rPr lang="en-US" sz="2400" i="0" dirty="0" smtClean="0">
                <a:cs typeface="Times New Roman" pitchFamily="18" charset="0"/>
              </a:rPr>
              <a:t>Levels as high as 2800 IU/L are seen in acute pancreatitis. Also reported high in perforated duodenal and peptic ulcers and intestinal obstruction.</a:t>
            </a:r>
          </a:p>
          <a:p>
            <a:pPr>
              <a:lnSpc>
                <a:spcPct val="200000"/>
              </a:lnSpc>
            </a:pPr>
            <a:endParaRPr lang="en-US" sz="2400" i="0" dirty="0">
              <a:cs typeface="Times New Roman" pitchFamily="18" charset="0"/>
            </a:endParaRPr>
          </a:p>
        </p:txBody>
      </p:sp>
      <p:sp>
        <p:nvSpPr>
          <p:cNvPr id="6" name="Footer Placeholder 5"/>
          <p:cNvSpPr>
            <a:spLocks noGrp="1"/>
          </p:cNvSpPr>
          <p:nvPr>
            <p:ph type="ftr" sz="quarter" idx="11"/>
          </p:nvPr>
        </p:nvSpPr>
        <p:spPr/>
        <p:txBody>
          <a:bodyPr/>
          <a:lstStyle/>
          <a:p>
            <a:r>
              <a:rPr lang="en-GB" smtClean="0"/>
              <a:t>May Alrashed. PhD</a:t>
            </a:r>
            <a:endParaRPr lang="en-GB"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quarter" idx="4294967295"/>
            <p:extLst>
              <p:ext uri="{D42A27DB-BD31-4B8C-83A1-F6EECF244321}">
                <p14:modId xmlns:p14="http://schemas.microsoft.com/office/powerpoint/2010/main" val="3544073332"/>
              </p:ext>
            </p:extLst>
          </p:nvPr>
        </p:nvGraphicFramePr>
        <p:xfrm>
          <a:off x="466165" y="1122075"/>
          <a:ext cx="8337175" cy="5153219"/>
        </p:xfrm>
        <a:graphic>
          <a:graphicData uri="http://schemas.openxmlformats.org/drawingml/2006/table">
            <a:tbl>
              <a:tblPr firstRow="1" bandRow="1">
                <a:tableStyleId>{5C22544A-7EE6-4342-B048-85BDC9FD1C3A}</a:tableStyleId>
              </a:tblPr>
              <a:tblGrid>
                <a:gridCol w="1543921"/>
                <a:gridCol w="2084294"/>
                <a:gridCol w="2624666"/>
                <a:gridCol w="2084294"/>
              </a:tblGrid>
              <a:tr h="591353">
                <a:tc>
                  <a:txBody>
                    <a:bodyPr/>
                    <a:lstStyle/>
                    <a:p>
                      <a:pPr algn="ctr"/>
                      <a:r>
                        <a:rPr lang="en-US" sz="1600" dirty="0" smtClean="0">
                          <a:latin typeface="+mn-lt"/>
                          <a:cs typeface="Times New Roman" pitchFamily="18" charset="0"/>
                        </a:rPr>
                        <a:t>Serum Enzymes</a:t>
                      </a:r>
                      <a:endParaRPr lang="en-US" sz="1600" dirty="0">
                        <a:latin typeface="+mn-lt"/>
                        <a:cs typeface="Times New Roman" pitchFamily="18" charset="0"/>
                      </a:endParaRPr>
                    </a:p>
                  </a:txBody>
                  <a:tcPr/>
                </a:tc>
                <a:tc>
                  <a:txBody>
                    <a:bodyPr/>
                    <a:lstStyle/>
                    <a:p>
                      <a:pPr algn="ctr"/>
                      <a:r>
                        <a:rPr lang="en-US" sz="1600" dirty="0" smtClean="0">
                          <a:latin typeface="+mn-lt"/>
                          <a:cs typeface="Times New Roman" pitchFamily="18" charset="0"/>
                        </a:rPr>
                        <a:t>Location of  serum enzymes </a:t>
                      </a:r>
                      <a:endParaRPr lang="en-US" sz="1600" dirty="0">
                        <a:latin typeface="+mn-lt"/>
                        <a:cs typeface="Times New Roman" pitchFamily="18" charset="0"/>
                      </a:endParaRPr>
                    </a:p>
                  </a:txBody>
                  <a:tcPr/>
                </a:tc>
                <a:tc>
                  <a:txBody>
                    <a:bodyPr/>
                    <a:lstStyle/>
                    <a:p>
                      <a:pPr algn="ctr"/>
                      <a:r>
                        <a:rPr lang="en-US" sz="1600" dirty="0" smtClean="0">
                          <a:latin typeface="+mn-lt"/>
                          <a:cs typeface="Times New Roman" pitchFamily="18" charset="0"/>
                        </a:rPr>
                        <a:t>Concentration</a:t>
                      </a:r>
                      <a:r>
                        <a:rPr lang="en-US" sz="1600" baseline="0" dirty="0" smtClean="0">
                          <a:latin typeface="+mn-lt"/>
                          <a:cs typeface="Times New Roman" pitchFamily="18" charset="0"/>
                        </a:rPr>
                        <a:t>  increased in</a:t>
                      </a:r>
                      <a:endParaRPr lang="en-US" sz="1600" dirty="0">
                        <a:latin typeface="+mn-lt"/>
                        <a:cs typeface="Times New Roman" pitchFamily="18" charset="0"/>
                      </a:endParaRPr>
                    </a:p>
                  </a:txBody>
                  <a:tcPr/>
                </a:tc>
                <a:tc>
                  <a:txBody>
                    <a:bodyPr/>
                    <a:lstStyle/>
                    <a:p>
                      <a:pPr algn="ctr"/>
                      <a:r>
                        <a:rPr lang="en-US" sz="1600" dirty="0" smtClean="0">
                          <a:latin typeface="+mn-lt"/>
                          <a:cs typeface="Times New Roman" pitchFamily="18" charset="0"/>
                        </a:rPr>
                        <a:t>Concentratio</a:t>
                      </a:r>
                      <a:r>
                        <a:rPr lang="en-US" sz="1600" baseline="0" dirty="0" smtClean="0">
                          <a:latin typeface="+mn-lt"/>
                          <a:cs typeface="Times New Roman" pitchFamily="18" charset="0"/>
                        </a:rPr>
                        <a:t>n decreased in</a:t>
                      </a:r>
                      <a:endParaRPr lang="en-US" sz="1600" dirty="0">
                        <a:latin typeface="+mn-lt"/>
                        <a:cs typeface="Times New Roman" pitchFamily="18" charset="0"/>
                      </a:endParaRPr>
                    </a:p>
                  </a:txBody>
                  <a:tcPr/>
                </a:tc>
              </a:tr>
              <a:tr h="844790">
                <a:tc>
                  <a:txBody>
                    <a:bodyPr/>
                    <a:lstStyle/>
                    <a:p>
                      <a:pPr algn="ctr"/>
                      <a:r>
                        <a:rPr lang="en-US" sz="1600" dirty="0" smtClean="0">
                          <a:latin typeface="+mn-lt"/>
                          <a:cs typeface="Times New Roman" pitchFamily="18" charset="0"/>
                        </a:rPr>
                        <a:t>Lipase</a:t>
                      </a:r>
                      <a:endParaRPr lang="en-US" sz="1600" dirty="0">
                        <a:latin typeface="+mn-lt"/>
                        <a:cs typeface="Times New Roman" pitchFamily="18" charset="0"/>
                      </a:endParaRPr>
                    </a:p>
                  </a:txBody>
                  <a:tcPr/>
                </a:tc>
                <a:tc>
                  <a:txBody>
                    <a:bodyPr/>
                    <a:lstStyle/>
                    <a:p>
                      <a:pPr algn="ctr"/>
                      <a:r>
                        <a:rPr lang="en-US" sz="1600" dirty="0" smtClean="0">
                          <a:latin typeface="+mn-lt"/>
                          <a:cs typeface="Times New Roman" pitchFamily="18" charset="0"/>
                        </a:rPr>
                        <a:t>Pancreas</a:t>
                      </a:r>
                      <a:endParaRPr lang="en-US" sz="1600" dirty="0">
                        <a:latin typeface="+mn-lt"/>
                        <a:cs typeface="Times New Roman" pitchFamily="18" charset="0"/>
                      </a:endParaRPr>
                    </a:p>
                  </a:txBody>
                  <a:tcPr/>
                </a:tc>
                <a:tc>
                  <a:txBody>
                    <a:bodyPr/>
                    <a:lstStyle/>
                    <a:p>
                      <a:pPr algn="ctr"/>
                      <a:r>
                        <a:rPr lang="en-US" sz="1600" dirty="0" smtClean="0">
                          <a:latin typeface="+mn-lt"/>
                          <a:cs typeface="Times New Roman" pitchFamily="18" charset="0"/>
                        </a:rPr>
                        <a:t>Acute pancreatitis, Pancreatic carcinoma</a:t>
                      </a:r>
                      <a:endParaRPr lang="en-US" sz="1600" dirty="0">
                        <a:latin typeface="+mn-lt"/>
                        <a:cs typeface="Times New Roman" pitchFamily="18" charset="0"/>
                      </a:endParaRPr>
                    </a:p>
                  </a:txBody>
                  <a:tcPr/>
                </a:tc>
                <a:tc>
                  <a:txBody>
                    <a:bodyPr/>
                    <a:lstStyle/>
                    <a:p>
                      <a:pPr algn="ctr"/>
                      <a:r>
                        <a:rPr lang="en-US" sz="1600" dirty="0" smtClean="0">
                          <a:latin typeface="+mn-lt"/>
                          <a:cs typeface="Times New Roman" pitchFamily="18" charset="0"/>
                        </a:rPr>
                        <a:t>Liver disease, vit-A</a:t>
                      </a:r>
                      <a:r>
                        <a:rPr lang="en-US" sz="1600" baseline="0" dirty="0" smtClean="0">
                          <a:latin typeface="+mn-lt"/>
                          <a:cs typeface="Times New Roman" pitchFamily="18" charset="0"/>
                        </a:rPr>
                        <a:t> deficiency, diabetes mellitus</a:t>
                      </a:r>
                      <a:endParaRPr lang="en-US" sz="1600" dirty="0">
                        <a:latin typeface="+mn-lt"/>
                        <a:cs typeface="Times New Roman" pitchFamily="18" charset="0"/>
                      </a:endParaRPr>
                    </a:p>
                  </a:txBody>
                  <a:tcPr/>
                </a:tc>
              </a:tr>
              <a:tr h="1098227">
                <a:tc>
                  <a:txBody>
                    <a:bodyPr/>
                    <a:lstStyle/>
                    <a:p>
                      <a:pPr algn="ctr"/>
                      <a:r>
                        <a:rPr lang="en-US" sz="1600" dirty="0" smtClean="0">
                          <a:latin typeface="+mn-lt"/>
                          <a:cs typeface="Times New Roman" pitchFamily="18" charset="0"/>
                        </a:rPr>
                        <a:t>Amylase</a:t>
                      </a:r>
                      <a:endParaRPr lang="en-US" sz="1600" dirty="0">
                        <a:latin typeface="+mn-lt"/>
                        <a:cs typeface="Times New Roman" pitchFamily="18" charset="0"/>
                      </a:endParaRPr>
                    </a:p>
                  </a:txBody>
                  <a:tcPr/>
                </a:tc>
                <a:tc>
                  <a:txBody>
                    <a:bodyPr/>
                    <a:lstStyle/>
                    <a:p>
                      <a:pPr algn="ctr"/>
                      <a:r>
                        <a:rPr lang="en-US" sz="1600" dirty="0" smtClean="0">
                          <a:latin typeface="+mn-lt"/>
                          <a:cs typeface="Times New Roman" pitchFamily="18" charset="0"/>
                        </a:rPr>
                        <a:t>Saliva</a:t>
                      </a:r>
                      <a:endParaRPr lang="en-US" sz="1600" dirty="0">
                        <a:latin typeface="+mn-lt"/>
                        <a:cs typeface="Times New Roman" pitchFamily="18" charset="0"/>
                      </a:endParaRPr>
                    </a:p>
                  </a:txBody>
                  <a:tcPr/>
                </a:tc>
                <a:tc>
                  <a:txBody>
                    <a:bodyPr/>
                    <a:lstStyle/>
                    <a:p>
                      <a:pPr algn="ctr"/>
                      <a:r>
                        <a:rPr lang="en-US" sz="1600" dirty="0" smtClean="0">
                          <a:latin typeface="+mn-lt"/>
                          <a:cs typeface="Times New Roman" pitchFamily="18" charset="0"/>
                        </a:rPr>
                        <a:t>High intestinal</a:t>
                      </a:r>
                      <a:r>
                        <a:rPr lang="en-US" sz="1600" baseline="0" dirty="0" smtClean="0">
                          <a:latin typeface="+mn-lt"/>
                          <a:cs typeface="Times New Roman" pitchFamily="18" charset="0"/>
                        </a:rPr>
                        <a:t> obstruction, Acute pancreatitis, Parotitis, Diabetes</a:t>
                      </a:r>
                      <a:endParaRPr lang="en-US" sz="1600" dirty="0">
                        <a:latin typeface="+mn-lt"/>
                        <a:cs typeface="Times New Roman" pitchFamily="18" charset="0"/>
                      </a:endParaRPr>
                    </a:p>
                  </a:txBody>
                  <a:tcPr/>
                </a:tc>
                <a:tc>
                  <a:txBody>
                    <a:bodyPr/>
                    <a:lstStyle/>
                    <a:p>
                      <a:pPr algn="ctr"/>
                      <a:r>
                        <a:rPr lang="en-US" sz="1600" dirty="0" smtClean="0">
                          <a:latin typeface="+mn-lt"/>
                          <a:cs typeface="Times New Roman" pitchFamily="18" charset="0"/>
                        </a:rPr>
                        <a:t>Liver disease</a:t>
                      </a:r>
                      <a:endParaRPr lang="en-US" sz="1600" dirty="0">
                        <a:latin typeface="+mn-lt"/>
                        <a:cs typeface="Times New Roman" pitchFamily="18" charset="0"/>
                      </a:endParaRPr>
                    </a:p>
                  </a:txBody>
                  <a:tcPr/>
                </a:tc>
              </a:tr>
              <a:tr h="591353">
                <a:tc>
                  <a:txBody>
                    <a:bodyPr/>
                    <a:lstStyle/>
                    <a:p>
                      <a:pPr algn="ctr"/>
                      <a:r>
                        <a:rPr lang="en-US" sz="1600" dirty="0" smtClean="0">
                          <a:latin typeface="+mn-lt"/>
                          <a:cs typeface="Times New Roman" pitchFamily="18" charset="0"/>
                        </a:rPr>
                        <a:t>Trypsin</a:t>
                      </a:r>
                      <a:endParaRPr lang="en-US" sz="1600" dirty="0">
                        <a:latin typeface="+mn-lt"/>
                        <a:cs typeface="Times New Roman" pitchFamily="18" charset="0"/>
                      </a:endParaRPr>
                    </a:p>
                  </a:txBody>
                  <a:tcPr/>
                </a:tc>
                <a:tc>
                  <a:txBody>
                    <a:bodyPr/>
                    <a:lstStyle/>
                    <a:p>
                      <a:pPr algn="ctr"/>
                      <a:r>
                        <a:rPr lang="en-US" sz="1600" dirty="0" smtClean="0">
                          <a:latin typeface="+mn-lt"/>
                          <a:cs typeface="Times New Roman" pitchFamily="18" charset="0"/>
                        </a:rPr>
                        <a:t>Stomach</a:t>
                      </a:r>
                      <a:endParaRPr lang="en-US" sz="1600" dirty="0">
                        <a:latin typeface="+mn-lt"/>
                        <a:cs typeface="Times New Roman" pitchFamily="18" charset="0"/>
                      </a:endParaRPr>
                    </a:p>
                  </a:txBody>
                  <a:tcPr/>
                </a:tc>
                <a:tc>
                  <a:txBody>
                    <a:bodyPr/>
                    <a:lstStyle/>
                    <a:p>
                      <a:pPr algn="ctr"/>
                      <a:r>
                        <a:rPr lang="en-US" sz="1600" dirty="0" smtClean="0">
                          <a:latin typeface="+mn-lt"/>
                          <a:cs typeface="Times New Roman" pitchFamily="18" charset="0"/>
                        </a:rPr>
                        <a:t>Acute disease of pancreas</a:t>
                      </a:r>
                      <a:endParaRPr lang="en-US" sz="1600" dirty="0">
                        <a:latin typeface="+mn-lt"/>
                        <a:cs typeface="Times New Roman" pitchFamily="18" charset="0"/>
                      </a:endParaRPr>
                    </a:p>
                  </a:txBody>
                  <a:tcPr/>
                </a:tc>
                <a:tc>
                  <a:txBody>
                    <a:bodyPr/>
                    <a:lstStyle/>
                    <a:p>
                      <a:pPr algn="ctr"/>
                      <a:r>
                        <a:rPr lang="en-US" sz="1600" dirty="0" smtClean="0">
                          <a:latin typeface="+mn-lt"/>
                          <a:cs typeface="Times New Roman" pitchFamily="18" charset="0"/>
                        </a:rPr>
                        <a:t>-</a:t>
                      </a:r>
                      <a:endParaRPr lang="en-US" sz="1600" dirty="0">
                        <a:latin typeface="+mn-lt"/>
                        <a:cs typeface="Times New Roman" pitchFamily="18" charset="0"/>
                      </a:endParaRPr>
                    </a:p>
                  </a:txBody>
                  <a:tcPr/>
                </a:tc>
              </a:tr>
              <a:tr h="591353">
                <a:tc>
                  <a:txBody>
                    <a:bodyPr/>
                    <a:lstStyle/>
                    <a:p>
                      <a:pPr algn="ctr"/>
                      <a:r>
                        <a:rPr lang="en-US" sz="1600" dirty="0" smtClean="0">
                          <a:latin typeface="+mn-lt"/>
                          <a:cs typeface="Times New Roman" pitchFamily="18" charset="0"/>
                        </a:rPr>
                        <a:t>Cholinesterase</a:t>
                      </a:r>
                      <a:endParaRPr lang="en-US" sz="1600" dirty="0">
                        <a:latin typeface="+mn-lt"/>
                        <a:cs typeface="Times New Roman" pitchFamily="18" charset="0"/>
                      </a:endParaRPr>
                    </a:p>
                  </a:txBody>
                  <a:tcPr/>
                </a:tc>
                <a:tc>
                  <a:txBody>
                    <a:bodyPr/>
                    <a:lstStyle/>
                    <a:p>
                      <a:pPr algn="ctr"/>
                      <a:endParaRPr lang="en-US" sz="1600" dirty="0">
                        <a:latin typeface="+mn-lt"/>
                        <a:cs typeface="Times New Roman" pitchFamily="18" charset="0"/>
                      </a:endParaRPr>
                    </a:p>
                  </a:txBody>
                  <a:tcPr/>
                </a:tc>
                <a:tc>
                  <a:txBody>
                    <a:bodyPr/>
                    <a:lstStyle/>
                    <a:p>
                      <a:pPr algn="ctr"/>
                      <a:r>
                        <a:rPr lang="en-US" sz="1600" dirty="0" smtClean="0">
                          <a:latin typeface="+mn-lt"/>
                          <a:cs typeface="Times New Roman" pitchFamily="18" charset="0"/>
                        </a:rPr>
                        <a:t>Nephrotic syndrome</a:t>
                      </a:r>
                      <a:endParaRPr lang="en-US" sz="1600" dirty="0">
                        <a:latin typeface="+mn-lt"/>
                        <a:cs typeface="Times New Roman" pitchFamily="18" charset="0"/>
                      </a:endParaRPr>
                    </a:p>
                  </a:txBody>
                  <a:tcPr/>
                </a:tc>
                <a:tc>
                  <a:txBody>
                    <a:bodyPr/>
                    <a:lstStyle/>
                    <a:p>
                      <a:pPr algn="ctr"/>
                      <a:r>
                        <a:rPr lang="en-US" sz="1600" dirty="0" smtClean="0">
                          <a:latin typeface="+mn-lt"/>
                          <a:cs typeface="Times New Roman" pitchFamily="18" charset="0"/>
                        </a:rPr>
                        <a:t>Liver disease, Malnutrition</a:t>
                      </a:r>
                      <a:endParaRPr lang="en-US" sz="1600" dirty="0">
                        <a:latin typeface="+mn-lt"/>
                        <a:cs typeface="Times New Roman" pitchFamily="18" charset="0"/>
                      </a:endParaRPr>
                    </a:p>
                  </a:txBody>
                  <a:tcPr/>
                </a:tc>
              </a:tr>
              <a:tr h="844790">
                <a:tc>
                  <a:txBody>
                    <a:bodyPr/>
                    <a:lstStyle/>
                    <a:p>
                      <a:pPr algn="ctr"/>
                      <a:r>
                        <a:rPr lang="en-US" sz="1600" dirty="0" smtClean="0">
                          <a:latin typeface="+mn-lt"/>
                          <a:cs typeface="Times New Roman" pitchFamily="18" charset="0"/>
                        </a:rPr>
                        <a:t>Alkaline phosphatase</a:t>
                      </a:r>
                      <a:endParaRPr lang="en-US" sz="1600" dirty="0">
                        <a:latin typeface="+mn-lt"/>
                        <a:cs typeface="Times New Roman" pitchFamily="18" charset="0"/>
                      </a:endParaRPr>
                    </a:p>
                  </a:txBody>
                  <a:tcPr/>
                </a:tc>
                <a:tc>
                  <a:txBody>
                    <a:bodyPr/>
                    <a:lstStyle/>
                    <a:p>
                      <a:pPr algn="ctr"/>
                      <a:r>
                        <a:rPr lang="en-US" sz="1600" dirty="0" smtClean="0">
                          <a:latin typeface="+mn-lt"/>
                          <a:cs typeface="Times New Roman" pitchFamily="18" charset="0"/>
                        </a:rPr>
                        <a:t>Bone,</a:t>
                      </a:r>
                      <a:r>
                        <a:rPr lang="en-US" sz="1600" baseline="0" dirty="0" smtClean="0">
                          <a:latin typeface="+mn-lt"/>
                          <a:cs typeface="Times New Roman" pitchFamily="18" charset="0"/>
                        </a:rPr>
                        <a:t> liver</a:t>
                      </a:r>
                      <a:endParaRPr lang="en-US" sz="1600" dirty="0">
                        <a:latin typeface="+mn-lt"/>
                        <a:cs typeface="Times New Roman" pitchFamily="18" charset="0"/>
                      </a:endParaRPr>
                    </a:p>
                  </a:txBody>
                  <a:tcPr/>
                </a:tc>
                <a:tc>
                  <a:txBody>
                    <a:bodyPr/>
                    <a:lstStyle/>
                    <a:p>
                      <a:pPr algn="ctr"/>
                      <a:r>
                        <a:rPr lang="en-US" sz="1600" dirty="0" smtClean="0">
                          <a:latin typeface="+mn-lt"/>
                          <a:cs typeface="Times New Roman" pitchFamily="18" charset="0"/>
                        </a:rPr>
                        <a:t>Rickets, Jaundice,</a:t>
                      </a:r>
                      <a:r>
                        <a:rPr lang="en-US" sz="1600" baseline="0" dirty="0" smtClean="0">
                          <a:latin typeface="+mn-lt"/>
                          <a:cs typeface="Times New Roman" pitchFamily="18" charset="0"/>
                        </a:rPr>
                        <a:t> Metastatic carcinoma, kidney disease</a:t>
                      </a:r>
                      <a:endParaRPr lang="en-US" sz="1600" dirty="0">
                        <a:latin typeface="+mn-lt"/>
                        <a:cs typeface="Times New Roman" pitchFamily="18" charset="0"/>
                      </a:endParaRPr>
                    </a:p>
                  </a:txBody>
                  <a:tcPr/>
                </a:tc>
                <a:tc>
                  <a:txBody>
                    <a:bodyPr/>
                    <a:lstStyle/>
                    <a:p>
                      <a:pPr algn="ctr"/>
                      <a:r>
                        <a:rPr lang="en-US" sz="1600" dirty="0" smtClean="0">
                          <a:latin typeface="+mn-lt"/>
                          <a:cs typeface="Times New Roman" pitchFamily="18" charset="0"/>
                        </a:rPr>
                        <a:t>-</a:t>
                      </a:r>
                      <a:endParaRPr lang="en-US" sz="1600" dirty="0">
                        <a:latin typeface="+mn-lt"/>
                        <a:cs typeface="Times New Roman" pitchFamily="18" charset="0"/>
                      </a:endParaRPr>
                    </a:p>
                  </a:txBody>
                  <a:tcPr/>
                </a:tc>
              </a:tr>
              <a:tr h="591353">
                <a:tc>
                  <a:txBody>
                    <a:bodyPr/>
                    <a:lstStyle/>
                    <a:p>
                      <a:pPr algn="ctr"/>
                      <a:r>
                        <a:rPr lang="en-US" sz="1600" dirty="0" smtClean="0">
                          <a:latin typeface="+mn-lt"/>
                          <a:cs typeface="Times New Roman" pitchFamily="18" charset="0"/>
                        </a:rPr>
                        <a:t>Acid phosphatase</a:t>
                      </a:r>
                      <a:endParaRPr lang="en-US" sz="1600" dirty="0">
                        <a:latin typeface="+mn-lt"/>
                        <a:cs typeface="Times New Roman" pitchFamily="18" charset="0"/>
                      </a:endParaRPr>
                    </a:p>
                  </a:txBody>
                  <a:tcPr/>
                </a:tc>
                <a:tc>
                  <a:txBody>
                    <a:bodyPr/>
                    <a:lstStyle/>
                    <a:p>
                      <a:pPr algn="ctr"/>
                      <a:r>
                        <a:rPr lang="en-US" sz="1600" dirty="0" smtClean="0">
                          <a:latin typeface="+mn-lt"/>
                          <a:cs typeface="Times New Roman" pitchFamily="18" charset="0"/>
                        </a:rPr>
                        <a:t>Prostrate</a:t>
                      </a:r>
                      <a:endParaRPr lang="en-US" sz="1600" dirty="0">
                        <a:latin typeface="+mn-lt"/>
                        <a:cs typeface="Times New Roman" pitchFamily="18" charset="0"/>
                      </a:endParaRPr>
                    </a:p>
                  </a:txBody>
                  <a:tcPr/>
                </a:tc>
                <a:tc>
                  <a:txBody>
                    <a:bodyPr/>
                    <a:lstStyle/>
                    <a:p>
                      <a:pPr algn="ctr"/>
                      <a:r>
                        <a:rPr lang="en-US" sz="1600" dirty="0" smtClean="0">
                          <a:latin typeface="+mn-lt"/>
                          <a:cs typeface="Times New Roman" pitchFamily="18" charset="0"/>
                        </a:rPr>
                        <a:t>Metastatic prostatic carcinoma</a:t>
                      </a:r>
                      <a:endParaRPr lang="en-US" sz="1600" dirty="0">
                        <a:latin typeface="+mn-lt"/>
                        <a:cs typeface="Times New Roman" pitchFamily="18" charset="0"/>
                      </a:endParaRPr>
                    </a:p>
                  </a:txBody>
                  <a:tcPr/>
                </a:tc>
                <a:tc>
                  <a:txBody>
                    <a:bodyPr/>
                    <a:lstStyle/>
                    <a:p>
                      <a:pPr algn="ctr"/>
                      <a:r>
                        <a:rPr lang="en-US" sz="1600" dirty="0" smtClean="0">
                          <a:latin typeface="+mn-lt"/>
                          <a:cs typeface="Times New Roman" pitchFamily="18" charset="0"/>
                        </a:rPr>
                        <a:t>-</a:t>
                      </a:r>
                      <a:endParaRPr lang="en-US" sz="1600" dirty="0">
                        <a:latin typeface="+mn-lt"/>
                        <a:cs typeface="Times New Roman" pitchFamily="18" charset="0"/>
                      </a:endParaRPr>
                    </a:p>
                  </a:txBody>
                  <a:tcPr/>
                </a:tc>
              </a:tr>
            </a:tbl>
          </a:graphicData>
        </a:graphic>
      </p:graphicFrame>
      <p:sp>
        <p:nvSpPr>
          <p:cNvPr id="2" name="Title 1"/>
          <p:cNvSpPr>
            <a:spLocks noGrp="1"/>
          </p:cNvSpPr>
          <p:nvPr>
            <p:ph type="title"/>
          </p:nvPr>
        </p:nvSpPr>
        <p:spPr>
          <a:xfrm>
            <a:off x="551329" y="215153"/>
            <a:ext cx="8229600" cy="838200"/>
          </a:xfrm>
        </p:spPr>
        <p:txBody>
          <a:bodyPr>
            <a:normAutofit/>
          </a:bodyPr>
          <a:lstStyle/>
          <a:p>
            <a:pPr algn="ctr"/>
            <a:r>
              <a:rPr lang="en-US" altLang="ja-JP" sz="3200" dirty="0" smtClean="0">
                <a:sym typeface="Symbol" pitchFamily="18" charset="2"/>
              </a:rPr>
              <a:t>Enzymes in diagnostic use     </a:t>
            </a:r>
            <a:endParaRPr lang="en-US" altLang="ja-JP" sz="3200" dirty="0">
              <a:sym typeface="Symbol" pitchFamily="18" charset="2"/>
            </a:endParaRPr>
          </a:p>
        </p:txBody>
      </p:sp>
      <p:sp>
        <p:nvSpPr>
          <p:cNvPr id="7" name="Footer Placeholder 6"/>
          <p:cNvSpPr>
            <a:spLocks noGrp="1"/>
          </p:cNvSpPr>
          <p:nvPr>
            <p:ph type="ftr" sz="quarter" idx="11"/>
          </p:nvPr>
        </p:nvSpPr>
        <p:spPr/>
        <p:txBody>
          <a:bodyPr/>
          <a:lstStyle/>
          <a:p>
            <a:r>
              <a:rPr lang="en-GB" smtClean="0"/>
              <a:t>May Alrashed. PhD</a:t>
            </a:r>
            <a:endParaRPr lang="en-GB" dirty="0"/>
          </a:p>
        </p:txBody>
      </p:sp>
    </p:spTree>
    <p:extLst>
      <p:ext uri="{BB962C8B-B14F-4D97-AF65-F5344CB8AC3E}">
        <p14:creationId xmlns:p14="http://schemas.microsoft.com/office/powerpoint/2010/main" val="22388736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752645677"/>
              </p:ext>
            </p:extLst>
          </p:nvPr>
        </p:nvGraphicFramePr>
        <p:xfrm>
          <a:off x="591672" y="966392"/>
          <a:ext cx="7888939" cy="5322618"/>
        </p:xfrm>
        <a:graphic>
          <a:graphicData uri="http://schemas.openxmlformats.org/drawingml/2006/table">
            <a:tbl>
              <a:tblPr firstRow="1" bandRow="1">
                <a:tableStyleId>{5C22544A-7EE6-4342-B048-85BDC9FD1C3A}</a:tableStyleId>
              </a:tblPr>
              <a:tblGrid>
                <a:gridCol w="1607006"/>
                <a:gridCol w="2165131"/>
                <a:gridCol w="2072850"/>
                <a:gridCol w="2043952"/>
              </a:tblGrid>
              <a:tr h="7368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cs typeface="Times New Roman" pitchFamily="18" charset="0"/>
                        </a:rPr>
                        <a:t>Serum Enzymes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cs typeface="Times New Roman" pitchFamily="18" charset="0"/>
                        </a:rPr>
                        <a:t>Location of  serum enzymes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cs typeface="Times New Roman" pitchFamily="18" charset="0"/>
                        </a:rPr>
                        <a:t>Concentration</a:t>
                      </a:r>
                      <a:r>
                        <a:rPr lang="en-US" sz="1600" baseline="0" dirty="0" smtClean="0">
                          <a:latin typeface="+mn-lt"/>
                          <a:cs typeface="Times New Roman" pitchFamily="18" charset="0"/>
                        </a:rPr>
                        <a:t>  increased in</a:t>
                      </a:r>
                      <a:endParaRPr lang="en-US" sz="1600" dirty="0" smtClean="0">
                        <a:latin typeface="+mn-lt"/>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cs typeface="Times New Roman" pitchFamily="18" charset="0"/>
                        </a:rPr>
                        <a:t>Concentratio</a:t>
                      </a:r>
                      <a:r>
                        <a:rPr lang="en-US" sz="1600" baseline="0" dirty="0" smtClean="0">
                          <a:latin typeface="+mn-lt"/>
                          <a:cs typeface="Times New Roman" pitchFamily="18" charset="0"/>
                        </a:rPr>
                        <a:t>n decreased in</a:t>
                      </a:r>
                      <a:endParaRPr lang="en-US" sz="1600" dirty="0">
                        <a:latin typeface="+mn-lt"/>
                      </a:endParaRPr>
                    </a:p>
                  </a:txBody>
                  <a:tcPr/>
                </a:tc>
              </a:tr>
              <a:tr h="865230">
                <a:tc>
                  <a:txBody>
                    <a:bodyPr/>
                    <a:lstStyle/>
                    <a:p>
                      <a:r>
                        <a:rPr lang="en-US" sz="1600" dirty="0" smtClean="0">
                          <a:latin typeface="+mn-lt"/>
                        </a:rPr>
                        <a:t>Lactate dehydrogenase</a:t>
                      </a:r>
                      <a:endParaRPr lang="en-US" sz="1600" dirty="0">
                        <a:latin typeface="+mn-lt"/>
                      </a:endParaRPr>
                    </a:p>
                  </a:txBody>
                  <a:tcPr/>
                </a:tc>
                <a:tc>
                  <a:txBody>
                    <a:bodyPr/>
                    <a:lstStyle/>
                    <a:p>
                      <a:r>
                        <a:rPr lang="en-US" sz="1600" dirty="0" smtClean="0">
                          <a:latin typeface="+mn-lt"/>
                        </a:rPr>
                        <a:t>Heart, Kidney,</a:t>
                      </a:r>
                      <a:r>
                        <a:rPr lang="en-US" sz="1600" baseline="0" dirty="0" smtClean="0">
                          <a:latin typeface="+mn-lt"/>
                        </a:rPr>
                        <a:t> RBC, Liver, Muscle</a:t>
                      </a:r>
                      <a:endParaRPr lang="en-US" sz="1600" dirty="0">
                        <a:latin typeface="+mn-lt"/>
                      </a:endParaRPr>
                    </a:p>
                  </a:txBody>
                  <a:tcPr/>
                </a:tc>
                <a:tc>
                  <a:txBody>
                    <a:bodyPr/>
                    <a:lstStyle/>
                    <a:p>
                      <a:r>
                        <a:rPr lang="en-US" sz="1600" dirty="0" smtClean="0">
                          <a:latin typeface="+mn-lt"/>
                        </a:rPr>
                        <a:t>MI, acute</a:t>
                      </a:r>
                      <a:r>
                        <a:rPr lang="en-US" sz="1600" baseline="0" dirty="0" smtClean="0">
                          <a:latin typeface="+mn-lt"/>
                        </a:rPr>
                        <a:t> </a:t>
                      </a:r>
                      <a:r>
                        <a:rPr lang="en-US" sz="1600" dirty="0" smtClean="0">
                          <a:latin typeface="+mn-lt"/>
                        </a:rPr>
                        <a:t>hepatitis, anaemia</a:t>
                      </a:r>
                      <a:endParaRPr lang="en-US" sz="1600" dirty="0">
                        <a:latin typeface="+mn-lt"/>
                      </a:endParaRPr>
                    </a:p>
                  </a:txBody>
                  <a:tcPr/>
                </a:tc>
                <a:tc>
                  <a:txBody>
                    <a:bodyPr/>
                    <a:lstStyle/>
                    <a:p>
                      <a:endParaRPr lang="en-US" sz="1600" dirty="0" smtClean="0">
                        <a:latin typeface="+mn-lt"/>
                      </a:endParaRPr>
                    </a:p>
                    <a:p>
                      <a:r>
                        <a:rPr lang="en-US" sz="1600" dirty="0" smtClean="0">
                          <a:latin typeface="+mn-lt"/>
                        </a:rPr>
                        <a:t>                 -</a:t>
                      </a:r>
                      <a:endParaRPr lang="en-US" sz="1600" dirty="0">
                        <a:latin typeface="+mn-lt"/>
                      </a:endParaRPr>
                    </a:p>
                  </a:txBody>
                  <a:tcPr/>
                </a:tc>
              </a:tr>
              <a:tr h="865230">
                <a:tc>
                  <a:txBody>
                    <a:bodyPr/>
                    <a:lstStyle/>
                    <a:p>
                      <a:r>
                        <a:rPr lang="en-US" sz="1600" dirty="0" smtClean="0">
                          <a:latin typeface="+mn-lt"/>
                        </a:rPr>
                        <a:t>Isocitrate  dehydrogenase</a:t>
                      </a:r>
                      <a:endParaRPr lang="en-US" sz="1600" dirty="0">
                        <a:latin typeface="+mn-lt"/>
                      </a:endParaRPr>
                    </a:p>
                  </a:txBody>
                  <a:tcPr/>
                </a:tc>
                <a:tc>
                  <a:txBody>
                    <a:bodyPr/>
                    <a:lstStyle/>
                    <a:p>
                      <a:r>
                        <a:rPr lang="en-US" sz="1600" dirty="0" smtClean="0">
                          <a:latin typeface="+mn-lt"/>
                        </a:rPr>
                        <a:t>       Liver</a:t>
                      </a:r>
                      <a:endParaRPr lang="en-US" sz="1600" dirty="0">
                        <a:latin typeface="+mn-lt"/>
                      </a:endParaRPr>
                    </a:p>
                  </a:txBody>
                  <a:tcPr/>
                </a:tc>
                <a:tc>
                  <a:txBody>
                    <a:bodyPr/>
                    <a:lstStyle/>
                    <a:p>
                      <a:r>
                        <a:rPr lang="en-US" sz="1600" dirty="0" smtClean="0">
                          <a:latin typeface="+mn-lt"/>
                        </a:rPr>
                        <a:t>     Cirrhosis</a:t>
                      </a:r>
                      <a:endParaRPr lang="en-US" sz="1600" dirty="0">
                        <a:latin typeface="+mn-lt"/>
                      </a:endParaRPr>
                    </a:p>
                  </a:txBody>
                  <a:tcPr/>
                </a:tc>
                <a:tc>
                  <a:txBody>
                    <a:bodyPr/>
                    <a:lstStyle/>
                    <a:p>
                      <a:r>
                        <a:rPr lang="en-US" sz="1600" dirty="0" smtClean="0">
                          <a:latin typeface="+mn-lt"/>
                        </a:rPr>
                        <a:t>          </a:t>
                      </a:r>
                    </a:p>
                    <a:p>
                      <a:r>
                        <a:rPr lang="en-US" sz="1600" baseline="0" dirty="0" smtClean="0">
                          <a:latin typeface="+mn-lt"/>
                        </a:rPr>
                        <a:t>                 </a:t>
                      </a:r>
                      <a:r>
                        <a:rPr lang="en-US" sz="1600" dirty="0" smtClean="0">
                          <a:latin typeface="+mn-lt"/>
                        </a:rPr>
                        <a:t>-</a:t>
                      </a:r>
                      <a:endParaRPr lang="en-US" sz="1600" dirty="0">
                        <a:latin typeface="+mn-lt"/>
                      </a:endParaRPr>
                    </a:p>
                  </a:txBody>
                  <a:tcPr/>
                </a:tc>
              </a:tr>
              <a:tr h="865230">
                <a:tc>
                  <a:txBody>
                    <a:bodyPr/>
                    <a:lstStyle/>
                    <a:p>
                      <a:r>
                        <a:rPr lang="en-US" sz="1600" dirty="0" smtClean="0">
                          <a:latin typeface="+mn-lt"/>
                        </a:rPr>
                        <a:t>Creatine</a:t>
                      </a:r>
                      <a:r>
                        <a:rPr lang="en-US" sz="1600" baseline="0" dirty="0" smtClean="0">
                          <a:latin typeface="+mn-lt"/>
                        </a:rPr>
                        <a:t> kinase</a:t>
                      </a:r>
                      <a:endParaRPr lang="en-US" sz="1600" dirty="0">
                        <a:latin typeface="+mn-lt"/>
                      </a:endParaRPr>
                    </a:p>
                  </a:txBody>
                  <a:tcPr/>
                </a:tc>
                <a:tc>
                  <a:txBody>
                    <a:bodyPr/>
                    <a:lstStyle/>
                    <a:p>
                      <a:r>
                        <a:rPr lang="en-US" sz="1600" dirty="0" smtClean="0">
                          <a:latin typeface="+mn-lt"/>
                        </a:rPr>
                        <a:t>Brain,</a:t>
                      </a:r>
                      <a:r>
                        <a:rPr lang="en-US" sz="1600" baseline="0" dirty="0" smtClean="0">
                          <a:latin typeface="+mn-lt"/>
                        </a:rPr>
                        <a:t> Bowel, Heart, Skeletal muscle</a:t>
                      </a:r>
                      <a:endParaRPr lang="en-US" sz="1600" dirty="0">
                        <a:latin typeface="+mn-lt"/>
                      </a:endParaRPr>
                    </a:p>
                  </a:txBody>
                  <a:tcPr/>
                </a:tc>
                <a:tc>
                  <a:txBody>
                    <a:bodyPr/>
                    <a:lstStyle/>
                    <a:p>
                      <a:r>
                        <a:rPr lang="en-US" sz="1600" dirty="0" smtClean="0">
                          <a:latin typeface="+mn-lt"/>
                        </a:rPr>
                        <a:t>MI, Muscular dystrophy</a:t>
                      </a:r>
                      <a:endParaRPr lang="en-US" sz="1600" dirty="0">
                        <a:latin typeface="+mn-lt"/>
                      </a:endParaRPr>
                    </a:p>
                  </a:txBody>
                  <a:tcPr/>
                </a:tc>
                <a:tc>
                  <a:txBody>
                    <a:bodyPr/>
                    <a:lstStyle/>
                    <a:p>
                      <a:r>
                        <a:rPr lang="en-US" sz="1600" dirty="0" smtClean="0">
                          <a:latin typeface="+mn-lt"/>
                        </a:rPr>
                        <a:t>       </a:t>
                      </a:r>
                    </a:p>
                    <a:p>
                      <a:r>
                        <a:rPr lang="en-US" sz="1600" dirty="0" smtClean="0">
                          <a:latin typeface="+mn-lt"/>
                        </a:rPr>
                        <a:t>                -</a:t>
                      </a:r>
                      <a:endParaRPr lang="en-US" sz="1600" dirty="0">
                        <a:latin typeface="+mn-lt"/>
                      </a:endParaRPr>
                    </a:p>
                  </a:txBody>
                  <a:tcPr/>
                </a:tc>
              </a:tr>
              <a:tr h="1124799">
                <a:tc>
                  <a:txBody>
                    <a:bodyPr/>
                    <a:lstStyle/>
                    <a:p>
                      <a:r>
                        <a:rPr lang="en-US" sz="1600" dirty="0" smtClean="0">
                          <a:latin typeface="+mn-lt"/>
                        </a:rPr>
                        <a:t>Glucose-6- phosphate</a:t>
                      </a:r>
                      <a:r>
                        <a:rPr lang="en-US" sz="1600" baseline="0" dirty="0" smtClean="0">
                          <a:latin typeface="+mn-lt"/>
                        </a:rPr>
                        <a:t> dehydrogenase</a:t>
                      </a:r>
                      <a:endParaRPr lang="en-US" sz="1600" dirty="0">
                        <a:latin typeface="+mn-lt"/>
                      </a:endParaRPr>
                    </a:p>
                  </a:txBody>
                  <a:tcPr/>
                </a:tc>
                <a:tc>
                  <a:txBody>
                    <a:bodyPr/>
                    <a:lstStyle/>
                    <a:p>
                      <a:r>
                        <a:rPr lang="en-US" sz="1600" dirty="0" smtClean="0">
                          <a:latin typeface="+mn-lt"/>
                        </a:rPr>
                        <a:t>     </a:t>
                      </a:r>
                    </a:p>
                    <a:p>
                      <a:r>
                        <a:rPr lang="en-US" sz="1600" dirty="0" smtClean="0">
                          <a:latin typeface="+mn-lt"/>
                        </a:rPr>
                        <a:t>       Heart</a:t>
                      </a:r>
                      <a:endParaRPr lang="en-US" sz="1600" dirty="0">
                        <a:latin typeface="+mn-lt"/>
                      </a:endParaRPr>
                    </a:p>
                  </a:txBody>
                  <a:tcPr/>
                </a:tc>
                <a:tc>
                  <a:txBody>
                    <a:bodyPr/>
                    <a:lstStyle/>
                    <a:p>
                      <a:r>
                        <a:rPr lang="en-US" sz="1600" dirty="0" smtClean="0">
                          <a:latin typeface="+mn-lt"/>
                        </a:rPr>
                        <a:t>     Myocardial</a:t>
                      </a:r>
                      <a:r>
                        <a:rPr lang="en-US" sz="1600" baseline="0" dirty="0" smtClean="0">
                          <a:latin typeface="+mn-lt"/>
                        </a:rPr>
                        <a:t> Infraction</a:t>
                      </a:r>
                      <a:endParaRPr lang="en-US" sz="1600" dirty="0">
                        <a:latin typeface="+mn-lt"/>
                      </a:endParaRPr>
                    </a:p>
                  </a:txBody>
                  <a:tcPr/>
                </a:tc>
                <a:tc>
                  <a:txBody>
                    <a:bodyPr/>
                    <a:lstStyle/>
                    <a:p>
                      <a:r>
                        <a:rPr lang="en-US" sz="1600" dirty="0" smtClean="0">
                          <a:latin typeface="+mn-lt"/>
                        </a:rPr>
                        <a:t>Congenital</a:t>
                      </a:r>
                      <a:r>
                        <a:rPr lang="en-US" sz="1600" baseline="0" dirty="0" smtClean="0">
                          <a:latin typeface="+mn-lt"/>
                        </a:rPr>
                        <a:t> deficiency causes haemolytic anaemia</a:t>
                      </a:r>
                      <a:endParaRPr lang="en-US" sz="1600" dirty="0">
                        <a:latin typeface="+mn-lt"/>
                      </a:endParaRPr>
                    </a:p>
                  </a:txBody>
                  <a:tcPr/>
                </a:tc>
              </a:tr>
              <a:tr h="865230">
                <a:tc>
                  <a:txBody>
                    <a:bodyPr/>
                    <a:lstStyle/>
                    <a:p>
                      <a:r>
                        <a:rPr lang="el-GR" sz="1600" dirty="0" smtClean="0">
                          <a:latin typeface="+mn-lt"/>
                        </a:rPr>
                        <a:t>γ</a:t>
                      </a:r>
                      <a:r>
                        <a:rPr lang="en-US" sz="1600" dirty="0" smtClean="0">
                          <a:latin typeface="+mn-lt"/>
                        </a:rPr>
                        <a:t>-</a:t>
                      </a:r>
                      <a:r>
                        <a:rPr lang="en-US" sz="1600" dirty="0" err="1" smtClean="0">
                          <a:latin typeface="+mn-lt"/>
                        </a:rPr>
                        <a:t>glutamyl-transferase</a:t>
                      </a:r>
                      <a:endParaRPr lang="en-US" sz="1600" dirty="0">
                        <a:latin typeface="+mn-lt"/>
                      </a:endParaRPr>
                    </a:p>
                  </a:txBody>
                  <a:tcPr/>
                </a:tc>
                <a:tc>
                  <a:txBody>
                    <a:bodyPr/>
                    <a:lstStyle/>
                    <a:p>
                      <a:r>
                        <a:rPr lang="en-US" sz="1600" dirty="0" smtClean="0">
                          <a:latin typeface="+mn-lt"/>
                        </a:rPr>
                        <a:t>Liver</a:t>
                      </a:r>
                      <a:r>
                        <a:rPr lang="en-US" sz="1600" baseline="0" dirty="0" smtClean="0">
                          <a:latin typeface="+mn-lt"/>
                        </a:rPr>
                        <a:t>, Kidney, Pancreas</a:t>
                      </a:r>
                      <a:endParaRPr lang="en-US" sz="1600" dirty="0">
                        <a:latin typeface="+mn-lt"/>
                      </a:endParaRPr>
                    </a:p>
                  </a:txBody>
                  <a:tcPr/>
                </a:tc>
                <a:tc>
                  <a:txBody>
                    <a:bodyPr/>
                    <a:lstStyle/>
                    <a:p>
                      <a:r>
                        <a:rPr lang="en-US" sz="1600" dirty="0" smtClean="0">
                          <a:latin typeface="+mn-lt"/>
                        </a:rPr>
                        <a:t>Hepatitis,</a:t>
                      </a:r>
                      <a:r>
                        <a:rPr lang="en-US" sz="1600" baseline="0" dirty="0" smtClean="0">
                          <a:latin typeface="+mn-lt"/>
                        </a:rPr>
                        <a:t> Cholestatic liver diseases</a:t>
                      </a:r>
                      <a:endParaRPr lang="en-US" sz="1600" dirty="0">
                        <a:latin typeface="+mn-lt"/>
                      </a:endParaRPr>
                    </a:p>
                  </a:txBody>
                  <a:tcPr/>
                </a:tc>
                <a:tc>
                  <a:txBody>
                    <a:bodyPr/>
                    <a:lstStyle/>
                    <a:p>
                      <a:r>
                        <a:rPr lang="en-US" sz="1600" dirty="0" smtClean="0">
                          <a:latin typeface="+mn-lt"/>
                        </a:rPr>
                        <a:t>           </a:t>
                      </a:r>
                    </a:p>
                    <a:p>
                      <a:r>
                        <a:rPr lang="en-US" sz="1600" dirty="0" smtClean="0">
                          <a:latin typeface="+mn-lt"/>
                        </a:rPr>
                        <a:t>                 -</a:t>
                      </a:r>
                      <a:endParaRPr lang="en-US" sz="1600" dirty="0">
                        <a:latin typeface="+mn-lt"/>
                      </a:endParaRPr>
                    </a:p>
                  </a:txBody>
                  <a:tcPr/>
                </a:tc>
              </a:tr>
            </a:tbl>
          </a:graphicData>
        </a:graphic>
      </p:graphicFrame>
      <p:sp>
        <p:nvSpPr>
          <p:cNvPr id="5" name="Title 1"/>
          <p:cNvSpPr>
            <a:spLocks noGrp="1"/>
          </p:cNvSpPr>
          <p:nvPr>
            <p:ph type="title"/>
          </p:nvPr>
        </p:nvSpPr>
        <p:spPr>
          <a:xfrm>
            <a:off x="372039" y="35863"/>
            <a:ext cx="8229600" cy="838200"/>
          </a:xfrm>
        </p:spPr>
        <p:txBody>
          <a:bodyPr>
            <a:normAutofit/>
          </a:bodyPr>
          <a:lstStyle/>
          <a:p>
            <a:pPr algn="ctr"/>
            <a:r>
              <a:rPr lang="en-US" altLang="ja-JP" sz="3200" dirty="0" smtClean="0">
                <a:sym typeface="Symbol" pitchFamily="18" charset="2"/>
              </a:rPr>
              <a:t>Enzymes in diagnostic use     </a:t>
            </a:r>
            <a:endParaRPr lang="en-US" altLang="ja-JP" sz="3200" dirty="0">
              <a:sym typeface="Symbol" pitchFamily="18" charset="2"/>
            </a:endParaRPr>
          </a:p>
        </p:txBody>
      </p:sp>
      <p:sp>
        <p:nvSpPr>
          <p:cNvPr id="6" name="Footer Placeholder 5"/>
          <p:cNvSpPr>
            <a:spLocks noGrp="1"/>
          </p:cNvSpPr>
          <p:nvPr>
            <p:ph type="ftr" sz="quarter" idx="11"/>
          </p:nvPr>
        </p:nvSpPr>
        <p:spPr/>
        <p:txBody>
          <a:bodyPr/>
          <a:lstStyle/>
          <a:p>
            <a:r>
              <a:rPr lang="en-GB" smtClean="0"/>
              <a:t>May Alrashed. PhD</a:t>
            </a:r>
            <a:endParaRPr lang="en-GB"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15707933"/>
              </p:ext>
            </p:extLst>
          </p:nvPr>
        </p:nvGraphicFramePr>
        <p:xfrm>
          <a:off x="694764" y="963708"/>
          <a:ext cx="8090648" cy="5150221"/>
        </p:xfrm>
        <a:graphic>
          <a:graphicData uri="http://schemas.openxmlformats.org/drawingml/2006/table">
            <a:tbl>
              <a:tblPr firstRow="1" bandRow="1">
                <a:tableStyleId>{5C22544A-7EE6-4342-B048-85BDC9FD1C3A}</a:tableStyleId>
              </a:tblPr>
              <a:tblGrid>
                <a:gridCol w="1659620"/>
                <a:gridCol w="1728771"/>
                <a:gridCol w="2489430"/>
                <a:gridCol w="2212827"/>
              </a:tblGrid>
              <a:tr h="12118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cs typeface="Times New Roman" pitchFamily="18" charset="0"/>
                        </a:rPr>
                        <a:t>Serum Enzymes</a:t>
                      </a:r>
                    </a:p>
                    <a:p>
                      <a:endParaRPr lang="en-US" sz="16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cs typeface="Times New Roman" pitchFamily="18" charset="0"/>
                        </a:rPr>
                        <a:t>Location of  serum enzymes </a:t>
                      </a:r>
                    </a:p>
                    <a:p>
                      <a:endParaRPr lang="en-US" sz="16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cs typeface="Times New Roman" pitchFamily="18" charset="0"/>
                        </a:rPr>
                        <a:t>Concentration</a:t>
                      </a:r>
                      <a:r>
                        <a:rPr lang="en-US" sz="1600" baseline="0" dirty="0" smtClean="0">
                          <a:latin typeface="+mn-lt"/>
                          <a:cs typeface="Times New Roman" pitchFamily="18" charset="0"/>
                        </a:rPr>
                        <a:t>  increased in</a:t>
                      </a:r>
                      <a:endParaRPr lang="en-US" sz="1600" dirty="0" smtClean="0">
                        <a:latin typeface="+mn-lt"/>
                        <a:cs typeface="Times New Roman" pitchFamily="18" charset="0"/>
                      </a:endParaRPr>
                    </a:p>
                    <a:p>
                      <a:endParaRPr lang="en-US" sz="16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cs typeface="Times New Roman" pitchFamily="18" charset="0"/>
                        </a:rPr>
                        <a:t>Concentratio</a:t>
                      </a:r>
                      <a:r>
                        <a:rPr lang="en-US" sz="1600" baseline="0" dirty="0" smtClean="0">
                          <a:latin typeface="+mn-lt"/>
                          <a:cs typeface="Times New Roman" pitchFamily="18" charset="0"/>
                        </a:rPr>
                        <a:t>n decreased in</a:t>
                      </a:r>
                      <a:endParaRPr lang="en-US" sz="1600" dirty="0" smtClean="0">
                        <a:latin typeface="+mn-lt"/>
                        <a:cs typeface="Times New Roman" pitchFamily="18" charset="0"/>
                      </a:endParaRPr>
                    </a:p>
                    <a:p>
                      <a:endParaRPr lang="en-US" sz="1600" dirty="0">
                        <a:latin typeface="+mn-lt"/>
                      </a:endParaRPr>
                    </a:p>
                  </a:txBody>
                  <a:tcPr/>
                </a:tc>
              </a:tr>
              <a:tr h="1181522">
                <a:tc>
                  <a:txBody>
                    <a:bodyPr/>
                    <a:lstStyle/>
                    <a:p>
                      <a:pPr algn="ctr"/>
                      <a:r>
                        <a:rPr lang="en-US" sz="1600" dirty="0" smtClean="0">
                          <a:latin typeface="+mn-lt"/>
                          <a:cs typeface="Times New Roman" pitchFamily="18" charset="0"/>
                        </a:rPr>
                        <a:t>Ceruloplasmin </a:t>
                      </a:r>
                    </a:p>
                    <a:p>
                      <a:pPr algn="ctr"/>
                      <a:r>
                        <a:rPr lang="en-US" sz="1600" dirty="0" smtClean="0">
                          <a:latin typeface="+mn-lt"/>
                          <a:cs typeface="Times New Roman" pitchFamily="18" charset="0"/>
                        </a:rPr>
                        <a:t>(Ferroxidase</a:t>
                      </a:r>
                      <a:r>
                        <a:rPr lang="en-US" sz="1600" baseline="0" dirty="0" smtClean="0">
                          <a:latin typeface="+mn-lt"/>
                          <a:cs typeface="Times New Roman" pitchFamily="18" charset="0"/>
                        </a:rPr>
                        <a:t> activity)</a:t>
                      </a:r>
                      <a:endParaRPr lang="en-US" sz="1600" dirty="0" smtClean="0">
                        <a:latin typeface="+mn-lt"/>
                        <a:cs typeface="Times New Roman" pitchFamily="18" charset="0"/>
                      </a:endParaRPr>
                    </a:p>
                    <a:p>
                      <a:endParaRPr lang="en-US" sz="1600" dirty="0">
                        <a:latin typeface="+mn-lt"/>
                      </a:endParaRPr>
                    </a:p>
                  </a:txBody>
                  <a:tcPr/>
                </a:tc>
                <a:tc>
                  <a:txBody>
                    <a:bodyPr/>
                    <a:lstStyle/>
                    <a:p>
                      <a:pPr algn="ctr"/>
                      <a:r>
                        <a:rPr lang="en-US" sz="1600" dirty="0" smtClean="0">
                          <a:latin typeface="+mn-lt"/>
                          <a:cs typeface="Times New Roman" pitchFamily="18" charset="0"/>
                        </a:rPr>
                        <a:t>Liver</a:t>
                      </a:r>
                      <a:endParaRPr lang="en-US" sz="1600" dirty="0">
                        <a:latin typeface="+mn-lt"/>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cs typeface="Times New Roman" pitchFamily="18" charset="0"/>
                        </a:rPr>
                        <a:t> Cirrhosis, Bacterial</a:t>
                      </a:r>
                      <a:r>
                        <a:rPr lang="en-US" sz="1600" baseline="0" dirty="0" smtClean="0">
                          <a:latin typeface="+mn-lt"/>
                          <a:cs typeface="Times New Roman" pitchFamily="18" charset="0"/>
                        </a:rPr>
                        <a:t> </a:t>
                      </a:r>
                      <a:r>
                        <a:rPr lang="en-US" sz="1600" dirty="0" smtClean="0">
                          <a:latin typeface="+mn-lt"/>
                          <a:cs typeface="Times New Roman" pitchFamily="18" charset="0"/>
                        </a:rPr>
                        <a:t>infection, Pregnancy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smtClean="0">
                        <a:latin typeface="+mn-lt"/>
                        <a:cs typeface="Times New Roman" pitchFamily="18" charset="0"/>
                      </a:endParaRPr>
                    </a:p>
                  </a:txBody>
                  <a:tcPr/>
                </a:tc>
                <a:tc>
                  <a:txBody>
                    <a:bodyPr/>
                    <a:lstStyle/>
                    <a:p>
                      <a:r>
                        <a:rPr lang="en-US" sz="1600" dirty="0" smtClean="0">
                          <a:latin typeface="+mn-lt"/>
                          <a:cs typeface="Times New Roman" pitchFamily="18" charset="0"/>
                        </a:rPr>
                        <a:t>Wilsons disease (hepatolenticular</a:t>
                      </a:r>
                      <a:r>
                        <a:rPr lang="en-US" sz="1600" baseline="0" dirty="0" smtClean="0">
                          <a:latin typeface="+mn-lt"/>
                          <a:cs typeface="Times New Roman" pitchFamily="18" charset="0"/>
                        </a:rPr>
                        <a:t> degenaration)</a:t>
                      </a:r>
                      <a:endParaRPr lang="en-US" sz="1600" dirty="0">
                        <a:latin typeface="+mn-lt"/>
                      </a:endParaRPr>
                    </a:p>
                  </a:txBody>
                  <a:tcPr/>
                </a:tc>
              </a:tr>
              <a:tr h="1242112">
                <a:tc>
                  <a:txBody>
                    <a:bodyPr/>
                    <a:lstStyle/>
                    <a:p>
                      <a:r>
                        <a:rPr lang="en-US" sz="1600" dirty="0" smtClean="0">
                          <a:latin typeface="+mn-lt"/>
                        </a:rPr>
                        <a:t>      Aldolase</a:t>
                      </a:r>
                      <a:endParaRPr lang="en-US" sz="1600" dirty="0">
                        <a:latin typeface="+mn-lt"/>
                      </a:endParaRPr>
                    </a:p>
                  </a:txBody>
                  <a:tcPr/>
                </a:tc>
                <a:tc>
                  <a:txBody>
                    <a:bodyPr/>
                    <a:lstStyle/>
                    <a:p>
                      <a:r>
                        <a:rPr lang="en-US" sz="1600" dirty="0" smtClean="0">
                          <a:latin typeface="+mn-lt"/>
                        </a:rPr>
                        <a:t>Muscle, Liver, RBC</a:t>
                      </a:r>
                      <a:endParaRPr lang="en-US" sz="1600" dirty="0">
                        <a:latin typeface="+mn-lt"/>
                      </a:endParaRPr>
                    </a:p>
                  </a:txBody>
                  <a:tcPr/>
                </a:tc>
                <a:tc>
                  <a:txBody>
                    <a:bodyPr/>
                    <a:lstStyle/>
                    <a:p>
                      <a:r>
                        <a:rPr lang="en-US" sz="1600" dirty="0" smtClean="0">
                          <a:latin typeface="+mn-lt"/>
                        </a:rPr>
                        <a:t>Muscular dystrophy, Hepatitis,</a:t>
                      </a:r>
                      <a:r>
                        <a:rPr lang="en-US" sz="1600" baseline="0" dirty="0" smtClean="0">
                          <a:latin typeface="+mn-lt"/>
                        </a:rPr>
                        <a:t> Haemolytic anemia, Leukemia</a:t>
                      </a:r>
                      <a:endParaRPr lang="en-US" sz="1600" dirty="0">
                        <a:latin typeface="+mn-lt"/>
                      </a:endParaRPr>
                    </a:p>
                  </a:txBody>
                  <a:tcPr/>
                </a:tc>
                <a:tc>
                  <a:txBody>
                    <a:bodyPr/>
                    <a:lstStyle/>
                    <a:p>
                      <a:r>
                        <a:rPr lang="en-US" sz="1600" dirty="0" smtClean="0">
                          <a:latin typeface="+mn-lt"/>
                        </a:rPr>
                        <a:t> </a:t>
                      </a:r>
                    </a:p>
                    <a:p>
                      <a:r>
                        <a:rPr lang="en-US" sz="1600" dirty="0" smtClean="0">
                          <a:latin typeface="+mn-lt"/>
                        </a:rPr>
                        <a:t>               -</a:t>
                      </a:r>
                      <a:endParaRPr lang="en-US" sz="1600" dirty="0">
                        <a:latin typeface="+mn-lt"/>
                      </a:endParaRPr>
                    </a:p>
                  </a:txBody>
                  <a:tcPr/>
                </a:tc>
              </a:tr>
              <a:tr h="1514771">
                <a:tc>
                  <a:txBody>
                    <a:bodyPr/>
                    <a:lstStyle/>
                    <a:p>
                      <a:r>
                        <a:rPr lang="en-US" sz="1600" dirty="0" smtClean="0">
                          <a:latin typeface="+mn-lt"/>
                        </a:rPr>
                        <a:t>   Oxytocinase</a:t>
                      </a:r>
                      <a:endParaRPr lang="en-US" sz="1600" dirty="0">
                        <a:latin typeface="+mn-lt"/>
                      </a:endParaRPr>
                    </a:p>
                  </a:txBody>
                  <a:tcPr/>
                </a:tc>
                <a:tc>
                  <a:txBody>
                    <a:bodyPr/>
                    <a:lstStyle/>
                    <a:p>
                      <a:r>
                        <a:rPr lang="en-US" sz="1600" baseline="0" dirty="0" smtClean="0">
                          <a:latin typeface="+mn-lt"/>
                        </a:rPr>
                        <a:t>     Uterus</a:t>
                      </a:r>
                      <a:endParaRPr lang="en-US" sz="1600" dirty="0">
                        <a:latin typeface="+mn-lt"/>
                      </a:endParaRPr>
                    </a:p>
                  </a:txBody>
                  <a:tcPr/>
                </a:tc>
                <a:tc>
                  <a:txBody>
                    <a:bodyPr/>
                    <a:lstStyle/>
                    <a:p>
                      <a:r>
                        <a:rPr lang="en-US" sz="1600" dirty="0" smtClean="0">
                          <a:latin typeface="+mn-lt"/>
                        </a:rPr>
                        <a:t>Normal pregnancy from fourth month. Increasing</a:t>
                      </a:r>
                      <a:r>
                        <a:rPr lang="en-US" sz="1600" baseline="0" dirty="0" smtClean="0">
                          <a:latin typeface="+mn-lt"/>
                        </a:rPr>
                        <a:t> level shows good foetal prognosis.</a:t>
                      </a:r>
                      <a:endParaRPr lang="en-US" sz="1600" dirty="0">
                        <a:latin typeface="+mn-lt"/>
                      </a:endParaRPr>
                    </a:p>
                  </a:txBody>
                  <a:tcPr/>
                </a:tc>
                <a:tc>
                  <a:txBody>
                    <a:bodyPr/>
                    <a:lstStyle/>
                    <a:p>
                      <a:r>
                        <a:rPr lang="en-US" sz="1600" dirty="0" smtClean="0">
                          <a:latin typeface="+mn-lt"/>
                        </a:rPr>
                        <a:t>Intrauterine</a:t>
                      </a:r>
                      <a:r>
                        <a:rPr lang="en-US" sz="1600" baseline="0" dirty="0" smtClean="0">
                          <a:latin typeface="+mn-lt"/>
                        </a:rPr>
                        <a:t> foetal birth.</a:t>
                      </a:r>
                      <a:endParaRPr lang="en-US" sz="1600" dirty="0">
                        <a:latin typeface="+mn-lt"/>
                      </a:endParaRPr>
                    </a:p>
                  </a:txBody>
                  <a:tcPr/>
                </a:tc>
              </a:tr>
            </a:tbl>
          </a:graphicData>
        </a:graphic>
      </p:graphicFrame>
      <p:sp>
        <p:nvSpPr>
          <p:cNvPr id="5" name="Title 1"/>
          <p:cNvSpPr>
            <a:spLocks noGrp="1"/>
          </p:cNvSpPr>
          <p:nvPr>
            <p:ph type="title"/>
          </p:nvPr>
        </p:nvSpPr>
        <p:spPr>
          <a:xfrm>
            <a:off x="372039" y="35863"/>
            <a:ext cx="8229600" cy="838200"/>
          </a:xfrm>
        </p:spPr>
        <p:txBody>
          <a:bodyPr>
            <a:normAutofit/>
          </a:bodyPr>
          <a:lstStyle/>
          <a:p>
            <a:pPr algn="ctr"/>
            <a:r>
              <a:rPr lang="en-US" altLang="ja-JP" sz="3200" dirty="0" smtClean="0">
                <a:sym typeface="Symbol" pitchFamily="18" charset="2"/>
              </a:rPr>
              <a:t>Enzymes in diagnostic use     </a:t>
            </a:r>
            <a:endParaRPr lang="en-US" altLang="ja-JP" sz="3200" dirty="0">
              <a:sym typeface="Symbol" pitchFamily="18" charset="2"/>
            </a:endParaRPr>
          </a:p>
        </p:txBody>
      </p:sp>
      <p:sp>
        <p:nvSpPr>
          <p:cNvPr id="6" name="Footer Placeholder 5"/>
          <p:cNvSpPr>
            <a:spLocks noGrp="1"/>
          </p:cNvSpPr>
          <p:nvPr>
            <p:ph type="ftr" sz="quarter" idx="11"/>
          </p:nvPr>
        </p:nvSpPr>
        <p:spPr/>
        <p:txBody>
          <a:bodyPr/>
          <a:lstStyle/>
          <a:p>
            <a:r>
              <a:rPr lang="en-GB" smtClean="0"/>
              <a:t>May Alrashed. PhD</a:t>
            </a:r>
            <a:endParaRPr lang="en-GB"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091467900"/>
              </p:ext>
            </p:extLst>
          </p:nvPr>
        </p:nvGraphicFramePr>
        <p:xfrm>
          <a:off x="1026451" y="914400"/>
          <a:ext cx="7467600" cy="5302228"/>
        </p:xfrm>
        <a:graphic>
          <a:graphicData uri="http://schemas.openxmlformats.org/drawingml/2006/table">
            <a:tbl>
              <a:tblPr firstRow="1" bandRow="1">
                <a:tableStyleId>{F5AB1C69-6EDB-4FF4-983F-18BD219EF322}</a:tableStyleId>
              </a:tblPr>
              <a:tblGrid>
                <a:gridCol w="3560618"/>
                <a:gridCol w="3906982"/>
              </a:tblGrid>
              <a:tr h="835338">
                <a:tc>
                  <a:txBody>
                    <a:bodyPr/>
                    <a:lstStyle/>
                    <a:p>
                      <a:r>
                        <a:rPr lang="en-US" sz="1600" dirty="0" smtClean="0"/>
                        <a:t>            Enzyme</a:t>
                      </a:r>
                      <a:endParaRPr lang="en-US" sz="1600" dirty="0"/>
                    </a:p>
                  </a:txBody>
                  <a:tcPr/>
                </a:tc>
                <a:tc>
                  <a:txBody>
                    <a:bodyPr/>
                    <a:lstStyle/>
                    <a:p>
                      <a:r>
                        <a:rPr lang="en-US" sz="1600" dirty="0" smtClean="0"/>
                        <a:t>                  Used for testing</a:t>
                      </a:r>
                      <a:endParaRPr lang="en-US" sz="1600" dirty="0"/>
                    </a:p>
                  </a:txBody>
                  <a:tcPr/>
                </a:tc>
              </a:tr>
              <a:tr h="458493">
                <a:tc>
                  <a:txBody>
                    <a:bodyPr/>
                    <a:lstStyle/>
                    <a:p>
                      <a:r>
                        <a:rPr lang="en-US" sz="1600" dirty="0" smtClean="0"/>
                        <a:t>            Urease</a:t>
                      </a:r>
                      <a:endParaRPr lang="en-US" sz="1600" dirty="0"/>
                    </a:p>
                  </a:txBody>
                  <a:tcPr/>
                </a:tc>
                <a:tc>
                  <a:txBody>
                    <a:bodyPr/>
                    <a:lstStyle/>
                    <a:p>
                      <a:r>
                        <a:rPr lang="en-US" sz="1600" dirty="0" smtClean="0"/>
                        <a:t>       Urea</a:t>
                      </a:r>
                      <a:endParaRPr lang="en-US" sz="1600" dirty="0"/>
                    </a:p>
                  </a:txBody>
                  <a:tcPr/>
                </a:tc>
              </a:tr>
              <a:tr h="496177">
                <a:tc>
                  <a:txBody>
                    <a:bodyPr/>
                    <a:lstStyle/>
                    <a:p>
                      <a:r>
                        <a:rPr lang="en-US" sz="1600" dirty="0" smtClean="0"/>
                        <a:t>            Uricase</a:t>
                      </a:r>
                      <a:endParaRPr lang="en-US" sz="1600" dirty="0"/>
                    </a:p>
                  </a:txBody>
                  <a:tcPr/>
                </a:tc>
                <a:tc>
                  <a:txBody>
                    <a:bodyPr/>
                    <a:lstStyle/>
                    <a:p>
                      <a:r>
                        <a:rPr lang="en-US" sz="1600" dirty="0" smtClean="0"/>
                        <a:t>       Uric acid</a:t>
                      </a:r>
                      <a:endParaRPr lang="en-US" sz="1600" dirty="0"/>
                    </a:p>
                  </a:txBody>
                  <a:tcPr/>
                </a:tc>
              </a:tr>
              <a:tr h="458493">
                <a:tc>
                  <a:txBody>
                    <a:bodyPr/>
                    <a:lstStyle/>
                    <a:p>
                      <a:r>
                        <a:rPr lang="en-US" sz="1600" dirty="0" smtClean="0"/>
                        <a:t>            Glucose oxidase</a:t>
                      </a:r>
                      <a:endParaRPr lang="en-US" sz="1600" dirty="0"/>
                    </a:p>
                  </a:txBody>
                  <a:tcPr/>
                </a:tc>
                <a:tc>
                  <a:txBody>
                    <a:bodyPr/>
                    <a:lstStyle/>
                    <a:p>
                      <a:r>
                        <a:rPr lang="en-US" sz="1600" dirty="0" smtClean="0"/>
                        <a:t>       Glucose</a:t>
                      </a:r>
                      <a:endParaRPr lang="en-US" sz="1600" dirty="0"/>
                    </a:p>
                  </a:txBody>
                  <a:tcPr/>
                </a:tc>
              </a:tr>
              <a:tr h="458493">
                <a:tc>
                  <a:txBody>
                    <a:bodyPr/>
                    <a:lstStyle/>
                    <a:p>
                      <a:r>
                        <a:rPr lang="en-US" sz="1600" dirty="0" smtClean="0"/>
                        <a:t>            Cholesterol oxidase</a:t>
                      </a:r>
                      <a:endParaRPr lang="en-US" sz="1600" dirty="0"/>
                    </a:p>
                  </a:txBody>
                  <a:tcPr/>
                </a:tc>
                <a:tc>
                  <a:txBody>
                    <a:bodyPr/>
                    <a:lstStyle/>
                    <a:p>
                      <a:r>
                        <a:rPr lang="en-US" sz="1600" dirty="0" smtClean="0"/>
                        <a:t>       Cholesterol</a:t>
                      </a:r>
                      <a:endParaRPr lang="en-US" sz="1600" dirty="0"/>
                    </a:p>
                  </a:txBody>
                  <a:tcPr/>
                </a:tc>
              </a:tr>
              <a:tr h="458493">
                <a:tc>
                  <a:txBody>
                    <a:bodyPr/>
                    <a:lstStyle/>
                    <a:p>
                      <a:r>
                        <a:rPr lang="en-US" sz="1600" dirty="0" smtClean="0"/>
                        <a:t>            Lipase</a:t>
                      </a:r>
                      <a:endParaRPr lang="en-US" sz="1600" dirty="0"/>
                    </a:p>
                  </a:txBody>
                  <a:tcPr/>
                </a:tc>
                <a:tc>
                  <a:txBody>
                    <a:bodyPr/>
                    <a:lstStyle/>
                    <a:p>
                      <a:r>
                        <a:rPr lang="en-US" sz="1600" dirty="0" smtClean="0"/>
                        <a:t>       Triglyceride</a:t>
                      </a:r>
                      <a:endParaRPr lang="en-US" sz="1600" dirty="0"/>
                    </a:p>
                  </a:txBody>
                  <a:tcPr/>
                </a:tc>
              </a:tr>
              <a:tr h="458493">
                <a:tc>
                  <a:txBody>
                    <a:bodyPr/>
                    <a:lstStyle/>
                    <a:p>
                      <a:r>
                        <a:rPr lang="en-US" sz="1600" dirty="0" smtClean="0"/>
                        <a:t>            Alkaline</a:t>
                      </a:r>
                      <a:r>
                        <a:rPr lang="en-US" sz="1600" baseline="0" dirty="0" smtClean="0"/>
                        <a:t> phosphatase</a:t>
                      </a:r>
                      <a:endParaRPr lang="en-US" sz="1600" dirty="0"/>
                    </a:p>
                  </a:txBody>
                  <a:tcPr/>
                </a:tc>
                <a:tc>
                  <a:txBody>
                    <a:bodyPr/>
                    <a:lstStyle/>
                    <a:p>
                      <a:r>
                        <a:rPr lang="en-US" sz="1600" dirty="0" smtClean="0"/>
                        <a:t>        ELISA</a:t>
                      </a:r>
                      <a:endParaRPr lang="en-US" sz="1600" dirty="0"/>
                    </a:p>
                  </a:txBody>
                  <a:tcPr/>
                </a:tc>
              </a:tr>
              <a:tr h="458493">
                <a:tc>
                  <a:txBody>
                    <a:bodyPr/>
                    <a:lstStyle/>
                    <a:p>
                      <a:r>
                        <a:rPr lang="en-US" sz="1600" dirty="0" smtClean="0"/>
                        <a:t>            Horse radish peroxidase</a:t>
                      </a:r>
                      <a:endParaRPr lang="en-US" sz="1600" dirty="0"/>
                    </a:p>
                  </a:txBody>
                  <a:tcPr/>
                </a:tc>
                <a:tc>
                  <a:txBody>
                    <a:bodyPr/>
                    <a:lstStyle/>
                    <a:p>
                      <a:r>
                        <a:rPr lang="en-US" sz="1600" dirty="0" smtClean="0"/>
                        <a:t>        ELISA</a:t>
                      </a:r>
                      <a:endParaRPr lang="en-US" sz="1600" dirty="0"/>
                    </a:p>
                  </a:txBody>
                  <a:tcPr/>
                </a:tc>
              </a:tr>
              <a:tr h="565727">
                <a:tc>
                  <a:txBody>
                    <a:bodyPr/>
                    <a:lstStyle/>
                    <a:p>
                      <a:r>
                        <a:rPr lang="en-US" sz="1600" dirty="0" smtClean="0"/>
                        <a:t>            Restriction</a:t>
                      </a:r>
                    </a:p>
                    <a:p>
                      <a:r>
                        <a:rPr lang="en-US" sz="1600" dirty="0" smtClean="0"/>
                        <a:t>           endonuclease</a:t>
                      </a:r>
                      <a:endParaRPr lang="en-US" sz="1600" dirty="0"/>
                    </a:p>
                  </a:txBody>
                  <a:tcPr/>
                </a:tc>
                <a:tc>
                  <a:txBody>
                    <a:bodyPr/>
                    <a:lstStyle/>
                    <a:p>
                      <a:r>
                        <a:rPr lang="en-US" sz="1600" dirty="0" smtClean="0"/>
                        <a:t>    Recombinant DNA technology</a:t>
                      </a:r>
                      <a:endParaRPr lang="en-US" sz="1600" dirty="0"/>
                    </a:p>
                  </a:txBody>
                  <a:tcPr/>
                </a:tc>
              </a:tr>
              <a:tr h="640635">
                <a:tc>
                  <a:txBody>
                    <a:bodyPr/>
                    <a:lstStyle/>
                    <a:p>
                      <a:r>
                        <a:rPr lang="en-US" sz="1600" dirty="0" smtClean="0"/>
                        <a:t>            Reverse transcriptase</a:t>
                      </a:r>
                      <a:endParaRPr lang="en-US" sz="1600" dirty="0"/>
                    </a:p>
                  </a:txBody>
                  <a:tcPr/>
                </a:tc>
                <a:tc>
                  <a:txBody>
                    <a:bodyPr/>
                    <a:lstStyle/>
                    <a:p>
                      <a:r>
                        <a:rPr lang="en-US" sz="1600" dirty="0" smtClean="0"/>
                        <a:t>    Polymerase</a:t>
                      </a:r>
                      <a:r>
                        <a:rPr lang="en-US" sz="1600" baseline="0" dirty="0" smtClean="0"/>
                        <a:t> chain reaction</a:t>
                      </a:r>
                      <a:endParaRPr lang="en-US" sz="1600" dirty="0"/>
                    </a:p>
                  </a:txBody>
                  <a:tcPr/>
                </a:tc>
              </a:tr>
            </a:tbl>
          </a:graphicData>
        </a:graphic>
      </p:graphicFrame>
      <p:sp>
        <p:nvSpPr>
          <p:cNvPr id="4" name="TextBox 3"/>
          <p:cNvSpPr txBox="1"/>
          <p:nvPr/>
        </p:nvSpPr>
        <p:spPr>
          <a:xfrm>
            <a:off x="0" y="191869"/>
            <a:ext cx="9144000" cy="584775"/>
          </a:xfrm>
          <a:prstGeom prst="rect">
            <a:avLst/>
          </a:prstGeom>
          <a:noFill/>
        </p:spPr>
        <p:txBody>
          <a:bodyPr wrap="square" rtlCol="0">
            <a:spAutoFit/>
          </a:bodyPr>
          <a:lstStyle/>
          <a:p>
            <a:pPr marL="484632" algn="ctr">
              <a:spcBef>
                <a:spcPct val="0"/>
              </a:spcBef>
            </a:pPr>
            <a:r>
              <a:rPr lang="en-US" altLang="ja-JP" sz="3200" dirty="0" smtClean="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sym typeface="Symbol" pitchFamily="18" charset="2"/>
              </a:rPr>
              <a:t>ENZYMES  AS  DIAGNOSTIC AGENTS</a:t>
            </a:r>
            <a:endParaRPr lang="en-US" altLang="ja-JP" sz="3200" dirty="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sym typeface="Symbol" pitchFamily="18" charset="2"/>
            </a:endParaRPr>
          </a:p>
        </p:txBody>
      </p:sp>
      <p:sp>
        <p:nvSpPr>
          <p:cNvPr id="7" name="Footer Placeholder 6"/>
          <p:cNvSpPr>
            <a:spLocks noGrp="1"/>
          </p:cNvSpPr>
          <p:nvPr>
            <p:ph type="ftr" sz="quarter" idx="11"/>
          </p:nvPr>
        </p:nvSpPr>
        <p:spPr/>
        <p:txBody>
          <a:bodyPr/>
          <a:lstStyle/>
          <a:p>
            <a:r>
              <a:rPr lang="en-GB" smtClean="0"/>
              <a:t>May Alrashed. PhD</a:t>
            </a:r>
            <a:endParaRPr lang="en-GB" dirty="0"/>
          </a:p>
        </p:txBody>
      </p:sp>
    </p:spTree>
    <p:extLst>
      <p:ext uri="{BB962C8B-B14F-4D97-AF65-F5344CB8AC3E}">
        <p14:creationId xmlns:p14="http://schemas.microsoft.com/office/powerpoint/2010/main" val="23818346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Optical specificity</a:t>
            </a:r>
            <a:endParaRPr lang="en-GB" dirty="0"/>
          </a:p>
        </p:txBody>
      </p:sp>
      <p:sp>
        <p:nvSpPr>
          <p:cNvPr id="3" name="Content Placeholder 2"/>
          <p:cNvSpPr>
            <a:spLocks noGrp="1"/>
          </p:cNvSpPr>
          <p:nvPr>
            <p:ph idx="1"/>
          </p:nvPr>
        </p:nvSpPr>
        <p:spPr>
          <a:xfrm>
            <a:off x="429905" y="1582557"/>
            <a:ext cx="8229600" cy="4572000"/>
          </a:xfrm>
        </p:spPr>
        <p:txBody>
          <a:bodyPr>
            <a:normAutofit/>
          </a:bodyPr>
          <a:lstStyle/>
          <a:p>
            <a:pPr>
              <a:buFont typeface="Wingdings" pitchFamily="2" charset="2"/>
              <a:buChar char="Ø"/>
            </a:pPr>
            <a:r>
              <a:rPr lang="en-US" sz="2800" dirty="0" smtClean="0"/>
              <a:t>Enzyme is stereospecific. </a:t>
            </a:r>
          </a:p>
          <a:p>
            <a:pPr>
              <a:buFont typeface="Wingdings" pitchFamily="2" charset="2"/>
              <a:buChar char="Ø"/>
            </a:pPr>
            <a:r>
              <a:rPr lang="en-US" sz="2800" dirty="0" smtClean="0"/>
              <a:t>Is capable to differentiate between L- and D- isomers of a compound.</a:t>
            </a:r>
          </a:p>
          <a:p>
            <a:pPr>
              <a:buFont typeface="Wingdings" pitchFamily="2" charset="2"/>
              <a:buChar char="Ø"/>
            </a:pPr>
            <a:r>
              <a:rPr lang="en-US" sz="2800" dirty="0" smtClean="0"/>
              <a:t>Example:</a:t>
            </a:r>
          </a:p>
          <a:p>
            <a:pPr lvl="1"/>
            <a:r>
              <a:rPr lang="en-US" sz="2400" dirty="0" smtClean="0"/>
              <a:t>L amino acid </a:t>
            </a:r>
            <a:r>
              <a:rPr lang="en-US" sz="2400" dirty="0" err="1" smtClean="0"/>
              <a:t>oxidase</a:t>
            </a:r>
            <a:r>
              <a:rPr lang="en-US" sz="2400" dirty="0" smtClean="0"/>
              <a:t> acts only on L-amino acid.</a:t>
            </a:r>
          </a:p>
          <a:p>
            <a:pPr lvl="1"/>
            <a:r>
              <a:rPr lang="el-GR" sz="2400" dirty="0" smtClean="0"/>
              <a:t>α</a:t>
            </a:r>
            <a:r>
              <a:rPr lang="en-US" sz="2400" dirty="0" smtClean="0"/>
              <a:t>-glycosidase acts only on </a:t>
            </a:r>
            <a:r>
              <a:rPr lang="el-GR" sz="2400" dirty="0" smtClean="0"/>
              <a:t>α</a:t>
            </a:r>
            <a:r>
              <a:rPr lang="en-US" sz="2400" dirty="0" smtClean="0"/>
              <a:t>-</a:t>
            </a:r>
            <a:r>
              <a:rPr lang="en-US" sz="2400" dirty="0" err="1" smtClean="0"/>
              <a:t>glycosidic</a:t>
            </a:r>
            <a:r>
              <a:rPr lang="en-US" sz="2400" dirty="0" smtClean="0"/>
              <a:t> bond which are present in starch and glycogen.</a:t>
            </a:r>
          </a:p>
          <a:p>
            <a:pPr lvl="1"/>
            <a:r>
              <a:rPr lang="el-GR" sz="2400" dirty="0" smtClean="0"/>
              <a:t>β</a:t>
            </a:r>
            <a:r>
              <a:rPr lang="en-US" sz="2400" dirty="0" smtClean="0"/>
              <a:t>-glycosidase acts only on </a:t>
            </a:r>
            <a:r>
              <a:rPr lang="el-GR" sz="2400" dirty="0" smtClean="0"/>
              <a:t>β </a:t>
            </a:r>
            <a:r>
              <a:rPr lang="en-US" sz="2400" dirty="0" smtClean="0"/>
              <a:t>-</a:t>
            </a:r>
            <a:r>
              <a:rPr lang="en-US" sz="2400" dirty="0" err="1" smtClean="0"/>
              <a:t>glycosidic</a:t>
            </a:r>
            <a:r>
              <a:rPr lang="en-US" sz="2400" dirty="0" smtClean="0"/>
              <a:t> bond that are present in cellulose.</a:t>
            </a:r>
          </a:p>
          <a:p>
            <a:pPr lvl="1">
              <a:buNone/>
            </a:pPr>
            <a:r>
              <a:rPr lang="en-US" sz="2400" dirty="0" smtClean="0"/>
              <a:t>(think)*** </a:t>
            </a:r>
          </a:p>
          <a:p>
            <a:pPr>
              <a:buFont typeface="Wingdings" pitchFamily="2" charset="2"/>
              <a:buChar char="Ø"/>
            </a:pPr>
            <a:endParaRPr lang="en-GB" sz="2800" dirty="0"/>
          </a:p>
        </p:txBody>
      </p:sp>
      <p:sp>
        <p:nvSpPr>
          <p:cNvPr id="4" name="Footer Placeholder 3"/>
          <p:cNvSpPr>
            <a:spLocks noGrp="1"/>
          </p:cNvSpPr>
          <p:nvPr>
            <p:ph type="ftr" sz="quarter" idx="11"/>
          </p:nvPr>
        </p:nvSpPr>
        <p:spPr/>
        <p:txBody>
          <a:bodyPr/>
          <a:lstStyle/>
          <a:p>
            <a:r>
              <a:rPr lang="en-GB" smtClean="0"/>
              <a:t>May Alrashed. PhD</a:t>
            </a:r>
            <a:endParaRPr lang="en-GB"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smtClean="0"/>
              <a:t>May Alrashed. PhD</a:t>
            </a:r>
            <a:endParaRPr lang="en-GB" dirty="0"/>
          </a:p>
        </p:txBody>
      </p:sp>
      <p:sp>
        <p:nvSpPr>
          <p:cNvPr id="5" name="Rectangle 2"/>
          <p:cNvSpPr txBox="1">
            <a:spLocks noChangeArrowheads="1"/>
          </p:cNvSpPr>
          <p:nvPr/>
        </p:nvSpPr>
        <p:spPr>
          <a:xfrm>
            <a:off x="457200" y="274638"/>
            <a:ext cx="8229600" cy="1143000"/>
          </a:xfrm>
          <a:prstGeom prst="rect">
            <a:avLst/>
          </a:prstGeom>
        </p:spPr>
        <p:txBody>
          <a:bodyPr/>
          <a:lst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a:lstStyle>
          <a:p>
            <a:pPr algn="ctr">
              <a:defRPr/>
            </a:pPr>
            <a:r>
              <a:rPr lang="en-US" dirty="0" smtClean="0"/>
              <a:t>Isoenzymes</a:t>
            </a:r>
          </a:p>
        </p:txBody>
      </p:sp>
      <p:sp>
        <p:nvSpPr>
          <p:cNvPr id="6" name="Rectangle 3"/>
          <p:cNvSpPr txBox="1">
            <a:spLocks noChangeArrowheads="1"/>
          </p:cNvSpPr>
          <p:nvPr/>
        </p:nvSpPr>
        <p:spPr>
          <a:xfrm>
            <a:off x="457200" y="1500188"/>
            <a:ext cx="8229600" cy="4929187"/>
          </a:xfrm>
          <a:prstGeom prst="rect">
            <a:avLst/>
          </a:prstGeom>
        </p:spPr>
        <p:txBody>
          <a:bodyPr/>
          <a:lst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a:lstStyle>
          <a:p>
            <a:pPr>
              <a:lnSpc>
                <a:spcPts val="4100"/>
              </a:lnSpc>
            </a:pPr>
            <a:r>
              <a:rPr lang="en-US" altLang="en-US" sz="2400" dirty="0" smtClean="0"/>
              <a:t>Isoenzymes – are enzymes that differ in amino acid sequence but catalyze the same chemical reaction.</a:t>
            </a:r>
            <a:r>
              <a:rPr lang="en-US" altLang="en-US" sz="2800" dirty="0" smtClean="0"/>
              <a:t> </a:t>
            </a:r>
          </a:p>
          <a:p>
            <a:pPr>
              <a:lnSpc>
                <a:spcPts val="4100"/>
              </a:lnSpc>
            </a:pPr>
            <a:r>
              <a:rPr lang="en-US" altLang="en-US" sz="2400" dirty="0" smtClean="0"/>
              <a:t>They have similar catalytic activity, but are different biochemically or immunologically. </a:t>
            </a:r>
          </a:p>
          <a:p>
            <a:pPr>
              <a:lnSpc>
                <a:spcPts val="4100"/>
              </a:lnSpc>
            </a:pPr>
            <a:r>
              <a:rPr lang="en-US" altLang="en-US" sz="2400" dirty="0" smtClean="0"/>
              <a:t>Different forms may be differentiated from each other based on certain physical properties</a:t>
            </a:r>
          </a:p>
          <a:p>
            <a:pPr lvl="1">
              <a:lnSpc>
                <a:spcPts val="4100"/>
              </a:lnSpc>
            </a:pPr>
            <a:r>
              <a:rPr lang="en-US" altLang="en-US" sz="2000" dirty="0" smtClean="0"/>
              <a:t>electrophoretic mobility, </a:t>
            </a:r>
          </a:p>
          <a:p>
            <a:pPr lvl="1">
              <a:lnSpc>
                <a:spcPts val="4100"/>
              </a:lnSpc>
            </a:pPr>
            <a:r>
              <a:rPr lang="en-US" altLang="en-US" sz="2000" dirty="0" smtClean="0"/>
              <a:t>differences in absorption properties </a:t>
            </a:r>
          </a:p>
          <a:p>
            <a:pPr lvl="1">
              <a:lnSpc>
                <a:spcPts val="4100"/>
              </a:lnSpc>
            </a:pPr>
            <a:r>
              <a:rPr lang="en-US" altLang="en-US" sz="2000" dirty="0" smtClean="0"/>
              <a:t>or by their reaction with a specific antibody</a:t>
            </a:r>
          </a:p>
        </p:txBody>
      </p:sp>
    </p:spTree>
    <p:extLst>
      <p:ext uri="{BB962C8B-B14F-4D97-AF65-F5344CB8AC3E}">
        <p14:creationId xmlns:p14="http://schemas.microsoft.com/office/powerpoint/2010/main" val="37436284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smtClean="0"/>
              <a:t>May Alrashed. PhD</a:t>
            </a:r>
            <a:endParaRPr lang="en-GB" dirty="0"/>
          </a:p>
        </p:txBody>
      </p:sp>
      <p:sp>
        <p:nvSpPr>
          <p:cNvPr id="3" name="Content Placeholder 1"/>
          <p:cNvSpPr txBox="1">
            <a:spLocks/>
          </p:cNvSpPr>
          <p:nvPr/>
        </p:nvSpPr>
        <p:spPr>
          <a:xfrm>
            <a:off x="457200" y="1289943"/>
            <a:ext cx="8229600" cy="4525963"/>
          </a:xfrm>
          <a:prstGeom prst="rect">
            <a:avLst/>
          </a:prstGeom>
        </p:spPr>
        <p:txBody>
          <a:bodyPr>
            <a:noAutofit/>
          </a:bodyPr>
          <a:lst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a:lstStyle>
          <a:p>
            <a:pPr>
              <a:buFontTx/>
              <a:buNone/>
            </a:pPr>
            <a:r>
              <a:rPr lang="en-US" sz="2000" b="1" dirty="0" smtClean="0">
                <a:solidFill>
                  <a:schemeClr val="accent1"/>
                </a:solidFill>
              </a:rPr>
              <a:t> 	Class			Reactions catalyzed</a:t>
            </a:r>
          </a:p>
          <a:p>
            <a:r>
              <a:rPr lang="en-US" sz="2000" b="1" dirty="0" smtClean="0"/>
              <a:t>Oxidoreductases		oxidation-reduction</a:t>
            </a:r>
          </a:p>
          <a:p>
            <a:pPr>
              <a:buFont typeface="Wingdings 2"/>
              <a:buNone/>
            </a:pPr>
            <a:endParaRPr lang="en-US" sz="2000" b="1" dirty="0" smtClean="0"/>
          </a:p>
          <a:p>
            <a:r>
              <a:rPr lang="en-US" sz="2000" b="1" dirty="0" smtClean="0"/>
              <a:t>Transferases		transfer of moieties such as </a:t>
            </a:r>
            <a:r>
              <a:rPr lang="en-US" sz="2000" b="1" dirty="0" err="1" smtClean="0"/>
              <a:t>glycosyl</a:t>
            </a:r>
            <a:r>
              <a:rPr lang="en-US" sz="2000" b="1" dirty="0" smtClean="0"/>
              <a:t>, 			methyl, or phosphoryl groups</a:t>
            </a:r>
          </a:p>
          <a:p>
            <a:r>
              <a:rPr lang="en-US" sz="2000" b="1" dirty="0" smtClean="0"/>
              <a:t>Hydrolases                	catalyze hydrolytic cleavage</a:t>
            </a:r>
          </a:p>
          <a:p>
            <a:pPr>
              <a:buFont typeface="Wingdings 2"/>
              <a:buNone/>
            </a:pPr>
            <a:endParaRPr lang="en-US" sz="2000" b="1" dirty="0" smtClean="0"/>
          </a:p>
          <a:p>
            <a:r>
              <a:rPr lang="en-US" sz="2000" b="1" dirty="0" smtClean="0"/>
              <a:t>Lyases			add/remove atoms 						 to/from a double bond</a:t>
            </a:r>
          </a:p>
          <a:p>
            <a:r>
              <a:rPr lang="en-US" sz="2000" b="1" dirty="0" smtClean="0"/>
              <a:t>Isomerases		geometric or structural 					changes within a molecule	</a:t>
            </a:r>
          </a:p>
          <a:p>
            <a:pPr>
              <a:buFont typeface="Wingdings 2"/>
              <a:buNone/>
            </a:pPr>
            <a:endParaRPr lang="en-US" sz="2000" b="1" dirty="0" smtClean="0"/>
          </a:p>
          <a:p>
            <a:r>
              <a:rPr lang="en-US" sz="2000" b="1" dirty="0" smtClean="0"/>
              <a:t>Ligases			joining together of two 					molecules coupled to the 					hydrolysis of ATP</a:t>
            </a:r>
          </a:p>
          <a:p>
            <a:endParaRPr lang="en-US" sz="2000" dirty="0"/>
          </a:p>
        </p:txBody>
      </p:sp>
      <p:sp>
        <p:nvSpPr>
          <p:cNvPr id="4" name="Title 2"/>
          <p:cNvSpPr txBox="1">
            <a:spLocks/>
          </p:cNvSpPr>
          <p:nvPr/>
        </p:nvSpPr>
        <p:spPr>
          <a:xfrm>
            <a:off x="457200" y="274638"/>
            <a:ext cx="8229600" cy="1143000"/>
          </a:xfrm>
          <a:prstGeom prst="rect">
            <a:avLst/>
          </a:prstGeom>
        </p:spPr>
        <p:txBody>
          <a:bodyPr/>
          <a:lst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a:lstStyle>
          <a:p>
            <a:r>
              <a:rPr lang="en-US" dirty="0" smtClean="0"/>
              <a:t>Classification of Enzymes</a:t>
            </a:r>
            <a:endParaRPr lang="en-US" dirty="0"/>
          </a:p>
        </p:txBody>
      </p:sp>
    </p:spTree>
    <p:extLst>
      <p:ext uri="{BB962C8B-B14F-4D97-AF65-F5344CB8AC3E}">
        <p14:creationId xmlns:p14="http://schemas.microsoft.com/office/powerpoint/2010/main" val="38500528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smtClean="0"/>
              <a:t>May Alrashed. PhD</a:t>
            </a:r>
            <a:endParaRPr lang="en-GB" dirty="0"/>
          </a:p>
        </p:txBody>
      </p:sp>
      <p:sp>
        <p:nvSpPr>
          <p:cNvPr id="3" name="Rectangle 2"/>
          <p:cNvSpPr/>
          <p:nvPr/>
        </p:nvSpPr>
        <p:spPr>
          <a:xfrm>
            <a:off x="457201" y="2828836"/>
            <a:ext cx="8186056" cy="646331"/>
          </a:xfrm>
          <a:prstGeom prst="rect">
            <a:avLst/>
          </a:prstGeom>
        </p:spPr>
        <p:txBody>
          <a:bodyPr wrap="square">
            <a:spAutoFit/>
          </a:bodyPr>
          <a:lstStyle/>
          <a:p>
            <a:r>
              <a:rPr lang="en-US" dirty="0"/>
              <a:t>https://www.khanacademy.org/test-prep/mcat/biomolecules/enzyme-structure-and-function/v/an-introduction-to-enzymes-and-catalysis</a:t>
            </a:r>
          </a:p>
        </p:txBody>
      </p:sp>
    </p:spTree>
    <p:extLst>
      <p:ext uri="{BB962C8B-B14F-4D97-AF65-F5344CB8AC3E}">
        <p14:creationId xmlns:p14="http://schemas.microsoft.com/office/powerpoint/2010/main" val="33145235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solidFill>
                <a:effectLst>
                  <a:outerShdw blurRad="38100" dist="38100" dir="2700000" algn="tl">
                    <a:srgbClr val="000000"/>
                  </a:outerShdw>
                </a:effectLst>
                <a:latin typeface="Arial" pitchFamily="34" charset="0"/>
                <a:cs typeface="Arial" pitchFamily="34" charset="0"/>
              </a:rPr>
              <a:t>Coenzymes and Cofactors</a:t>
            </a:r>
            <a:endParaRPr lang="en-GB" b="1" dirty="0">
              <a:latin typeface="Arial" pitchFamily="34" charset="0"/>
              <a:cs typeface="Arial" pitchFamily="34" charset="0"/>
            </a:endParaRPr>
          </a:p>
        </p:txBody>
      </p:sp>
      <p:sp>
        <p:nvSpPr>
          <p:cNvPr id="3" name="Content Placeholder 2"/>
          <p:cNvSpPr>
            <a:spLocks noGrp="1"/>
          </p:cNvSpPr>
          <p:nvPr>
            <p:ph idx="1"/>
          </p:nvPr>
        </p:nvSpPr>
        <p:spPr>
          <a:xfrm>
            <a:off x="457200" y="1524000"/>
            <a:ext cx="8534400" cy="4876800"/>
          </a:xfrm>
        </p:spPr>
        <p:txBody>
          <a:bodyPr>
            <a:noAutofit/>
          </a:bodyPr>
          <a:lstStyle/>
          <a:p>
            <a:pPr>
              <a:buFont typeface="Wingdings" pitchFamily="2" charset="2"/>
              <a:buChar char="Ø"/>
            </a:pPr>
            <a:r>
              <a:rPr lang="en-US" sz="2400" dirty="0" smtClean="0">
                <a:latin typeface="Arial" pitchFamily="34" charset="0"/>
                <a:cs typeface="Arial" pitchFamily="34" charset="0"/>
              </a:rPr>
              <a:t>Cofactors can be subdivided into two groups: metals and small organic molecules.</a:t>
            </a:r>
          </a:p>
          <a:p>
            <a:pPr marL="64008" indent="0">
              <a:buNone/>
            </a:pPr>
            <a:endParaRPr lang="en-US" sz="1200" dirty="0" smtClean="0">
              <a:latin typeface="Arial" pitchFamily="34" charset="0"/>
              <a:cs typeface="Arial" pitchFamily="34" charset="0"/>
            </a:endParaRPr>
          </a:p>
          <a:p>
            <a:pPr>
              <a:buFont typeface="Wingdings" pitchFamily="2" charset="2"/>
              <a:buChar char="Ø"/>
            </a:pPr>
            <a:r>
              <a:rPr lang="en-US" sz="2400" dirty="0" smtClean="0">
                <a:latin typeface="Arial" pitchFamily="34" charset="0"/>
                <a:cs typeface="Arial" pitchFamily="34" charset="0"/>
              </a:rPr>
              <a:t>Cofactors that are small organic molecules are called coenzymes.</a:t>
            </a:r>
          </a:p>
          <a:p>
            <a:pPr marL="64008" indent="0">
              <a:buNone/>
            </a:pPr>
            <a:endParaRPr lang="en-US" sz="1200" dirty="0" smtClean="0">
              <a:latin typeface="Arial" pitchFamily="34" charset="0"/>
              <a:cs typeface="Arial" pitchFamily="34" charset="0"/>
            </a:endParaRPr>
          </a:p>
          <a:p>
            <a:pPr>
              <a:buFont typeface="Wingdings" pitchFamily="2" charset="2"/>
              <a:buChar char="Ø"/>
            </a:pPr>
            <a:r>
              <a:rPr lang="en-US" sz="2400" dirty="0" smtClean="0">
                <a:latin typeface="Arial" pitchFamily="34" charset="0"/>
                <a:cs typeface="Arial" pitchFamily="34" charset="0"/>
              </a:rPr>
              <a:t>Most common cofactor are also metal ions.</a:t>
            </a:r>
          </a:p>
          <a:p>
            <a:pPr marL="64008" indent="0">
              <a:buNone/>
            </a:pPr>
            <a:endParaRPr lang="en-US" sz="1200" dirty="0" smtClean="0">
              <a:latin typeface="Arial" pitchFamily="34" charset="0"/>
              <a:cs typeface="Arial" pitchFamily="34" charset="0"/>
            </a:endParaRPr>
          </a:p>
          <a:p>
            <a:pPr>
              <a:buFont typeface="Wingdings" pitchFamily="2" charset="2"/>
              <a:buChar char="Ø"/>
            </a:pPr>
            <a:r>
              <a:rPr lang="en-US" sz="2400" dirty="0" smtClean="0">
                <a:latin typeface="Arial" pitchFamily="34" charset="0"/>
                <a:cs typeface="Arial" pitchFamily="34" charset="0"/>
              </a:rPr>
              <a:t>If tightly bound, the cofactors are called prosthetic groups.</a:t>
            </a:r>
          </a:p>
          <a:p>
            <a:pPr marL="64008" indent="0">
              <a:buNone/>
            </a:pPr>
            <a:endParaRPr lang="en-US" sz="1200" dirty="0" smtClean="0">
              <a:latin typeface="Arial" pitchFamily="34" charset="0"/>
              <a:cs typeface="Arial" pitchFamily="34" charset="0"/>
            </a:endParaRPr>
          </a:p>
          <a:p>
            <a:pPr>
              <a:buFont typeface="Wingdings" pitchFamily="2" charset="2"/>
              <a:buChar char="Ø"/>
            </a:pPr>
            <a:r>
              <a:rPr lang="en-US" sz="2400" dirty="0" smtClean="0">
                <a:latin typeface="Arial" pitchFamily="34" charset="0"/>
                <a:cs typeface="Arial" pitchFamily="34" charset="0"/>
              </a:rPr>
              <a:t>Loosely bound Cofactors serve functions similar to those of prosthetic groups but bind in a transient, dissociable manner either to the enzyme or to a substrate.</a:t>
            </a:r>
          </a:p>
          <a:p>
            <a:endParaRPr lang="en-GB" sz="2400"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r>
              <a:rPr lang="en-GB" dirty="0" smtClean="0"/>
              <a:t>May Alrashed. PhD</a:t>
            </a:r>
            <a:endParaRPr lang="en-GB" dirty="0"/>
          </a:p>
        </p:txBody>
      </p:sp>
    </p:spTree>
    <p:extLst>
      <p:ext uri="{BB962C8B-B14F-4D97-AF65-F5344CB8AC3E}">
        <p14:creationId xmlns:p14="http://schemas.microsoft.com/office/powerpoint/2010/main" val="9030636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Arial" panose="020B0604020202020204" pitchFamily="34" charset="0"/>
                <a:cs typeface="Arial" panose="020B0604020202020204" pitchFamily="34" charset="0"/>
              </a:rPr>
              <a:t>Coenzymes</a:t>
            </a:r>
            <a:endParaRPr lang="en-GB" b="1" dirty="0">
              <a:latin typeface="Arial" panose="020B0604020202020204" pitchFamily="34" charset="0"/>
              <a:cs typeface="Arial" panose="020B0604020202020204" pitchFamily="34" charset="0"/>
            </a:endParaRPr>
          </a:p>
        </p:txBody>
      </p:sp>
      <p:pic>
        <p:nvPicPr>
          <p:cNvPr id="5"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90049" y="1600200"/>
            <a:ext cx="7963901"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GB" dirty="0" smtClean="0"/>
              <a:t>May Alrashed. PhD</a:t>
            </a:r>
            <a:endParaRPr lang="en-GB" dirty="0"/>
          </a:p>
        </p:txBody>
      </p:sp>
    </p:spTree>
    <p:extLst>
      <p:ext uri="{BB962C8B-B14F-4D97-AF65-F5344CB8AC3E}">
        <p14:creationId xmlns:p14="http://schemas.microsoft.com/office/powerpoint/2010/main" val="40382923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5968"/>
            <a:ext cx="8229600" cy="1399032"/>
          </a:xfrm>
        </p:spPr>
        <p:txBody>
          <a:bodyPr/>
          <a:lstStyle/>
          <a:p>
            <a:r>
              <a:rPr lang="en-US" b="1" dirty="0" smtClean="0">
                <a:latin typeface="Arial" panose="020B0604020202020204" pitchFamily="34" charset="0"/>
                <a:cs typeface="Arial" panose="020B0604020202020204" pitchFamily="34" charset="0"/>
              </a:rPr>
              <a:t>Prosthetic group </a:t>
            </a:r>
            <a:endParaRPr lang="en-GB"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828800"/>
            <a:ext cx="8229600" cy="4572000"/>
          </a:xfrm>
        </p:spPr>
        <p:txBody>
          <a:bodyPr>
            <a:normAutofit/>
          </a:bodyPr>
          <a:lstStyle/>
          <a:p>
            <a:pPr>
              <a:buFont typeface="Wingdings" pitchFamily="2" charset="2"/>
              <a:buChar char="Ø"/>
            </a:pPr>
            <a:r>
              <a:rPr lang="en-US" sz="2400" dirty="0" smtClean="0">
                <a:latin typeface="Arial" pitchFamily="34" charset="0"/>
                <a:cs typeface="Arial" pitchFamily="34" charset="0"/>
              </a:rPr>
              <a:t>Metals are the most common prosthetic groups.</a:t>
            </a:r>
          </a:p>
          <a:p>
            <a:pPr marL="64008" indent="0">
              <a:buNone/>
            </a:pPr>
            <a:endParaRPr lang="en-US" sz="800" dirty="0" smtClean="0">
              <a:latin typeface="Arial" pitchFamily="34" charset="0"/>
              <a:cs typeface="Arial" pitchFamily="34" charset="0"/>
            </a:endParaRPr>
          </a:p>
          <a:p>
            <a:pPr>
              <a:buFont typeface="Wingdings" pitchFamily="2" charset="2"/>
              <a:buChar char="Ø"/>
            </a:pPr>
            <a:r>
              <a:rPr lang="en-US" sz="2400" dirty="0" smtClean="0">
                <a:latin typeface="Arial" pitchFamily="34" charset="0"/>
                <a:cs typeface="Arial" pitchFamily="34" charset="0"/>
              </a:rPr>
              <a:t>Tightly integrated into the enzyme structure by covalent or non-covalent forces. e.g;</a:t>
            </a:r>
          </a:p>
          <a:p>
            <a:pPr lvl="1"/>
            <a:r>
              <a:rPr lang="en-US" sz="2400" dirty="0" smtClean="0">
                <a:latin typeface="Arial" pitchFamily="34" charset="0"/>
                <a:cs typeface="Arial" pitchFamily="34" charset="0"/>
              </a:rPr>
              <a:t>Pyridoxal phosphate </a:t>
            </a:r>
          </a:p>
          <a:p>
            <a:pPr lvl="1"/>
            <a:r>
              <a:rPr lang="en-US" sz="2400" dirty="0" smtClean="0">
                <a:latin typeface="Arial" pitchFamily="34" charset="0"/>
                <a:cs typeface="Arial" pitchFamily="34" charset="0"/>
              </a:rPr>
              <a:t>Flavin mononucleotide( FMN)</a:t>
            </a:r>
          </a:p>
          <a:p>
            <a:pPr lvl="1"/>
            <a:r>
              <a:rPr lang="en-US" sz="2400" dirty="0" smtClean="0">
                <a:latin typeface="Arial" pitchFamily="34" charset="0"/>
                <a:cs typeface="Arial" pitchFamily="34" charset="0"/>
              </a:rPr>
              <a:t>Flavin adenine dinucleotide(FAD)</a:t>
            </a:r>
          </a:p>
          <a:p>
            <a:pPr lvl="1"/>
            <a:r>
              <a:rPr lang="en-US" sz="2400" dirty="0" smtClean="0">
                <a:latin typeface="Arial" pitchFamily="34" charset="0"/>
                <a:cs typeface="Arial" pitchFamily="34" charset="0"/>
              </a:rPr>
              <a:t>Thiamin pyrophosphate (TPP)</a:t>
            </a:r>
          </a:p>
          <a:p>
            <a:pPr lvl="1"/>
            <a:r>
              <a:rPr lang="en-US" sz="2400" dirty="0" smtClean="0">
                <a:latin typeface="Arial" pitchFamily="34" charset="0"/>
                <a:cs typeface="Arial" pitchFamily="34" charset="0"/>
              </a:rPr>
              <a:t>Biotin </a:t>
            </a:r>
          </a:p>
          <a:p>
            <a:pPr lvl="1"/>
            <a:r>
              <a:rPr lang="en-US" sz="2400" dirty="0" smtClean="0">
                <a:latin typeface="Arial" pitchFamily="34" charset="0"/>
                <a:cs typeface="Arial" pitchFamily="34" charset="0"/>
              </a:rPr>
              <a:t>Metal ions – Co, Cu, Mg, Mn, Zn </a:t>
            </a:r>
          </a:p>
          <a:p>
            <a:endParaRPr lang="en-GB" sz="2400"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r>
              <a:rPr lang="en-GB" dirty="0" smtClean="0"/>
              <a:t>May Alrashed. PhD</a:t>
            </a:r>
            <a:endParaRPr lang="en-GB" dirty="0"/>
          </a:p>
        </p:txBody>
      </p:sp>
    </p:spTree>
    <p:extLst>
      <p:ext uri="{BB962C8B-B14F-4D97-AF65-F5344CB8AC3E}">
        <p14:creationId xmlns:p14="http://schemas.microsoft.com/office/powerpoint/2010/main" val="11447170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anose="020B0604020202020204" pitchFamily="34" charset="0"/>
                <a:cs typeface="Arial" panose="020B0604020202020204" pitchFamily="34" charset="0"/>
              </a:rPr>
              <a:t>Role of metal ions</a:t>
            </a:r>
            <a:endParaRPr lang="en-GB"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8229600" cy="4572000"/>
          </a:xfrm>
        </p:spPr>
        <p:txBody>
          <a:bodyPr>
            <a:noAutofit/>
          </a:bodyPr>
          <a:lstStyle/>
          <a:p>
            <a:pPr>
              <a:buFont typeface="Wingdings" pitchFamily="2" charset="2"/>
              <a:buChar char="Ø"/>
            </a:pPr>
            <a:r>
              <a:rPr lang="en-US" sz="2400" dirty="0" smtClean="0">
                <a:latin typeface="Arial" pitchFamily="34" charset="0"/>
                <a:cs typeface="Arial" pitchFamily="34" charset="0"/>
              </a:rPr>
              <a:t>Enzymes that contain tightly bound metal ions are termed – </a:t>
            </a:r>
            <a:r>
              <a:rPr lang="en-US" sz="2400" dirty="0" smtClean="0">
                <a:solidFill>
                  <a:schemeClr val="accent1"/>
                </a:solidFill>
                <a:latin typeface="Arial" pitchFamily="34" charset="0"/>
                <a:cs typeface="Arial" pitchFamily="34" charset="0"/>
              </a:rPr>
              <a:t>Metalloenzymes. </a:t>
            </a:r>
          </a:p>
          <a:p>
            <a:pPr>
              <a:buFont typeface="Wingdings" pitchFamily="2" charset="2"/>
              <a:buChar char="Ø"/>
            </a:pPr>
            <a:endParaRPr lang="en-US" sz="800" dirty="0" smtClean="0">
              <a:latin typeface="Arial" pitchFamily="34" charset="0"/>
              <a:cs typeface="Arial" pitchFamily="34" charset="0"/>
            </a:endParaRPr>
          </a:p>
          <a:p>
            <a:pPr>
              <a:buFont typeface="Wingdings" pitchFamily="2" charset="2"/>
              <a:buChar char="Ø"/>
            </a:pPr>
            <a:r>
              <a:rPr lang="en-US" sz="2400" dirty="0" smtClean="0">
                <a:latin typeface="Arial" pitchFamily="34" charset="0"/>
                <a:cs typeface="Arial" pitchFamily="34" charset="0"/>
              </a:rPr>
              <a:t>Enzymes that require metal ions as loosely bound cofactors are termed as </a:t>
            </a:r>
            <a:r>
              <a:rPr lang="en-US" sz="2400" dirty="0" smtClean="0">
                <a:solidFill>
                  <a:schemeClr val="accent1"/>
                </a:solidFill>
                <a:latin typeface="Arial" pitchFamily="34" charset="0"/>
                <a:cs typeface="Arial" pitchFamily="34" charset="0"/>
              </a:rPr>
              <a:t>metal-activated enzymes. </a:t>
            </a:r>
          </a:p>
          <a:p>
            <a:pPr>
              <a:buFont typeface="Wingdings" pitchFamily="2" charset="2"/>
              <a:buChar char="Ø"/>
            </a:pPr>
            <a:endParaRPr lang="en-US" sz="800" dirty="0" smtClean="0">
              <a:latin typeface="Arial" pitchFamily="34" charset="0"/>
              <a:cs typeface="Arial" pitchFamily="34" charset="0"/>
            </a:endParaRPr>
          </a:p>
          <a:p>
            <a:pPr>
              <a:buFont typeface="Wingdings" pitchFamily="2" charset="2"/>
              <a:buChar char="Ø"/>
            </a:pPr>
            <a:r>
              <a:rPr lang="en-US" sz="2400" dirty="0" smtClean="0">
                <a:latin typeface="Arial" pitchFamily="34" charset="0"/>
                <a:cs typeface="Arial" pitchFamily="34" charset="0"/>
              </a:rPr>
              <a:t>Metal ions facilitate </a:t>
            </a:r>
          </a:p>
          <a:p>
            <a:pPr lvl="1">
              <a:buFont typeface="Wingdings" pitchFamily="2" charset="2"/>
              <a:buChar char="Ø"/>
            </a:pPr>
            <a:r>
              <a:rPr lang="en-US" sz="2400" dirty="0" smtClean="0">
                <a:latin typeface="Arial" pitchFamily="34" charset="0"/>
                <a:cs typeface="Arial" pitchFamily="34" charset="0"/>
              </a:rPr>
              <a:t>Binding and orientation of the substrate. </a:t>
            </a:r>
          </a:p>
          <a:p>
            <a:pPr lvl="1">
              <a:buFont typeface="Wingdings" pitchFamily="2" charset="2"/>
              <a:buChar char="Ø"/>
            </a:pPr>
            <a:r>
              <a:rPr lang="en-US" sz="2400" dirty="0" smtClean="0">
                <a:latin typeface="Arial" pitchFamily="34" charset="0"/>
                <a:cs typeface="Arial" pitchFamily="34" charset="0"/>
              </a:rPr>
              <a:t>Formation of covalent bonds with reaction intermediates. </a:t>
            </a:r>
          </a:p>
          <a:p>
            <a:pPr lvl="1">
              <a:buFont typeface="Wingdings" pitchFamily="2" charset="2"/>
              <a:buChar char="Ø"/>
            </a:pPr>
            <a:r>
              <a:rPr lang="en-US" sz="2400" dirty="0" smtClean="0">
                <a:latin typeface="Arial" pitchFamily="34" charset="0"/>
                <a:cs typeface="Arial" pitchFamily="34" charset="0"/>
              </a:rPr>
              <a:t>Interact with substrate to render them more electrophilic or nucleophilic. </a:t>
            </a:r>
          </a:p>
          <a:p>
            <a:pPr>
              <a:buFont typeface="Wingdings" pitchFamily="2" charset="2"/>
              <a:buChar char="Ø"/>
            </a:pPr>
            <a:endParaRPr lang="en-GB" sz="2400"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r>
              <a:rPr lang="en-GB" dirty="0" smtClean="0">
                <a:latin typeface="Arial" panose="020B0604020202020204" pitchFamily="34" charset="0"/>
                <a:cs typeface="Arial" panose="020B0604020202020204" pitchFamily="34" charset="0"/>
              </a:rPr>
              <a:t>May Alrashed. PhD</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8569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399032"/>
          </a:xfrm>
        </p:spPr>
        <p:txBody>
          <a:bodyPr/>
          <a:lstStyle/>
          <a:p>
            <a:r>
              <a:rPr lang="en-US" b="1" dirty="0" smtClean="0">
                <a:latin typeface="Arial" panose="020B0604020202020204" pitchFamily="34" charset="0"/>
                <a:cs typeface="Arial" panose="020B0604020202020204" pitchFamily="34" charset="0"/>
              </a:rPr>
              <a:t>General properties</a:t>
            </a:r>
            <a:endParaRPr lang="en-GB"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828800"/>
            <a:ext cx="8229600" cy="3984592"/>
          </a:xfrm>
        </p:spPr>
        <p:txBody>
          <a:bodyPr>
            <a:normAutofit fontScale="92500" lnSpcReduction="10000"/>
          </a:bodyPr>
          <a:lstStyle/>
          <a:p>
            <a:pPr>
              <a:buFont typeface="Wingdings" pitchFamily="2" charset="2"/>
              <a:buChar char="Ø"/>
            </a:pPr>
            <a:r>
              <a:rPr lang="en-US" sz="2400" dirty="0" smtClean="0">
                <a:latin typeface="Arial" pitchFamily="34" charset="0"/>
                <a:cs typeface="Arial" pitchFamily="34" charset="0"/>
              </a:rPr>
              <a:t>Enzymes are protein catalyst that increase the velocity of a chemical reaction.</a:t>
            </a:r>
          </a:p>
          <a:p>
            <a:pPr marL="64008" indent="0">
              <a:buNone/>
            </a:pPr>
            <a:endParaRPr lang="en-US" sz="2400" dirty="0" smtClean="0">
              <a:latin typeface="Arial" pitchFamily="34" charset="0"/>
              <a:cs typeface="Arial" pitchFamily="34" charset="0"/>
            </a:endParaRPr>
          </a:p>
          <a:p>
            <a:pPr>
              <a:buFont typeface="Wingdings" pitchFamily="2" charset="2"/>
              <a:buChar char="Ø"/>
            </a:pPr>
            <a:r>
              <a:rPr lang="en-US" sz="2400" dirty="0" smtClean="0">
                <a:latin typeface="Arial" pitchFamily="34" charset="0"/>
                <a:cs typeface="Arial" pitchFamily="34" charset="0"/>
              </a:rPr>
              <a:t>Enzymes are not consumed during the reaction they catalyzed.</a:t>
            </a:r>
          </a:p>
          <a:p>
            <a:pPr marL="64008" indent="0">
              <a:buNone/>
            </a:pPr>
            <a:endParaRPr lang="en-US" sz="2400" dirty="0" smtClean="0">
              <a:latin typeface="Arial" pitchFamily="34" charset="0"/>
              <a:cs typeface="Arial" pitchFamily="34" charset="0"/>
            </a:endParaRPr>
          </a:p>
          <a:p>
            <a:pPr>
              <a:buFont typeface="Wingdings" pitchFamily="2" charset="2"/>
              <a:buChar char="Ø"/>
            </a:pPr>
            <a:r>
              <a:rPr lang="en-US" sz="2400" dirty="0" smtClean="0">
                <a:latin typeface="Arial" pitchFamily="34" charset="0"/>
                <a:cs typeface="Arial" pitchFamily="34" charset="0"/>
              </a:rPr>
              <a:t>With the exception of catalytic RNA molecules, or ribozymes, enzymes are proteins.</a:t>
            </a:r>
          </a:p>
          <a:p>
            <a:pPr marL="64008" indent="0">
              <a:buNone/>
            </a:pPr>
            <a:endParaRPr lang="en-US" sz="2400" dirty="0" smtClean="0">
              <a:latin typeface="Arial" pitchFamily="34" charset="0"/>
              <a:cs typeface="Arial" pitchFamily="34" charset="0"/>
            </a:endParaRPr>
          </a:p>
          <a:p>
            <a:pPr>
              <a:buFont typeface="Wingdings" pitchFamily="2" charset="2"/>
              <a:buChar char="Ø"/>
            </a:pPr>
            <a:r>
              <a:rPr lang="en-US" sz="2400" dirty="0" smtClean="0">
                <a:latin typeface="Arial" pitchFamily="34" charset="0"/>
                <a:cs typeface="Arial" pitchFamily="34" charset="0"/>
              </a:rPr>
              <a:t>In addition to being highly efficient, enzymes are also extremely selective catalysts.</a:t>
            </a:r>
          </a:p>
          <a:p>
            <a:pPr>
              <a:buClr>
                <a:schemeClr val="bg1"/>
              </a:buClr>
              <a:buFont typeface="Wingdings" pitchFamily="2" charset="2"/>
              <a:buChar char="Ø"/>
            </a:pPr>
            <a:endParaRPr lang="en-US" sz="2400" dirty="0" smtClean="0">
              <a:latin typeface="Arial" pitchFamily="34" charset="0"/>
              <a:cs typeface="Arial" pitchFamily="34" charset="0"/>
            </a:endParaRPr>
          </a:p>
          <a:p>
            <a:endParaRPr lang="en-GB" sz="2400"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r>
              <a:rPr lang="en-GB" dirty="0" smtClean="0"/>
              <a:t>May Alrashed. PhD</a:t>
            </a:r>
            <a:endParaRPr lang="en-GB"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smtClean="0"/>
              <a:t>May Alrashed. PhD</a:t>
            </a:r>
            <a:endParaRPr lang="en-GB" dirty="0"/>
          </a:p>
        </p:txBody>
      </p:sp>
      <p:pic>
        <p:nvPicPr>
          <p:cNvPr id="5" name="Picture 4"/>
          <p:cNvPicPr>
            <a:picLocks noChangeAspect="1" noChangeArrowheads="1"/>
          </p:cNvPicPr>
          <p:nvPr/>
        </p:nvPicPr>
        <p:blipFill rotWithShape="1">
          <a:blip r:embed="rId2" cstate="print"/>
          <a:srcRect t="7461"/>
          <a:stretch/>
        </p:blipFill>
        <p:spPr bwMode="auto">
          <a:xfrm>
            <a:off x="1279525" y="896471"/>
            <a:ext cx="6584950" cy="5507504"/>
          </a:xfrm>
          <a:prstGeom prst="rect">
            <a:avLst/>
          </a:prstGeom>
          <a:noFill/>
          <a:ln w="9525">
            <a:noFill/>
            <a:miter lim="800000"/>
            <a:headEnd/>
            <a:tailEnd/>
          </a:ln>
        </p:spPr>
      </p:pic>
    </p:spTree>
    <p:extLst>
      <p:ext uri="{BB962C8B-B14F-4D97-AF65-F5344CB8AC3E}">
        <p14:creationId xmlns:p14="http://schemas.microsoft.com/office/powerpoint/2010/main" val="13608468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399032"/>
          </a:xfrm>
        </p:spPr>
        <p:txBody>
          <a:bodyPr>
            <a:normAutofit fontScale="90000"/>
          </a:bodyPr>
          <a:lstStyle/>
          <a:p>
            <a:pPr algn="ctr"/>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Mechanism of Action of </a:t>
            </a:r>
            <a:r>
              <a:rPr lang="en-US"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Enzymes</a:t>
            </a:r>
            <a:br>
              <a:rPr lang="en-US"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How do enzymes catalyze?</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76400"/>
            <a:ext cx="8229600" cy="4819934"/>
          </a:xfrm>
        </p:spPr>
        <p:txBody>
          <a:bodyPr>
            <a:normAutofit fontScale="92500"/>
          </a:bodyPr>
          <a:lstStyle/>
          <a:p>
            <a:pPr marL="53975" indent="0">
              <a:buNone/>
            </a:pPr>
            <a:r>
              <a:rPr lang="en-US" sz="2800" dirty="0" smtClean="0"/>
              <a:t>The basic enzymatic reaction can be represented as follows</a:t>
            </a:r>
          </a:p>
          <a:p>
            <a:endParaRPr lang="en-US" sz="2800" dirty="0" smtClean="0"/>
          </a:p>
          <a:p>
            <a:endParaRPr lang="en-US" sz="2800" dirty="0" smtClean="0"/>
          </a:p>
          <a:p>
            <a:endParaRPr lang="en-US" sz="2800" dirty="0" smtClean="0"/>
          </a:p>
          <a:p>
            <a:endParaRPr lang="en-US" sz="2800" dirty="0" smtClean="0"/>
          </a:p>
          <a:p>
            <a:endParaRPr lang="en-US" sz="2800" dirty="0" smtClean="0"/>
          </a:p>
          <a:p>
            <a:endParaRPr lang="en-US" sz="2800" dirty="0" smtClean="0"/>
          </a:p>
          <a:p>
            <a:pPr>
              <a:buNone/>
            </a:pPr>
            <a:r>
              <a:rPr lang="en-US" sz="2800" dirty="0" smtClean="0"/>
              <a:t>              </a:t>
            </a:r>
            <a:r>
              <a:rPr lang="en-US" sz="2800" dirty="0" smtClean="0">
                <a:solidFill>
                  <a:schemeClr val="bg1"/>
                </a:solidFill>
              </a:rPr>
              <a:t>ES complex      EX complex</a:t>
            </a:r>
          </a:p>
          <a:p>
            <a:pPr>
              <a:buNone/>
            </a:pPr>
            <a:endParaRPr lang="en-US" sz="1500" dirty="0" smtClean="0">
              <a:solidFill>
                <a:schemeClr val="bg1"/>
              </a:solidFill>
            </a:endParaRPr>
          </a:p>
          <a:p>
            <a:pPr>
              <a:buNone/>
            </a:pPr>
            <a:r>
              <a:rPr lang="en-US" sz="1500" dirty="0" smtClean="0">
                <a:solidFill>
                  <a:schemeClr val="bg1"/>
                </a:solidFill>
              </a:rPr>
              <a:t>http://www.wiley.com/college/pratt/0471393878/instructor/animations/enzyme_kinetics/index.html</a:t>
            </a:r>
          </a:p>
          <a:p>
            <a:endParaRPr lang="en-US" sz="2800" dirty="0" smtClean="0"/>
          </a:p>
          <a:p>
            <a:pPr>
              <a:buNone/>
            </a:pPr>
            <a:endParaRPr lang="en-US" sz="2800" dirty="0" smtClean="0"/>
          </a:p>
          <a:p>
            <a:pPr>
              <a:buNone/>
            </a:pPr>
            <a:endParaRPr lang="en-US" sz="2800" dirty="0" smtClean="0"/>
          </a:p>
          <a:p>
            <a:pPr>
              <a:buNone/>
            </a:pPr>
            <a:endParaRPr lang="en-US" sz="2800" dirty="0" smtClean="0"/>
          </a:p>
          <a:p>
            <a:pPr>
              <a:buNone/>
            </a:pPr>
            <a:endParaRPr lang="en-US" sz="2800" dirty="0" smtClean="0"/>
          </a:p>
          <a:p>
            <a:pPr>
              <a:buNone/>
            </a:pPr>
            <a:endParaRPr lang="en-US" sz="2800" dirty="0" smtClean="0"/>
          </a:p>
        </p:txBody>
      </p:sp>
      <p:sp>
        <p:nvSpPr>
          <p:cNvPr id="4" name="Footer Placeholder 3"/>
          <p:cNvSpPr>
            <a:spLocks noGrp="1"/>
          </p:cNvSpPr>
          <p:nvPr>
            <p:ph type="ftr" sz="quarter" idx="11"/>
          </p:nvPr>
        </p:nvSpPr>
        <p:spPr/>
        <p:txBody>
          <a:bodyPr/>
          <a:lstStyle/>
          <a:p>
            <a:r>
              <a:rPr lang="en-GB" dirty="0" smtClean="0"/>
              <a:t>May </a:t>
            </a:r>
            <a:r>
              <a:rPr lang="en-GB" dirty="0" err="1" smtClean="0"/>
              <a:t>Alrashed</a:t>
            </a:r>
            <a:r>
              <a:rPr lang="en-GB" dirty="0" smtClean="0"/>
              <a:t>. PhD</a:t>
            </a:r>
            <a:endParaRPr lang="en-GB" dirty="0"/>
          </a:p>
        </p:txBody>
      </p:sp>
      <p:pic>
        <p:nvPicPr>
          <p:cNvPr id="6" name="Picture 5" descr="enzyme mechanism.png"/>
          <p:cNvPicPr>
            <a:picLocks noChangeAspect="1"/>
          </p:cNvPicPr>
          <p:nvPr/>
        </p:nvPicPr>
        <p:blipFill>
          <a:blip r:embed="rId2" cstate="print"/>
          <a:stretch>
            <a:fillRect/>
          </a:stretch>
        </p:blipFill>
        <p:spPr>
          <a:xfrm>
            <a:off x="699448" y="2657911"/>
            <a:ext cx="6934200" cy="2699219"/>
          </a:xfrm>
          <a:prstGeom prst="rect">
            <a:avLst/>
          </a:prstGeom>
        </p:spPr>
      </p:pic>
    </p:spTree>
    <p:extLst>
      <p:ext uri="{BB962C8B-B14F-4D97-AF65-F5344CB8AC3E}">
        <p14:creationId xmlns:p14="http://schemas.microsoft.com/office/powerpoint/2010/main" val="36501465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400" dirty="0" smtClean="0">
                <a:effectLst>
                  <a:outerShdw blurRad="38100" dist="38100" dir="2700000" algn="tl">
                    <a:srgbClr val="000000">
                      <a:alpha val="43137"/>
                    </a:srgbClr>
                  </a:outerShdw>
                </a:effectLst>
              </a:rPr>
              <a:t>How do enzymes increase the rate of reaction?</a:t>
            </a:r>
            <a:endParaRPr lang="en-GB"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a:buFont typeface="Wingdings" pitchFamily="2" charset="2"/>
              <a:buChar char="Ø"/>
            </a:pPr>
            <a:r>
              <a:rPr lang="en-US" sz="2800" dirty="0" smtClean="0"/>
              <a:t>Enzymes increase reaction rates by decreasing the amount of energy required to form a complex of reactants that is competent to produce reaction products. </a:t>
            </a:r>
          </a:p>
          <a:p>
            <a:pPr>
              <a:buFont typeface="Wingdings" pitchFamily="2" charset="2"/>
              <a:buChar char="Ø"/>
            </a:pPr>
            <a:r>
              <a:rPr lang="en-US" sz="2800" dirty="0" smtClean="0"/>
              <a:t>This complex is known as the activated state or transition state complex for the reaction.</a:t>
            </a:r>
          </a:p>
          <a:p>
            <a:pPr>
              <a:buFont typeface="Wingdings" pitchFamily="2" charset="2"/>
              <a:buChar char="Ø"/>
            </a:pPr>
            <a:r>
              <a:rPr lang="en-US" sz="2800" dirty="0" smtClean="0"/>
              <a:t>Enzymes and other catalysts accelerate reactions by lowering the energy of the transition state. </a:t>
            </a:r>
          </a:p>
          <a:p>
            <a:pPr>
              <a:buFont typeface="Wingdings" pitchFamily="2" charset="2"/>
              <a:buChar char="Ø"/>
            </a:pPr>
            <a:endParaRPr lang="en-GB" sz="2800" dirty="0"/>
          </a:p>
        </p:txBody>
      </p:sp>
      <p:sp>
        <p:nvSpPr>
          <p:cNvPr id="4" name="Footer Placeholder 3"/>
          <p:cNvSpPr>
            <a:spLocks noGrp="1"/>
          </p:cNvSpPr>
          <p:nvPr>
            <p:ph type="ftr" sz="quarter" idx="11"/>
          </p:nvPr>
        </p:nvSpPr>
        <p:spPr/>
        <p:txBody>
          <a:bodyPr/>
          <a:lstStyle/>
          <a:p>
            <a:r>
              <a:rPr lang="en-GB" smtClean="0"/>
              <a:t>May Alrashed. PhD</a:t>
            </a:r>
            <a:endParaRPr lang="en-GB"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Stabilization of the Transition State</a:t>
            </a:r>
            <a:br>
              <a:rPr lang="en-GB" dirty="0" smtClean="0"/>
            </a:br>
            <a:endParaRPr lang="en-GB" dirty="0"/>
          </a:p>
        </p:txBody>
      </p:sp>
      <p:sp>
        <p:nvSpPr>
          <p:cNvPr id="3" name="Content Placeholder 2"/>
          <p:cNvSpPr>
            <a:spLocks noGrp="1"/>
          </p:cNvSpPr>
          <p:nvPr>
            <p:ph idx="1"/>
          </p:nvPr>
        </p:nvSpPr>
        <p:spPr>
          <a:xfrm>
            <a:off x="457200" y="1433015"/>
            <a:ext cx="8229600" cy="5021793"/>
          </a:xfrm>
        </p:spPr>
        <p:txBody>
          <a:bodyPr>
            <a:noAutofit/>
          </a:bodyPr>
          <a:lstStyle/>
          <a:p>
            <a:pPr>
              <a:buFont typeface="Wingdings" pitchFamily="2" charset="2"/>
              <a:buChar char="Ø"/>
            </a:pPr>
            <a:r>
              <a:rPr lang="en-GB" sz="2800" dirty="0" smtClean="0"/>
              <a:t>The catalytic role of an enzyme is to reduce the energy barrier between substrate and transition state.  </a:t>
            </a:r>
          </a:p>
          <a:p>
            <a:pPr>
              <a:buFont typeface="Wingdings" pitchFamily="2" charset="2"/>
              <a:buChar char="Ø"/>
            </a:pPr>
            <a:r>
              <a:rPr lang="en-GB" sz="2800" dirty="0" smtClean="0"/>
              <a:t>This is accomplished through the formation of an enzyme-substrate complex (ES).  </a:t>
            </a:r>
          </a:p>
          <a:p>
            <a:pPr>
              <a:buFont typeface="Wingdings" pitchFamily="2" charset="2"/>
              <a:buChar char="Ø"/>
            </a:pPr>
            <a:r>
              <a:rPr lang="en-GB" sz="2800" dirty="0" smtClean="0"/>
              <a:t>This complex is converted to product by passing through a transition state (EX</a:t>
            </a:r>
            <a:r>
              <a:rPr lang="en-GB" sz="2800" baseline="30000" dirty="0" smtClean="0"/>
              <a:t>‡</a:t>
            </a:r>
            <a:r>
              <a:rPr lang="en-GB" sz="2800" dirty="0" smtClean="0"/>
              <a:t>).  </a:t>
            </a:r>
          </a:p>
          <a:p>
            <a:pPr>
              <a:buFont typeface="Wingdings" pitchFamily="2" charset="2"/>
              <a:buChar char="Ø"/>
            </a:pPr>
            <a:r>
              <a:rPr lang="en-GB" sz="2800" dirty="0" smtClean="0"/>
              <a:t>The energy of EX  is lower than for X . Therefore, this decrease in energy partially explains the enzymes ability to accelerate the reaction rate.</a:t>
            </a:r>
          </a:p>
          <a:p>
            <a:pPr>
              <a:buFont typeface="Wingdings" pitchFamily="2" charset="2"/>
              <a:buChar char="Ø"/>
            </a:pPr>
            <a:endParaRPr lang="en-GB" sz="2800" dirty="0"/>
          </a:p>
        </p:txBody>
      </p:sp>
      <p:sp>
        <p:nvSpPr>
          <p:cNvPr id="4" name="Footer Placeholder 3"/>
          <p:cNvSpPr>
            <a:spLocks noGrp="1"/>
          </p:cNvSpPr>
          <p:nvPr>
            <p:ph type="ftr" sz="quarter" idx="11"/>
          </p:nvPr>
        </p:nvSpPr>
        <p:spPr/>
        <p:txBody>
          <a:bodyPr/>
          <a:lstStyle/>
          <a:p>
            <a:r>
              <a:rPr lang="en-GB" smtClean="0"/>
              <a:t>May Alrashed. PhD</a:t>
            </a:r>
            <a:endParaRPr lang="en-GB"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smtClean="0"/>
              <a:t>May Alrashed. PhD</a:t>
            </a:r>
            <a:endParaRPr lang="en-GB" dirty="0"/>
          </a:p>
        </p:txBody>
      </p:sp>
      <p:pic>
        <p:nvPicPr>
          <p:cNvPr id="4" name="Picture 3" descr="figure enzyme reaction.png"/>
          <p:cNvPicPr>
            <a:picLocks noChangeAspect="1"/>
          </p:cNvPicPr>
          <p:nvPr/>
        </p:nvPicPr>
        <p:blipFill>
          <a:blip r:embed="rId2" cstate="print"/>
          <a:stretch>
            <a:fillRect/>
          </a:stretch>
        </p:blipFill>
        <p:spPr>
          <a:xfrm>
            <a:off x="982639" y="868297"/>
            <a:ext cx="7276707" cy="5191309"/>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846"/>
            <a:ext cx="8229600" cy="1399032"/>
          </a:xfrm>
        </p:spPr>
        <p:txBody>
          <a:bodyPr/>
          <a:lstStyle/>
          <a:p>
            <a:pPr algn="ctr"/>
            <a:r>
              <a:rPr lang="en-US"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Mechanism of </a:t>
            </a:r>
            <a:r>
              <a:rPr lang="en-US"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Enzymes Action</a:t>
            </a:r>
            <a:endParaRPr lang="en-GB" dirty="0"/>
          </a:p>
        </p:txBody>
      </p:sp>
      <p:sp>
        <p:nvSpPr>
          <p:cNvPr id="3" name="Content Placeholder 2"/>
          <p:cNvSpPr>
            <a:spLocks noGrp="1"/>
          </p:cNvSpPr>
          <p:nvPr>
            <p:ph idx="1"/>
          </p:nvPr>
        </p:nvSpPr>
        <p:spPr>
          <a:xfrm>
            <a:off x="457200" y="1773624"/>
            <a:ext cx="8229600" cy="4572000"/>
          </a:xfrm>
        </p:spPr>
        <p:txBody>
          <a:bodyPr>
            <a:noAutofit/>
          </a:bodyPr>
          <a:lstStyle/>
          <a:p>
            <a:pPr>
              <a:buFont typeface="Wingdings" pitchFamily="2" charset="2"/>
              <a:buChar char="Ø"/>
            </a:pPr>
            <a:r>
              <a:rPr lang="en-GB" sz="2400" dirty="0" smtClean="0"/>
              <a:t>The combination formed by an enzyme and its substrates is called the enzyme–substrate complex. </a:t>
            </a:r>
          </a:p>
          <a:p>
            <a:pPr>
              <a:buNone/>
            </a:pPr>
            <a:endParaRPr lang="en-GB" sz="900" dirty="0" smtClean="0"/>
          </a:p>
          <a:p>
            <a:pPr>
              <a:buFont typeface="Wingdings" pitchFamily="2" charset="2"/>
              <a:buChar char="Ø"/>
            </a:pPr>
            <a:r>
              <a:rPr lang="en-GB" sz="2400" dirty="0" smtClean="0"/>
              <a:t>When two substrates and one enzyme are involved, the complex is called a ternary complex;</a:t>
            </a:r>
          </a:p>
          <a:p>
            <a:pPr>
              <a:buNone/>
            </a:pPr>
            <a:endParaRPr lang="en-GB" sz="800" dirty="0" smtClean="0"/>
          </a:p>
          <a:p>
            <a:pPr>
              <a:buFont typeface="Wingdings" pitchFamily="2" charset="2"/>
              <a:buChar char="Ø"/>
            </a:pPr>
            <a:r>
              <a:rPr lang="en-GB" sz="2400" dirty="0" smtClean="0"/>
              <a:t> one substrate and one enzyme are called a binary complex. </a:t>
            </a:r>
          </a:p>
          <a:p>
            <a:pPr>
              <a:buFont typeface="Wingdings" pitchFamily="2" charset="2"/>
              <a:buChar char="Ø"/>
            </a:pPr>
            <a:r>
              <a:rPr lang="en-GB" sz="2400" dirty="0" smtClean="0"/>
              <a:t>The substrates are attracted to the active site by electrostatic and hydrophobic forces, which are called noncovalent bonds because they are physical attractions and not </a:t>
            </a:r>
            <a:r>
              <a:rPr lang="en-GB" sz="2400" dirty="0" smtClean="0">
                <a:hlinkClick r:id="rId2"/>
              </a:rPr>
              <a:t>chemical bonds</a:t>
            </a:r>
            <a:endParaRPr lang="en-GB" sz="2400" dirty="0"/>
          </a:p>
        </p:txBody>
      </p:sp>
      <p:sp>
        <p:nvSpPr>
          <p:cNvPr id="4" name="Footer Placeholder 3"/>
          <p:cNvSpPr>
            <a:spLocks noGrp="1"/>
          </p:cNvSpPr>
          <p:nvPr>
            <p:ph type="ftr" sz="quarter" idx="11"/>
          </p:nvPr>
        </p:nvSpPr>
        <p:spPr/>
        <p:txBody>
          <a:bodyPr/>
          <a:lstStyle/>
          <a:p>
            <a:r>
              <a:rPr lang="en-GB" smtClean="0"/>
              <a:t>May Alrashed. PhD</a:t>
            </a:r>
            <a:endParaRPr lang="en-GB"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smtClean="0"/>
              <a:t>May Alrashed. PhD</a:t>
            </a:r>
            <a:endParaRPr lang="en-GB" dirty="0"/>
          </a:p>
        </p:txBody>
      </p:sp>
      <p:sp>
        <p:nvSpPr>
          <p:cNvPr id="3" name="Rectangle 2"/>
          <p:cNvSpPr/>
          <p:nvPr/>
        </p:nvSpPr>
        <p:spPr>
          <a:xfrm>
            <a:off x="0" y="2429077"/>
            <a:ext cx="9144000" cy="2677656"/>
          </a:xfrm>
          <a:prstGeom prst="rect">
            <a:avLst/>
          </a:prstGeom>
        </p:spPr>
        <p:txBody>
          <a:bodyPr wrap="square">
            <a:spAutoFit/>
          </a:bodyPr>
          <a:lstStyle/>
          <a:p>
            <a:pPr>
              <a:buNone/>
            </a:pPr>
            <a:r>
              <a:rPr lang="en-US" sz="2800" dirty="0" smtClean="0"/>
              <a:t>The mechanism </a:t>
            </a:r>
            <a:r>
              <a:rPr lang="en-US" sz="2800" dirty="0"/>
              <a:t>of </a:t>
            </a:r>
            <a:r>
              <a:rPr lang="en-US" sz="2800" dirty="0" smtClean="0"/>
              <a:t>enzymes </a:t>
            </a:r>
            <a:r>
              <a:rPr lang="en-US" sz="2800" dirty="0" smtClean="0"/>
              <a:t>action </a:t>
            </a:r>
            <a:r>
              <a:rPr lang="en-US" sz="2800" dirty="0" smtClean="0"/>
              <a:t>can </a:t>
            </a:r>
            <a:r>
              <a:rPr lang="en-US" sz="2800" dirty="0" smtClean="0"/>
              <a:t>be explained by two perspectives</a:t>
            </a:r>
          </a:p>
          <a:p>
            <a:pPr>
              <a:buNone/>
            </a:pPr>
            <a:endParaRPr lang="en-US" sz="2800" dirty="0" smtClean="0"/>
          </a:p>
          <a:p>
            <a:pPr lvl="3">
              <a:buClr>
                <a:schemeClr val="accent2"/>
              </a:buClr>
              <a:buFont typeface="Wingdings" pitchFamily="2" charset="2"/>
              <a:buChar char="Ø"/>
            </a:pPr>
            <a:r>
              <a:rPr lang="en-US" sz="2800" dirty="0" smtClean="0"/>
              <a:t>Thermodynamic changes</a:t>
            </a:r>
          </a:p>
          <a:p>
            <a:pPr lvl="3">
              <a:buClr>
                <a:schemeClr val="accent2"/>
              </a:buClr>
            </a:pPr>
            <a:r>
              <a:rPr lang="en-US" sz="2800" dirty="0" smtClean="0"/>
              <a:t> </a:t>
            </a:r>
          </a:p>
          <a:p>
            <a:pPr lvl="3">
              <a:buClr>
                <a:schemeClr val="accent2"/>
              </a:buClr>
              <a:buFont typeface="Wingdings" pitchFamily="2" charset="2"/>
              <a:buChar char="Ø"/>
            </a:pPr>
            <a:r>
              <a:rPr lang="en-US" sz="2800" dirty="0" smtClean="0"/>
              <a:t>Processes at the active site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Thermodynamic changes </a:t>
            </a:r>
            <a:endParaRPr lang="en-GB" dirty="0"/>
          </a:p>
        </p:txBody>
      </p:sp>
      <p:sp>
        <p:nvSpPr>
          <p:cNvPr id="3" name="Content Placeholder 2"/>
          <p:cNvSpPr>
            <a:spLocks noGrp="1"/>
          </p:cNvSpPr>
          <p:nvPr>
            <p:ph idx="1"/>
          </p:nvPr>
        </p:nvSpPr>
        <p:spPr/>
        <p:txBody>
          <a:bodyPr>
            <a:normAutofit/>
          </a:bodyPr>
          <a:lstStyle/>
          <a:p>
            <a:pPr>
              <a:buFont typeface="Wingdings" pitchFamily="2" charset="2"/>
              <a:buChar char="Ø"/>
            </a:pPr>
            <a:r>
              <a:rPr lang="en-US" dirty="0" smtClean="0">
                <a:solidFill>
                  <a:srgbClr val="FFFFFF"/>
                </a:solidFill>
              </a:rPr>
              <a:t>Enzymes accelerate reactions by lowering the free energy of activation </a:t>
            </a:r>
          </a:p>
          <a:p>
            <a:pPr>
              <a:buFont typeface="Wingdings" pitchFamily="2" charset="2"/>
              <a:buChar char="Ø"/>
            </a:pPr>
            <a:r>
              <a:rPr lang="en-US" dirty="0" smtClean="0">
                <a:solidFill>
                  <a:srgbClr val="FFFFFF"/>
                </a:solidFill>
              </a:rPr>
              <a:t>Enzymes do this by binding the </a:t>
            </a:r>
            <a:r>
              <a:rPr lang="en-US" dirty="0" smtClean="0">
                <a:solidFill>
                  <a:srgbClr val="FF3399"/>
                </a:solidFill>
              </a:rPr>
              <a:t>transition state</a:t>
            </a:r>
            <a:r>
              <a:rPr lang="en-US" dirty="0" smtClean="0">
                <a:solidFill>
                  <a:srgbClr val="FFFFFF"/>
                </a:solidFill>
              </a:rPr>
              <a:t> of the reaction better than the substrate </a:t>
            </a:r>
          </a:p>
          <a:p>
            <a:pPr marL="341313" indent="-276225">
              <a:buFont typeface="Wingdings" pitchFamily="2" charset="2"/>
              <a:buChar char="Ø"/>
            </a:pPr>
            <a:r>
              <a:rPr lang="en-US" dirty="0" smtClean="0"/>
              <a:t>The lower activation energy means that more molecules have the required energy to reach the transition state.  </a:t>
            </a:r>
          </a:p>
          <a:p>
            <a:pPr>
              <a:buFont typeface="Wingdings" pitchFamily="2" charset="2"/>
              <a:buChar char="Ø"/>
            </a:pPr>
            <a:endParaRPr lang="en-GB" dirty="0"/>
          </a:p>
        </p:txBody>
      </p:sp>
      <p:sp>
        <p:nvSpPr>
          <p:cNvPr id="4" name="Footer Placeholder 3"/>
          <p:cNvSpPr>
            <a:spLocks noGrp="1"/>
          </p:cNvSpPr>
          <p:nvPr>
            <p:ph type="ftr" sz="quarter" idx="11"/>
          </p:nvPr>
        </p:nvSpPr>
        <p:spPr/>
        <p:txBody>
          <a:bodyPr/>
          <a:lstStyle/>
          <a:p>
            <a:r>
              <a:rPr lang="en-GB" smtClean="0"/>
              <a:t>May Alrashed. PhD</a:t>
            </a:r>
            <a:endParaRPr lang="en-GB"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smtClean="0"/>
              <a:t>May Alrashed. PhD</a:t>
            </a:r>
            <a:endParaRPr lang="en-GB" dirty="0"/>
          </a:p>
        </p:txBody>
      </p:sp>
      <p:pic>
        <p:nvPicPr>
          <p:cNvPr id="5" name="Picture 2"/>
          <p:cNvPicPr>
            <a:picLocks noChangeAspect="1" noChangeArrowheads="1"/>
          </p:cNvPicPr>
          <p:nvPr/>
        </p:nvPicPr>
        <p:blipFill>
          <a:blip r:embed="rId2" cstate="print"/>
          <a:srcRect/>
          <a:stretch>
            <a:fillRect/>
          </a:stretch>
        </p:blipFill>
        <p:spPr>
          <a:xfrm>
            <a:off x="754039" y="1801504"/>
            <a:ext cx="7946836" cy="4238313"/>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smtClean="0"/>
              <a:t>May Alrashed. PhD</a:t>
            </a:r>
            <a:endParaRPr lang="en-GB" dirty="0"/>
          </a:p>
        </p:txBody>
      </p:sp>
      <p:sp>
        <p:nvSpPr>
          <p:cNvPr id="3" name="Title 1"/>
          <p:cNvSpPr txBox="1">
            <a:spLocks/>
          </p:cNvSpPr>
          <p:nvPr/>
        </p:nvSpPr>
        <p:spPr>
          <a:xfrm>
            <a:off x="0" y="0"/>
            <a:ext cx="9144000" cy="685800"/>
          </a:xfrm>
          <a:prstGeom prst="rect">
            <a:avLst/>
          </a:prstGeom>
        </p:spPr>
        <p:txBody>
          <a:bodyPr/>
          <a:lstStyle/>
          <a:p>
            <a:pPr marL="484632" marR="0" lvl="0" indent="0" algn="l" defTabSz="914400" rtl="0" eaLnBrk="1" fontAlgn="auto" latinLnBrk="0" hangingPunct="1">
              <a:lnSpc>
                <a:spcPct val="100000"/>
              </a:lnSpc>
              <a:spcBef>
                <a:spcPct val="0"/>
              </a:spcBef>
              <a:spcAft>
                <a:spcPts val="0"/>
              </a:spcAft>
              <a:buClrTx/>
              <a:buSzTx/>
              <a:buFontTx/>
              <a:buNone/>
              <a:tabLst/>
              <a:defRPr/>
            </a:pPr>
            <a:r>
              <a:rPr kumimoji="0" lang="en-US" sz="4200" b="0" i="0" u="none" strike="noStrike" kern="1200" cap="none" spc="0" normalizeH="0" baseline="0" noProof="0" dirty="0" smtClean="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uLnTx/>
                <a:uFillTx/>
                <a:latin typeface="+mj-lt"/>
                <a:ea typeface="+mj-ea"/>
                <a:cs typeface="+mj-cs"/>
              </a:rPr>
              <a:t>            Free energy change</a:t>
            </a:r>
          </a:p>
        </p:txBody>
      </p:sp>
      <p:sp>
        <p:nvSpPr>
          <p:cNvPr id="4" name="Content Placeholder 2"/>
          <p:cNvSpPr txBox="1">
            <a:spLocks/>
          </p:cNvSpPr>
          <p:nvPr/>
        </p:nvSpPr>
        <p:spPr>
          <a:xfrm>
            <a:off x="318977" y="1476445"/>
            <a:ext cx="8335926" cy="4690439"/>
          </a:xfrm>
          <a:prstGeom prst="rect">
            <a:avLst/>
          </a:prstGeom>
        </p:spPr>
        <p:txBody>
          <a:bodyPr/>
          <a:lstStyle/>
          <a:p>
            <a:pPr marL="448056" lvl="0" indent="-384048">
              <a:spcBef>
                <a:spcPct val="20000"/>
              </a:spcBef>
              <a:buClr>
                <a:schemeClr val="accent1"/>
              </a:buClr>
              <a:buSzPct val="80000"/>
              <a:buFont typeface="Wingdings" pitchFamily="2" charset="2"/>
              <a:buChar char="Ø"/>
              <a:defRPr/>
            </a:pPr>
            <a:r>
              <a:rPr kumimoji="0" lang="en-US" sz="2400" b="0" i="0" u="none" strike="noStrike" kern="1200" cap="none" spc="0" normalizeH="0" baseline="0" noProof="0" dirty="0" smtClean="0">
                <a:ln>
                  <a:noFill/>
                </a:ln>
                <a:solidFill>
                  <a:schemeClr val="tx1"/>
                </a:solidFill>
                <a:effectLst/>
                <a:uLnTx/>
                <a:uFillTx/>
                <a:cs typeface="Arial" charset="0"/>
              </a:rPr>
              <a:t>Standard free energy </a:t>
            </a:r>
            <a:r>
              <a:rPr lang="en-US" sz="2400" dirty="0" smtClean="0">
                <a:cs typeface="Arial" charset="0"/>
              </a:rPr>
              <a:t>change ΔG </a:t>
            </a:r>
            <a:r>
              <a:rPr kumimoji="0" lang="en-US" sz="2400" b="0" i="0" u="none" strike="noStrike" kern="1200" cap="none" spc="0" normalizeH="0" baseline="0" noProof="0" dirty="0" smtClean="0">
                <a:ln>
                  <a:noFill/>
                </a:ln>
                <a:solidFill>
                  <a:schemeClr val="tx1"/>
                </a:solidFill>
                <a:effectLst/>
                <a:uLnTx/>
                <a:uFillTx/>
                <a:cs typeface="Arial" charset="0"/>
              </a:rPr>
              <a:t>(Gibbs free energy)→</a:t>
            </a:r>
            <a:r>
              <a:rPr lang="en-US" sz="2400" dirty="0">
                <a:cs typeface="Arial" charset="0"/>
              </a:rPr>
              <a:t> </a:t>
            </a:r>
            <a:r>
              <a:rPr kumimoji="0" lang="en-US" sz="2400" b="0" i="0" u="none" strike="noStrike" kern="1200" cap="none" spc="0" normalizeH="0" baseline="0" noProof="0" dirty="0" smtClean="0">
                <a:ln>
                  <a:noFill/>
                </a:ln>
                <a:solidFill>
                  <a:schemeClr val="tx1"/>
                </a:solidFill>
                <a:effectLst/>
                <a:uLnTx/>
                <a:uFillTx/>
                <a:cs typeface="Arial" charset="0"/>
              </a:rPr>
              <a:t> is the energy difference in free energy between substrate and product. </a:t>
            </a:r>
          </a:p>
          <a:p>
            <a:pPr marL="448056" marR="0" lvl="0" indent="-384048" algn="l" defTabSz="914400" rtl="0" eaLnBrk="1" fontAlgn="auto" latinLnBrk="0" hangingPunct="1">
              <a:lnSpc>
                <a:spcPct val="100000"/>
              </a:lnSpc>
              <a:spcBef>
                <a:spcPct val="20000"/>
              </a:spcBef>
              <a:spcAft>
                <a:spcPts val="0"/>
              </a:spcAft>
              <a:buClr>
                <a:schemeClr val="accent1"/>
              </a:buClr>
              <a:buSzPct val="80000"/>
              <a:buFont typeface="Wingdings" pitchFamily="2" charset="2"/>
              <a:buChar char="Ø"/>
              <a:tabLst/>
              <a:defRPr/>
            </a:pPr>
            <a:r>
              <a:rPr kumimoji="0" lang="en-US" sz="2400" b="0" i="0" u="none" strike="noStrike" kern="1200" cap="none" spc="0" normalizeH="0" baseline="0" noProof="0" dirty="0" err="1" smtClean="0">
                <a:ln>
                  <a:noFill/>
                </a:ln>
                <a:solidFill>
                  <a:schemeClr val="tx1"/>
                </a:solidFill>
                <a:effectLst/>
                <a:uLnTx/>
                <a:uFillTx/>
                <a:cs typeface="Arial" charset="0"/>
              </a:rPr>
              <a:t>ΔG</a:t>
            </a:r>
            <a:r>
              <a:rPr kumimoji="0" lang="en-US" sz="2400" b="0" i="0" u="none" strike="noStrike" kern="1200" cap="none" spc="0" normalizeH="0" baseline="0" noProof="0" dirty="0" smtClean="0">
                <a:ln>
                  <a:noFill/>
                </a:ln>
                <a:solidFill>
                  <a:schemeClr val="tx1"/>
                </a:solidFill>
                <a:effectLst/>
                <a:uLnTx/>
                <a:uFillTx/>
                <a:cs typeface="Arial" charset="0"/>
              </a:rPr>
              <a:t> </a:t>
            </a:r>
            <a:r>
              <a:rPr kumimoji="0" lang="en-US" sz="2400" b="0" i="0" u="none" strike="noStrike" kern="1200" cap="none" spc="0" normalizeH="0" baseline="30000" noProof="0" dirty="0" smtClean="0">
                <a:ln>
                  <a:noFill/>
                </a:ln>
                <a:solidFill>
                  <a:schemeClr val="tx1"/>
                </a:solidFill>
                <a:effectLst/>
                <a:uLnTx/>
                <a:uFillTx/>
                <a:cs typeface="Arial" charset="0"/>
              </a:rPr>
              <a:t>o</a:t>
            </a:r>
            <a:r>
              <a:rPr kumimoji="0" lang="en-US" sz="2400" b="0" i="0" u="none" strike="noStrike" kern="1200" cap="none" spc="0" normalizeH="0" baseline="0" noProof="0" dirty="0" smtClean="0">
                <a:ln>
                  <a:noFill/>
                </a:ln>
                <a:solidFill>
                  <a:schemeClr val="tx1"/>
                </a:solidFill>
                <a:effectLst/>
                <a:uLnTx/>
                <a:uFillTx/>
                <a:cs typeface="Arial" charset="0"/>
              </a:rPr>
              <a:t> = G product – G substrate</a:t>
            </a:r>
          </a:p>
          <a:p>
            <a:pPr marL="448056" marR="0" lvl="0" indent="-384048" algn="l" defTabSz="914400" rtl="0" eaLnBrk="1" fontAlgn="auto" latinLnBrk="0" hangingPunct="1">
              <a:lnSpc>
                <a:spcPct val="100000"/>
              </a:lnSpc>
              <a:spcBef>
                <a:spcPct val="20000"/>
              </a:spcBef>
              <a:spcAft>
                <a:spcPts val="0"/>
              </a:spcAft>
              <a:buClr>
                <a:schemeClr val="accent1"/>
              </a:buClr>
              <a:buSzPct val="80000"/>
              <a:buFont typeface="Wingdings" pitchFamily="2" charset="2"/>
              <a:buChar char="Ø"/>
              <a:tabLst/>
              <a:defRPr/>
            </a:pPr>
            <a:r>
              <a:rPr kumimoji="0" lang="en-US" sz="2400" b="0" i="0" u="none" strike="noStrike" kern="1200" cap="none" spc="0" normalizeH="0" baseline="0" noProof="0" dirty="0" err="1" smtClean="0">
                <a:ln>
                  <a:noFill/>
                </a:ln>
                <a:solidFill>
                  <a:schemeClr val="tx1"/>
                </a:solidFill>
                <a:effectLst/>
                <a:uLnTx/>
                <a:uFillTx/>
                <a:cs typeface="Arial" charset="0"/>
              </a:rPr>
              <a:t>ΔG</a:t>
            </a:r>
            <a:r>
              <a:rPr kumimoji="0" lang="en-US" sz="2400" b="0" i="0" u="none" strike="noStrike" kern="1200" cap="none" spc="0" normalizeH="0" baseline="0" noProof="0" dirty="0" smtClean="0">
                <a:ln>
                  <a:noFill/>
                </a:ln>
                <a:solidFill>
                  <a:schemeClr val="tx1"/>
                </a:solidFill>
                <a:effectLst/>
                <a:uLnTx/>
                <a:uFillTx/>
                <a:cs typeface="Arial" charset="0"/>
              </a:rPr>
              <a:t> </a:t>
            </a:r>
            <a:r>
              <a:rPr kumimoji="0" lang="en-US" sz="2400" b="0" i="0" u="none" strike="noStrike" kern="1200" cap="none" spc="0" normalizeH="0" baseline="30000" noProof="0" dirty="0" smtClean="0">
                <a:ln>
                  <a:noFill/>
                </a:ln>
                <a:solidFill>
                  <a:schemeClr val="tx1"/>
                </a:solidFill>
                <a:effectLst/>
                <a:uLnTx/>
                <a:uFillTx/>
                <a:cs typeface="Arial" charset="0"/>
              </a:rPr>
              <a:t>o  </a:t>
            </a:r>
            <a:r>
              <a:rPr kumimoji="0" lang="en-US" sz="2400" b="0" i="0" u="none" strike="noStrike" kern="1200" cap="none" spc="0" normalizeH="0" baseline="0" noProof="0" dirty="0" smtClean="0">
                <a:ln>
                  <a:noFill/>
                </a:ln>
                <a:solidFill>
                  <a:schemeClr val="tx1"/>
                </a:solidFill>
                <a:effectLst/>
                <a:uLnTx/>
                <a:uFillTx/>
                <a:cs typeface="Arial" charset="0"/>
              </a:rPr>
              <a:t>expresses the amount of energy capable of doing work during a reaction at constant temp. and pressure.</a:t>
            </a:r>
          </a:p>
          <a:p>
            <a:pPr marL="448056" indent="-384048">
              <a:spcBef>
                <a:spcPct val="20000"/>
              </a:spcBef>
              <a:buClr>
                <a:schemeClr val="accent1"/>
              </a:buClr>
              <a:buSzPct val="80000"/>
              <a:buFont typeface="Wingdings" pitchFamily="2" charset="2"/>
              <a:buChar char="Ø"/>
            </a:pPr>
            <a:r>
              <a:rPr lang="en-US" sz="2400" dirty="0" smtClean="0"/>
              <a:t>If free energy of substrate and product is same then </a:t>
            </a:r>
            <a:r>
              <a:rPr lang="en-US" sz="2400" dirty="0" err="1" smtClean="0"/>
              <a:t>ΔG</a:t>
            </a:r>
            <a:r>
              <a:rPr lang="en-US" sz="2400" dirty="0" smtClean="0"/>
              <a:t>° is zero. The reaction is said to be at equilibrium.</a:t>
            </a:r>
          </a:p>
          <a:p>
            <a:pPr marL="448056" lvl="0" indent="-384048">
              <a:spcBef>
                <a:spcPct val="20000"/>
              </a:spcBef>
              <a:buClr>
                <a:schemeClr val="accent1"/>
              </a:buClr>
              <a:buSzPct val="80000"/>
              <a:buFont typeface="Wingdings" pitchFamily="2" charset="2"/>
              <a:buChar char="Ø"/>
            </a:pPr>
            <a:r>
              <a:rPr lang="en-US" sz="2400" dirty="0"/>
              <a:t>Given that ∆G’° for the reaction S⇋P is negative in the direction of S→P, reaction equilibrium favors the formation of P</a:t>
            </a:r>
            <a:r>
              <a:rPr lang="en-US" sz="2400" dirty="0" smtClean="0"/>
              <a:t>.</a:t>
            </a:r>
            <a:endParaRPr kumimoji="0" lang="en-US" sz="2400" b="0" i="0" u="none" strike="noStrike" kern="1200" cap="none" spc="0" normalizeH="0" baseline="0" noProof="0" dirty="0" smtClean="0">
              <a:ln>
                <a:noFill/>
              </a:ln>
              <a:solidFill>
                <a:schemeClr val="tx1"/>
              </a:solidFill>
              <a:effectLst/>
              <a:uLnTx/>
              <a:uFillTx/>
              <a:cs typeface="Arial" charset="0"/>
            </a:endParaRPr>
          </a:p>
          <a:p>
            <a:pPr marL="448056" marR="0" lvl="0" indent="-384048" algn="l" defTabSz="914400" rtl="0" eaLnBrk="1" fontAlgn="auto" latinLnBrk="0" hangingPunct="1">
              <a:lnSpc>
                <a:spcPct val="100000"/>
              </a:lnSpc>
              <a:spcBef>
                <a:spcPct val="20000"/>
              </a:spcBef>
              <a:spcAft>
                <a:spcPts val="0"/>
              </a:spcAft>
              <a:buClr>
                <a:schemeClr val="accent1"/>
              </a:buClr>
              <a:buSzPct val="80000"/>
              <a:buFont typeface="Wingdings" pitchFamily="2" charset="2"/>
              <a:buChar char="Ø"/>
              <a:tabLst/>
              <a:defRPr/>
            </a:pPr>
            <a:endParaRPr kumimoji="0" lang="en-US" sz="2400" b="0" i="0" u="none" strike="noStrike" kern="1200" cap="none" spc="0" normalizeH="0" baseline="0" noProof="0" dirty="0" smtClean="0">
              <a:ln>
                <a:noFill/>
              </a:ln>
              <a:solidFill>
                <a:schemeClr val="tx1"/>
              </a:solidFill>
              <a:effectLst/>
              <a:uLnTx/>
              <a:uFillTx/>
            </a:endParaRPr>
          </a:p>
          <a:p>
            <a:pPr marL="448056" marR="0" lvl="0" indent="-384048" algn="l" defTabSz="914400" rtl="0" eaLnBrk="1" fontAlgn="auto" latinLnBrk="0" hangingPunct="1">
              <a:lnSpc>
                <a:spcPct val="100000"/>
              </a:lnSpc>
              <a:spcBef>
                <a:spcPct val="20000"/>
              </a:spcBef>
              <a:spcAft>
                <a:spcPts val="0"/>
              </a:spcAft>
              <a:buClr>
                <a:schemeClr val="accent1"/>
              </a:buClr>
              <a:buSzPct val="80000"/>
              <a:buFont typeface="Wingdings" pitchFamily="2" charset="2"/>
              <a:buChar char="Ø"/>
              <a:tabLst/>
              <a:defRPr/>
            </a:pPr>
            <a:endParaRPr kumimoji="0" lang="en-US" sz="2400" b="0" i="0" u="none" strike="noStrike" kern="1200" cap="none" spc="0" normalizeH="0" baseline="0" noProof="0" dirty="0" smtClean="0">
              <a:ln>
                <a:noFill/>
              </a:ln>
              <a:solidFill>
                <a:schemeClr val="tx1"/>
              </a:solidFill>
              <a:effectLst/>
              <a:uLnTx/>
              <a:uFillTx/>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panose="020B0604020202020204" pitchFamily="34" charset="0"/>
                <a:cs typeface="Arial" panose="020B0604020202020204" pitchFamily="34" charset="0"/>
              </a:rPr>
              <a:t>General properties</a:t>
            </a:r>
            <a:endParaRPr lang="en-US" dirty="0"/>
          </a:p>
        </p:txBody>
      </p:sp>
      <p:sp>
        <p:nvSpPr>
          <p:cNvPr id="5" name="Rectangle 3"/>
          <p:cNvSpPr>
            <a:spLocks noGrp="1" noChangeArrowheads="1"/>
          </p:cNvSpPr>
          <p:nvPr>
            <p:ph idx="1"/>
          </p:nvPr>
        </p:nvSpPr>
        <p:spPr/>
        <p:txBody>
          <a:bodyPr/>
          <a:lstStyle/>
          <a:p>
            <a:pPr eaLnBrk="1" hangingPunct="1">
              <a:buFont typeface="Wingdings" panose="05000000000000000000" pitchFamily="2" charset="2"/>
              <a:buChar char="Ø"/>
            </a:pPr>
            <a:r>
              <a:rPr lang="en-US" altLang="en-US" sz="2800" dirty="0" smtClean="0"/>
              <a:t>As protein, each enzyme comprises a specific amino acid sequence leading to (primary, secondary, tertiary, and quaternary structure)</a:t>
            </a:r>
          </a:p>
          <a:p>
            <a:pPr eaLnBrk="1" hangingPunct="1">
              <a:buFont typeface="Wingdings" panose="05000000000000000000" pitchFamily="2" charset="2"/>
              <a:buChar char="Ø"/>
            </a:pPr>
            <a:r>
              <a:rPr lang="en-US" altLang="en-US" sz="2800" dirty="0" smtClean="0"/>
              <a:t>Active site → cavity where substrate interacts</a:t>
            </a:r>
          </a:p>
          <a:p>
            <a:pPr lvl="1" eaLnBrk="1" hangingPunct="1">
              <a:buFont typeface="Wingdings" panose="05000000000000000000" pitchFamily="2" charset="2"/>
              <a:buChar char="Ø"/>
            </a:pPr>
            <a:r>
              <a:rPr lang="en-US" altLang="en-US" sz="2400" dirty="0" smtClean="0"/>
              <a:t>Often water-free site</a:t>
            </a:r>
          </a:p>
          <a:p>
            <a:pPr lvl="1" eaLnBrk="1" hangingPunct="1">
              <a:buFont typeface="Wingdings" panose="05000000000000000000" pitchFamily="2" charset="2"/>
              <a:buChar char="Ø"/>
            </a:pPr>
            <a:r>
              <a:rPr lang="en-US" altLang="en-US" sz="2400" dirty="0" smtClean="0"/>
              <a:t>Reacts with charged amino acid residues</a:t>
            </a:r>
          </a:p>
          <a:p>
            <a:pPr eaLnBrk="1" hangingPunct="1">
              <a:buFont typeface="Wingdings" panose="05000000000000000000" pitchFamily="2" charset="2"/>
              <a:buChar char="Ø"/>
            </a:pPr>
            <a:r>
              <a:rPr lang="en-US" altLang="en-US" sz="2800" dirty="0" smtClean="0"/>
              <a:t>Allosteric site</a:t>
            </a:r>
          </a:p>
          <a:p>
            <a:pPr lvl="1" eaLnBrk="1" hangingPunct="1">
              <a:buFont typeface="Wingdings" panose="05000000000000000000" pitchFamily="2" charset="2"/>
              <a:buChar char="Ø"/>
            </a:pPr>
            <a:r>
              <a:rPr lang="en-US" altLang="en-US" sz="2400" dirty="0" smtClean="0"/>
              <a:t>Another site on enzyme where co-factors or regulatory molecules interact</a:t>
            </a:r>
          </a:p>
        </p:txBody>
      </p:sp>
      <p:sp>
        <p:nvSpPr>
          <p:cNvPr id="4" name="Footer Placeholder 3"/>
          <p:cNvSpPr>
            <a:spLocks noGrp="1"/>
          </p:cNvSpPr>
          <p:nvPr>
            <p:ph type="ftr" sz="quarter" idx="11"/>
          </p:nvPr>
        </p:nvSpPr>
        <p:spPr/>
        <p:txBody>
          <a:bodyPr/>
          <a:lstStyle/>
          <a:p>
            <a:r>
              <a:rPr lang="en-GB" smtClean="0"/>
              <a:t>May Alrashed. PhD</a:t>
            </a:r>
            <a:endParaRPr lang="en-GB" dirty="0"/>
          </a:p>
        </p:txBody>
      </p:sp>
    </p:spTree>
    <p:extLst>
      <p:ext uri="{BB962C8B-B14F-4D97-AF65-F5344CB8AC3E}">
        <p14:creationId xmlns:p14="http://schemas.microsoft.com/office/powerpoint/2010/main" val="38144876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smtClean="0"/>
              <a:t>May Alrashed. PhD</a:t>
            </a:r>
            <a:endParaRPr lang="en-GB" dirty="0"/>
          </a:p>
        </p:txBody>
      </p:sp>
      <p:sp>
        <p:nvSpPr>
          <p:cNvPr id="3" name="Rectangle 2"/>
          <p:cNvSpPr/>
          <p:nvPr/>
        </p:nvSpPr>
        <p:spPr>
          <a:xfrm>
            <a:off x="395785" y="1058178"/>
            <a:ext cx="8407021" cy="5706177"/>
          </a:xfrm>
          <a:prstGeom prst="rect">
            <a:avLst/>
          </a:prstGeom>
        </p:spPr>
        <p:txBody>
          <a:bodyPr wrap="square">
            <a:spAutoFit/>
          </a:bodyPr>
          <a:lstStyle/>
          <a:p>
            <a:pPr marL="448056" lvl="0" indent="-384048">
              <a:spcBef>
                <a:spcPct val="20000"/>
              </a:spcBef>
              <a:buClr>
                <a:schemeClr val="accent1"/>
              </a:buClr>
              <a:buSzPct val="80000"/>
              <a:buFont typeface="Wingdings" pitchFamily="2" charset="2"/>
              <a:buChar char="Ø"/>
              <a:defRPr/>
            </a:pPr>
            <a:r>
              <a:rPr lang="en-US" sz="2400" dirty="0"/>
              <a:t>The addition of a catalyst to the reaction S⇋P would not affect the difference between the free energies of S and P in their ground states, therefore ∆G’° would not change</a:t>
            </a:r>
            <a:r>
              <a:rPr lang="en-US" sz="2400" dirty="0" smtClean="0"/>
              <a:t>.</a:t>
            </a:r>
          </a:p>
          <a:p>
            <a:pPr marL="64008" lvl="0">
              <a:spcBef>
                <a:spcPct val="20000"/>
              </a:spcBef>
              <a:buClr>
                <a:schemeClr val="accent1"/>
              </a:buClr>
              <a:buSzPct val="80000"/>
              <a:defRPr/>
            </a:pPr>
            <a:endParaRPr lang="en-US" sz="1000" dirty="0" smtClean="0"/>
          </a:p>
          <a:p>
            <a:pPr marL="448056" lvl="0" indent="-384048">
              <a:spcBef>
                <a:spcPct val="20000"/>
              </a:spcBef>
              <a:buClr>
                <a:schemeClr val="accent1"/>
              </a:buClr>
              <a:buSzPct val="80000"/>
              <a:buFont typeface="Wingdings" pitchFamily="2" charset="2"/>
              <a:buChar char="Ø"/>
              <a:defRPr/>
            </a:pPr>
            <a:r>
              <a:rPr lang="en-US" sz="2400" dirty="0" smtClean="0">
                <a:cs typeface="Arial" charset="0"/>
              </a:rPr>
              <a:t>The relationship between</a:t>
            </a:r>
            <a:r>
              <a:rPr lang="en-US" sz="2400" dirty="0"/>
              <a:t> t</a:t>
            </a:r>
            <a:r>
              <a:rPr lang="en-US" sz="2400" dirty="0" smtClean="0"/>
              <a:t>he </a:t>
            </a:r>
            <a:r>
              <a:rPr lang="en-US" sz="2400" dirty="0"/>
              <a:t>equilibrium constant, </a:t>
            </a:r>
            <a:r>
              <a:rPr lang="en-US" sz="2400" dirty="0" err="1"/>
              <a:t>Keq</a:t>
            </a:r>
            <a:r>
              <a:rPr lang="en-US" sz="2400" dirty="0"/>
              <a:t> </a:t>
            </a:r>
            <a:r>
              <a:rPr lang="en-US" sz="2400" dirty="0" smtClean="0">
                <a:cs typeface="Arial" charset="0"/>
              </a:rPr>
              <a:t> and </a:t>
            </a:r>
            <a:r>
              <a:rPr lang="en-US" sz="2400" dirty="0" err="1" smtClean="0">
                <a:cs typeface="Arial" charset="0"/>
              </a:rPr>
              <a:t>ΔG</a:t>
            </a:r>
            <a:r>
              <a:rPr lang="en-US" sz="2400" baseline="30000" dirty="0" err="1" smtClean="0">
                <a:cs typeface="Arial" charset="0"/>
              </a:rPr>
              <a:t>o</a:t>
            </a:r>
            <a:r>
              <a:rPr lang="en-US" sz="2400" baseline="30000" dirty="0" smtClean="0">
                <a:cs typeface="Arial" charset="0"/>
              </a:rPr>
              <a:t> </a:t>
            </a:r>
            <a:r>
              <a:rPr lang="en-US" sz="2400" dirty="0" smtClean="0">
                <a:cs typeface="Arial" charset="0"/>
              </a:rPr>
              <a:t>:-</a:t>
            </a:r>
          </a:p>
          <a:p>
            <a:pPr marL="64008" lvl="0">
              <a:spcBef>
                <a:spcPct val="20000"/>
              </a:spcBef>
              <a:buClr>
                <a:schemeClr val="accent1"/>
              </a:buClr>
              <a:buSzPct val="80000"/>
              <a:defRPr/>
            </a:pPr>
            <a:r>
              <a:rPr lang="en-US" sz="2400" dirty="0" err="1" smtClean="0">
                <a:cs typeface="Arial" charset="0"/>
              </a:rPr>
              <a:t>ΔG</a:t>
            </a:r>
            <a:r>
              <a:rPr lang="en-US" sz="2400" dirty="0" smtClean="0">
                <a:cs typeface="Arial" charset="0"/>
              </a:rPr>
              <a:t> </a:t>
            </a:r>
            <a:r>
              <a:rPr lang="en-US" sz="2400" baseline="30000" dirty="0" smtClean="0">
                <a:cs typeface="Arial" charset="0"/>
              </a:rPr>
              <a:t>o </a:t>
            </a:r>
            <a:r>
              <a:rPr lang="en-US" sz="2400" dirty="0" smtClean="0">
                <a:cs typeface="Arial" charset="0"/>
              </a:rPr>
              <a:t>= -</a:t>
            </a:r>
            <a:r>
              <a:rPr lang="en-US" sz="2400" dirty="0" err="1" smtClean="0">
                <a:cs typeface="Arial" charset="0"/>
              </a:rPr>
              <a:t>RT</a:t>
            </a:r>
            <a:r>
              <a:rPr lang="en-US" sz="2400" dirty="0" smtClean="0">
                <a:cs typeface="Arial" charset="0"/>
              </a:rPr>
              <a:t> </a:t>
            </a:r>
            <a:r>
              <a:rPr lang="en-US" sz="2400" dirty="0" err="1" smtClean="0">
                <a:cs typeface="Arial" charset="0"/>
              </a:rPr>
              <a:t>ln</a:t>
            </a:r>
            <a:r>
              <a:rPr lang="en-US" sz="2400" dirty="0" smtClean="0">
                <a:cs typeface="Arial" charset="0"/>
              </a:rPr>
              <a:t> </a:t>
            </a:r>
            <a:r>
              <a:rPr lang="en-US" sz="2400" dirty="0" err="1" smtClean="0">
                <a:cs typeface="Arial" charset="0"/>
              </a:rPr>
              <a:t>Keq</a:t>
            </a:r>
            <a:r>
              <a:rPr lang="en-US" sz="2400" dirty="0" smtClean="0">
                <a:cs typeface="Arial" charset="0"/>
              </a:rPr>
              <a:t> </a:t>
            </a:r>
          </a:p>
          <a:p>
            <a:pPr marL="64008" lvl="0">
              <a:spcBef>
                <a:spcPct val="20000"/>
              </a:spcBef>
              <a:buClr>
                <a:schemeClr val="accent1"/>
              </a:buClr>
              <a:buSzPct val="80000"/>
              <a:defRPr/>
            </a:pPr>
            <a:r>
              <a:rPr lang="en-US" sz="2400" dirty="0" smtClean="0">
                <a:cs typeface="Arial" charset="0"/>
              </a:rPr>
              <a:t>R : gas constant , </a:t>
            </a:r>
            <a:r>
              <a:rPr lang="el-GR" sz="2400" dirty="0" smtClean="0">
                <a:cs typeface="Arial" charset="0"/>
              </a:rPr>
              <a:t>Δ</a:t>
            </a:r>
            <a:r>
              <a:rPr lang="en-US" sz="2400" dirty="0" smtClean="0">
                <a:cs typeface="Arial" charset="0"/>
              </a:rPr>
              <a:t>G°= -2.303 </a:t>
            </a:r>
            <a:r>
              <a:rPr lang="en-US" sz="2400" dirty="0" err="1" smtClean="0">
                <a:cs typeface="Arial" charset="0"/>
              </a:rPr>
              <a:t>RT</a:t>
            </a:r>
            <a:r>
              <a:rPr lang="en-US" sz="2400" dirty="0" smtClean="0">
                <a:cs typeface="Arial" charset="0"/>
              </a:rPr>
              <a:t> log  </a:t>
            </a:r>
            <a:r>
              <a:rPr lang="en-US" sz="2400" dirty="0" err="1" smtClean="0">
                <a:cs typeface="Arial" charset="0"/>
              </a:rPr>
              <a:t>Keq</a:t>
            </a:r>
            <a:endParaRPr lang="en-US" sz="2400" dirty="0" smtClean="0">
              <a:cs typeface="Arial" charset="0"/>
            </a:endParaRPr>
          </a:p>
          <a:p>
            <a:pPr marL="64008" lvl="0">
              <a:spcBef>
                <a:spcPct val="20000"/>
              </a:spcBef>
              <a:buClr>
                <a:schemeClr val="accent1"/>
              </a:buClr>
              <a:buSzPct val="80000"/>
              <a:defRPr/>
            </a:pPr>
            <a:r>
              <a:rPr lang="en-US" sz="2400" dirty="0" smtClean="0">
                <a:cs typeface="Arial" charset="0"/>
              </a:rPr>
              <a:t>T : absolute Temp (t + 273) →298k(c°)</a:t>
            </a:r>
          </a:p>
          <a:p>
            <a:pPr marL="64008" lvl="0">
              <a:spcBef>
                <a:spcPct val="20000"/>
              </a:spcBef>
              <a:buClr>
                <a:schemeClr val="accent1"/>
              </a:buClr>
              <a:buSzPct val="80000"/>
              <a:defRPr/>
            </a:pPr>
            <a:r>
              <a:rPr lang="en-US" sz="2400" dirty="0" err="1" smtClean="0">
                <a:cs typeface="Arial" charset="0"/>
              </a:rPr>
              <a:t>Keq</a:t>
            </a:r>
            <a:r>
              <a:rPr lang="en-US" sz="2400" dirty="0" smtClean="0">
                <a:cs typeface="Arial" charset="0"/>
              </a:rPr>
              <a:t>= [P][S]</a:t>
            </a:r>
          </a:p>
          <a:p>
            <a:pPr marL="64008" lvl="0">
              <a:spcBef>
                <a:spcPct val="20000"/>
              </a:spcBef>
              <a:buClr>
                <a:schemeClr val="accent1"/>
              </a:buClr>
              <a:buSzPct val="80000"/>
              <a:defRPr/>
            </a:pPr>
            <a:endParaRPr lang="en-US" sz="1000" dirty="0" smtClean="0">
              <a:cs typeface="Arial" charset="0"/>
            </a:endParaRPr>
          </a:p>
          <a:p>
            <a:pPr marL="448056" lvl="0" indent="-384048">
              <a:spcBef>
                <a:spcPct val="20000"/>
              </a:spcBef>
              <a:buClr>
                <a:schemeClr val="accent1"/>
              </a:buClr>
              <a:buSzPct val="80000"/>
              <a:buFont typeface="Wingdings" pitchFamily="2" charset="2"/>
              <a:buChar char="Ø"/>
              <a:defRPr/>
            </a:pPr>
            <a:r>
              <a:rPr lang="en-US" sz="2400" dirty="0" smtClean="0">
                <a:cs typeface="Arial" charset="0"/>
              </a:rPr>
              <a:t>Both </a:t>
            </a:r>
            <a:r>
              <a:rPr lang="el-GR" sz="2400" dirty="0" smtClean="0">
                <a:cs typeface="Arial" charset="0"/>
              </a:rPr>
              <a:t>Δ</a:t>
            </a:r>
            <a:r>
              <a:rPr lang="en-US" sz="2400" dirty="0" err="1" smtClean="0">
                <a:cs typeface="Arial" charset="0"/>
              </a:rPr>
              <a:t>G°and</a:t>
            </a:r>
            <a:r>
              <a:rPr lang="en-US" sz="2400" dirty="0" smtClean="0">
                <a:cs typeface="Arial" charset="0"/>
              </a:rPr>
              <a:t> </a:t>
            </a:r>
            <a:r>
              <a:rPr lang="en-US" sz="2400" dirty="0" err="1" smtClean="0">
                <a:cs typeface="Arial" charset="0"/>
              </a:rPr>
              <a:t>Keq</a:t>
            </a:r>
            <a:r>
              <a:rPr lang="en-US" sz="2400" dirty="0" smtClean="0">
                <a:cs typeface="Arial" charset="0"/>
              </a:rPr>
              <a:t> tell in which direction and how far a reaction will proceed when all substrates and products are 1M</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smtClean="0"/>
              <a:t>May Alrashed. PhD</a:t>
            </a:r>
            <a:endParaRPr lang="en-GB" dirty="0"/>
          </a:p>
        </p:txBody>
      </p:sp>
      <p:pic>
        <p:nvPicPr>
          <p:cNvPr id="3" name="Picture 11" descr="FG06_08"/>
          <p:cNvPicPr>
            <a:picLocks noChangeAspect="1" noChangeArrowheads="1"/>
          </p:cNvPicPr>
          <p:nvPr/>
        </p:nvPicPr>
        <p:blipFill>
          <a:blip r:embed="rId2" cstate="print"/>
          <a:srcRect b="58728"/>
          <a:stretch>
            <a:fillRect/>
          </a:stretch>
        </p:blipFill>
        <p:spPr bwMode="auto">
          <a:xfrm>
            <a:off x="742950" y="1295400"/>
            <a:ext cx="7410450" cy="2438400"/>
          </a:xfrm>
          <a:prstGeom prst="rect">
            <a:avLst/>
          </a:prstGeom>
          <a:noFill/>
        </p:spPr>
      </p:pic>
      <p:pic>
        <p:nvPicPr>
          <p:cNvPr id="4" name="Picture 12" descr="FG06_08"/>
          <p:cNvPicPr>
            <a:picLocks noChangeAspect="1" noChangeArrowheads="1"/>
          </p:cNvPicPr>
          <p:nvPr/>
        </p:nvPicPr>
        <p:blipFill>
          <a:blip r:embed="rId2" cstate="print"/>
          <a:srcRect t="53654" b="6664"/>
          <a:stretch>
            <a:fillRect/>
          </a:stretch>
        </p:blipFill>
        <p:spPr bwMode="auto">
          <a:xfrm>
            <a:off x="762000" y="3927475"/>
            <a:ext cx="7410450" cy="2930525"/>
          </a:xfrm>
          <a:prstGeom prst="rect">
            <a:avLst/>
          </a:prstGeom>
          <a:noFill/>
        </p:spPr>
      </p:pic>
      <p:sp>
        <p:nvSpPr>
          <p:cNvPr id="5" name="TextBox 4"/>
          <p:cNvSpPr txBox="1"/>
          <p:nvPr/>
        </p:nvSpPr>
        <p:spPr>
          <a:xfrm>
            <a:off x="668740" y="286603"/>
            <a:ext cx="7574508" cy="1077218"/>
          </a:xfrm>
          <a:prstGeom prst="rect">
            <a:avLst/>
          </a:prstGeom>
          <a:noFill/>
        </p:spPr>
        <p:txBody>
          <a:bodyPr wrap="square" rtlCol="0">
            <a:spAutoFit/>
          </a:bodyPr>
          <a:lstStyle/>
          <a:p>
            <a:pPr algn="ctr"/>
            <a:r>
              <a:rPr lang="en-US" sz="3200" dirty="0" smtClean="0">
                <a:solidFill>
                  <a:schemeClr val="accent2"/>
                </a:solidFill>
                <a:effectLst>
                  <a:outerShdw blurRad="38100" dist="38100" dir="2700000" algn="tl">
                    <a:srgbClr val="000000">
                      <a:alpha val="43137"/>
                    </a:srgbClr>
                  </a:outerShdw>
                </a:effectLst>
                <a:ea typeface="ＭＳ Ｐゴシック" charset="-128"/>
              </a:rPr>
              <a:t>Effect of a Catalyst (enzymes) on Activation Energy</a:t>
            </a:r>
            <a:endParaRPr lang="en-GB" sz="3200" dirty="0">
              <a:solidFill>
                <a:schemeClr val="accent2"/>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39904"/>
            <a:ext cx="8382000" cy="1399032"/>
          </a:xfrm>
        </p:spPr>
        <p:txBody>
          <a:bodyPr/>
          <a:lstStyle/>
          <a:p>
            <a:r>
              <a:rPr lang="en-US" dirty="0" smtClean="0"/>
              <a:t>2) Processes at the active site</a:t>
            </a:r>
            <a:endParaRPr lang="en-GB" dirty="0"/>
          </a:p>
        </p:txBody>
      </p:sp>
      <p:sp>
        <p:nvSpPr>
          <p:cNvPr id="3" name="Content Placeholder 2"/>
          <p:cNvSpPr>
            <a:spLocks noGrp="1"/>
          </p:cNvSpPr>
          <p:nvPr>
            <p:ph idx="1"/>
          </p:nvPr>
        </p:nvSpPr>
        <p:spPr>
          <a:xfrm>
            <a:off x="457200" y="1925338"/>
            <a:ext cx="8229600" cy="4572000"/>
          </a:xfrm>
        </p:spPr>
        <p:txBody>
          <a:bodyPr>
            <a:noAutofit/>
          </a:bodyPr>
          <a:lstStyle/>
          <a:p>
            <a:pPr marL="514350" indent="-514350">
              <a:buFont typeface="+mj-lt"/>
              <a:buAutoNum type="arabicPeriod"/>
            </a:pPr>
            <a:r>
              <a:rPr lang="en-US" sz="2800" dirty="0" smtClean="0">
                <a:solidFill>
                  <a:schemeClr val="accent1"/>
                </a:solidFill>
              </a:rPr>
              <a:t>Catalysis by proximity </a:t>
            </a:r>
          </a:p>
          <a:p>
            <a:pPr marL="514350" indent="-514350">
              <a:buNone/>
            </a:pPr>
            <a:r>
              <a:rPr lang="en-US" sz="2800" dirty="0" smtClean="0">
                <a:solidFill>
                  <a:schemeClr val="accent1"/>
                </a:solidFill>
              </a:rPr>
              <a:t>	</a:t>
            </a:r>
            <a:r>
              <a:rPr lang="en-US" sz="2800" dirty="0" smtClean="0"/>
              <a:t>When an enzyme binds substrate molecules at its active site, it creates a region of high local substrate concentration. Enzyme-substrate interactions orient reactive groups and bring them into proximity with one another. </a:t>
            </a:r>
          </a:p>
          <a:p>
            <a:pPr marL="514350" indent="-514350">
              <a:buFont typeface="+mj-lt"/>
              <a:buAutoNum type="arabicPeriod" startAt="2"/>
            </a:pPr>
            <a:r>
              <a:rPr lang="en-US" sz="2800" dirty="0" smtClean="0">
                <a:solidFill>
                  <a:schemeClr val="accent1"/>
                </a:solidFill>
              </a:rPr>
              <a:t>Acid base catalysis </a:t>
            </a:r>
            <a:endParaRPr lang="en-US" sz="2800" dirty="0" smtClean="0"/>
          </a:p>
          <a:p>
            <a:pPr marL="514350" indent="-514350">
              <a:buNone/>
            </a:pPr>
            <a:r>
              <a:rPr lang="en-US" sz="2800" dirty="0" smtClean="0"/>
              <a:t>	the </a:t>
            </a:r>
            <a:r>
              <a:rPr lang="en-US" sz="2800" dirty="0" err="1" smtClean="0"/>
              <a:t>ionizable</a:t>
            </a:r>
            <a:r>
              <a:rPr lang="en-US" sz="2800" dirty="0" smtClean="0"/>
              <a:t> functional groups of </a:t>
            </a:r>
            <a:r>
              <a:rPr lang="en-US" sz="2800" dirty="0" err="1" smtClean="0"/>
              <a:t>aminoacyl</a:t>
            </a:r>
            <a:r>
              <a:rPr lang="en-US" sz="2800" dirty="0" smtClean="0"/>
              <a:t> side chains of prosthetic groups contribute to catalysis by acting as acids or bases </a:t>
            </a:r>
          </a:p>
          <a:p>
            <a:pPr>
              <a:buNone/>
            </a:pPr>
            <a:endParaRPr lang="en-GB" sz="2800" dirty="0"/>
          </a:p>
        </p:txBody>
      </p:sp>
      <p:sp>
        <p:nvSpPr>
          <p:cNvPr id="4" name="Footer Placeholder 3"/>
          <p:cNvSpPr>
            <a:spLocks noGrp="1"/>
          </p:cNvSpPr>
          <p:nvPr>
            <p:ph type="ftr" sz="quarter" idx="11"/>
          </p:nvPr>
        </p:nvSpPr>
        <p:spPr/>
        <p:txBody>
          <a:bodyPr/>
          <a:lstStyle/>
          <a:p>
            <a:r>
              <a:rPr lang="en-GB" smtClean="0"/>
              <a:t>May Alrashed. PhD</a:t>
            </a:r>
            <a:endParaRPr lang="en-GB" dirty="0"/>
          </a:p>
        </p:txBody>
      </p:sp>
      <p:sp>
        <p:nvSpPr>
          <p:cNvPr id="5" name="Rectangle 4"/>
          <p:cNvSpPr/>
          <p:nvPr/>
        </p:nvSpPr>
        <p:spPr>
          <a:xfrm>
            <a:off x="318976" y="1276482"/>
            <a:ext cx="8825023" cy="646331"/>
          </a:xfrm>
          <a:prstGeom prst="rect">
            <a:avLst/>
          </a:prstGeom>
        </p:spPr>
        <p:txBody>
          <a:bodyPr wrap="square">
            <a:spAutoFit/>
          </a:bodyPr>
          <a:lstStyle/>
          <a:p>
            <a:r>
              <a:rPr lang="en-US" dirty="0">
                <a:hlinkClick r:id="rId2"/>
              </a:rPr>
              <a:t>https://www.khanacademy.org/test-prep/mcat/chemical-processes/enzymes/v/an-introduction-to-enzymes-and-catalysis</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72000"/>
          </a:xfrm>
        </p:spPr>
        <p:txBody>
          <a:bodyPr>
            <a:normAutofit fontScale="92500" lnSpcReduction="10000"/>
          </a:bodyPr>
          <a:lstStyle/>
          <a:p>
            <a:pPr marL="578358" indent="-514350">
              <a:buFont typeface="+mj-lt"/>
              <a:buAutoNum type="arabicPeriod" startAt="3"/>
            </a:pPr>
            <a:r>
              <a:rPr lang="en-US" dirty="0" smtClean="0">
                <a:solidFill>
                  <a:schemeClr val="accent1"/>
                </a:solidFill>
              </a:rPr>
              <a:t>Catalysis by strain </a:t>
            </a:r>
            <a:endParaRPr lang="en-US" dirty="0" smtClean="0"/>
          </a:p>
          <a:p>
            <a:pPr marL="578358" indent="-514350">
              <a:buNone/>
            </a:pPr>
            <a:r>
              <a:rPr lang="en-US" dirty="0" smtClean="0"/>
              <a:t>	Enzymes that catalyze the </a:t>
            </a:r>
            <a:r>
              <a:rPr lang="en-US" dirty="0" err="1" smtClean="0"/>
              <a:t>lytic</a:t>
            </a:r>
            <a:r>
              <a:rPr lang="en-US" dirty="0" smtClean="0"/>
              <a:t> reactions involve breaking a covalent bond typically bind their substrates in a configuration slightly unfavorable for the bond that will undergo cleavage .</a:t>
            </a:r>
          </a:p>
          <a:p>
            <a:pPr marL="578358" indent="-514350">
              <a:buFont typeface="+mj-lt"/>
              <a:buAutoNum type="arabicPeriod" startAt="3"/>
            </a:pPr>
            <a:r>
              <a:rPr lang="en-US" dirty="0" smtClean="0">
                <a:solidFill>
                  <a:schemeClr val="accent1"/>
                </a:solidFill>
              </a:rPr>
              <a:t>Covalent Catalysis </a:t>
            </a:r>
            <a:endParaRPr lang="en-US" dirty="0" smtClean="0"/>
          </a:p>
          <a:p>
            <a:pPr marL="578358" indent="-514350">
              <a:buNone/>
            </a:pPr>
            <a:r>
              <a:rPr lang="en-US" dirty="0" smtClean="0"/>
              <a:t>	Involves the formation of a covalent bond between the enzyme and one or more substrates which introduces a new reaction pathway whose activation energy is lower </a:t>
            </a:r>
          </a:p>
          <a:p>
            <a:endParaRPr lang="en-GB" dirty="0"/>
          </a:p>
        </p:txBody>
      </p:sp>
      <p:sp>
        <p:nvSpPr>
          <p:cNvPr id="4" name="Footer Placeholder 3"/>
          <p:cNvSpPr>
            <a:spLocks noGrp="1"/>
          </p:cNvSpPr>
          <p:nvPr>
            <p:ph type="ftr" sz="quarter" idx="11"/>
          </p:nvPr>
        </p:nvSpPr>
        <p:spPr/>
        <p:txBody>
          <a:bodyPr/>
          <a:lstStyle/>
          <a:p>
            <a:r>
              <a:rPr lang="en-GB" smtClean="0"/>
              <a:t>May Alrashed. PhD</a:t>
            </a:r>
            <a:endParaRPr lang="en-GB"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Enzyme Catalysis- overview</a:t>
            </a:r>
            <a:endParaRPr lang="en-GB" dirty="0"/>
          </a:p>
        </p:txBody>
      </p:sp>
      <p:pic>
        <p:nvPicPr>
          <p:cNvPr id="5" name="Picture 5" descr="02_047"/>
          <p:cNvPicPr>
            <a:picLocks noGrp="1" noChangeAspect="1" noChangeArrowheads="1"/>
          </p:cNvPicPr>
          <p:nvPr>
            <p:ph idx="1"/>
          </p:nvPr>
        </p:nvPicPr>
        <p:blipFill>
          <a:blip r:embed="rId2" cstate="print"/>
          <a:srcRect b="13423"/>
          <a:stretch>
            <a:fillRect/>
          </a:stretch>
        </p:blipFill>
        <p:spPr bwMode="auto">
          <a:xfrm>
            <a:off x="558800" y="1524000"/>
            <a:ext cx="7874000" cy="4724400"/>
          </a:xfrm>
          <a:prstGeom prst="rect">
            <a:avLst/>
          </a:prstGeom>
          <a:noFill/>
        </p:spPr>
      </p:pic>
      <p:sp>
        <p:nvSpPr>
          <p:cNvPr id="4" name="Footer Placeholder 3"/>
          <p:cNvSpPr>
            <a:spLocks noGrp="1"/>
          </p:cNvSpPr>
          <p:nvPr>
            <p:ph type="ftr" sz="quarter" idx="11"/>
          </p:nvPr>
        </p:nvSpPr>
        <p:spPr/>
        <p:txBody>
          <a:bodyPr/>
          <a:lstStyle/>
          <a:p>
            <a:r>
              <a:rPr lang="en-GB" smtClean="0"/>
              <a:t>May Alrashed. PhD</a:t>
            </a:r>
            <a:endParaRPr lang="en-GB"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GB"/>
          </a:p>
        </p:txBody>
      </p:sp>
      <p:sp>
        <p:nvSpPr>
          <p:cNvPr id="16387"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GB"/>
          </a:p>
        </p:txBody>
      </p:sp>
      <p:sp>
        <p:nvSpPr>
          <p:cNvPr id="16388" name="Rectangle 4"/>
          <p:cNvSpPr>
            <a:spLocks noGrp="1" noChangeArrowheads="1"/>
          </p:cNvSpPr>
          <p:nvPr>
            <p:ph type="title"/>
          </p:nvPr>
        </p:nvSpPr>
        <p:spPr>
          <a:xfrm>
            <a:off x="2053988" y="304800"/>
            <a:ext cx="5036024" cy="579438"/>
          </a:xfrm>
          <a:noFill/>
          <a:ln/>
        </p:spPr>
        <p:txBody>
          <a:bodyPr lIns="90488" tIns="44450" rIns="90488" bIns="44450">
            <a:noAutofit/>
          </a:bodyPr>
          <a:lstStyle/>
          <a:p>
            <a:pPr algn="ctr"/>
            <a:r>
              <a:rPr lang="en-US" sz="4400" dirty="0">
                <a:solidFill>
                  <a:schemeClr val="accent2"/>
                </a:solidFill>
              </a:rPr>
              <a:t>Enzyme Kinetics</a:t>
            </a:r>
          </a:p>
        </p:txBody>
      </p:sp>
      <p:sp>
        <p:nvSpPr>
          <p:cNvPr id="16389" name="Rectangle 5"/>
          <p:cNvSpPr>
            <a:spLocks noGrp="1" noChangeArrowheads="1"/>
          </p:cNvSpPr>
          <p:nvPr>
            <p:ph idx="1"/>
          </p:nvPr>
        </p:nvSpPr>
        <p:spPr>
          <a:xfrm>
            <a:off x="1168008" y="3276600"/>
            <a:ext cx="4648200" cy="3276600"/>
          </a:xfrm>
          <a:noFill/>
          <a:ln/>
        </p:spPr>
        <p:txBody>
          <a:bodyPr lIns="90488" tIns="44450" rIns="90488" bIns="44450"/>
          <a:lstStyle/>
          <a:p>
            <a:pPr>
              <a:buNone/>
            </a:pPr>
            <a:r>
              <a:rPr lang="en-US" sz="2800" i="1" dirty="0"/>
              <a:t>Several terms to know: </a:t>
            </a:r>
          </a:p>
          <a:p>
            <a:pPr>
              <a:buFont typeface="Wingdings" pitchFamily="2" charset="2"/>
              <a:buChar char="ü"/>
            </a:pPr>
            <a:r>
              <a:rPr lang="en-US" sz="2800" dirty="0"/>
              <a:t>rate or velocity </a:t>
            </a:r>
          </a:p>
          <a:p>
            <a:pPr>
              <a:buFont typeface="Wingdings" pitchFamily="2" charset="2"/>
              <a:buChar char="ü"/>
            </a:pPr>
            <a:r>
              <a:rPr lang="en-US" sz="2800" dirty="0"/>
              <a:t>rate constant </a:t>
            </a:r>
          </a:p>
          <a:p>
            <a:pPr>
              <a:buFont typeface="Wingdings" pitchFamily="2" charset="2"/>
              <a:buChar char="ü"/>
            </a:pPr>
            <a:r>
              <a:rPr lang="en-US" sz="2800" dirty="0"/>
              <a:t>rate law </a:t>
            </a:r>
          </a:p>
          <a:p>
            <a:pPr>
              <a:buFont typeface="Wingdings" pitchFamily="2" charset="2"/>
              <a:buChar char="ü"/>
            </a:pPr>
            <a:r>
              <a:rPr lang="en-US" sz="2800" dirty="0"/>
              <a:t>order of a reaction </a:t>
            </a:r>
          </a:p>
        </p:txBody>
      </p:sp>
      <p:sp>
        <p:nvSpPr>
          <p:cNvPr id="16390" name="Rectangle 6"/>
          <p:cNvSpPr>
            <a:spLocks noChangeArrowheads="1"/>
          </p:cNvSpPr>
          <p:nvPr/>
        </p:nvSpPr>
        <p:spPr bwMode="auto">
          <a:xfrm>
            <a:off x="457200" y="1295400"/>
            <a:ext cx="8229600" cy="2133600"/>
          </a:xfrm>
          <a:prstGeom prst="rect">
            <a:avLst/>
          </a:prstGeom>
          <a:noFill/>
          <a:ln w="12700">
            <a:noFill/>
            <a:miter lim="800000"/>
            <a:headEnd/>
            <a:tailEnd/>
          </a:ln>
          <a:effectLst/>
        </p:spPr>
        <p:txBody>
          <a:bodyPr lIns="90488" tIns="44450" rIns="90488" bIns="44450"/>
          <a:lstStyle/>
          <a:p>
            <a:pPr marL="342900" indent="-342900">
              <a:spcBef>
                <a:spcPct val="20000"/>
              </a:spcBef>
              <a:buClr>
                <a:schemeClr val="accent2"/>
              </a:buClr>
              <a:buSzPct val="90000"/>
              <a:buFont typeface="Wingdings" pitchFamily="2" charset="2"/>
              <a:buChar char="Ø"/>
            </a:pPr>
            <a:r>
              <a:rPr lang="en-US" sz="2800" dirty="0"/>
              <a:t>Enzymes accelerate reactions by lowering the free energy of activation </a:t>
            </a:r>
          </a:p>
          <a:p>
            <a:pPr marL="342900" indent="-342900">
              <a:spcBef>
                <a:spcPct val="20000"/>
              </a:spcBef>
              <a:buClr>
                <a:schemeClr val="accent2"/>
              </a:buClr>
              <a:buSzPct val="90000"/>
              <a:buFont typeface="Wingdings" pitchFamily="2" charset="2"/>
              <a:buChar char="Ø"/>
            </a:pPr>
            <a:r>
              <a:rPr lang="en-US" sz="2800" dirty="0"/>
              <a:t>Enzymes do this by binding the transition state of the reaction better than the substrate</a:t>
            </a:r>
            <a:endParaRPr lang="en-US" sz="3200" dirty="0"/>
          </a:p>
        </p:txBody>
      </p:sp>
      <p:sp>
        <p:nvSpPr>
          <p:cNvPr id="7" name="Footer Placeholder 6"/>
          <p:cNvSpPr>
            <a:spLocks noGrp="1"/>
          </p:cNvSpPr>
          <p:nvPr>
            <p:ph type="ftr" sz="quarter" idx="11"/>
          </p:nvPr>
        </p:nvSpPr>
        <p:spPr/>
        <p:txBody>
          <a:bodyPr/>
          <a:lstStyle/>
          <a:p>
            <a:r>
              <a:rPr lang="en-GB" smtClean="0"/>
              <a:t>May Alrashed. PhD</a:t>
            </a:r>
            <a:endParaRPr lang="en-GB" dirty="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567838" y="1308550"/>
            <a:ext cx="8062912" cy="1470025"/>
          </a:xfrm>
        </p:spPr>
        <p:txBody>
          <a:bodyPr/>
          <a:lstStyle/>
          <a:p>
            <a:pPr algn="l"/>
            <a:r>
              <a:rPr lang="en-US" dirty="0" smtClean="0">
                <a:ea typeface="ＭＳ Ｐゴシック" charset="-128"/>
              </a:rPr>
              <a:t>Michaelis Menten Kinetics</a:t>
            </a:r>
            <a:endParaRPr lang="en-GB" dirty="0"/>
          </a:p>
        </p:txBody>
      </p:sp>
      <p:sp>
        <p:nvSpPr>
          <p:cNvPr id="4" name="Footer Placeholder 3"/>
          <p:cNvSpPr>
            <a:spLocks noGrp="1"/>
          </p:cNvSpPr>
          <p:nvPr>
            <p:ph type="ftr" sz="quarter" idx="11"/>
          </p:nvPr>
        </p:nvSpPr>
        <p:spPr/>
        <p:txBody>
          <a:bodyPr/>
          <a:lstStyle/>
          <a:p>
            <a:r>
              <a:rPr lang="en-GB" smtClean="0"/>
              <a:t>May Alrashed. PhD</a:t>
            </a:r>
            <a:endParaRPr lang="en-GB"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GB"/>
          </a:p>
        </p:txBody>
      </p:sp>
      <p:sp>
        <p:nvSpPr>
          <p:cNvPr id="22531"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GB"/>
          </a:p>
        </p:txBody>
      </p:sp>
      <p:sp>
        <p:nvSpPr>
          <p:cNvPr id="22533" name="Rectangle 5"/>
          <p:cNvSpPr>
            <a:spLocks noGrp="1" noChangeArrowheads="1"/>
          </p:cNvSpPr>
          <p:nvPr>
            <p:ph idx="1"/>
          </p:nvPr>
        </p:nvSpPr>
        <p:spPr>
          <a:xfrm>
            <a:off x="326408" y="2703417"/>
            <a:ext cx="8612875" cy="3997636"/>
          </a:xfrm>
          <a:noFill/>
          <a:ln/>
        </p:spPr>
        <p:txBody>
          <a:bodyPr lIns="90488" tIns="44450" rIns="90488" bIns="44450">
            <a:normAutofit/>
          </a:bodyPr>
          <a:lstStyle/>
          <a:p>
            <a:pPr>
              <a:lnSpc>
                <a:spcPct val="90000"/>
              </a:lnSpc>
            </a:pPr>
            <a:r>
              <a:rPr lang="en-US" sz="2800" dirty="0" smtClean="0"/>
              <a:t>Assumes </a:t>
            </a:r>
            <a:r>
              <a:rPr lang="en-US" sz="2800" dirty="0"/>
              <a:t>the formation of an enzyme-substrate complex </a:t>
            </a:r>
          </a:p>
          <a:p>
            <a:pPr>
              <a:lnSpc>
                <a:spcPct val="90000"/>
              </a:lnSpc>
            </a:pPr>
            <a:r>
              <a:rPr lang="en-US" sz="2800" dirty="0"/>
              <a:t>It assumes that the ES complex is in rapid equilibrium with free enzyme </a:t>
            </a:r>
          </a:p>
          <a:p>
            <a:pPr>
              <a:lnSpc>
                <a:spcPct val="90000"/>
              </a:lnSpc>
            </a:pPr>
            <a:r>
              <a:rPr lang="en-US" sz="2800" dirty="0"/>
              <a:t>Breakdown of ES to form products is assumed to be slower than </a:t>
            </a:r>
          </a:p>
          <a:p>
            <a:pPr>
              <a:lnSpc>
                <a:spcPct val="90000"/>
              </a:lnSpc>
              <a:buFontTx/>
              <a:buNone/>
            </a:pPr>
            <a:r>
              <a:rPr lang="en-US" sz="2800" dirty="0"/>
              <a:t>		(1) formation of ES and</a:t>
            </a:r>
          </a:p>
          <a:p>
            <a:pPr>
              <a:lnSpc>
                <a:spcPct val="90000"/>
              </a:lnSpc>
              <a:buFontTx/>
              <a:buNone/>
            </a:pPr>
            <a:r>
              <a:rPr lang="en-US" sz="2800" dirty="0"/>
              <a:t>		(2) breakdown of ES to </a:t>
            </a:r>
            <a:r>
              <a:rPr lang="en-US" sz="2800" dirty="0" smtClean="0"/>
              <a:t>reform </a:t>
            </a:r>
            <a:r>
              <a:rPr lang="en-US" sz="2800" dirty="0"/>
              <a:t>E and S </a:t>
            </a:r>
          </a:p>
        </p:txBody>
      </p:sp>
      <p:pic>
        <p:nvPicPr>
          <p:cNvPr id="6" name="Picture 1036"/>
          <p:cNvPicPr>
            <a:picLocks noChangeAspect="1" noChangeArrowheads="1"/>
          </p:cNvPicPr>
          <p:nvPr/>
        </p:nvPicPr>
        <p:blipFill>
          <a:blip r:embed="rId2" cstate="print"/>
          <a:srcRect/>
          <a:stretch>
            <a:fillRect/>
          </a:stretch>
        </p:blipFill>
        <p:spPr bwMode="auto">
          <a:xfrm>
            <a:off x="5691116" y="0"/>
            <a:ext cx="3452884" cy="2576164"/>
          </a:xfrm>
          <a:prstGeom prst="rect">
            <a:avLst/>
          </a:prstGeom>
          <a:noFill/>
          <a:ln w="9525">
            <a:noFill/>
            <a:miter lim="800000"/>
            <a:headEnd/>
            <a:tailEnd/>
          </a:ln>
        </p:spPr>
      </p:pic>
      <p:sp>
        <p:nvSpPr>
          <p:cNvPr id="8" name="Rectangle 7"/>
          <p:cNvSpPr/>
          <p:nvPr/>
        </p:nvSpPr>
        <p:spPr>
          <a:xfrm>
            <a:off x="457199" y="417622"/>
            <a:ext cx="4947313" cy="1754326"/>
          </a:xfrm>
          <a:prstGeom prst="rect">
            <a:avLst/>
          </a:prstGeom>
        </p:spPr>
        <p:txBody>
          <a:bodyPr wrap="square">
            <a:spAutoFit/>
          </a:bodyPr>
          <a:lstStyle/>
          <a:p>
            <a:pPr>
              <a:lnSpc>
                <a:spcPct val="90000"/>
              </a:lnSpc>
            </a:pPr>
            <a:r>
              <a:rPr lang="en-US" sz="4000" dirty="0" smtClean="0">
                <a:solidFill>
                  <a:srgbClr val="E13B86"/>
                </a:solidFill>
                <a:effectLst>
                  <a:outerShdw blurRad="38100" dist="38100" dir="2700000" algn="tl">
                    <a:srgbClr val="000000">
                      <a:alpha val="43137"/>
                    </a:srgbClr>
                  </a:outerShdw>
                </a:effectLst>
              </a:rPr>
              <a:t>Leonor Michaelis and Maude Menten's theory </a:t>
            </a:r>
            <a:endParaRPr lang="en-US" sz="4000" dirty="0">
              <a:solidFill>
                <a:srgbClr val="E13B86"/>
              </a:solidFill>
              <a:effectLst>
                <a:outerShdw blurRad="38100" dist="38100" dir="2700000" algn="tl">
                  <a:srgbClr val="000000">
                    <a:alpha val="43137"/>
                  </a:srgbClr>
                </a:outerShdw>
              </a:effectLst>
            </a:endParaRPr>
          </a:p>
        </p:txBody>
      </p:sp>
      <p:sp>
        <p:nvSpPr>
          <p:cNvPr id="7" name="Footer Placeholder 6"/>
          <p:cNvSpPr>
            <a:spLocks noGrp="1"/>
          </p:cNvSpPr>
          <p:nvPr>
            <p:ph type="ftr" sz="quarter" idx="11"/>
          </p:nvPr>
        </p:nvSpPr>
        <p:spPr/>
        <p:txBody>
          <a:bodyPr/>
          <a:lstStyle/>
          <a:p>
            <a:r>
              <a:rPr lang="en-GB" smtClean="0"/>
              <a:t>May Alrashed. PhD</a:t>
            </a:r>
            <a:endParaRPr lang="en-GB" dirty="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182"/>
            <a:ext cx="8229600" cy="1399032"/>
          </a:xfrm>
        </p:spPr>
        <p:txBody>
          <a:bodyPr/>
          <a:lstStyle/>
          <a:p>
            <a:r>
              <a:rPr lang="en-US" dirty="0" smtClean="0">
                <a:ea typeface="ＭＳ Ｐゴシック" charset="-128"/>
              </a:rPr>
              <a:t>Michaelis Menten equation</a:t>
            </a:r>
            <a:endParaRPr lang="en-GB" dirty="0"/>
          </a:p>
        </p:txBody>
      </p:sp>
      <p:sp>
        <p:nvSpPr>
          <p:cNvPr id="3" name="Content Placeholder 2"/>
          <p:cNvSpPr>
            <a:spLocks noGrp="1"/>
          </p:cNvSpPr>
          <p:nvPr>
            <p:ph idx="1"/>
          </p:nvPr>
        </p:nvSpPr>
        <p:spPr>
          <a:xfrm>
            <a:off x="457200" y="1268659"/>
            <a:ext cx="8229600" cy="2634601"/>
          </a:xfrm>
        </p:spPr>
        <p:txBody>
          <a:bodyPr>
            <a:normAutofit/>
          </a:bodyPr>
          <a:lstStyle/>
          <a:p>
            <a:pPr>
              <a:buFont typeface="Wingdings" pitchFamily="2" charset="2"/>
              <a:buChar char="Ø"/>
            </a:pPr>
            <a:r>
              <a:rPr lang="en-US" sz="2800" dirty="0" smtClean="0">
                <a:ea typeface="ＭＳ Ｐゴシック" charset="-128"/>
              </a:rPr>
              <a:t>Michaelis and Menten proposed that the enzyme reversibly combines with its substrate to form an ES complex.</a:t>
            </a:r>
          </a:p>
          <a:p>
            <a:pPr>
              <a:buFont typeface="Wingdings" pitchFamily="2" charset="2"/>
              <a:buChar char="Ø"/>
            </a:pPr>
            <a:r>
              <a:rPr lang="en-US" sz="2800" dirty="0" smtClean="0">
                <a:ea typeface="ＭＳ Ｐゴシック" charset="-128"/>
              </a:rPr>
              <a:t>This complex subsequently breaks down to product, regenerating the free enzyme E.</a:t>
            </a:r>
            <a:endParaRPr lang="en-GB" sz="2800" dirty="0"/>
          </a:p>
        </p:txBody>
      </p:sp>
      <p:sp>
        <p:nvSpPr>
          <p:cNvPr id="4" name="Footer Placeholder 3"/>
          <p:cNvSpPr>
            <a:spLocks noGrp="1"/>
          </p:cNvSpPr>
          <p:nvPr>
            <p:ph type="ftr" sz="quarter" idx="11"/>
          </p:nvPr>
        </p:nvSpPr>
        <p:spPr/>
        <p:txBody>
          <a:bodyPr/>
          <a:lstStyle/>
          <a:p>
            <a:r>
              <a:rPr lang="en-GB" smtClean="0"/>
              <a:t>May Alrashed. PhD</a:t>
            </a:r>
            <a:endParaRPr lang="en-GB" dirty="0"/>
          </a:p>
        </p:txBody>
      </p:sp>
      <p:grpSp>
        <p:nvGrpSpPr>
          <p:cNvPr id="17" name="Group 16"/>
          <p:cNvGrpSpPr/>
          <p:nvPr/>
        </p:nvGrpSpPr>
        <p:grpSpPr>
          <a:xfrm>
            <a:off x="1364768" y="3540437"/>
            <a:ext cx="7086600" cy="1631950"/>
            <a:chOff x="1828800" y="3854341"/>
            <a:chExt cx="7086600" cy="1631950"/>
          </a:xfrm>
        </p:grpSpPr>
        <p:grpSp>
          <p:nvGrpSpPr>
            <p:cNvPr id="5" name="Group 2"/>
            <p:cNvGrpSpPr>
              <a:grpSpLocks/>
            </p:cNvGrpSpPr>
            <p:nvPr/>
          </p:nvGrpSpPr>
          <p:grpSpPr bwMode="auto">
            <a:xfrm>
              <a:off x="1828800" y="3854341"/>
              <a:ext cx="5638800" cy="1631950"/>
              <a:chOff x="1152" y="399"/>
              <a:chExt cx="3552" cy="1028"/>
            </a:xfrm>
          </p:grpSpPr>
          <p:grpSp>
            <p:nvGrpSpPr>
              <p:cNvPr id="6" name="Group 3"/>
              <p:cNvGrpSpPr>
                <a:grpSpLocks/>
              </p:cNvGrpSpPr>
              <p:nvPr/>
            </p:nvGrpSpPr>
            <p:grpSpPr bwMode="auto">
              <a:xfrm>
                <a:off x="1152" y="672"/>
                <a:ext cx="3552" cy="327"/>
                <a:chOff x="1152" y="672"/>
                <a:chExt cx="3552" cy="327"/>
              </a:xfrm>
            </p:grpSpPr>
            <p:sp>
              <p:nvSpPr>
                <p:cNvPr id="8" name="Rectangle 4"/>
                <p:cNvSpPr>
                  <a:spLocks noChangeArrowheads="1"/>
                </p:cNvSpPr>
                <p:nvPr/>
              </p:nvSpPr>
              <p:spPr bwMode="auto">
                <a:xfrm flipH="1">
                  <a:off x="1152" y="672"/>
                  <a:ext cx="3552" cy="327"/>
                </a:xfrm>
                <a:prstGeom prst="rect">
                  <a:avLst/>
                </a:prstGeom>
                <a:noFill/>
                <a:ln w="9525">
                  <a:noFill/>
                  <a:miter lim="800000"/>
                  <a:headEnd/>
                  <a:tailEnd/>
                </a:ln>
                <a:effectLst/>
              </p:spPr>
              <p:txBody>
                <a:bodyPr>
                  <a:spAutoFit/>
                </a:bodyPr>
                <a:lstStyle/>
                <a:p>
                  <a:pPr eaLnBrk="0" hangingPunct="0"/>
                  <a:r>
                    <a:rPr lang="en-US" sz="2800" dirty="0">
                      <a:solidFill>
                        <a:srgbClr val="FFFF00"/>
                      </a:solidFill>
                      <a:latin typeface="Helvetica" pitchFamily="34" charset="0"/>
                    </a:rPr>
                    <a:t>E + S         ES            E + P</a:t>
                  </a:r>
                  <a:r>
                    <a:rPr lang="en-US" sz="2400" dirty="0">
                      <a:solidFill>
                        <a:srgbClr val="FFFF00"/>
                      </a:solidFill>
                      <a:latin typeface="Helvetica" pitchFamily="34" charset="0"/>
                    </a:rPr>
                    <a:t> </a:t>
                  </a:r>
                </a:p>
              </p:txBody>
            </p:sp>
            <p:grpSp>
              <p:nvGrpSpPr>
                <p:cNvPr id="9" name="Group 8"/>
                <p:cNvGrpSpPr>
                  <a:grpSpLocks/>
                </p:cNvGrpSpPr>
                <p:nvPr/>
              </p:nvGrpSpPr>
              <p:grpSpPr bwMode="auto">
                <a:xfrm>
                  <a:off x="1824" y="768"/>
                  <a:ext cx="272" cy="90"/>
                  <a:chOff x="2061" y="1624"/>
                  <a:chExt cx="360" cy="180"/>
                </a:xfrm>
              </p:grpSpPr>
              <p:sp>
                <p:nvSpPr>
                  <p:cNvPr id="10" name="Line 6"/>
                  <p:cNvSpPr>
                    <a:spLocks noChangeShapeType="1"/>
                  </p:cNvSpPr>
                  <p:nvPr/>
                </p:nvSpPr>
                <p:spPr bwMode="auto">
                  <a:xfrm>
                    <a:off x="2061" y="1624"/>
                    <a:ext cx="360" cy="0"/>
                  </a:xfrm>
                  <a:prstGeom prst="line">
                    <a:avLst/>
                  </a:prstGeom>
                  <a:noFill/>
                  <a:ln w="9525">
                    <a:solidFill>
                      <a:srgbClr val="000000"/>
                    </a:solidFill>
                    <a:round/>
                    <a:headEnd/>
                    <a:tailEnd type="arrow" w="med" len="med"/>
                  </a:ln>
                </p:spPr>
                <p:txBody>
                  <a:bodyPr/>
                  <a:lstStyle/>
                  <a:p>
                    <a:endParaRPr lang="en-GB">
                      <a:solidFill>
                        <a:srgbClr val="FFFF00"/>
                      </a:solidFill>
                    </a:endParaRPr>
                  </a:p>
                </p:txBody>
              </p:sp>
              <p:sp>
                <p:nvSpPr>
                  <p:cNvPr id="11" name="Line 7"/>
                  <p:cNvSpPr>
                    <a:spLocks noChangeShapeType="1"/>
                  </p:cNvSpPr>
                  <p:nvPr/>
                </p:nvSpPr>
                <p:spPr bwMode="auto">
                  <a:xfrm>
                    <a:off x="2061" y="1804"/>
                    <a:ext cx="360" cy="0"/>
                  </a:xfrm>
                  <a:prstGeom prst="line">
                    <a:avLst/>
                  </a:prstGeom>
                  <a:noFill/>
                  <a:ln w="9525">
                    <a:solidFill>
                      <a:srgbClr val="000000"/>
                    </a:solidFill>
                    <a:round/>
                    <a:headEnd type="arrow" w="med" len="med"/>
                    <a:tailEnd/>
                  </a:ln>
                </p:spPr>
                <p:txBody>
                  <a:bodyPr/>
                  <a:lstStyle/>
                  <a:p>
                    <a:endParaRPr lang="en-GB">
                      <a:solidFill>
                        <a:srgbClr val="FFFF00"/>
                      </a:solidFill>
                    </a:endParaRPr>
                  </a:p>
                </p:txBody>
              </p:sp>
            </p:grpSp>
          </p:grpSp>
          <p:sp>
            <p:nvSpPr>
              <p:cNvPr id="7" name="Text Box 8"/>
              <p:cNvSpPr txBox="1">
                <a:spLocks noChangeArrowheads="1"/>
              </p:cNvSpPr>
              <p:nvPr/>
            </p:nvSpPr>
            <p:spPr bwMode="auto">
              <a:xfrm>
                <a:off x="1814" y="399"/>
                <a:ext cx="302" cy="1028"/>
              </a:xfrm>
              <a:prstGeom prst="rect">
                <a:avLst/>
              </a:prstGeom>
              <a:noFill/>
              <a:ln w="9525">
                <a:noFill/>
                <a:miter lim="800000"/>
                <a:headEnd/>
                <a:tailEnd/>
              </a:ln>
              <a:effectLst/>
            </p:spPr>
            <p:txBody>
              <a:bodyPr wrap="none">
                <a:spAutoFit/>
              </a:bodyPr>
              <a:lstStyle/>
              <a:p>
                <a:pPr eaLnBrk="0" hangingPunct="0"/>
                <a:r>
                  <a:rPr lang="en-US" sz="2000" dirty="0">
                    <a:solidFill>
                      <a:srgbClr val="FFFF00"/>
                    </a:solidFill>
                    <a:latin typeface="Helvetica" pitchFamily="34" charset="0"/>
                  </a:rPr>
                  <a:t>k</a:t>
                </a:r>
                <a:r>
                  <a:rPr lang="en-US" sz="2000" baseline="-25000" dirty="0">
                    <a:solidFill>
                      <a:srgbClr val="FFFF00"/>
                    </a:solidFill>
                    <a:latin typeface="Helvetica" pitchFamily="34" charset="0"/>
                  </a:rPr>
                  <a:t>1</a:t>
                </a:r>
              </a:p>
              <a:p>
                <a:pPr eaLnBrk="0" hangingPunct="0"/>
                <a:endParaRPr lang="en-US" sz="2000" dirty="0">
                  <a:solidFill>
                    <a:srgbClr val="FFFF00"/>
                  </a:solidFill>
                  <a:latin typeface="Helvetica" pitchFamily="34" charset="0"/>
                </a:endParaRPr>
              </a:p>
              <a:p>
                <a:pPr eaLnBrk="0" hangingPunct="0"/>
                <a:endParaRPr lang="en-US" sz="2000" dirty="0">
                  <a:solidFill>
                    <a:srgbClr val="FFFF00"/>
                  </a:solidFill>
                  <a:latin typeface="Helvetica" pitchFamily="34" charset="0"/>
                </a:endParaRPr>
              </a:p>
              <a:p>
                <a:pPr eaLnBrk="0" hangingPunct="0"/>
                <a:r>
                  <a:rPr lang="en-US" sz="2000" dirty="0">
                    <a:solidFill>
                      <a:srgbClr val="FFFF00"/>
                    </a:solidFill>
                    <a:latin typeface="Helvetica" pitchFamily="34" charset="0"/>
                  </a:rPr>
                  <a:t>k</a:t>
                </a:r>
                <a:r>
                  <a:rPr lang="en-US" sz="2000" baseline="-25000" dirty="0">
                    <a:solidFill>
                      <a:srgbClr val="FFFF00"/>
                    </a:solidFill>
                    <a:latin typeface="Helvetica" pitchFamily="34" charset="0"/>
                  </a:rPr>
                  <a:t>-1</a:t>
                </a:r>
                <a:endParaRPr lang="en-US" sz="2000" dirty="0">
                  <a:solidFill>
                    <a:srgbClr val="FFFF00"/>
                  </a:solidFill>
                  <a:latin typeface="Helvetica" pitchFamily="34" charset="0"/>
                </a:endParaRPr>
              </a:p>
              <a:p>
                <a:pPr eaLnBrk="0" hangingPunct="0"/>
                <a:endParaRPr lang="en-US" sz="2000" dirty="0">
                  <a:solidFill>
                    <a:srgbClr val="FFFF00"/>
                  </a:solidFill>
                  <a:latin typeface="Helvetica" pitchFamily="34" charset="0"/>
                </a:endParaRPr>
              </a:p>
            </p:txBody>
          </p:sp>
        </p:grpSp>
        <p:grpSp>
          <p:nvGrpSpPr>
            <p:cNvPr id="12" name="Group 10"/>
            <p:cNvGrpSpPr>
              <a:grpSpLocks/>
            </p:cNvGrpSpPr>
            <p:nvPr/>
          </p:nvGrpSpPr>
          <p:grpSpPr bwMode="auto">
            <a:xfrm>
              <a:off x="4495800" y="4426480"/>
              <a:ext cx="431800" cy="142875"/>
              <a:chOff x="2061" y="1624"/>
              <a:chExt cx="360" cy="180"/>
            </a:xfrm>
          </p:grpSpPr>
          <p:sp>
            <p:nvSpPr>
              <p:cNvPr id="13" name="Line 11"/>
              <p:cNvSpPr>
                <a:spLocks noChangeShapeType="1"/>
              </p:cNvSpPr>
              <p:nvPr/>
            </p:nvSpPr>
            <p:spPr bwMode="auto">
              <a:xfrm>
                <a:off x="2061" y="1624"/>
                <a:ext cx="360" cy="0"/>
              </a:xfrm>
              <a:prstGeom prst="line">
                <a:avLst/>
              </a:prstGeom>
              <a:noFill/>
              <a:ln w="9525">
                <a:solidFill>
                  <a:srgbClr val="000000"/>
                </a:solidFill>
                <a:round/>
                <a:headEnd/>
                <a:tailEnd type="arrow" w="med" len="med"/>
              </a:ln>
            </p:spPr>
            <p:txBody>
              <a:bodyPr/>
              <a:lstStyle/>
              <a:p>
                <a:endParaRPr lang="en-GB">
                  <a:solidFill>
                    <a:srgbClr val="FFFF00"/>
                  </a:solidFill>
                </a:endParaRPr>
              </a:p>
            </p:txBody>
          </p:sp>
          <p:sp>
            <p:nvSpPr>
              <p:cNvPr id="14" name="Line 12"/>
              <p:cNvSpPr>
                <a:spLocks noChangeShapeType="1"/>
              </p:cNvSpPr>
              <p:nvPr/>
            </p:nvSpPr>
            <p:spPr bwMode="auto">
              <a:xfrm>
                <a:off x="2061" y="1804"/>
                <a:ext cx="360" cy="0"/>
              </a:xfrm>
              <a:prstGeom prst="line">
                <a:avLst/>
              </a:prstGeom>
              <a:noFill/>
              <a:ln w="9525">
                <a:solidFill>
                  <a:srgbClr val="000000"/>
                </a:solidFill>
                <a:round/>
                <a:headEnd type="arrow" w="med" len="med"/>
                <a:tailEnd/>
              </a:ln>
            </p:spPr>
            <p:txBody>
              <a:bodyPr/>
              <a:lstStyle/>
              <a:p>
                <a:endParaRPr lang="en-GB">
                  <a:solidFill>
                    <a:srgbClr val="FFFF00"/>
                  </a:solidFill>
                </a:endParaRPr>
              </a:p>
            </p:txBody>
          </p:sp>
        </p:grpSp>
        <p:sp>
          <p:nvSpPr>
            <p:cNvPr id="15" name="Line 15"/>
            <p:cNvSpPr>
              <a:spLocks noChangeShapeType="1"/>
            </p:cNvSpPr>
            <p:nvPr/>
          </p:nvSpPr>
          <p:spPr bwMode="auto">
            <a:xfrm flipH="1" flipV="1">
              <a:off x="4724400" y="4731280"/>
              <a:ext cx="457200" cy="304800"/>
            </a:xfrm>
            <a:prstGeom prst="line">
              <a:avLst/>
            </a:prstGeom>
            <a:noFill/>
            <a:ln w="9525">
              <a:solidFill>
                <a:schemeClr val="tx1"/>
              </a:solidFill>
              <a:round/>
              <a:headEnd/>
              <a:tailEnd type="triangle" w="med" len="med"/>
            </a:ln>
            <a:effectLst/>
          </p:spPr>
          <p:txBody>
            <a:bodyPr wrap="none" anchor="ctr"/>
            <a:lstStyle/>
            <a:p>
              <a:endParaRPr lang="en-GB">
                <a:solidFill>
                  <a:srgbClr val="FFFF00"/>
                </a:solidFill>
              </a:endParaRPr>
            </a:p>
          </p:txBody>
        </p:sp>
        <p:sp>
          <p:nvSpPr>
            <p:cNvPr id="16" name="Text Box 17"/>
            <p:cNvSpPr txBox="1">
              <a:spLocks noChangeArrowheads="1"/>
            </p:cNvSpPr>
            <p:nvPr/>
          </p:nvSpPr>
          <p:spPr bwMode="auto">
            <a:xfrm>
              <a:off x="5257800" y="4883680"/>
              <a:ext cx="3657600" cy="396875"/>
            </a:xfrm>
            <a:prstGeom prst="rect">
              <a:avLst/>
            </a:prstGeom>
            <a:noFill/>
            <a:ln w="9525">
              <a:noFill/>
              <a:miter lim="800000"/>
              <a:headEnd/>
              <a:tailEnd/>
            </a:ln>
            <a:effectLst/>
          </p:spPr>
          <p:txBody>
            <a:bodyPr>
              <a:spAutoFit/>
            </a:bodyPr>
            <a:lstStyle/>
            <a:p>
              <a:pPr eaLnBrk="0" hangingPunct="0">
                <a:spcBef>
                  <a:spcPct val="50000"/>
                </a:spcBef>
              </a:pPr>
              <a:r>
                <a:rPr lang="en-US" sz="1400" dirty="0">
                  <a:solidFill>
                    <a:srgbClr val="FFFF00"/>
                  </a:solidFill>
                  <a:latin typeface="Helvetica" pitchFamily="34" charset="0"/>
                </a:rPr>
                <a:t>(</a:t>
              </a:r>
              <a:r>
                <a:rPr lang="en-US" sz="2000" dirty="0">
                  <a:solidFill>
                    <a:srgbClr val="FFFF00"/>
                  </a:solidFill>
                  <a:latin typeface="Helvetica" pitchFamily="34" charset="0"/>
                </a:rPr>
                <a:t>k</a:t>
              </a:r>
              <a:r>
                <a:rPr lang="en-US" sz="2000" baseline="-25000" dirty="0">
                  <a:solidFill>
                    <a:srgbClr val="FFFF00"/>
                  </a:solidFill>
                  <a:latin typeface="Helvetica" pitchFamily="34" charset="0"/>
                </a:rPr>
                <a:t>-2 </a:t>
              </a:r>
              <a:r>
                <a:rPr lang="en-US" sz="1400" dirty="0">
                  <a:solidFill>
                    <a:srgbClr val="FFFF00"/>
                  </a:solidFill>
                  <a:latin typeface="Helvetica" pitchFamily="34" charset="0"/>
                </a:rPr>
                <a:t> is insignificant early in </a:t>
              </a:r>
              <a:r>
                <a:rPr lang="en-US" sz="1400" dirty="0" smtClean="0">
                  <a:solidFill>
                    <a:srgbClr val="FFFF00"/>
                  </a:solidFill>
                  <a:latin typeface="Helvetica" pitchFamily="34" charset="0"/>
                </a:rPr>
                <a:t>the reaction)</a:t>
              </a:r>
              <a:endParaRPr lang="en-US" sz="1400" dirty="0">
                <a:solidFill>
                  <a:srgbClr val="FFFF00"/>
                </a:solidFill>
                <a:latin typeface="Helvetica" pitchFamily="34" charset="0"/>
              </a:endParaRPr>
            </a:p>
          </p:txBody>
        </p:sp>
      </p:grpSp>
      <p:sp>
        <p:nvSpPr>
          <p:cNvPr id="19" name="Rectangle 18"/>
          <p:cNvSpPr/>
          <p:nvPr/>
        </p:nvSpPr>
        <p:spPr>
          <a:xfrm>
            <a:off x="912945" y="5059485"/>
            <a:ext cx="6712094" cy="1672253"/>
          </a:xfrm>
          <a:prstGeom prst="rect">
            <a:avLst/>
          </a:prstGeom>
        </p:spPr>
        <p:txBody>
          <a:bodyPr wrap="none">
            <a:spAutoFit/>
          </a:bodyPr>
          <a:lstStyle/>
          <a:p>
            <a:pPr eaLnBrk="0" hangingPunct="0"/>
            <a:r>
              <a:rPr lang="en-US" sz="2800" dirty="0" smtClean="0">
                <a:solidFill>
                  <a:srgbClr val="FFFF00"/>
                </a:solidFill>
                <a:latin typeface="Helvetica" pitchFamily="34" charset="0"/>
              </a:rPr>
              <a:t>K</a:t>
            </a:r>
            <a:r>
              <a:rPr lang="en-US" sz="2800" baseline="-25000" dirty="0" smtClean="0">
                <a:solidFill>
                  <a:srgbClr val="FFFF00"/>
                </a:solidFill>
                <a:latin typeface="Helvetica" pitchFamily="34" charset="0"/>
              </a:rPr>
              <a:t>1 is the rate constant of ES formation</a:t>
            </a:r>
          </a:p>
          <a:p>
            <a:pPr eaLnBrk="0" hangingPunct="0"/>
            <a:r>
              <a:rPr lang="en-US" sz="2800" dirty="0" smtClean="0">
                <a:solidFill>
                  <a:srgbClr val="FFFF00"/>
                </a:solidFill>
                <a:latin typeface="Helvetica" pitchFamily="34" charset="0"/>
              </a:rPr>
              <a:t>k</a:t>
            </a:r>
            <a:r>
              <a:rPr lang="en-US" sz="2800" baseline="-25000" dirty="0" smtClean="0">
                <a:solidFill>
                  <a:srgbClr val="FFFF00"/>
                </a:solidFill>
                <a:latin typeface="Helvetica" pitchFamily="34" charset="0"/>
              </a:rPr>
              <a:t>-1 is the rate constant of dissociation of ES  back to E and S</a:t>
            </a:r>
          </a:p>
          <a:p>
            <a:pPr eaLnBrk="0" hangingPunct="0"/>
            <a:r>
              <a:rPr lang="en-US" sz="2800" dirty="0" smtClean="0">
                <a:solidFill>
                  <a:srgbClr val="FFFF00"/>
                </a:solidFill>
                <a:latin typeface="Helvetica" pitchFamily="34" charset="0"/>
              </a:rPr>
              <a:t>K</a:t>
            </a:r>
            <a:r>
              <a:rPr lang="en-US" sz="2800" baseline="-25000" dirty="0" smtClean="0">
                <a:solidFill>
                  <a:srgbClr val="FFFF00"/>
                </a:solidFill>
                <a:latin typeface="Helvetica" pitchFamily="34" charset="0"/>
              </a:rPr>
              <a:t>2 is the rate constant of dissociation of ES  to E and P</a:t>
            </a:r>
            <a:endParaRPr lang="en-US" sz="2800" dirty="0" smtClean="0">
              <a:solidFill>
                <a:srgbClr val="FFFF00"/>
              </a:solidFill>
              <a:latin typeface="Helvetica" pitchFamily="34" charset="0"/>
            </a:endParaRPr>
          </a:p>
          <a:p>
            <a:pPr eaLnBrk="0" hangingPunct="0"/>
            <a:endParaRPr lang="en-US" sz="2800" baseline="-25000" dirty="0">
              <a:solidFill>
                <a:srgbClr val="FFFF00"/>
              </a:solidFill>
              <a:latin typeface="Helvetica" pitchFamily="34" charset="0"/>
            </a:endParaRPr>
          </a:p>
        </p:txBody>
      </p:sp>
      <p:sp>
        <p:nvSpPr>
          <p:cNvPr id="20" name="Rectangle 19"/>
          <p:cNvSpPr/>
          <p:nvPr/>
        </p:nvSpPr>
        <p:spPr>
          <a:xfrm>
            <a:off x="4038285" y="3585528"/>
            <a:ext cx="385042" cy="369332"/>
          </a:xfrm>
          <a:prstGeom prst="rect">
            <a:avLst/>
          </a:prstGeom>
        </p:spPr>
        <p:txBody>
          <a:bodyPr wrap="none">
            <a:spAutoFit/>
          </a:bodyPr>
          <a:lstStyle/>
          <a:p>
            <a:pPr eaLnBrk="0" hangingPunct="0"/>
            <a:r>
              <a:rPr lang="en-US" dirty="0" smtClean="0">
                <a:solidFill>
                  <a:srgbClr val="FFFF00"/>
                </a:solidFill>
                <a:latin typeface="Helvetica" pitchFamily="34" charset="0"/>
              </a:rPr>
              <a:t>k</a:t>
            </a:r>
            <a:r>
              <a:rPr lang="en-US" baseline="-25000" dirty="0" smtClean="0">
                <a:solidFill>
                  <a:srgbClr val="FFFF00"/>
                </a:solidFill>
                <a:latin typeface="Helvetica" pitchFamily="34" charset="0"/>
              </a:rPr>
              <a:t>2</a:t>
            </a:r>
            <a:endParaRPr lang="en-US" baseline="-25000" dirty="0">
              <a:solidFill>
                <a:srgbClr val="FFFF00"/>
              </a:solidFill>
              <a:latin typeface="Helvetica"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2558955" y="6557169"/>
            <a:ext cx="4260056" cy="300831"/>
          </a:xfrm>
        </p:spPr>
        <p:txBody>
          <a:bodyPr/>
          <a:lstStyle/>
          <a:p>
            <a:pPr algn="ctr"/>
            <a:r>
              <a:rPr lang="en-GB" dirty="0" smtClean="0"/>
              <a:t>May </a:t>
            </a:r>
            <a:r>
              <a:rPr lang="en-GB" dirty="0" err="1" smtClean="0"/>
              <a:t>Alrashed</a:t>
            </a:r>
            <a:r>
              <a:rPr lang="en-GB" dirty="0" smtClean="0"/>
              <a:t>. PhD</a:t>
            </a:r>
            <a:endParaRPr lang="en-GB" dirty="0"/>
          </a:p>
        </p:txBody>
      </p:sp>
      <p:sp>
        <p:nvSpPr>
          <p:cNvPr id="6" name="Text Box 14"/>
          <p:cNvSpPr txBox="1">
            <a:spLocks noChangeArrowheads="1"/>
          </p:cNvSpPr>
          <p:nvPr/>
        </p:nvSpPr>
        <p:spPr bwMode="auto">
          <a:xfrm>
            <a:off x="457200" y="2042592"/>
            <a:ext cx="8382000" cy="2308324"/>
          </a:xfrm>
          <a:prstGeom prst="rect">
            <a:avLst/>
          </a:prstGeom>
          <a:noFill/>
          <a:ln w="9525">
            <a:noFill/>
            <a:miter lim="800000"/>
            <a:headEnd/>
            <a:tailEnd/>
          </a:ln>
          <a:effectLst/>
        </p:spPr>
        <p:txBody>
          <a:bodyPr>
            <a:spAutoFit/>
          </a:bodyPr>
          <a:lstStyle/>
          <a:p>
            <a:pPr eaLnBrk="0" hangingPunct="0"/>
            <a:r>
              <a:rPr lang="en-US" sz="2400" dirty="0"/>
              <a:t>Rate of ES formation  = </a:t>
            </a:r>
            <a:r>
              <a:rPr lang="en-US" sz="2400" dirty="0">
                <a:solidFill>
                  <a:schemeClr val="bg2"/>
                </a:solidFill>
              </a:rPr>
              <a:t> </a:t>
            </a:r>
            <a:r>
              <a:rPr lang="en-US" sz="2000" dirty="0">
                <a:solidFill>
                  <a:srgbClr val="FFFF00"/>
                </a:solidFill>
              </a:rPr>
              <a:t>k</a:t>
            </a:r>
            <a:r>
              <a:rPr lang="en-US" sz="2000" baseline="-25000" dirty="0">
                <a:solidFill>
                  <a:srgbClr val="FFFF00"/>
                </a:solidFill>
              </a:rPr>
              <a:t>1</a:t>
            </a:r>
            <a:r>
              <a:rPr lang="en-US" sz="2000" baseline="-25000" dirty="0">
                <a:solidFill>
                  <a:schemeClr val="bg2"/>
                </a:solidFill>
              </a:rPr>
              <a:t>  </a:t>
            </a:r>
            <a:r>
              <a:rPr lang="en-US" sz="2400" dirty="0">
                <a:solidFill>
                  <a:schemeClr val="accent1">
                    <a:lumMod val="40000"/>
                    <a:lumOff val="60000"/>
                  </a:schemeClr>
                </a:solidFill>
              </a:rPr>
              <a:t>[E]</a:t>
            </a:r>
            <a:r>
              <a:rPr lang="en-US" sz="2400" dirty="0"/>
              <a:t>[S] = </a:t>
            </a:r>
            <a:r>
              <a:rPr lang="en-US" sz="2000" dirty="0">
                <a:solidFill>
                  <a:srgbClr val="FFFF00"/>
                </a:solidFill>
              </a:rPr>
              <a:t>k</a:t>
            </a:r>
            <a:r>
              <a:rPr lang="en-US" sz="2000" baseline="-25000" dirty="0">
                <a:solidFill>
                  <a:srgbClr val="FFFF00"/>
                </a:solidFill>
              </a:rPr>
              <a:t>1</a:t>
            </a:r>
            <a:r>
              <a:rPr lang="en-US" sz="2000" baseline="-25000" dirty="0">
                <a:solidFill>
                  <a:schemeClr val="bg2"/>
                </a:solidFill>
              </a:rPr>
              <a:t>  </a:t>
            </a:r>
            <a:r>
              <a:rPr lang="en-US" sz="2400" dirty="0">
                <a:solidFill>
                  <a:schemeClr val="accent1">
                    <a:lumMod val="40000"/>
                    <a:lumOff val="60000"/>
                  </a:schemeClr>
                </a:solidFill>
              </a:rPr>
              <a:t>([</a:t>
            </a:r>
            <a:r>
              <a:rPr lang="en-US" sz="2400" dirty="0" err="1">
                <a:solidFill>
                  <a:schemeClr val="accent1">
                    <a:lumMod val="40000"/>
                    <a:lumOff val="60000"/>
                  </a:schemeClr>
                </a:solidFill>
              </a:rPr>
              <a:t>E</a:t>
            </a:r>
            <a:r>
              <a:rPr lang="en-US" sz="2000" baseline="-25000" dirty="0" err="1">
                <a:solidFill>
                  <a:schemeClr val="accent1">
                    <a:lumMod val="40000"/>
                    <a:lumOff val="60000"/>
                  </a:schemeClr>
                </a:solidFill>
              </a:rPr>
              <a:t>total</a:t>
            </a:r>
            <a:r>
              <a:rPr lang="en-US" sz="2400" dirty="0">
                <a:solidFill>
                  <a:schemeClr val="accent1">
                    <a:lumMod val="40000"/>
                    <a:lumOff val="60000"/>
                  </a:schemeClr>
                </a:solidFill>
              </a:rPr>
              <a:t>] - [ES]) </a:t>
            </a:r>
            <a:r>
              <a:rPr lang="en-US" sz="2400" dirty="0"/>
              <a:t>[S]</a:t>
            </a:r>
          </a:p>
          <a:p>
            <a:pPr eaLnBrk="0" hangingPunct="0"/>
            <a:endParaRPr lang="en-US" sz="2400" dirty="0">
              <a:solidFill>
                <a:schemeClr val="bg2"/>
              </a:solidFill>
            </a:endParaRPr>
          </a:p>
          <a:p>
            <a:pPr eaLnBrk="0" hangingPunct="0"/>
            <a:r>
              <a:rPr lang="en-US" sz="2400" dirty="0"/>
              <a:t>Rate of ES breakdown  = </a:t>
            </a:r>
            <a:r>
              <a:rPr lang="en-US" sz="2400" dirty="0">
                <a:solidFill>
                  <a:schemeClr val="bg2"/>
                </a:solidFill>
              </a:rPr>
              <a:t>  </a:t>
            </a:r>
            <a:r>
              <a:rPr lang="en-US" sz="2000" dirty="0">
                <a:solidFill>
                  <a:schemeClr val="accent5">
                    <a:lumMod val="60000"/>
                    <a:lumOff val="40000"/>
                  </a:schemeClr>
                </a:solidFill>
              </a:rPr>
              <a:t>k</a:t>
            </a:r>
            <a:r>
              <a:rPr lang="en-US" sz="2000" baseline="-25000" dirty="0">
                <a:solidFill>
                  <a:schemeClr val="accent5">
                    <a:lumMod val="60000"/>
                    <a:lumOff val="40000"/>
                  </a:schemeClr>
                </a:solidFill>
              </a:rPr>
              <a:t>-1</a:t>
            </a:r>
            <a:r>
              <a:rPr lang="en-US" sz="2000" baseline="-25000" dirty="0">
                <a:solidFill>
                  <a:schemeClr val="bg2"/>
                </a:solidFill>
              </a:rPr>
              <a:t> </a:t>
            </a:r>
            <a:r>
              <a:rPr lang="en-US" sz="2400" dirty="0"/>
              <a:t>[ES]  +  </a:t>
            </a:r>
            <a:r>
              <a:rPr lang="en-US" sz="2000" dirty="0">
                <a:solidFill>
                  <a:srgbClr val="FF0000"/>
                </a:solidFill>
              </a:rPr>
              <a:t>k</a:t>
            </a:r>
            <a:r>
              <a:rPr lang="en-US" sz="2000" baseline="-25000" dirty="0">
                <a:solidFill>
                  <a:srgbClr val="FF0000"/>
                </a:solidFill>
              </a:rPr>
              <a:t>2</a:t>
            </a:r>
            <a:r>
              <a:rPr lang="en-US" sz="2000" baseline="-25000" dirty="0">
                <a:solidFill>
                  <a:schemeClr val="bg2"/>
                </a:solidFill>
              </a:rPr>
              <a:t> </a:t>
            </a:r>
            <a:r>
              <a:rPr lang="en-US" sz="2400" dirty="0"/>
              <a:t>[ES]</a:t>
            </a:r>
          </a:p>
          <a:p>
            <a:pPr eaLnBrk="0" hangingPunct="0"/>
            <a:endParaRPr lang="en-US" sz="2400" dirty="0">
              <a:solidFill>
                <a:schemeClr val="bg2"/>
              </a:solidFill>
            </a:endParaRPr>
          </a:p>
          <a:p>
            <a:pPr algn="ctr" eaLnBrk="0" hangingPunct="0"/>
            <a:r>
              <a:rPr lang="en-US" sz="2000" dirty="0">
                <a:solidFill>
                  <a:srgbClr val="FFFF00"/>
                </a:solidFill>
              </a:rPr>
              <a:t>k</a:t>
            </a:r>
            <a:r>
              <a:rPr lang="en-US" sz="2000" baseline="-25000" dirty="0">
                <a:solidFill>
                  <a:srgbClr val="FFFF00"/>
                </a:solidFill>
              </a:rPr>
              <a:t>1</a:t>
            </a:r>
            <a:r>
              <a:rPr lang="en-US" sz="2000" baseline="-25000" dirty="0">
                <a:solidFill>
                  <a:schemeClr val="bg2"/>
                </a:solidFill>
              </a:rPr>
              <a:t>  </a:t>
            </a:r>
            <a:r>
              <a:rPr lang="en-US" sz="2400" dirty="0">
                <a:solidFill>
                  <a:schemeClr val="accent2">
                    <a:lumMod val="40000"/>
                    <a:lumOff val="60000"/>
                  </a:schemeClr>
                </a:solidFill>
              </a:rPr>
              <a:t>([</a:t>
            </a:r>
            <a:r>
              <a:rPr lang="en-US" sz="2400" dirty="0" err="1">
                <a:solidFill>
                  <a:schemeClr val="accent2">
                    <a:lumMod val="40000"/>
                    <a:lumOff val="60000"/>
                  </a:schemeClr>
                </a:solidFill>
              </a:rPr>
              <a:t>E</a:t>
            </a:r>
            <a:r>
              <a:rPr lang="en-US" sz="2000" baseline="-25000" dirty="0" err="1">
                <a:solidFill>
                  <a:schemeClr val="accent2">
                    <a:lumMod val="40000"/>
                    <a:lumOff val="60000"/>
                  </a:schemeClr>
                </a:solidFill>
              </a:rPr>
              <a:t>total</a:t>
            </a:r>
            <a:r>
              <a:rPr lang="en-US" sz="2400" dirty="0">
                <a:solidFill>
                  <a:schemeClr val="accent2">
                    <a:lumMod val="40000"/>
                    <a:lumOff val="60000"/>
                  </a:schemeClr>
                </a:solidFill>
              </a:rPr>
              <a:t>] - [ES]) </a:t>
            </a:r>
            <a:r>
              <a:rPr lang="en-US" sz="2400" dirty="0"/>
              <a:t>[S]  =  </a:t>
            </a:r>
            <a:r>
              <a:rPr lang="en-US" sz="2000" dirty="0">
                <a:solidFill>
                  <a:schemeClr val="accent5">
                    <a:lumMod val="60000"/>
                    <a:lumOff val="40000"/>
                  </a:schemeClr>
                </a:solidFill>
              </a:rPr>
              <a:t>k</a:t>
            </a:r>
            <a:r>
              <a:rPr lang="en-US" sz="2000" baseline="-25000" dirty="0">
                <a:solidFill>
                  <a:schemeClr val="accent5">
                    <a:lumMod val="60000"/>
                    <a:lumOff val="40000"/>
                  </a:schemeClr>
                </a:solidFill>
              </a:rPr>
              <a:t>-1</a:t>
            </a:r>
            <a:r>
              <a:rPr lang="en-US" sz="2000" baseline="-25000" dirty="0">
                <a:solidFill>
                  <a:schemeClr val="bg2"/>
                </a:solidFill>
              </a:rPr>
              <a:t> </a:t>
            </a:r>
            <a:r>
              <a:rPr lang="en-US" sz="2400" dirty="0"/>
              <a:t>[ES] +  </a:t>
            </a:r>
            <a:r>
              <a:rPr lang="en-US" sz="2000" dirty="0">
                <a:solidFill>
                  <a:srgbClr val="FF0000"/>
                </a:solidFill>
              </a:rPr>
              <a:t>k</a:t>
            </a:r>
            <a:r>
              <a:rPr lang="en-US" sz="2000" baseline="-25000" dirty="0">
                <a:solidFill>
                  <a:srgbClr val="FF0000"/>
                </a:solidFill>
              </a:rPr>
              <a:t>2</a:t>
            </a:r>
            <a:r>
              <a:rPr lang="en-US" sz="2000" baseline="-25000" dirty="0">
                <a:solidFill>
                  <a:schemeClr val="bg2"/>
                </a:solidFill>
              </a:rPr>
              <a:t> </a:t>
            </a:r>
            <a:r>
              <a:rPr lang="en-US" sz="2400" dirty="0"/>
              <a:t>[ES]</a:t>
            </a:r>
          </a:p>
          <a:p>
            <a:pPr algn="ctr" eaLnBrk="0" hangingPunct="0"/>
            <a:r>
              <a:rPr lang="en-US" sz="2400" dirty="0"/>
              <a:t>(steady state assumption)</a:t>
            </a:r>
          </a:p>
        </p:txBody>
      </p:sp>
      <p:grpSp>
        <p:nvGrpSpPr>
          <p:cNvPr id="22" name="Group 21"/>
          <p:cNvGrpSpPr/>
          <p:nvPr/>
        </p:nvGrpSpPr>
        <p:grpSpPr>
          <a:xfrm>
            <a:off x="1487597" y="278619"/>
            <a:ext cx="7086600" cy="1631950"/>
            <a:chOff x="1487597" y="278619"/>
            <a:chExt cx="7086600" cy="1631950"/>
          </a:xfrm>
        </p:grpSpPr>
        <p:grpSp>
          <p:nvGrpSpPr>
            <p:cNvPr id="7" name="Group 6"/>
            <p:cNvGrpSpPr/>
            <p:nvPr/>
          </p:nvGrpSpPr>
          <p:grpSpPr>
            <a:xfrm>
              <a:off x="1487597" y="278619"/>
              <a:ext cx="7086600" cy="1631950"/>
              <a:chOff x="1828800" y="3854341"/>
              <a:chExt cx="7086600" cy="1631950"/>
            </a:xfrm>
          </p:grpSpPr>
          <p:grpSp>
            <p:nvGrpSpPr>
              <p:cNvPr id="8" name="Group 7"/>
              <p:cNvGrpSpPr>
                <a:grpSpLocks/>
              </p:cNvGrpSpPr>
              <p:nvPr/>
            </p:nvGrpSpPr>
            <p:grpSpPr bwMode="auto">
              <a:xfrm>
                <a:off x="1828800" y="3854341"/>
                <a:ext cx="5638800" cy="1631950"/>
                <a:chOff x="1152" y="399"/>
                <a:chExt cx="3552" cy="1028"/>
              </a:xfrm>
            </p:grpSpPr>
            <p:grpSp>
              <p:nvGrpSpPr>
                <p:cNvPr id="14" name="Group 3"/>
                <p:cNvGrpSpPr>
                  <a:grpSpLocks/>
                </p:cNvGrpSpPr>
                <p:nvPr/>
              </p:nvGrpSpPr>
              <p:grpSpPr bwMode="auto">
                <a:xfrm>
                  <a:off x="1152" y="672"/>
                  <a:ext cx="3552" cy="327"/>
                  <a:chOff x="1152" y="672"/>
                  <a:chExt cx="3552" cy="327"/>
                </a:xfrm>
              </p:grpSpPr>
              <p:sp>
                <p:nvSpPr>
                  <p:cNvPr id="16" name="Rectangle 4"/>
                  <p:cNvSpPr>
                    <a:spLocks noChangeArrowheads="1"/>
                  </p:cNvSpPr>
                  <p:nvPr/>
                </p:nvSpPr>
                <p:spPr bwMode="auto">
                  <a:xfrm flipH="1">
                    <a:off x="1152" y="672"/>
                    <a:ext cx="3552" cy="327"/>
                  </a:xfrm>
                  <a:prstGeom prst="rect">
                    <a:avLst/>
                  </a:prstGeom>
                  <a:noFill/>
                  <a:ln w="9525">
                    <a:noFill/>
                    <a:miter lim="800000"/>
                    <a:headEnd/>
                    <a:tailEnd/>
                  </a:ln>
                  <a:effectLst/>
                </p:spPr>
                <p:txBody>
                  <a:bodyPr>
                    <a:spAutoFit/>
                  </a:bodyPr>
                  <a:lstStyle/>
                  <a:p>
                    <a:pPr eaLnBrk="0" hangingPunct="0"/>
                    <a:r>
                      <a:rPr lang="en-US" sz="2800" dirty="0">
                        <a:solidFill>
                          <a:srgbClr val="FFFF00"/>
                        </a:solidFill>
                        <a:latin typeface="Helvetica" pitchFamily="34" charset="0"/>
                      </a:rPr>
                      <a:t>E + S         ES            E + P</a:t>
                    </a:r>
                    <a:r>
                      <a:rPr lang="en-US" sz="2400" dirty="0">
                        <a:solidFill>
                          <a:srgbClr val="FFFF00"/>
                        </a:solidFill>
                        <a:latin typeface="Helvetica" pitchFamily="34" charset="0"/>
                      </a:rPr>
                      <a:t> </a:t>
                    </a:r>
                  </a:p>
                </p:txBody>
              </p:sp>
              <p:grpSp>
                <p:nvGrpSpPr>
                  <p:cNvPr id="17" name="Group 8"/>
                  <p:cNvGrpSpPr>
                    <a:grpSpLocks/>
                  </p:cNvGrpSpPr>
                  <p:nvPr/>
                </p:nvGrpSpPr>
                <p:grpSpPr bwMode="auto">
                  <a:xfrm>
                    <a:off x="1824" y="768"/>
                    <a:ext cx="272" cy="90"/>
                    <a:chOff x="2061" y="1624"/>
                    <a:chExt cx="360" cy="180"/>
                  </a:xfrm>
                </p:grpSpPr>
                <p:sp>
                  <p:nvSpPr>
                    <p:cNvPr id="18" name="Line 6"/>
                    <p:cNvSpPr>
                      <a:spLocks noChangeShapeType="1"/>
                    </p:cNvSpPr>
                    <p:nvPr/>
                  </p:nvSpPr>
                  <p:spPr bwMode="auto">
                    <a:xfrm>
                      <a:off x="2061" y="1624"/>
                      <a:ext cx="360" cy="0"/>
                    </a:xfrm>
                    <a:prstGeom prst="line">
                      <a:avLst/>
                    </a:prstGeom>
                    <a:noFill/>
                    <a:ln w="9525">
                      <a:solidFill>
                        <a:srgbClr val="000000"/>
                      </a:solidFill>
                      <a:round/>
                      <a:headEnd/>
                      <a:tailEnd type="arrow" w="med" len="med"/>
                    </a:ln>
                  </p:spPr>
                  <p:txBody>
                    <a:bodyPr/>
                    <a:lstStyle/>
                    <a:p>
                      <a:endParaRPr lang="en-GB">
                        <a:solidFill>
                          <a:srgbClr val="FFFF00"/>
                        </a:solidFill>
                      </a:endParaRPr>
                    </a:p>
                  </p:txBody>
                </p:sp>
                <p:sp>
                  <p:nvSpPr>
                    <p:cNvPr id="19" name="Line 7"/>
                    <p:cNvSpPr>
                      <a:spLocks noChangeShapeType="1"/>
                    </p:cNvSpPr>
                    <p:nvPr/>
                  </p:nvSpPr>
                  <p:spPr bwMode="auto">
                    <a:xfrm>
                      <a:off x="2061" y="1804"/>
                      <a:ext cx="360" cy="0"/>
                    </a:xfrm>
                    <a:prstGeom prst="line">
                      <a:avLst/>
                    </a:prstGeom>
                    <a:noFill/>
                    <a:ln w="9525">
                      <a:solidFill>
                        <a:srgbClr val="000000"/>
                      </a:solidFill>
                      <a:round/>
                      <a:headEnd type="arrow" w="med" len="med"/>
                      <a:tailEnd/>
                    </a:ln>
                  </p:spPr>
                  <p:txBody>
                    <a:bodyPr/>
                    <a:lstStyle/>
                    <a:p>
                      <a:endParaRPr lang="en-GB">
                        <a:solidFill>
                          <a:srgbClr val="FFFF00"/>
                        </a:solidFill>
                      </a:endParaRPr>
                    </a:p>
                  </p:txBody>
                </p:sp>
              </p:grpSp>
            </p:grpSp>
            <p:sp>
              <p:nvSpPr>
                <p:cNvPr id="15" name="Text Box 8"/>
                <p:cNvSpPr txBox="1">
                  <a:spLocks noChangeArrowheads="1"/>
                </p:cNvSpPr>
                <p:nvPr/>
              </p:nvSpPr>
              <p:spPr bwMode="auto">
                <a:xfrm>
                  <a:off x="1814" y="399"/>
                  <a:ext cx="302" cy="1028"/>
                </a:xfrm>
                <a:prstGeom prst="rect">
                  <a:avLst/>
                </a:prstGeom>
                <a:noFill/>
                <a:ln w="9525">
                  <a:noFill/>
                  <a:miter lim="800000"/>
                  <a:headEnd/>
                  <a:tailEnd/>
                </a:ln>
                <a:effectLst/>
              </p:spPr>
              <p:txBody>
                <a:bodyPr wrap="none">
                  <a:spAutoFit/>
                </a:bodyPr>
                <a:lstStyle/>
                <a:p>
                  <a:pPr eaLnBrk="0" hangingPunct="0"/>
                  <a:r>
                    <a:rPr lang="en-US" sz="2000" dirty="0">
                      <a:solidFill>
                        <a:srgbClr val="FFFF00"/>
                      </a:solidFill>
                      <a:latin typeface="Helvetica" pitchFamily="34" charset="0"/>
                    </a:rPr>
                    <a:t>k</a:t>
                  </a:r>
                  <a:r>
                    <a:rPr lang="en-US" sz="2000" baseline="-25000" dirty="0">
                      <a:solidFill>
                        <a:srgbClr val="FFFF00"/>
                      </a:solidFill>
                      <a:latin typeface="Helvetica" pitchFamily="34" charset="0"/>
                    </a:rPr>
                    <a:t>1</a:t>
                  </a:r>
                </a:p>
                <a:p>
                  <a:pPr eaLnBrk="0" hangingPunct="0"/>
                  <a:endParaRPr lang="en-US" sz="2000" dirty="0">
                    <a:solidFill>
                      <a:srgbClr val="FFFF00"/>
                    </a:solidFill>
                    <a:latin typeface="Helvetica" pitchFamily="34" charset="0"/>
                  </a:endParaRPr>
                </a:p>
                <a:p>
                  <a:pPr eaLnBrk="0" hangingPunct="0"/>
                  <a:endParaRPr lang="en-US" sz="2000" dirty="0">
                    <a:solidFill>
                      <a:srgbClr val="FFFF00"/>
                    </a:solidFill>
                    <a:latin typeface="Helvetica" pitchFamily="34" charset="0"/>
                  </a:endParaRPr>
                </a:p>
                <a:p>
                  <a:pPr eaLnBrk="0" hangingPunct="0"/>
                  <a:r>
                    <a:rPr lang="en-US" sz="2000" dirty="0">
                      <a:solidFill>
                        <a:srgbClr val="FFFF00"/>
                      </a:solidFill>
                      <a:latin typeface="Helvetica" pitchFamily="34" charset="0"/>
                    </a:rPr>
                    <a:t>k</a:t>
                  </a:r>
                  <a:r>
                    <a:rPr lang="en-US" sz="2000" baseline="-25000" dirty="0">
                      <a:solidFill>
                        <a:srgbClr val="FFFF00"/>
                      </a:solidFill>
                      <a:latin typeface="Helvetica" pitchFamily="34" charset="0"/>
                    </a:rPr>
                    <a:t>-1</a:t>
                  </a:r>
                  <a:endParaRPr lang="en-US" sz="2000" dirty="0">
                    <a:solidFill>
                      <a:srgbClr val="FFFF00"/>
                    </a:solidFill>
                    <a:latin typeface="Helvetica" pitchFamily="34" charset="0"/>
                  </a:endParaRPr>
                </a:p>
                <a:p>
                  <a:pPr eaLnBrk="0" hangingPunct="0"/>
                  <a:endParaRPr lang="en-US" sz="2000" dirty="0">
                    <a:solidFill>
                      <a:srgbClr val="FFFF00"/>
                    </a:solidFill>
                    <a:latin typeface="Helvetica" pitchFamily="34" charset="0"/>
                  </a:endParaRPr>
                </a:p>
              </p:txBody>
            </p:sp>
          </p:grpSp>
          <p:grpSp>
            <p:nvGrpSpPr>
              <p:cNvPr id="9" name="Group 10"/>
              <p:cNvGrpSpPr>
                <a:grpSpLocks/>
              </p:cNvGrpSpPr>
              <p:nvPr/>
            </p:nvGrpSpPr>
            <p:grpSpPr bwMode="auto">
              <a:xfrm>
                <a:off x="4495800" y="4426480"/>
                <a:ext cx="431800" cy="142875"/>
                <a:chOff x="2061" y="1624"/>
                <a:chExt cx="360" cy="180"/>
              </a:xfrm>
            </p:grpSpPr>
            <p:sp>
              <p:nvSpPr>
                <p:cNvPr id="12" name="Line 11"/>
                <p:cNvSpPr>
                  <a:spLocks noChangeShapeType="1"/>
                </p:cNvSpPr>
                <p:nvPr/>
              </p:nvSpPr>
              <p:spPr bwMode="auto">
                <a:xfrm>
                  <a:off x="2061" y="1624"/>
                  <a:ext cx="360" cy="0"/>
                </a:xfrm>
                <a:prstGeom prst="line">
                  <a:avLst/>
                </a:prstGeom>
                <a:noFill/>
                <a:ln w="9525">
                  <a:solidFill>
                    <a:srgbClr val="000000"/>
                  </a:solidFill>
                  <a:round/>
                  <a:headEnd/>
                  <a:tailEnd type="arrow" w="med" len="med"/>
                </a:ln>
              </p:spPr>
              <p:txBody>
                <a:bodyPr/>
                <a:lstStyle/>
                <a:p>
                  <a:endParaRPr lang="en-GB">
                    <a:solidFill>
                      <a:srgbClr val="FFFF00"/>
                    </a:solidFill>
                  </a:endParaRPr>
                </a:p>
              </p:txBody>
            </p:sp>
            <p:sp>
              <p:nvSpPr>
                <p:cNvPr id="13" name="Line 12"/>
                <p:cNvSpPr>
                  <a:spLocks noChangeShapeType="1"/>
                </p:cNvSpPr>
                <p:nvPr/>
              </p:nvSpPr>
              <p:spPr bwMode="auto">
                <a:xfrm>
                  <a:off x="2061" y="1804"/>
                  <a:ext cx="360" cy="0"/>
                </a:xfrm>
                <a:prstGeom prst="line">
                  <a:avLst/>
                </a:prstGeom>
                <a:noFill/>
                <a:ln w="9525">
                  <a:solidFill>
                    <a:srgbClr val="000000"/>
                  </a:solidFill>
                  <a:round/>
                  <a:headEnd type="arrow" w="med" len="med"/>
                  <a:tailEnd/>
                </a:ln>
              </p:spPr>
              <p:txBody>
                <a:bodyPr/>
                <a:lstStyle/>
                <a:p>
                  <a:endParaRPr lang="en-GB">
                    <a:solidFill>
                      <a:srgbClr val="FFFF00"/>
                    </a:solidFill>
                  </a:endParaRPr>
                </a:p>
              </p:txBody>
            </p:sp>
          </p:grpSp>
          <p:sp>
            <p:nvSpPr>
              <p:cNvPr id="10" name="Line 15"/>
              <p:cNvSpPr>
                <a:spLocks noChangeShapeType="1"/>
              </p:cNvSpPr>
              <p:nvPr/>
            </p:nvSpPr>
            <p:spPr bwMode="auto">
              <a:xfrm flipH="1" flipV="1">
                <a:off x="4724400" y="4731280"/>
                <a:ext cx="457200" cy="304800"/>
              </a:xfrm>
              <a:prstGeom prst="line">
                <a:avLst/>
              </a:prstGeom>
              <a:noFill/>
              <a:ln w="9525">
                <a:solidFill>
                  <a:schemeClr val="tx1"/>
                </a:solidFill>
                <a:round/>
                <a:headEnd/>
                <a:tailEnd type="triangle" w="med" len="med"/>
              </a:ln>
              <a:effectLst/>
            </p:spPr>
            <p:txBody>
              <a:bodyPr wrap="none" anchor="ctr"/>
              <a:lstStyle/>
              <a:p>
                <a:endParaRPr lang="en-GB">
                  <a:solidFill>
                    <a:srgbClr val="FFFF00"/>
                  </a:solidFill>
                </a:endParaRPr>
              </a:p>
            </p:txBody>
          </p:sp>
          <p:sp>
            <p:nvSpPr>
              <p:cNvPr id="11" name="Text Box 17"/>
              <p:cNvSpPr txBox="1">
                <a:spLocks noChangeArrowheads="1"/>
              </p:cNvSpPr>
              <p:nvPr/>
            </p:nvSpPr>
            <p:spPr bwMode="auto">
              <a:xfrm>
                <a:off x="5257800" y="4883680"/>
                <a:ext cx="3657600" cy="396875"/>
              </a:xfrm>
              <a:prstGeom prst="rect">
                <a:avLst/>
              </a:prstGeom>
              <a:noFill/>
              <a:ln w="9525">
                <a:noFill/>
                <a:miter lim="800000"/>
                <a:headEnd/>
                <a:tailEnd/>
              </a:ln>
              <a:effectLst/>
            </p:spPr>
            <p:txBody>
              <a:bodyPr>
                <a:spAutoFit/>
              </a:bodyPr>
              <a:lstStyle/>
              <a:p>
                <a:pPr eaLnBrk="0" hangingPunct="0">
                  <a:spcBef>
                    <a:spcPct val="50000"/>
                  </a:spcBef>
                </a:pPr>
                <a:r>
                  <a:rPr lang="en-US" sz="1400" dirty="0">
                    <a:solidFill>
                      <a:srgbClr val="FFFF00"/>
                    </a:solidFill>
                    <a:latin typeface="Helvetica" pitchFamily="34" charset="0"/>
                  </a:rPr>
                  <a:t>(</a:t>
                </a:r>
                <a:r>
                  <a:rPr lang="en-US" sz="2000" dirty="0">
                    <a:solidFill>
                      <a:srgbClr val="FFFF00"/>
                    </a:solidFill>
                    <a:latin typeface="Helvetica" pitchFamily="34" charset="0"/>
                  </a:rPr>
                  <a:t>k</a:t>
                </a:r>
                <a:r>
                  <a:rPr lang="en-US" sz="2000" baseline="-25000" dirty="0">
                    <a:solidFill>
                      <a:srgbClr val="FFFF00"/>
                    </a:solidFill>
                    <a:latin typeface="Helvetica" pitchFamily="34" charset="0"/>
                  </a:rPr>
                  <a:t>-2 </a:t>
                </a:r>
                <a:r>
                  <a:rPr lang="en-US" sz="1400" dirty="0">
                    <a:solidFill>
                      <a:srgbClr val="FFFF00"/>
                    </a:solidFill>
                    <a:latin typeface="Helvetica" pitchFamily="34" charset="0"/>
                  </a:rPr>
                  <a:t> is insignificant early in </a:t>
                </a:r>
                <a:r>
                  <a:rPr lang="en-US" sz="1400" dirty="0" smtClean="0">
                    <a:solidFill>
                      <a:srgbClr val="FFFF00"/>
                    </a:solidFill>
                    <a:latin typeface="Helvetica" pitchFamily="34" charset="0"/>
                  </a:rPr>
                  <a:t>the reaction)</a:t>
                </a:r>
                <a:endParaRPr lang="en-US" sz="1400" dirty="0">
                  <a:solidFill>
                    <a:srgbClr val="FFFF00"/>
                  </a:solidFill>
                  <a:latin typeface="Helvetica" pitchFamily="34" charset="0"/>
                </a:endParaRPr>
              </a:p>
            </p:txBody>
          </p:sp>
        </p:grpSp>
        <p:sp>
          <p:nvSpPr>
            <p:cNvPr id="20" name="Rectangle 19"/>
            <p:cNvSpPr/>
            <p:nvPr/>
          </p:nvSpPr>
          <p:spPr>
            <a:xfrm>
              <a:off x="4174763" y="310062"/>
              <a:ext cx="385042" cy="369332"/>
            </a:xfrm>
            <a:prstGeom prst="rect">
              <a:avLst/>
            </a:prstGeom>
          </p:spPr>
          <p:txBody>
            <a:bodyPr wrap="none">
              <a:spAutoFit/>
            </a:bodyPr>
            <a:lstStyle/>
            <a:p>
              <a:pPr eaLnBrk="0" hangingPunct="0"/>
              <a:r>
                <a:rPr lang="en-US" dirty="0" smtClean="0">
                  <a:solidFill>
                    <a:srgbClr val="FFFF00"/>
                  </a:solidFill>
                  <a:latin typeface="Helvetica" pitchFamily="34" charset="0"/>
                </a:rPr>
                <a:t>k</a:t>
              </a:r>
              <a:r>
                <a:rPr lang="en-US" baseline="-25000" dirty="0" smtClean="0">
                  <a:solidFill>
                    <a:srgbClr val="FFFF00"/>
                  </a:solidFill>
                  <a:latin typeface="Helvetica" pitchFamily="34" charset="0"/>
                </a:rPr>
                <a:t>2</a:t>
              </a:r>
              <a:endParaRPr lang="en-US" baseline="-25000" dirty="0">
                <a:solidFill>
                  <a:srgbClr val="FFFF00"/>
                </a:solidFill>
                <a:latin typeface="Helvetica" pitchFamily="34" charset="0"/>
              </a:endParaRPr>
            </a:p>
          </p:txBody>
        </p:sp>
      </p:grpSp>
      <p:sp>
        <p:nvSpPr>
          <p:cNvPr id="21" name="Rectangle 20"/>
          <p:cNvSpPr/>
          <p:nvPr/>
        </p:nvSpPr>
        <p:spPr>
          <a:xfrm>
            <a:off x="747803" y="4295189"/>
            <a:ext cx="7725192" cy="523220"/>
          </a:xfrm>
          <a:prstGeom prst="rect">
            <a:avLst/>
          </a:prstGeom>
        </p:spPr>
        <p:txBody>
          <a:bodyPr wrap="none">
            <a:spAutoFit/>
          </a:bodyPr>
          <a:lstStyle/>
          <a:p>
            <a:r>
              <a:rPr lang="en-US" sz="2800" dirty="0" smtClean="0">
                <a:solidFill>
                  <a:srgbClr val="FFFF00"/>
                </a:solidFill>
              </a:rPr>
              <a:t>Rate of ES formation  = Rate of ES breakdown </a:t>
            </a:r>
            <a:endParaRPr lang="en-GB" sz="2800" dirty="0">
              <a:solidFill>
                <a:srgbClr val="FFFF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228600"/>
            <a:ext cx="4724400" cy="1399032"/>
          </a:xfrm>
        </p:spPr>
        <p:txBody>
          <a:bodyPr/>
          <a:lstStyle/>
          <a:p>
            <a:pPr algn="ctr"/>
            <a:r>
              <a:rPr lang="en-US" b="1" dirty="0">
                <a:solidFill>
                  <a:schemeClr val="accent1"/>
                </a:solidFill>
                <a:effectLst>
                  <a:outerShdw blurRad="38100" dist="38100" dir="2700000" algn="tl">
                    <a:srgbClr val="000000"/>
                  </a:outerShdw>
                </a:effectLst>
                <a:latin typeface="Arial" panose="020B0604020202020204" pitchFamily="34" charset="0"/>
                <a:cs typeface="Arial" panose="020B0604020202020204" pitchFamily="34" charset="0"/>
              </a:rPr>
              <a:t>Active Site</a:t>
            </a:r>
            <a:endParaRPr lang="en-US" dirty="0">
              <a:latin typeface="Arial" panose="020B0604020202020204" pitchFamily="34" charset="0"/>
              <a:cs typeface="Arial" panose="020B0604020202020204" pitchFamily="34" charset="0"/>
            </a:endParaRPr>
          </a:p>
        </p:txBody>
      </p:sp>
      <p:sp>
        <p:nvSpPr>
          <p:cNvPr id="4" name="Content Placeholder 3"/>
          <p:cNvSpPr>
            <a:spLocks noGrp="1"/>
          </p:cNvSpPr>
          <p:nvPr>
            <p:ph idx="1"/>
          </p:nvPr>
        </p:nvSpPr>
        <p:spPr>
          <a:xfrm>
            <a:off x="228600" y="1752600"/>
            <a:ext cx="8229600" cy="4822792"/>
          </a:xfrm>
        </p:spPr>
        <p:txBody>
          <a:bodyPr>
            <a:normAutofit fontScale="77500" lnSpcReduction="20000"/>
          </a:bodyPr>
          <a:lstStyle/>
          <a:p>
            <a:pPr>
              <a:buFont typeface="Wingdings" panose="05000000000000000000" pitchFamily="2" charset="2"/>
              <a:buChar char="Ø"/>
            </a:pPr>
            <a:r>
              <a:rPr lang="en-US" sz="3100" dirty="0" smtClean="0">
                <a:latin typeface="Arial" panose="020B0604020202020204" pitchFamily="34" charset="0"/>
                <a:cs typeface="Arial" panose="020B0604020202020204" pitchFamily="34" charset="0"/>
              </a:rPr>
              <a:t>Active site is a region in the enzyme that                  </a:t>
            </a:r>
            <a:r>
              <a:rPr lang="en-US" sz="3100" dirty="0">
                <a:latin typeface="Arial" panose="020B0604020202020204" pitchFamily="34" charset="0"/>
                <a:cs typeface="Arial" panose="020B0604020202020204" pitchFamily="34" charset="0"/>
              </a:rPr>
              <a:t>binds substrates and </a:t>
            </a:r>
            <a:r>
              <a:rPr lang="en-US" sz="3100" dirty="0" smtClean="0">
                <a:latin typeface="Arial" panose="020B0604020202020204" pitchFamily="34" charset="0"/>
                <a:cs typeface="Arial" panose="020B0604020202020204" pitchFamily="34" charset="0"/>
              </a:rPr>
              <a:t>cofactors.</a:t>
            </a:r>
          </a:p>
          <a:p>
            <a:pPr marL="64008" indent="0">
              <a:buNone/>
            </a:pPr>
            <a:endParaRPr lang="en-US" sz="1000"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sz="3100" dirty="0" smtClean="0">
                <a:latin typeface="Arial" panose="020B0604020202020204" pitchFamily="34" charset="0"/>
                <a:cs typeface="Arial" panose="020B0604020202020204" pitchFamily="34" charset="0"/>
              </a:rPr>
              <a:t>Takes </a:t>
            </a:r>
            <a:r>
              <a:rPr lang="en-US" sz="3100" dirty="0">
                <a:latin typeface="Arial" panose="020B0604020202020204" pitchFamily="34" charset="0"/>
                <a:cs typeface="Arial" panose="020B0604020202020204" pitchFamily="34" charset="0"/>
              </a:rPr>
              <a:t>the form of a cleft or </a:t>
            </a:r>
            <a:r>
              <a:rPr lang="en-US" sz="3100" dirty="0" smtClean="0">
                <a:latin typeface="Arial" panose="020B0604020202020204" pitchFamily="34" charset="0"/>
                <a:cs typeface="Arial" panose="020B0604020202020204" pitchFamily="34" charset="0"/>
              </a:rPr>
              <a:t>pocket.</a:t>
            </a:r>
          </a:p>
          <a:p>
            <a:pPr marL="64008" indent="0">
              <a:buNone/>
            </a:pPr>
            <a:endParaRPr lang="en-US" sz="1000"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sz="3100" dirty="0">
                <a:latin typeface="Arial" panose="020B0604020202020204" pitchFamily="34" charset="0"/>
                <a:cs typeface="Arial" panose="020B0604020202020204" pitchFamily="34" charset="0"/>
              </a:rPr>
              <a:t>Takes up a relatively small part of the total volume of an </a:t>
            </a:r>
            <a:r>
              <a:rPr lang="en-US" sz="3100" dirty="0" smtClean="0">
                <a:latin typeface="Arial" panose="020B0604020202020204" pitchFamily="34" charset="0"/>
                <a:cs typeface="Arial" panose="020B0604020202020204" pitchFamily="34" charset="0"/>
              </a:rPr>
              <a:t>enzyme.</a:t>
            </a:r>
          </a:p>
          <a:p>
            <a:pPr marL="64008" indent="0">
              <a:buNone/>
            </a:pPr>
            <a:endParaRPr lang="en-US" sz="1000"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sz="3100" dirty="0">
                <a:latin typeface="Arial" panose="020B0604020202020204" pitchFamily="34" charset="0"/>
                <a:cs typeface="Arial" panose="020B0604020202020204" pitchFamily="34" charset="0"/>
              </a:rPr>
              <a:t>Substrates are bound to enzymes by multiple weak </a:t>
            </a:r>
            <a:r>
              <a:rPr lang="en-US" sz="3100" dirty="0" smtClean="0">
                <a:latin typeface="Arial" panose="020B0604020202020204" pitchFamily="34" charset="0"/>
                <a:cs typeface="Arial" panose="020B0604020202020204" pitchFamily="34" charset="0"/>
              </a:rPr>
              <a:t>attractions.</a:t>
            </a:r>
          </a:p>
          <a:p>
            <a:pPr marL="64008" indent="0">
              <a:buNone/>
            </a:pPr>
            <a:endParaRPr lang="en-US" sz="1000"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sz="3100" dirty="0">
                <a:latin typeface="Arial" panose="020B0604020202020204" pitchFamily="34" charset="0"/>
                <a:cs typeface="Arial" panose="020B0604020202020204" pitchFamily="34" charset="0"/>
              </a:rPr>
              <a:t>The specificity of binding depends on the precisely defined arrangement of atoms in an active </a:t>
            </a:r>
            <a:r>
              <a:rPr lang="en-US" sz="3100" dirty="0" smtClean="0">
                <a:latin typeface="Arial" panose="020B0604020202020204" pitchFamily="34" charset="0"/>
                <a:cs typeface="Arial" panose="020B0604020202020204" pitchFamily="34" charset="0"/>
              </a:rPr>
              <a:t>site.</a:t>
            </a:r>
          </a:p>
          <a:p>
            <a:pPr marL="64008" indent="0">
              <a:buNone/>
            </a:pPr>
            <a:endParaRPr lang="en-US" sz="1100"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sz="3100" dirty="0">
                <a:latin typeface="Arial" panose="020B0604020202020204" pitchFamily="34" charset="0"/>
                <a:cs typeface="Arial" panose="020B0604020202020204" pitchFamily="34" charset="0"/>
              </a:rPr>
              <a:t>The active sites of multimeric enzymes are located at the interface between subunits and recruit residues from more than one </a:t>
            </a:r>
            <a:r>
              <a:rPr lang="en-US" sz="3100" dirty="0" smtClean="0">
                <a:latin typeface="Arial" panose="020B0604020202020204" pitchFamily="34" charset="0"/>
                <a:cs typeface="Arial" panose="020B0604020202020204" pitchFamily="34" charset="0"/>
              </a:rPr>
              <a:t>monomer.</a:t>
            </a:r>
            <a:endParaRPr lang="en-US" sz="3100" dirty="0">
              <a:latin typeface="Arial" panose="020B0604020202020204" pitchFamily="34" charset="0"/>
              <a:cs typeface="Arial" panose="020B0604020202020204" pitchFamily="34" charset="0"/>
            </a:endParaRPr>
          </a:p>
          <a:p>
            <a:pPr>
              <a:buFont typeface="Wingdings" panose="05000000000000000000" pitchFamily="2" charset="2"/>
              <a:buChar char="Ø"/>
            </a:pPr>
            <a:endParaRPr lang="en-US" dirty="0">
              <a:latin typeface="Arial" panose="020B0604020202020204" pitchFamily="34" charset="0"/>
              <a:cs typeface="Arial" panose="020B0604020202020204" pitchFamily="34" charset="0"/>
            </a:endParaRPr>
          </a:p>
        </p:txBody>
      </p:sp>
      <p:sp>
        <p:nvSpPr>
          <p:cNvPr id="2" name="Footer Placeholder 1"/>
          <p:cNvSpPr>
            <a:spLocks noGrp="1"/>
          </p:cNvSpPr>
          <p:nvPr>
            <p:ph type="ftr" sz="quarter" idx="11"/>
          </p:nvPr>
        </p:nvSpPr>
        <p:spPr/>
        <p:txBody>
          <a:bodyPr/>
          <a:lstStyle/>
          <a:p>
            <a:r>
              <a:rPr lang="en-GB" smtClean="0"/>
              <a:t>May Alrashed. PhD</a:t>
            </a:r>
            <a:endParaRPr lang="en-GB" dirty="0"/>
          </a:p>
        </p:txBody>
      </p:sp>
      <p:pic>
        <p:nvPicPr>
          <p:cNvPr id="5" name="Picture 5" descr="trypsin-surface"/>
          <p:cNvPicPr>
            <a:picLocks noChangeAspect="1" noChangeArrowheads="1"/>
          </p:cNvPicPr>
          <p:nvPr/>
        </p:nvPicPr>
        <p:blipFill>
          <a:blip r:embed="rId2" cstate="print"/>
          <a:srcRect/>
          <a:stretch>
            <a:fillRect/>
          </a:stretch>
        </p:blipFill>
        <p:spPr bwMode="auto">
          <a:xfrm>
            <a:off x="6321175" y="13447"/>
            <a:ext cx="2778589" cy="2653553"/>
          </a:xfrm>
          <a:prstGeom prst="rect">
            <a:avLst/>
          </a:prstGeom>
          <a:noFill/>
          <a:ln w="9525">
            <a:noFill/>
            <a:miter lim="800000"/>
            <a:headEnd/>
            <a:tailEnd/>
          </a:ln>
        </p:spPr>
      </p:pic>
    </p:spTree>
    <p:extLst>
      <p:ext uri="{BB962C8B-B14F-4D97-AF65-F5344CB8AC3E}">
        <p14:creationId xmlns:p14="http://schemas.microsoft.com/office/powerpoint/2010/main" val="79682922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256" y="0"/>
            <a:ext cx="8229600" cy="1151873"/>
          </a:xfrm>
        </p:spPr>
        <p:txBody>
          <a:bodyPr/>
          <a:lstStyle/>
          <a:p>
            <a:r>
              <a:rPr lang="en-US" dirty="0" smtClean="0">
                <a:ea typeface="ＭＳ Ｐゴシック" charset="-128"/>
              </a:rPr>
              <a:t>Michaelis Menten equation</a:t>
            </a:r>
            <a:endParaRPr lang="en-GB" dirty="0"/>
          </a:p>
        </p:txBody>
      </p:sp>
      <p:sp>
        <p:nvSpPr>
          <p:cNvPr id="4" name="Footer Placeholder 3"/>
          <p:cNvSpPr>
            <a:spLocks noGrp="1"/>
          </p:cNvSpPr>
          <p:nvPr>
            <p:ph type="ftr" sz="quarter" idx="11"/>
          </p:nvPr>
        </p:nvSpPr>
        <p:spPr/>
        <p:txBody>
          <a:bodyPr/>
          <a:lstStyle/>
          <a:p>
            <a:r>
              <a:rPr lang="en-GB" smtClean="0"/>
              <a:t>May Alrashed. PhD</a:t>
            </a:r>
            <a:endParaRPr lang="en-GB" dirty="0"/>
          </a:p>
        </p:txBody>
      </p:sp>
      <p:sp>
        <p:nvSpPr>
          <p:cNvPr id="35" name="TextBox 34"/>
          <p:cNvSpPr txBox="1"/>
          <p:nvPr/>
        </p:nvSpPr>
        <p:spPr>
          <a:xfrm>
            <a:off x="545911" y="1733276"/>
            <a:ext cx="8188656" cy="5775940"/>
          </a:xfrm>
          <a:prstGeom prst="rect">
            <a:avLst/>
          </a:prstGeom>
          <a:noFill/>
        </p:spPr>
        <p:txBody>
          <a:bodyPr wrap="square" rtlCol="0">
            <a:spAutoFit/>
          </a:bodyPr>
          <a:lstStyle/>
          <a:p>
            <a:pPr indent="287338">
              <a:buClr>
                <a:schemeClr val="accent1"/>
              </a:buClr>
              <a:buSzPct val="90000"/>
              <a:buFont typeface="Wingdings" pitchFamily="2" charset="2"/>
              <a:buChar char="Ø"/>
            </a:pPr>
            <a:r>
              <a:rPr lang="en-US" sz="2400" dirty="0" smtClean="0"/>
              <a:t>The </a:t>
            </a:r>
            <a:r>
              <a:rPr lang="en-US" sz="2400" dirty="0" smtClean="0">
                <a:ea typeface="ＭＳ Ｐゴシック" charset="-128"/>
              </a:rPr>
              <a:t>Michaelis Menten equation describes how reaction    velocity varies with substrate concentration</a:t>
            </a:r>
          </a:p>
          <a:p>
            <a:endParaRPr lang="en-US" sz="2400" dirty="0" smtClean="0">
              <a:ea typeface="ＭＳ Ｐゴシック" charset="-128"/>
            </a:endParaRPr>
          </a:p>
          <a:p>
            <a:endParaRPr lang="en-US" sz="2400" dirty="0" smtClean="0">
              <a:ea typeface="ＭＳ Ｐゴシック" charset="-128"/>
            </a:endParaRPr>
          </a:p>
          <a:p>
            <a:endParaRPr lang="en-US" sz="2400" dirty="0" smtClean="0">
              <a:ea typeface="ＭＳ Ｐゴシック" charset="-128"/>
            </a:endParaRPr>
          </a:p>
          <a:p>
            <a:pPr>
              <a:lnSpc>
                <a:spcPct val="150000"/>
              </a:lnSpc>
            </a:pPr>
            <a:r>
              <a:rPr lang="en-US" sz="2000" dirty="0" smtClean="0"/>
              <a:t>V</a:t>
            </a:r>
            <a:r>
              <a:rPr lang="en-US" sz="2000" baseline="-25000" dirty="0" smtClean="0"/>
              <a:t>o </a:t>
            </a:r>
            <a:r>
              <a:rPr lang="en-US" sz="2000" baseline="30000" dirty="0" smtClean="0"/>
              <a:t> </a:t>
            </a:r>
            <a:r>
              <a:rPr lang="en-US" sz="2000" dirty="0" smtClean="0"/>
              <a:t> : Initial reaction velocity. </a:t>
            </a:r>
          </a:p>
          <a:p>
            <a:pPr>
              <a:lnSpc>
                <a:spcPct val="150000"/>
              </a:lnSpc>
            </a:pPr>
            <a:r>
              <a:rPr lang="en-US" sz="2000" dirty="0" err="1" smtClean="0"/>
              <a:t>V</a:t>
            </a:r>
            <a:r>
              <a:rPr lang="en-US" sz="2000" baseline="-25000" dirty="0" err="1" smtClean="0"/>
              <a:t>max</a:t>
            </a:r>
            <a:r>
              <a:rPr lang="en-US" sz="2000" baseline="-25000" dirty="0" smtClean="0"/>
              <a:t>  :  </a:t>
            </a:r>
            <a:r>
              <a:rPr lang="en-US" sz="2000" dirty="0" smtClean="0"/>
              <a:t>Maximum velocity</a:t>
            </a:r>
            <a:r>
              <a:rPr lang="en-US" sz="2000" baseline="-25000" dirty="0" smtClean="0"/>
              <a:t>                                                     </a:t>
            </a:r>
            <a:endParaRPr lang="en-US" sz="2000" dirty="0" smtClean="0"/>
          </a:p>
          <a:p>
            <a:pPr eaLnBrk="0" hangingPunct="0">
              <a:lnSpc>
                <a:spcPct val="150000"/>
              </a:lnSpc>
            </a:pPr>
            <a:r>
              <a:rPr lang="en-US" sz="2000" dirty="0" smtClean="0">
                <a:solidFill>
                  <a:srgbClr val="FF0000"/>
                </a:solidFill>
              </a:rPr>
              <a:t> </a:t>
            </a:r>
            <a:r>
              <a:rPr lang="en-US" sz="2000" dirty="0" smtClean="0"/>
              <a:t>[S] : Substrate concentration.</a:t>
            </a:r>
            <a:endParaRPr lang="en-US" sz="2000" dirty="0" smtClean="0">
              <a:solidFill>
                <a:srgbClr val="FF0000"/>
              </a:solidFill>
            </a:endParaRPr>
          </a:p>
          <a:p>
            <a:pPr eaLnBrk="0" hangingPunct="0">
              <a:lnSpc>
                <a:spcPct val="150000"/>
              </a:lnSpc>
            </a:pPr>
            <a:r>
              <a:rPr lang="en-US" sz="2000" dirty="0" smtClean="0"/>
              <a:t>K</a:t>
            </a:r>
            <a:r>
              <a:rPr lang="en-US" sz="2000" baseline="-25000" dirty="0" smtClean="0"/>
              <a:t>M </a:t>
            </a:r>
            <a:r>
              <a:rPr lang="en-US" sz="2000" dirty="0" smtClean="0"/>
              <a:t>: </a:t>
            </a:r>
            <a:r>
              <a:rPr lang="en-US" sz="2000" dirty="0" smtClean="0">
                <a:ea typeface="ＭＳ Ｐゴシック" charset="-128"/>
              </a:rPr>
              <a:t>Michaelis constant = </a:t>
            </a:r>
            <a:r>
              <a:rPr lang="en-US" sz="2000" dirty="0" smtClean="0"/>
              <a:t>(k</a:t>
            </a:r>
            <a:r>
              <a:rPr lang="en-US" sz="2000" baseline="-25000" dirty="0" smtClean="0"/>
              <a:t>2 </a:t>
            </a:r>
            <a:r>
              <a:rPr lang="en-US" sz="2000" dirty="0" smtClean="0"/>
              <a:t>+ k</a:t>
            </a:r>
            <a:r>
              <a:rPr lang="en-US" sz="2000" baseline="-25000" dirty="0" smtClean="0"/>
              <a:t>-1 </a:t>
            </a:r>
            <a:r>
              <a:rPr lang="en-US" sz="2000" dirty="0" smtClean="0"/>
              <a:t>)</a:t>
            </a:r>
          </a:p>
          <a:p>
            <a:pPr eaLnBrk="0" hangingPunct="0"/>
            <a:r>
              <a:rPr lang="en-US" sz="2000" baseline="30000" dirty="0" smtClean="0"/>
              <a:t>                                                           ___________</a:t>
            </a:r>
          </a:p>
          <a:p>
            <a:pPr eaLnBrk="0" hangingPunct="0"/>
            <a:r>
              <a:rPr lang="en-US" sz="2000" baseline="30000" dirty="0" smtClean="0"/>
              <a:t>                                                                     </a:t>
            </a:r>
            <a:r>
              <a:rPr lang="en-US" sz="2000" dirty="0" smtClean="0"/>
              <a:t>k</a:t>
            </a:r>
            <a:r>
              <a:rPr lang="en-US" sz="2000" baseline="-25000" dirty="0" smtClean="0"/>
              <a:t>1</a:t>
            </a:r>
            <a:endParaRPr lang="en-US" sz="2400" dirty="0" smtClean="0"/>
          </a:p>
          <a:p>
            <a:pPr indent="231775">
              <a:buClr>
                <a:schemeClr val="accent1"/>
              </a:buClr>
              <a:buSzPct val="90000"/>
              <a:buFont typeface="Wingdings" pitchFamily="2" charset="2"/>
              <a:buChar char="Ø"/>
            </a:pPr>
            <a:r>
              <a:rPr lang="en-US" sz="2400" dirty="0" smtClean="0"/>
              <a:t>At saturation when  [</a:t>
            </a:r>
            <a:r>
              <a:rPr lang="en-US" sz="2400" dirty="0" err="1" smtClean="0"/>
              <a:t>E</a:t>
            </a:r>
            <a:r>
              <a:rPr lang="en-US" sz="2400" baseline="-25000" dirty="0" err="1" smtClean="0"/>
              <a:t>total</a:t>
            </a:r>
            <a:r>
              <a:rPr lang="en-US" sz="2400" dirty="0" smtClean="0"/>
              <a:t>] = [ES] ------</a:t>
            </a:r>
            <a:r>
              <a:rPr lang="en-US" sz="2400" dirty="0" smtClean="0">
                <a:sym typeface="Wingdings" pitchFamily="2" charset="2"/>
              </a:rPr>
              <a:t>  </a:t>
            </a:r>
            <a:r>
              <a:rPr lang="en-US" sz="2400" dirty="0" smtClean="0"/>
              <a:t>V</a:t>
            </a:r>
            <a:r>
              <a:rPr lang="en-US" sz="2400" baseline="-25000" dirty="0" smtClean="0"/>
              <a:t>o</a:t>
            </a:r>
            <a:r>
              <a:rPr lang="en-US" sz="2400" dirty="0" smtClean="0"/>
              <a:t> = </a:t>
            </a:r>
            <a:r>
              <a:rPr lang="en-US" sz="2400" dirty="0" err="1" smtClean="0"/>
              <a:t>V</a:t>
            </a:r>
            <a:r>
              <a:rPr lang="en-US" sz="2400" baseline="-25000" dirty="0" err="1" smtClean="0"/>
              <a:t>max</a:t>
            </a:r>
            <a:endParaRPr lang="en-US" sz="2400" dirty="0" smtClean="0"/>
          </a:p>
          <a:p>
            <a:endParaRPr lang="en-US" sz="2400" dirty="0" smtClean="0"/>
          </a:p>
          <a:p>
            <a:endParaRPr lang="en-US" sz="2400" dirty="0" smtClean="0"/>
          </a:p>
          <a:p>
            <a:r>
              <a:rPr lang="en-US" sz="2400" dirty="0" smtClean="0"/>
              <a:t> </a:t>
            </a:r>
            <a:endParaRPr lang="en-GB" sz="2400" dirty="0"/>
          </a:p>
        </p:txBody>
      </p:sp>
      <p:sp>
        <p:nvSpPr>
          <p:cNvPr id="36" name="Rectangle 17"/>
          <p:cNvSpPr>
            <a:spLocks noChangeArrowheads="1"/>
          </p:cNvSpPr>
          <p:nvPr/>
        </p:nvSpPr>
        <p:spPr bwMode="auto">
          <a:xfrm>
            <a:off x="470848" y="4800245"/>
            <a:ext cx="4449763" cy="400110"/>
          </a:xfrm>
          <a:prstGeom prst="rect">
            <a:avLst/>
          </a:prstGeom>
          <a:noFill/>
          <a:ln w="9525">
            <a:noFill/>
            <a:miter lim="800000"/>
            <a:headEnd/>
            <a:tailEnd/>
          </a:ln>
          <a:effectLst/>
        </p:spPr>
        <p:txBody>
          <a:bodyPr>
            <a:spAutoFit/>
          </a:bodyPr>
          <a:lstStyle/>
          <a:p>
            <a:pPr eaLnBrk="0" hangingPunct="0"/>
            <a:r>
              <a:rPr lang="en-US" sz="2000" b="1" dirty="0" smtClean="0">
                <a:latin typeface="Helvetica" pitchFamily="34" charset="0"/>
              </a:rPr>
              <a:t>                                  </a:t>
            </a:r>
            <a:endParaRPr lang="en-US" sz="2000" b="1" dirty="0">
              <a:latin typeface="Helvetica" pitchFamily="34" charset="0"/>
            </a:endParaRPr>
          </a:p>
        </p:txBody>
      </p:sp>
      <p:sp>
        <p:nvSpPr>
          <p:cNvPr id="38" name="Rectangle 37"/>
          <p:cNvSpPr/>
          <p:nvPr/>
        </p:nvSpPr>
        <p:spPr>
          <a:xfrm>
            <a:off x="6318914" y="5773021"/>
            <a:ext cx="1514901" cy="64144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2" name="Group 41"/>
          <p:cNvGrpSpPr/>
          <p:nvPr/>
        </p:nvGrpSpPr>
        <p:grpSpPr>
          <a:xfrm>
            <a:off x="3127399" y="2713718"/>
            <a:ext cx="1989218" cy="913070"/>
            <a:chOff x="3195638" y="4719931"/>
            <a:chExt cx="1989218" cy="913070"/>
          </a:xfrm>
        </p:grpSpPr>
        <p:sp>
          <p:nvSpPr>
            <p:cNvPr id="39" name="Text Box 22"/>
            <p:cNvSpPr txBox="1">
              <a:spLocks noChangeArrowheads="1"/>
            </p:cNvSpPr>
            <p:nvPr/>
          </p:nvSpPr>
          <p:spPr bwMode="auto">
            <a:xfrm>
              <a:off x="3195638" y="4931068"/>
              <a:ext cx="788988" cy="396875"/>
            </a:xfrm>
            <a:prstGeom prst="rect">
              <a:avLst/>
            </a:prstGeom>
            <a:noFill/>
            <a:ln w="9525">
              <a:noFill/>
              <a:miter lim="800000"/>
              <a:headEnd/>
              <a:tailEnd/>
            </a:ln>
            <a:effectLst/>
          </p:spPr>
          <p:txBody>
            <a:bodyPr wrap="none">
              <a:spAutoFit/>
            </a:bodyPr>
            <a:lstStyle/>
            <a:p>
              <a:pPr eaLnBrk="0" hangingPunct="0"/>
              <a:r>
                <a:rPr lang="en-US" sz="2000" dirty="0"/>
                <a:t>V</a:t>
              </a:r>
              <a:r>
                <a:rPr lang="en-US" sz="2000" baseline="-25000" dirty="0"/>
                <a:t>o </a:t>
              </a:r>
              <a:r>
                <a:rPr lang="en-US" sz="2000" dirty="0"/>
                <a:t> = </a:t>
              </a:r>
            </a:p>
          </p:txBody>
        </p:sp>
        <p:sp>
          <p:nvSpPr>
            <p:cNvPr id="40" name="Text Box 23"/>
            <p:cNvSpPr txBox="1">
              <a:spLocks noChangeArrowheads="1"/>
            </p:cNvSpPr>
            <p:nvPr/>
          </p:nvSpPr>
          <p:spPr bwMode="auto">
            <a:xfrm>
              <a:off x="3591150" y="4719931"/>
              <a:ext cx="1593706" cy="913070"/>
            </a:xfrm>
            <a:prstGeom prst="rect">
              <a:avLst/>
            </a:prstGeom>
            <a:noFill/>
            <a:ln w="9525">
              <a:noFill/>
              <a:miter lim="800000"/>
              <a:headEnd/>
              <a:tailEnd/>
            </a:ln>
            <a:effectLst/>
          </p:spPr>
          <p:txBody>
            <a:bodyPr wrap="none">
              <a:spAutoFit/>
            </a:bodyPr>
            <a:lstStyle/>
            <a:p>
              <a:pPr eaLnBrk="0" hangingPunct="0"/>
              <a:r>
                <a:rPr lang="en-US" sz="2000" dirty="0"/>
                <a:t>      </a:t>
              </a:r>
              <a:r>
                <a:rPr lang="en-US" sz="2000" dirty="0" err="1"/>
                <a:t>V</a:t>
              </a:r>
              <a:r>
                <a:rPr lang="en-US" sz="2000" baseline="-25000" dirty="0" err="1"/>
                <a:t>max</a:t>
              </a:r>
              <a:r>
                <a:rPr lang="en-US" sz="2000" dirty="0"/>
                <a:t>[S]</a:t>
              </a:r>
            </a:p>
            <a:p>
              <a:pPr eaLnBrk="0" hangingPunct="0"/>
              <a:r>
                <a:rPr lang="en-US" sz="2000" baseline="30000" dirty="0"/>
                <a:t>    ____________</a:t>
              </a:r>
            </a:p>
            <a:p>
              <a:pPr eaLnBrk="0" hangingPunct="0"/>
              <a:r>
                <a:rPr lang="en-US" sz="2000" dirty="0"/>
                <a:t>     K</a:t>
              </a:r>
              <a:r>
                <a:rPr lang="en-US" sz="2000" baseline="-25000" dirty="0"/>
                <a:t>M  </a:t>
              </a:r>
              <a:r>
                <a:rPr lang="en-US" sz="2000" dirty="0"/>
                <a:t>+  [S]</a:t>
              </a:r>
            </a:p>
          </p:txBody>
        </p:sp>
      </p:grpSp>
      <p:pic>
        <p:nvPicPr>
          <p:cNvPr id="43" name="Picture 1028"/>
          <p:cNvPicPr>
            <a:picLocks noChangeAspect="1" noChangeArrowheads="1"/>
          </p:cNvPicPr>
          <p:nvPr/>
        </p:nvPicPr>
        <p:blipFill>
          <a:blip r:embed="rId2" cstate="print"/>
          <a:srcRect b="71815"/>
          <a:stretch>
            <a:fillRect/>
          </a:stretch>
        </p:blipFill>
        <p:spPr bwMode="auto">
          <a:xfrm>
            <a:off x="1822474" y="976977"/>
            <a:ext cx="4373609" cy="7522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smtClean="0"/>
              <a:t>May Alrashed. PhD</a:t>
            </a:r>
            <a:endParaRPr lang="en-GB" dirty="0"/>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860" t="24233" r="7023" b="14744"/>
          <a:stretch/>
        </p:blipFill>
        <p:spPr bwMode="auto">
          <a:xfrm>
            <a:off x="425303" y="212651"/>
            <a:ext cx="8484782" cy="6251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972994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GB"/>
          </a:p>
        </p:txBody>
      </p:sp>
      <p:sp>
        <p:nvSpPr>
          <p:cNvPr id="24579"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GB"/>
          </a:p>
        </p:txBody>
      </p:sp>
      <p:sp>
        <p:nvSpPr>
          <p:cNvPr id="24580" name="Rectangle 4"/>
          <p:cNvSpPr>
            <a:spLocks noGrp="1" noChangeArrowheads="1"/>
          </p:cNvSpPr>
          <p:nvPr>
            <p:ph type="title"/>
          </p:nvPr>
        </p:nvSpPr>
        <p:spPr>
          <a:xfrm>
            <a:off x="457200" y="0"/>
            <a:ext cx="8229600" cy="1143000"/>
          </a:xfrm>
          <a:noFill/>
          <a:ln/>
        </p:spPr>
        <p:txBody>
          <a:bodyPr lIns="90488" tIns="44450" rIns="90488" bIns="44450"/>
          <a:lstStyle/>
          <a:p>
            <a:pPr algn="ctr"/>
            <a:r>
              <a:rPr lang="en-US" dirty="0">
                <a:solidFill>
                  <a:srgbClr val="E13B86"/>
                </a:solidFill>
                <a:effectLst>
                  <a:outerShdw blurRad="38100" dist="38100" dir="2700000" algn="tl">
                    <a:srgbClr val="000000">
                      <a:alpha val="43137"/>
                    </a:srgbClr>
                  </a:outerShdw>
                </a:effectLst>
              </a:rPr>
              <a:t>Understanding K</a:t>
            </a:r>
            <a:r>
              <a:rPr lang="en-US" baseline="-25000" dirty="0">
                <a:solidFill>
                  <a:srgbClr val="E13B86"/>
                </a:solidFill>
                <a:effectLst>
                  <a:outerShdw blurRad="38100" dist="38100" dir="2700000" algn="tl">
                    <a:srgbClr val="000000">
                      <a:alpha val="43137"/>
                    </a:srgbClr>
                  </a:outerShdw>
                </a:effectLst>
              </a:rPr>
              <a:t>m</a:t>
            </a:r>
          </a:p>
        </p:txBody>
      </p:sp>
      <p:sp>
        <p:nvSpPr>
          <p:cNvPr id="24581" name="Rectangle 5"/>
          <p:cNvSpPr>
            <a:spLocks noGrp="1" noChangeArrowheads="1"/>
          </p:cNvSpPr>
          <p:nvPr>
            <p:ph idx="1"/>
          </p:nvPr>
        </p:nvSpPr>
        <p:spPr>
          <a:xfrm>
            <a:off x="300251" y="1040641"/>
            <a:ext cx="8679976" cy="5646761"/>
          </a:xfrm>
          <a:noFill/>
          <a:ln/>
        </p:spPr>
        <p:txBody>
          <a:bodyPr lIns="90488" tIns="44450" rIns="90488" bIns="44450">
            <a:noAutofit/>
          </a:bodyPr>
          <a:lstStyle/>
          <a:p>
            <a:pPr>
              <a:buFont typeface="Wingdings" pitchFamily="2" charset="2"/>
              <a:buChar char="Ø"/>
            </a:pPr>
            <a:r>
              <a:rPr lang="en-US" sz="2800" dirty="0" smtClean="0"/>
              <a:t>K</a:t>
            </a:r>
            <a:r>
              <a:rPr lang="en-US" sz="2800" baseline="-25000" dirty="0" smtClean="0"/>
              <a:t>m</a:t>
            </a:r>
            <a:r>
              <a:rPr lang="en-US" sz="2800" dirty="0" smtClean="0"/>
              <a:t> </a:t>
            </a:r>
            <a:r>
              <a:rPr lang="en-US" sz="2800" dirty="0"/>
              <a:t>is a constant </a:t>
            </a:r>
            <a:r>
              <a:rPr lang="en-US" sz="2800" dirty="0" smtClean="0"/>
              <a:t> that is characteristic of an enzyme and its particular substrate.</a:t>
            </a:r>
          </a:p>
          <a:p>
            <a:pPr>
              <a:buNone/>
            </a:pPr>
            <a:endParaRPr lang="en-US" sz="800" dirty="0"/>
          </a:p>
          <a:p>
            <a:pPr>
              <a:buFont typeface="Wingdings" pitchFamily="2" charset="2"/>
              <a:buChar char="Ø"/>
            </a:pPr>
            <a:r>
              <a:rPr lang="en-US" sz="2800" dirty="0"/>
              <a:t>K</a:t>
            </a:r>
            <a:r>
              <a:rPr lang="en-US" sz="2800" baseline="-25000" dirty="0"/>
              <a:t>m</a:t>
            </a:r>
            <a:r>
              <a:rPr lang="en-US" sz="2800" dirty="0"/>
              <a:t> </a:t>
            </a:r>
            <a:r>
              <a:rPr lang="en-US" sz="2800" dirty="0" smtClean="0"/>
              <a:t>reflects the affinity (estimate of the dissociation constant) of E from S.</a:t>
            </a:r>
          </a:p>
          <a:p>
            <a:pPr>
              <a:buNone/>
            </a:pPr>
            <a:endParaRPr lang="en-US" sz="900" dirty="0"/>
          </a:p>
          <a:p>
            <a:pPr>
              <a:buFont typeface="Wingdings" pitchFamily="2" charset="2"/>
              <a:buChar char="Ø"/>
            </a:pPr>
            <a:r>
              <a:rPr lang="en-US" sz="2800" dirty="0"/>
              <a:t>K</a:t>
            </a:r>
            <a:r>
              <a:rPr lang="en-US" sz="2800" baseline="-25000" dirty="0"/>
              <a:t>m</a:t>
            </a:r>
            <a:r>
              <a:rPr lang="en-US" sz="2800" dirty="0"/>
              <a:t> </a:t>
            </a:r>
            <a:r>
              <a:rPr lang="en-US" sz="2800" dirty="0" smtClean="0"/>
              <a:t>is numerically equal to the substrate concentration at which the reaction velocity is equal to ½ </a:t>
            </a:r>
            <a:r>
              <a:rPr lang="en-US" sz="2800" dirty="0" err="1" smtClean="0"/>
              <a:t>V</a:t>
            </a:r>
            <a:r>
              <a:rPr lang="en-US" sz="2800" baseline="-25000" dirty="0" err="1" smtClean="0"/>
              <a:t>max</a:t>
            </a:r>
            <a:r>
              <a:rPr lang="en-US" sz="2800" baseline="-25000" dirty="0" smtClean="0"/>
              <a:t>.</a:t>
            </a:r>
          </a:p>
          <a:p>
            <a:pPr>
              <a:buNone/>
            </a:pPr>
            <a:endParaRPr lang="en-US" sz="900" baseline="-25000" dirty="0" smtClean="0"/>
          </a:p>
          <a:p>
            <a:pPr>
              <a:buFont typeface="Wingdings" pitchFamily="2" charset="2"/>
              <a:buChar char="Ø"/>
            </a:pPr>
            <a:r>
              <a:rPr lang="en-US" sz="2800" dirty="0" smtClean="0"/>
              <a:t>K</a:t>
            </a:r>
            <a:r>
              <a:rPr lang="en-US" sz="2800" baseline="-25000" dirty="0" smtClean="0"/>
              <a:t>m</a:t>
            </a:r>
            <a:r>
              <a:rPr lang="en-US" sz="2800" dirty="0" smtClean="0"/>
              <a:t> dose not vary with the concentration of enzyme. “think”</a:t>
            </a:r>
          </a:p>
          <a:p>
            <a:pPr>
              <a:buNone/>
            </a:pPr>
            <a:endParaRPr lang="en-US" sz="800" dirty="0"/>
          </a:p>
          <a:p>
            <a:pPr>
              <a:buFont typeface="Wingdings" pitchFamily="2" charset="2"/>
              <a:buChar char="Ø"/>
            </a:pPr>
            <a:r>
              <a:rPr lang="en-US" sz="2800" dirty="0"/>
              <a:t>Small K</a:t>
            </a:r>
            <a:r>
              <a:rPr lang="en-US" sz="2800" baseline="-25000" dirty="0"/>
              <a:t>m</a:t>
            </a:r>
            <a:r>
              <a:rPr lang="en-US" sz="2800" dirty="0"/>
              <a:t> means tight binding; high K</a:t>
            </a:r>
            <a:r>
              <a:rPr lang="en-US" sz="2800" baseline="-25000" dirty="0"/>
              <a:t>m</a:t>
            </a:r>
            <a:r>
              <a:rPr lang="en-US" sz="2800" dirty="0"/>
              <a:t> means weak binding</a:t>
            </a:r>
          </a:p>
        </p:txBody>
      </p:sp>
      <p:sp>
        <p:nvSpPr>
          <p:cNvPr id="6" name="Footer Placeholder 5"/>
          <p:cNvSpPr>
            <a:spLocks noGrp="1"/>
          </p:cNvSpPr>
          <p:nvPr>
            <p:ph type="ftr" sz="quarter" idx="11"/>
          </p:nvPr>
        </p:nvSpPr>
        <p:spPr/>
        <p:txBody>
          <a:bodyPr/>
          <a:lstStyle/>
          <a:p>
            <a:r>
              <a:rPr lang="en-GB" smtClean="0"/>
              <a:t>May Alrashed. PhD</a:t>
            </a:r>
            <a:endParaRPr lang="en-GB" dirty="0"/>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ext Box 2"/>
          <p:cNvSpPr txBox="1">
            <a:spLocks noChangeArrowheads="1"/>
          </p:cNvSpPr>
          <p:nvPr/>
        </p:nvSpPr>
        <p:spPr bwMode="auto">
          <a:xfrm>
            <a:off x="5791200" y="1371600"/>
            <a:ext cx="2784475" cy="1200329"/>
          </a:xfrm>
          <a:prstGeom prst="rect">
            <a:avLst/>
          </a:prstGeom>
          <a:noFill/>
          <a:ln w="76200">
            <a:solidFill>
              <a:srgbClr val="E16BC0"/>
            </a:solidFill>
            <a:miter lim="800000"/>
            <a:headEnd/>
            <a:tailEnd/>
          </a:ln>
          <a:effectLst/>
        </p:spPr>
        <p:txBody>
          <a:bodyPr>
            <a:spAutoFit/>
          </a:bodyPr>
          <a:lstStyle/>
          <a:p>
            <a:pPr eaLnBrk="0" hangingPunct="0"/>
            <a:r>
              <a:rPr lang="en-US" sz="2400" dirty="0"/>
              <a:t>              </a:t>
            </a:r>
            <a:r>
              <a:rPr lang="en-US" sz="2400" dirty="0" err="1"/>
              <a:t>V</a:t>
            </a:r>
            <a:r>
              <a:rPr lang="en-US" sz="2400" baseline="-25000" dirty="0" err="1"/>
              <a:t>max</a:t>
            </a:r>
            <a:r>
              <a:rPr lang="en-US" sz="2400" dirty="0"/>
              <a:t>[S]</a:t>
            </a:r>
          </a:p>
          <a:p>
            <a:pPr eaLnBrk="0" hangingPunct="0"/>
            <a:r>
              <a:rPr lang="en-US" sz="2400" dirty="0"/>
              <a:t>V</a:t>
            </a:r>
            <a:r>
              <a:rPr lang="en-US" sz="2400" baseline="-25000" dirty="0"/>
              <a:t>o </a:t>
            </a:r>
            <a:r>
              <a:rPr lang="en-US" sz="2400" dirty="0"/>
              <a:t> =</a:t>
            </a:r>
            <a:r>
              <a:rPr lang="en-US" sz="2400" baseline="30000" dirty="0"/>
              <a:t>      ____________</a:t>
            </a:r>
          </a:p>
          <a:p>
            <a:pPr eaLnBrk="0" hangingPunct="0"/>
            <a:r>
              <a:rPr lang="en-US" sz="2400" dirty="0"/>
              <a:t>             K</a:t>
            </a:r>
            <a:r>
              <a:rPr lang="en-US" sz="2400" baseline="-25000" dirty="0"/>
              <a:t>M  </a:t>
            </a:r>
            <a:r>
              <a:rPr lang="en-US" sz="2400" dirty="0"/>
              <a:t>+  [S]</a:t>
            </a:r>
          </a:p>
        </p:txBody>
      </p:sp>
      <p:sp>
        <p:nvSpPr>
          <p:cNvPr id="144387" name="Rectangle 3"/>
          <p:cNvSpPr>
            <a:spLocks noChangeArrowheads="1"/>
          </p:cNvSpPr>
          <p:nvPr/>
        </p:nvSpPr>
        <p:spPr bwMode="auto">
          <a:xfrm>
            <a:off x="5410200" y="2667000"/>
            <a:ext cx="352425" cy="457200"/>
          </a:xfrm>
          <a:prstGeom prst="rect">
            <a:avLst/>
          </a:prstGeom>
          <a:noFill/>
          <a:ln w="9525">
            <a:noFill/>
            <a:miter lim="800000"/>
            <a:headEnd/>
            <a:tailEnd/>
          </a:ln>
          <a:effectLst/>
        </p:spPr>
        <p:txBody>
          <a:bodyPr wrap="none">
            <a:spAutoFit/>
          </a:bodyPr>
          <a:lstStyle/>
          <a:p>
            <a:pPr eaLnBrk="0" hangingPunct="0"/>
            <a:r>
              <a:rPr lang="en-US" sz="2400" b="1">
                <a:solidFill>
                  <a:schemeClr val="bg2"/>
                </a:solidFill>
              </a:rPr>
              <a:t>  </a:t>
            </a:r>
          </a:p>
        </p:txBody>
      </p:sp>
      <p:sp>
        <p:nvSpPr>
          <p:cNvPr id="144388" name="Rectangle 4"/>
          <p:cNvSpPr>
            <a:spLocks noChangeArrowheads="1"/>
          </p:cNvSpPr>
          <p:nvPr/>
        </p:nvSpPr>
        <p:spPr bwMode="auto">
          <a:xfrm>
            <a:off x="6629400" y="2667000"/>
            <a:ext cx="1169988" cy="457200"/>
          </a:xfrm>
          <a:prstGeom prst="rect">
            <a:avLst/>
          </a:prstGeom>
          <a:noFill/>
          <a:ln w="9525">
            <a:noFill/>
            <a:miter lim="800000"/>
            <a:headEnd/>
            <a:tailEnd/>
          </a:ln>
          <a:effectLst/>
        </p:spPr>
        <p:txBody>
          <a:bodyPr wrap="none">
            <a:spAutoFit/>
          </a:bodyPr>
          <a:lstStyle/>
          <a:p>
            <a:pPr eaLnBrk="0" hangingPunct="0"/>
            <a:r>
              <a:rPr lang="en-US" sz="2400" b="1">
                <a:solidFill>
                  <a:schemeClr val="bg2"/>
                </a:solidFill>
              </a:rPr>
              <a:t>         </a:t>
            </a:r>
            <a:r>
              <a:rPr lang="en-US" sz="2400" baseline="30000">
                <a:solidFill>
                  <a:schemeClr val="bg2"/>
                </a:solidFill>
              </a:rPr>
              <a:t>    </a:t>
            </a:r>
            <a:endParaRPr lang="en-US" sz="2400" b="1">
              <a:solidFill>
                <a:schemeClr val="bg2"/>
              </a:solidFill>
            </a:endParaRPr>
          </a:p>
        </p:txBody>
      </p:sp>
      <p:sp>
        <p:nvSpPr>
          <p:cNvPr id="144389" name="Text Box 5"/>
          <p:cNvSpPr txBox="1">
            <a:spLocks noChangeArrowheads="1"/>
          </p:cNvSpPr>
          <p:nvPr/>
        </p:nvSpPr>
        <p:spPr bwMode="auto">
          <a:xfrm>
            <a:off x="5791200" y="3276600"/>
            <a:ext cx="2895600" cy="2238375"/>
          </a:xfrm>
          <a:prstGeom prst="rect">
            <a:avLst/>
          </a:prstGeom>
          <a:noFill/>
          <a:ln w="76200">
            <a:solidFill>
              <a:srgbClr val="E16BC0"/>
            </a:solidFill>
            <a:miter lim="800000"/>
            <a:headEnd/>
            <a:tailEnd/>
          </a:ln>
          <a:effectLst/>
        </p:spPr>
        <p:txBody>
          <a:bodyPr>
            <a:spAutoFit/>
          </a:bodyPr>
          <a:lstStyle/>
          <a:p>
            <a:pPr eaLnBrk="0" hangingPunct="0"/>
            <a:endParaRPr lang="en-US" sz="2400"/>
          </a:p>
          <a:p>
            <a:pPr eaLnBrk="0" hangingPunct="0"/>
            <a:r>
              <a:rPr lang="en-US" sz="2400"/>
              <a:t>K</a:t>
            </a:r>
            <a:r>
              <a:rPr lang="en-US" sz="2400" baseline="-25000"/>
              <a:t>M  </a:t>
            </a:r>
            <a:r>
              <a:rPr lang="en-US" sz="2400"/>
              <a:t>=  [S]</a:t>
            </a:r>
          </a:p>
          <a:p>
            <a:pPr eaLnBrk="0" hangingPunct="0"/>
            <a:endParaRPr lang="en-US" sz="2400"/>
          </a:p>
          <a:p>
            <a:pPr eaLnBrk="0" hangingPunct="0"/>
            <a:r>
              <a:rPr lang="en-US" sz="2400"/>
              <a:t> when V</a:t>
            </a:r>
            <a:r>
              <a:rPr lang="en-US" sz="2400" baseline="-25000"/>
              <a:t>o </a:t>
            </a:r>
            <a:r>
              <a:rPr lang="en-US" sz="2400"/>
              <a:t> =    V</a:t>
            </a:r>
            <a:r>
              <a:rPr lang="en-US" sz="2400" baseline="-25000"/>
              <a:t>max</a:t>
            </a:r>
          </a:p>
          <a:p>
            <a:pPr eaLnBrk="0" hangingPunct="0"/>
            <a:r>
              <a:rPr lang="en-US" sz="2400" baseline="-25000"/>
              <a:t>                                  </a:t>
            </a:r>
            <a:r>
              <a:rPr lang="en-US" sz="2400" baseline="30000"/>
              <a:t>_____</a:t>
            </a:r>
          </a:p>
          <a:p>
            <a:pPr eaLnBrk="0" hangingPunct="0"/>
            <a:r>
              <a:rPr lang="en-US" sz="2400" baseline="-25000"/>
              <a:t>                                    </a:t>
            </a:r>
            <a:r>
              <a:rPr lang="en-US" sz="2400"/>
              <a:t>2</a:t>
            </a:r>
          </a:p>
        </p:txBody>
      </p:sp>
      <p:pic>
        <p:nvPicPr>
          <p:cNvPr id="144390" name="Picture 6"/>
          <p:cNvPicPr>
            <a:picLocks noChangeAspect="1" noChangeArrowheads="1"/>
          </p:cNvPicPr>
          <p:nvPr/>
        </p:nvPicPr>
        <p:blipFill>
          <a:blip r:embed="rId2" cstate="print"/>
          <a:srcRect/>
          <a:stretch>
            <a:fillRect/>
          </a:stretch>
        </p:blipFill>
        <p:spPr bwMode="auto">
          <a:xfrm>
            <a:off x="304800" y="1371600"/>
            <a:ext cx="5029200" cy="4140200"/>
          </a:xfrm>
          <a:prstGeom prst="rect">
            <a:avLst/>
          </a:prstGeom>
          <a:noFill/>
          <a:ln w="76200">
            <a:solidFill>
              <a:srgbClr val="E16BC0"/>
            </a:solidFill>
            <a:miter lim="800000"/>
            <a:headEnd/>
            <a:tailEnd/>
          </a:ln>
        </p:spPr>
      </p:pic>
      <p:sp>
        <p:nvSpPr>
          <p:cNvPr id="144391" name="Line 7"/>
          <p:cNvSpPr>
            <a:spLocks noChangeShapeType="1"/>
          </p:cNvSpPr>
          <p:nvPr/>
        </p:nvSpPr>
        <p:spPr bwMode="auto">
          <a:xfrm flipV="1">
            <a:off x="1219200" y="3505200"/>
            <a:ext cx="0" cy="457200"/>
          </a:xfrm>
          <a:prstGeom prst="line">
            <a:avLst/>
          </a:prstGeom>
          <a:noFill/>
          <a:ln w="57150">
            <a:solidFill>
              <a:srgbClr val="6C18B0"/>
            </a:solidFill>
            <a:round/>
            <a:headEnd/>
            <a:tailEnd type="triangle" w="med" len="med"/>
          </a:ln>
          <a:effectLst/>
        </p:spPr>
        <p:txBody>
          <a:bodyPr wrap="none" anchor="ctr"/>
          <a:lstStyle/>
          <a:p>
            <a:endParaRPr lang="en-GB"/>
          </a:p>
        </p:txBody>
      </p:sp>
      <p:sp>
        <p:nvSpPr>
          <p:cNvPr id="144392" name="Text Box 8"/>
          <p:cNvSpPr txBox="1">
            <a:spLocks noChangeArrowheads="1"/>
          </p:cNvSpPr>
          <p:nvPr/>
        </p:nvSpPr>
        <p:spPr bwMode="auto">
          <a:xfrm>
            <a:off x="822325" y="358775"/>
            <a:ext cx="6798656" cy="830997"/>
          </a:xfrm>
          <a:prstGeom prst="rect">
            <a:avLst/>
          </a:prstGeom>
          <a:noFill/>
          <a:ln w="9525">
            <a:noFill/>
            <a:miter lim="800000"/>
            <a:headEnd/>
            <a:tailEnd/>
          </a:ln>
          <a:effectLst/>
        </p:spPr>
        <p:txBody>
          <a:bodyPr wrap="none">
            <a:spAutoFit/>
          </a:bodyPr>
          <a:lstStyle/>
          <a:p>
            <a:pPr eaLnBrk="0" hangingPunct="0"/>
            <a:r>
              <a:rPr lang="en-US" sz="2400" b="1" dirty="0">
                <a:solidFill>
                  <a:srgbClr val="F30D5F"/>
                </a:solidFill>
                <a:effectLst>
                  <a:outerShdw blurRad="38100" dist="38100" dir="2700000" algn="tl">
                    <a:srgbClr val="000000">
                      <a:alpha val="43137"/>
                    </a:srgbClr>
                  </a:outerShdw>
                </a:effectLst>
              </a:rPr>
              <a:t>Enzyme Kinetics: Michaelis-</a:t>
            </a:r>
            <a:r>
              <a:rPr lang="en-US" sz="2400" b="1" dirty="0" err="1">
                <a:solidFill>
                  <a:srgbClr val="F30D5F"/>
                </a:solidFill>
                <a:effectLst>
                  <a:outerShdw blurRad="38100" dist="38100" dir="2700000" algn="tl">
                    <a:srgbClr val="000000">
                      <a:alpha val="43137"/>
                    </a:srgbClr>
                  </a:outerShdw>
                </a:effectLst>
              </a:rPr>
              <a:t>Menton</a:t>
            </a:r>
            <a:r>
              <a:rPr lang="en-US" sz="2400" b="1" dirty="0">
                <a:solidFill>
                  <a:srgbClr val="F30D5F"/>
                </a:solidFill>
                <a:effectLst>
                  <a:outerShdw blurRad="38100" dist="38100" dir="2700000" algn="tl">
                    <a:srgbClr val="000000">
                      <a:alpha val="43137"/>
                    </a:srgbClr>
                  </a:outerShdw>
                </a:effectLst>
              </a:rPr>
              <a:t> Equation</a:t>
            </a:r>
          </a:p>
          <a:p>
            <a:pPr eaLnBrk="0" hangingPunct="0"/>
            <a:endParaRPr lang="en-US" sz="2400" dirty="0">
              <a:solidFill>
                <a:srgbClr val="F30D5F"/>
              </a:solidFill>
              <a:effectLst>
                <a:outerShdw blurRad="38100" dist="38100" dir="2700000" algn="tl">
                  <a:srgbClr val="000000">
                    <a:alpha val="43137"/>
                  </a:srgbClr>
                </a:outerShdw>
              </a:effectLst>
            </a:endParaRPr>
          </a:p>
        </p:txBody>
      </p:sp>
      <p:sp>
        <p:nvSpPr>
          <p:cNvPr id="144393" name="Line 9"/>
          <p:cNvSpPr>
            <a:spLocks noChangeShapeType="1"/>
          </p:cNvSpPr>
          <p:nvPr/>
        </p:nvSpPr>
        <p:spPr bwMode="auto">
          <a:xfrm flipV="1">
            <a:off x="1219200" y="5257800"/>
            <a:ext cx="0" cy="457200"/>
          </a:xfrm>
          <a:prstGeom prst="line">
            <a:avLst/>
          </a:prstGeom>
          <a:noFill/>
          <a:ln w="57150">
            <a:solidFill>
              <a:srgbClr val="6C18B0"/>
            </a:solidFill>
            <a:round/>
            <a:headEnd/>
            <a:tailEnd type="triangle" w="med" len="med"/>
          </a:ln>
          <a:effectLst/>
        </p:spPr>
        <p:txBody>
          <a:bodyPr wrap="none" anchor="ctr"/>
          <a:lstStyle/>
          <a:p>
            <a:endParaRPr lang="en-GB"/>
          </a:p>
        </p:txBody>
      </p:sp>
      <p:sp>
        <p:nvSpPr>
          <p:cNvPr id="144394" name="Line 10"/>
          <p:cNvSpPr>
            <a:spLocks noChangeShapeType="1"/>
          </p:cNvSpPr>
          <p:nvPr/>
        </p:nvSpPr>
        <p:spPr bwMode="auto">
          <a:xfrm flipV="1">
            <a:off x="2743200" y="5562600"/>
            <a:ext cx="0" cy="457200"/>
          </a:xfrm>
          <a:prstGeom prst="line">
            <a:avLst/>
          </a:prstGeom>
          <a:noFill/>
          <a:ln w="57150">
            <a:solidFill>
              <a:srgbClr val="6C18B0"/>
            </a:solidFill>
            <a:round/>
            <a:headEnd/>
            <a:tailEnd type="triangle" w="med" len="med"/>
          </a:ln>
          <a:effectLst/>
        </p:spPr>
        <p:txBody>
          <a:bodyPr wrap="none" anchor="ctr"/>
          <a:lstStyle/>
          <a:p>
            <a:endParaRPr lang="en-GB"/>
          </a:p>
        </p:txBody>
      </p:sp>
      <p:sp>
        <p:nvSpPr>
          <p:cNvPr id="144395" name="Line 11"/>
          <p:cNvSpPr>
            <a:spLocks noChangeShapeType="1"/>
          </p:cNvSpPr>
          <p:nvPr/>
        </p:nvSpPr>
        <p:spPr bwMode="auto">
          <a:xfrm flipV="1">
            <a:off x="4572000" y="2133600"/>
            <a:ext cx="0" cy="457200"/>
          </a:xfrm>
          <a:prstGeom prst="line">
            <a:avLst/>
          </a:prstGeom>
          <a:noFill/>
          <a:ln w="57150">
            <a:solidFill>
              <a:srgbClr val="6C18B0"/>
            </a:solidFill>
            <a:round/>
            <a:headEnd/>
            <a:tailEnd type="triangle" w="med" len="med"/>
          </a:ln>
          <a:effectLst/>
        </p:spPr>
        <p:txBody>
          <a:bodyPr wrap="none" anchor="ctr"/>
          <a:lstStyle/>
          <a:p>
            <a:endParaRPr lang="en-GB"/>
          </a:p>
        </p:txBody>
      </p:sp>
      <p:sp>
        <p:nvSpPr>
          <p:cNvPr id="144396" name="Text Box 12"/>
          <p:cNvSpPr txBox="1">
            <a:spLocks noChangeArrowheads="1"/>
          </p:cNvSpPr>
          <p:nvPr/>
        </p:nvSpPr>
        <p:spPr bwMode="auto">
          <a:xfrm>
            <a:off x="7315200" y="6384925"/>
            <a:ext cx="1648208" cy="400110"/>
          </a:xfrm>
          <a:prstGeom prst="rect">
            <a:avLst/>
          </a:prstGeom>
          <a:noFill/>
          <a:ln w="9525">
            <a:noFill/>
            <a:miter lim="800000"/>
            <a:headEnd/>
            <a:tailEnd/>
          </a:ln>
          <a:effectLst/>
        </p:spPr>
        <p:txBody>
          <a:bodyPr wrap="none">
            <a:spAutoFit/>
          </a:bodyPr>
          <a:lstStyle/>
          <a:p>
            <a:pPr eaLnBrk="0" hangingPunct="0"/>
            <a:r>
              <a:rPr lang="en-US" sz="1000">
                <a:solidFill>
                  <a:schemeClr val="bg2"/>
                </a:solidFill>
              </a:rPr>
              <a:t>From Lehninger</a:t>
            </a:r>
          </a:p>
          <a:p>
            <a:pPr eaLnBrk="0" hangingPunct="0"/>
            <a:r>
              <a:rPr lang="en-US" sz="1000">
                <a:solidFill>
                  <a:schemeClr val="bg2"/>
                </a:solidFill>
              </a:rPr>
              <a:t>Principles of Biochemistry</a:t>
            </a:r>
            <a:endParaRPr lang="en-US" sz="2400"/>
          </a:p>
        </p:txBody>
      </p:sp>
      <p:sp>
        <p:nvSpPr>
          <p:cNvPr id="2" name="Rectangle 1"/>
          <p:cNvSpPr/>
          <p:nvPr/>
        </p:nvSpPr>
        <p:spPr>
          <a:xfrm>
            <a:off x="625796" y="6015593"/>
            <a:ext cx="4784403" cy="400110"/>
          </a:xfrm>
          <a:prstGeom prst="rect">
            <a:avLst/>
          </a:prstGeom>
        </p:spPr>
        <p:txBody>
          <a:bodyPr wrap="square">
            <a:spAutoFit/>
          </a:bodyPr>
          <a:lstStyle/>
          <a:p>
            <a:r>
              <a:rPr lang="en-US" sz="2000" b="1" dirty="0" smtClean="0"/>
              <a:t>Hyperbolic </a:t>
            </a:r>
            <a:r>
              <a:rPr lang="en-US" sz="2000" b="1" dirty="0"/>
              <a:t>Michaelis–</a:t>
            </a:r>
            <a:r>
              <a:rPr lang="en-US" sz="2000" b="1" dirty="0" err="1"/>
              <a:t>Menten</a:t>
            </a:r>
            <a:r>
              <a:rPr lang="en-US" sz="2000" b="1" dirty="0"/>
              <a:t> plot</a:t>
            </a:r>
          </a:p>
        </p:txBody>
      </p:sp>
      <p:sp>
        <p:nvSpPr>
          <p:cNvPr id="14" name="Footer Placeholder 13"/>
          <p:cNvSpPr>
            <a:spLocks noGrp="1"/>
          </p:cNvSpPr>
          <p:nvPr>
            <p:ph type="ftr" sz="quarter" idx="11"/>
          </p:nvPr>
        </p:nvSpPr>
        <p:spPr/>
        <p:txBody>
          <a:bodyPr/>
          <a:lstStyle/>
          <a:p>
            <a:r>
              <a:rPr lang="en-GB" smtClean="0"/>
              <a:t>May Alrashed. PhD</a:t>
            </a:r>
            <a:endParaRPr lang="en-GB"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ChangeArrowheads="1"/>
          </p:cNvSpPr>
          <p:nvPr/>
        </p:nvSpPr>
        <p:spPr bwMode="auto">
          <a:xfrm>
            <a:off x="304800" y="457200"/>
            <a:ext cx="7924800" cy="3937000"/>
          </a:xfrm>
          <a:prstGeom prst="rect">
            <a:avLst/>
          </a:prstGeom>
          <a:noFill/>
          <a:ln w="12700">
            <a:noFill/>
            <a:miter lim="800000"/>
            <a:headEnd/>
            <a:tailEnd/>
          </a:ln>
          <a:effectLst/>
        </p:spPr>
        <p:txBody>
          <a:bodyPr anchor="ctr">
            <a:spAutoFit/>
          </a:bodyPr>
          <a:lstStyle/>
          <a:p>
            <a:pPr algn="ctr">
              <a:tabLst>
                <a:tab pos="347663" algn="r"/>
              </a:tabLst>
            </a:pPr>
            <a:r>
              <a:rPr lang="en-US" dirty="0"/>
              <a:t>The following data were obtained in a study of an enzyme known to follow Michaelis Menten kinetics:</a:t>
            </a:r>
          </a:p>
          <a:p>
            <a:pPr algn="ctr">
              <a:tabLst>
                <a:tab pos="347663" algn="r"/>
              </a:tabLst>
            </a:pPr>
            <a:r>
              <a:rPr lang="en-US" dirty="0"/>
              <a:t>		</a:t>
            </a:r>
          </a:p>
          <a:p>
            <a:pPr algn="ctr">
              <a:tabLst>
                <a:tab pos="347663" algn="r"/>
              </a:tabLst>
            </a:pPr>
            <a:r>
              <a:rPr lang="en-US" dirty="0"/>
              <a:t>			</a:t>
            </a:r>
            <a:r>
              <a:rPr lang="en-US" i="1" dirty="0"/>
              <a:t>V</a:t>
            </a:r>
            <a:r>
              <a:rPr lang="en-US" baseline="-25000" dirty="0"/>
              <a:t>0</a:t>
            </a:r>
            <a:r>
              <a:rPr lang="en-US" dirty="0"/>
              <a:t>	            Substrate added</a:t>
            </a:r>
          </a:p>
          <a:p>
            <a:pPr algn="ctr">
              <a:tabLst>
                <a:tab pos="347663" algn="r"/>
              </a:tabLst>
            </a:pPr>
            <a:r>
              <a:rPr lang="en-US" dirty="0"/>
              <a:t>		(</a:t>
            </a:r>
            <a:r>
              <a:rPr lang="en-US" dirty="0" err="1"/>
              <a:t>mmol</a:t>
            </a:r>
            <a:r>
              <a:rPr lang="en-US" dirty="0"/>
              <a:t>/min)	(</a:t>
            </a:r>
            <a:r>
              <a:rPr lang="en-US" dirty="0" err="1"/>
              <a:t>mmol</a:t>
            </a:r>
            <a:r>
              <a:rPr lang="en-US" dirty="0"/>
              <a:t>/L)</a:t>
            </a:r>
          </a:p>
          <a:p>
            <a:pPr algn="ctr">
              <a:tabLst>
                <a:tab pos="347663" algn="r"/>
              </a:tabLst>
            </a:pPr>
            <a:r>
              <a:rPr lang="en-US" dirty="0"/>
              <a:t>			—————————————</a:t>
            </a:r>
          </a:p>
          <a:p>
            <a:pPr algn="ctr">
              <a:tabLst>
                <a:tab pos="347663" algn="r"/>
              </a:tabLst>
            </a:pPr>
            <a:r>
              <a:rPr lang="en-US" dirty="0"/>
              <a:t>	                               216	     0.9</a:t>
            </a:r>
          </a:p>
          <a:p>
            <a:pPr algn="ctr">
              <a:tabLst>
                <a:tab pos="347663" algn="r"/>
              </a:tabLst>
            </a:pPr>
            <a:r>
              <a:rPr lang="en-US" dirty="0"/>
              <a:t>	                               323	        2</a:t>
            </a:r>
          </a:p>
          <a:p>
            <a:pPr algn="ctr">
              <a:tabLst>
                <a:tab pos="347663" algn="r"/>
              </a:tabLst>
            </a:pPr>
            <a:r>
              <a:rPr lang="en-US" dirty="0"/>
              <a:t>		                435	       4</a:t>
            </a:r>
          </a:p>
          <a:p>
            <a:pPr algn="ctr">
              <a:tabLst>
                <a:tab pos="347663" algn="r"/>
              </a:tabLst>
            </a:pPr>
            <a:r>
              <a:rPr lang="en-US" dirty="0"/>
              <a:t>			 489	      6</a:t>
            </a:r>
          </a:p>
          <a:p>
            <a:pPr algn="ctr">
              <a:tabLst>
                <a:tab pos="347663" algn="r"/>
              </a:tabLst>
            </a:pPr>
            <a:r>
              <a:rPr lang="en-US" dirty="0"/>
              <a:t>			    647	    2,000</a:t>
            </a:r>
          </a:p>
          <a:p>
            <a:pPr algn="ctr">
              <a:tabLst>
                <a:tab pos="347663" algn="r"/>
              </a:tabLst>
            </a:pPr>
            <a:r>
              <a:rPr lang="en-US" dirty="0"/>
              <a:t>			—————————————</a:t>
            </a:r>
          </a:p>
          <a:p>
            <a:pPr algn="ctr">
              <a:tabLst>
                <a:tab pos="347663" algn="r"/>
              </a:tabLst>
            </a:pPr>
            <a:r>
              <a:rPr lang="en-US" dirty="0"/>
              <a:t>		</a:t>
            </a:r>
          </a:p>
          <a:p>
            <a:pPr algn="ctr">
              <a:tabLst>
                <a:tab pos="347663" algn="r"/>
              </a:tabLst>
            </a:pPr>
            <a:r>
              <a:rPr lang="en-US" dirty="0"/>
              <a:t>		Calculate the </a:t>
            </a:r>
            <a:r>
              <a:rPr lang="en-US" i="1" dirty="0"/>
              <a:t>K</a:t>
            </a:r>
            <a:r>
              <a:rPr lang="en-US" baseline="-25000" dirty="0"/>
              <a:t>m</a:t>
            </a:r>
            <a:r>
              <a:rPr lang="en-US" dirty="0"/>
              <a:t> for this enzyme.</a:t>
            </a:r>
          </a:p>
        </p:txBody>
      </p:sp>
      <p:sp>
        <p:nvSpPr>
          <p:cNvPr id="145411" name="Text Box 3"/>
          <p:cNvSpPr txBox="1">
            <a:spLocks noChangeArrowheads="1"/>
          </p:cNvSpPr>
          <p:nvPr/>
        </p:nvSpPr>
        <p:spPr bwMode="auto">
          <a:xfrm>
            <a:off x="457200" y="4800600"/>
            <a:ext cx="3055645" cy="1938992"/>
          </a:xfrm>
          <a:prstGeom prst="rect">
            <a:avLst/>
          </a:prstGeom>
          <a:noFill/>
          <a:ln w="12700">
            <a:noFill/>
            <a:miter lim="800000"/>
            <a:headEnd/>
            <a:tailEnd/>
          </a:ln>
          <a:effectLst/>
        </p:spPr>
        <p:txBody>
          <a:bodyPr wrap="none">
            <a:spAutoFit/>
          </a:bodyPr>
          <a:lstStyle/>
          <a:p>
            <a:r>
              <a:rPr lang="en-US" sz="2000" b="1" dirty="0">
                <a:solidFill>
                  <a:srgbClr val="F30D5F"/>
                </a:solidFill>
              </a:rPr>
              <a:t>Without graphing</a:t>
            </a:r>
          </a:p>
          <a:p>
            <a:r>
              <a:rPr lang="en-US" sz="2000" b="1" dirty="0" err="1">
                <a:solidFill>
                  <a:srgbClr val="F30D5F"/>
                </a:solidFill>
              </a:rPr>
              <a:t>V</a:t>
            </a:r>
            <a:r>
              <a:rPr lang="en-US" sz="2000" b="1" baseline="-25000" dirty="0" err="1">
                <a:solidFill>
                  <a:srgbClr val="F30D5F"/>
                </a:solidFill>
              </a:rPr>
              <a:t>max</a:t>
            </a:r>
            <a:r>
              <a:rPr lang="en-US" sz="2000" b="1" dirty="0">
                <a:solidFill>
                  <a:srgbClr val="F30D5F"/>
                </a:solidFill>
              </a:rPr>
              <a:t> =  647</a:t>
            </a:r>
          </a:p>
          <a:p>
            <a:endParaRPr lang="en-US" sz="2000" b="1" dirty="0">
              <a:solidFill>
                <a:srgbClr val="F30D5F"/>
              </a:solidFill>
            </a:endParaRPr>
          </a:p>
          <a:p>
            <a:r>
              <a:rPr lang="en-US" sz="2000" b="1" dirty="0" err="1">
                <a:solidFill>
                  <a:srgbClr val="F30D5F"/>
                </a:solidFill>
              </a:rPr>
              <a:t>V</a:t>
            </a:r>
            <a:r>
              <a:rPr lang="en-US" sz="2000" b="1" baseline="-25000" dirty="0" err="1">
                <a:solidFill>
                  <a:srgbClr val="F30D5F"/>
                </a:solidFill>
              </a:rPr>
              <a:t>max</a:t>
            </a:r>
            <a:r>
              <a:rPr lang="en-US" sz="2000" b="1" dirty="0">
                <a:solidFill>
                  <a:srgbClr val="F30D5F"/>
                </a:solidFill>
              </a:rPr>
              <a:t> /2  = 647 / 2 = 323.5</a:t>
            </a:r>
          </a:p>
          <a:p>
            <a:endParaRPr lang="en-US" sz="2000" b="1" dirty="0">
              <a:solidFill>
                <a:srgbClr val="F30D5F"/>
              </a:solidFill>
            </a:endParaRPr>
          </a:p>
          <a:p>
            <a:r>
              <a:rPr lang="en-US" sz="2000" b="1" dirty="0">
                <a:solidFill>
                  <a:srgbClr val="F30D5F"/>
                </a:solidFill>
              </a:rPr>
              <a:t>K</a:t>
            </a:r>
            <a:r>
              <a:rPr lang="en-US" sz="2000" b="1" baseline="-25000" dirty="0">
                <a:solidFill>
                  <a:srgbClr val="F30D5F"/>
                </a:solidFill>
              </a:rPr>
              <a:t>m</a:t>
            </a:r>
            <a:r>
              <a:rPr lang="en-US" sz="2000" b="1" dirty="0">
                <a:solidFill>
                  <a:srgbClr val="F30D5F"/>
                </a:solidFill>
              </a:rPr>
              <a:t> = 2 </a:t>
            </a:r>
            <a:r>
              <a:rPr lang="en-US" sz="2000" b="1" dirty="0" err="1">
                <a:solidFill>
                  <a:srgbClr val="F30D5F"/>
                </a:solidFill>
              </a:rPr>
              <a:t>mmol</a:t>
            </a:r>
            <a:r>
              <a:rPr lang="en-US" sz="2000" b="1" dirty="0">
                <a:solidFill>
                  <a:srgbClr val="F30D5F"/>
                </a:solidFill>
              </a:rPr>
              <a:t>/L</a:t>
            </a:r>
          </a:p>
        </p:txBody>
      </p:sp>
      <p:sp>
        <p:nvSpPr>
          <p:cNvPr id="145412" name="Oval 4"/>
          <p:cNvSpPr>
            <a:spLocks noChangeArrowheads="1"/>
          </p:cNvSpPr>
          <p:nvPr/>
        </p:nvSpPr>
        <p:spPr bwMode="auto">
          <a:xfrm>
            <a:off x="3657600" y="2438400"/>
            <a:ext cx="3733800" cy="304800"/>
          </a:xfrm>
          <a:prstGeom prst="ellipse">
            <a:avLst/>
          </a:prstGeom>
          <a:noFill/>
          <a:ln w="12700">
            <a:solidFill>
              <a:srgbClr val="FF3399"/>
            </a:solidFill>
            <a:round/>
            <a:headEnd/>
            <a:tailEnd/>
          </a:ln>
          <a:effectLst/>
        </p:spPr>
        <p:txBody>
          <a:bodyPr wrap="none" anchor="ctr"/>
          <a:lstStyle/>
          <a:p>
            <a:endParaRPr lang="en-GB"/>
          </a:p>
        </p:txBody>
      </p:sp>
      <p:sp>
        <p:nvSpPr>
          <p:cNvPr id="145413" name="Text Box 5"/>
          <p:cNvSpPr txBox="1">
            <a:spLocks noChangeArrowheads="1"/>
          </p:cNvSpPr>
          <p:nvPr/>
        </p:nvSpPr>
        <p:spPr bwMode="auto">
          <a:xfrm>
            <a:off x="212725" y="1941513"/>
            <a:ext cx="3216275" cy="1357312"/>
          </a:xfrm>
          <a:prstGeom prst="rect">
            <a:avLst/>
          </a:prstGeom>
          <a:noFill/>
          <a:ln w="12700">
            <a:noFill/>
            <a:miter lim="800000"/>
            <a:headEnd/>
            <a:tailEnd/>
          </a:ln>
          <a:effectLst/>
        </p:spPr>
        <p:txBody>
          <a:bodyPr>
            <a:spAutoFit/>
          </a:bodyPr>
          <a:lstStyle/>
          <a:p>
            <a:r>
              <a:rPr lang="en-US" sz="2800"/>
              <a:t>K</a:t>
            </a:r>
            <a:r>
              <a:rPr lang="en-US" sz="2800" baseline="-25000"/>
              <a:t>m</a:t>
            </a:r>
            <a:r>
              <a:rPr lang="en-US"/>
              <a:t> is the substrate concentration that corresponds to   V</a:t>
            </a:r>
            <a:r>
              <a:rPr lang="en-US" baseline="-25000"/>
              <a:t>max </a:t>
            </a:r>
          </a:p>
          <a:p>
            <a:r>
              <a:rPr lang="en-US" baseline="-25000"/>
              <a:t>                                         </a:t>
            </a:r>
            <a:r>
              <a:rPr lang="en-US" sz="2800" baseline="-25000"/>
              <a:t>2</a:t>
            </a:r>
            <a:endParaRPr lang="en-US" sz="2800"/>
          </a:p>
        </p:txBody>
      </p:sp>
      <p:sp>
        <p:nvSpPr>
          <p:cNvPr id="145414" name="Line 6"/>
          <p:cNvSpPr>
            <a:spLocks noChangeShapeType="1"/>
          </p:cNvSpPr>
          <p:nvPr/>
        </p:nvSpPr>
        <p:spPr bwMode="auto">
          <a:xfrm>
            <a:off x="1905000" y="3048000"/>
            <a:ext cx="685800" cy="0"/>
          </a:xfrm>
          <a:prstGeom prst="line">
            <a:avLst/>
          </a:prstGeom>
          <a:noFill/>
          <a:ln w="12700">
            <a:solidFill>
              <a:schemeClr val="tx1"/>
            </a:solidFill>
            <a:round/>
            <a:headEnd/>
            <a:tailEnd/>
          </a:ln>
          <a:effectLst/>
        </p:spPr>
        <p:txBody>
          <a:bodyPr/>
          <a:lstStyle/>
          <a:p>
            <a:endParaRPr lang="en-GB"/>
          </a:p>
        </p:txBody>
      </p:sp>
      <p:sp>
        <p:nvSpPr>
          <p:cNvPr id="7" name="Footer Placeholder 6"/>
          <p:cNvSpPr>
            <a:spLocks noGrp="1"/>
          </p:cNvSpPr>
          <p:nvPr>
            <p:ph type="ftr" sz="quarter" idx="11"/>
          </p:nvPr>
        </p:nvSpPr>
        <p:spPr/>
        <p:txBody>
          <a:bodyPr/>
          <a:lstStyle/>
          <a:p>
            <a:r>
              <a:rPr lang="en-GB" smtClean="0"/>
              <a:t>May Alrashed. PhD</a:t>
            </a:r>
            <a:endParaRPr lang="en-GB"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smtClean="0"/>
              <a:t>May Alrashed. PhD</a:t>
            </a:r>
            <a:endParaRPr lang="en-GB" dirty="0"/>
          </a:p>
        </p:txBody>
      </p:sp>
      <p:pic>
        <p:nvPicPr>
          <p:cNvPr id="3" name="Picture 1028"/>
          <p:cNvPicPr>
            <a:picLocks noChangeAspect="1" noChangeArrowheads="1"/>
          </p:cNvPicPr>
          <p:nvPr/>
        </p:nvPicPr>
        <p:blipFill>
          <a:blip r:embed="rId2" cstate="print"/>
          <a:srcRect/>
          <a:stretch>
            <a:fillRect/>
          </a:stretch>
        </p:blipFill>
        <p:spPr bwMode="auto">
          <a:xfrm>
            <a:off x="303213" y="1184275"/>
            <a:ext cx="8535987" cy="4487863"/>
          </a:xfrm>
          <a:prstGeom prst="rect">
            <a:avLst/>
          </a:prstGeom>
          <a:noFill/>
          <a:ln w="9525">
            <a:noFill/>
            <a:miter lim="800000"/>
            <a:headEnd/>
            <a:tailEnd/>
          </a:ln>
        </p:spPr>
      </p:pic>
      <p:sp>
        <p:nvSpPr>
          <p:cNvPr id="4" name="Rectangle 3"/>
          <p:cNvSpPr/>
          <p:nvPr/>
        </p:nvSpPr>
        <p:spPr>
          <a:xfrm>
            <a:off x="341194" y="1201003"/>
            <a:ext cx="1965278" cy="51861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GB"/>
          </a:p>
        </p:txBody>
      </p:sp>
      <p:sp>
        <p:nvSpPr>
          <p:cNvPr id="26627"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GB"/>
          </a:p>
        </p:txBody>
      </p:sp>
      <p:sp>
        <p:nvSpPr>
          <p:cNvPr id="26628" name="Rectangle 4"/>
          <p:cNvSpPr>
            <a:spLocks noGrp="1" noChangeArrowheads="1"/>
          </p:cNvSpPr>
          <p:nvPr>
            <p:ph type="title"/>
          </p:nvPr>
        </p:nvSpPr>
        <p:spPr>
          <a:noFill/>
          <a:ln/>
        </p:spPr>
        <p:txBody>
          <a:bodyPr lIns="90488" tIns="44450" rIns="90488" bIns="44450"/>
          <a:lstStyle/>
          <a:p>
            <a:pPr algn="ctr"/>
            <a:r>
              <a:rPr lang="en-US" dirty="0"/>
              <a:t>Understanding </a:t>
            </a:r>
            <a:r>
              <a:rPr lang="en-US" dirty="0" err="1"/>
              <a:t>V</a:t>
            </a:r>
            <a:r>
              <a:rPr lang="en-US" baseline="-25000" dirty="0" err="1"/>
              <a:t>max</a:t>
            </a:r>
            <a:endParaRPr lang="en-US" baseline="-25000" dirty="0"/>
          </a:p>
        </p:txBody>
      </p:sp>
      <p:sp>
        <p:nvSpPr>
          <p:cNvPr id="26629" name="Rectangle 5"/>
          <p:cNvSpPr>
            <a:spLocks noGrp="1" noChangeArrowheads="1"/>
          </p:cNvSpPr>
          <p:nvPr>
            <p:ph idx="1"/>
          </p:nvPr>
        </p:nvSpPr>
        <p:spPr>
          <a:xfrm>
            <a:off x="533400" y="1610437"/>
            <a:ext cx="8150225" cy="4512552"/>
          </a:xfrm>
          <a:noFill/>
          <a:ln/>
        </p:spPr>
        <p:txBody>
          <a:bodyPr lIns="90488" tIns="44450" rIns="90488" bIns="44450">
            <a:noAutofit/>
          </a:bodyPr>
          <a:lstStyle/>
          <a:p>
            <a:pPr algn="ctr">
              <a:lnSpc>
                <a:spcPct val="110000"/>
              </a:lnSpc>
              <a:buNone/>
            </a:pPr>
            <a:r>
              <a:rPr lang="en-US" sz="2400" i="1" dirty="0"/>
              <a:t>The theoretical maximal velocity</a:t>
            </a:r>
            <a:r>
              <a:rPr lang="en-US" sz="2400" dirty="0"/>
              <a:t> </a:t>
            </a:r>
          </a:p>
          <a:p>
            <a:pPr>
              <a:lnSpc>
                <a:spcPct val="110000"/>
              </a:lnSpc>
              <a:buFont typeface="Wingdings" pitchFamily="2" charset="2"/>
              <a:buChar char="Ø"/>
            </a:pPr>
            <a:r>
              <a:rPr lang="en-US" sz="2400" dirty="0" err="1"/>
              <a:t>V</a:t>
            </a:r>
            <a:r>
              <a:rPr lang="en-US" sz="2400" baseline="-25000" dirty="0" err="1"/>
              <a:t>max</a:t>
            </a:r>
            <a:r>
              <a:rPr lang="en-US" sz="2400" dirty="0"/>
              <a:t> is a constant </a:t>
            </a:r>
            <a:endParaRPr lang="en-US" sz="2400" dirty="0" smtClean="0"/>
          </a:p>
          <a:p>
            <a:pPr>
              <a:lnSpc>
                <a:spcPct val="110000"/>
              </a:lnSpc>
              <a:buFont typeface="Wingdings" pitchFamily="2" charset="2"/>
              <a:buChar char="Ø"/>
            </a:pPr>
            <a:endParaRPr lang="en-US" sz="2400" dirty="0"/>
          </a:p>
          <a:p>
            <a:pPr>
              <a:lnSpc>
                <a:spcPct val="110000"/>
              </a:lnSpc>
              <a:buFont typeface="Wingdings" pitchFamily="2" charset="2"/>
              <a:buChar char="Ø"/>
            </a:pPr>
            <a:r>
              <a:rPr lang="en-US" sz="2400" dirty="0" err="1"/>
              <a:t>V</a:t>
            </a:r>
            <a:r>
              <a:rPr lang="en-US" sz="2400" baseline="-25000" dirty="0" err="1"/>
              <a:t>max</a:t>
            </a:r>
            <a:r>
              <a:rPr lang="en-US" sz="2400" baseline="-25000" dirty="0"/>
              <a:t> </a:t>
            </a:r>
            <a:r>
              <a:rPr lang="en-US" sz="2400" dirty="0"/>
              <a:t>is the theoretical maximal rate of the reaction - but it is NEVER achieved in reality </a:t>
            </a:r>
            <a:endParaRPr lang="en-US" sz="2400" dirty="0" smtClean="0"/>
          </a:p>
          <a:p>
            <a:pPr>
              <a:lnSpc>
                <a:spcPct val="110000"/>
              </a:lnSpc>
              <a:buFont typeface="Wingdings" pitchFamily="2" charset="2"/>
              <a:buChar char="Ø"/>
            </a:pPr>
            <a:endParaRPr lang="en-US" sz="2400" dirty="0"/>
          </a:p>
          <a:p>
            <a:pPr>
              <a:lnSpc>
                <a:spcPct val="110000"/>
              </a:lnSpc>
              <a:buFont typeface="Wingdings" pitchFamily="2" charset="2"/>
              <a:buChar char="Ø"/>
            </a:pPr>
            <a:r>
              <a:rPr lang="en-US" sz="2400" dirty="0"/>
              <a:t>To reach </a:t>
            </a:r>
            <a:r>
              <a:rPr lang="en-US" sz="2400" dirty="0" err="1"/>
              <a:t>V</a:t>
            </a:r>
            <a:r>
              <a:rPr lang="en-US" sz="2400" baseline="-25000" dirty="0" err="1"/>
              <a:t>max</a:t>
            </a:r>
            <a:r>
              <a:rPr lang="en-US" sz="2400" dirty="0"/>
              <a:t> would require that ALL enzyme molecules are tightly bound with </a:t>
            </a:r>
            <a:r>
              <a:rPr lang="en-US" sz="2400" dirty="0" smtClean="0"/>
              <a:t>substrate</a:t>
            </a:r>
          </a:p>
          <a:p>
            <a:pPr>
              <a:lnSpc>
                <a:spcPct val="110000"/>
              </a:lnSpc>
              <a:buNone/>
            </a:pPr>
            <a:r>
              <a:rPr lang="en-US" sz="2400" dirty="0" smtClean="0"/>
              <a:t> </a:t>
            </a:r>
            <a:endParaRPr lang="en-US" sz="2400" dirty="0"/>
          </a:p>
          <a:p>
            <a:pPr>
              <a:lnSpc>
                <a:spcPct val="110000"/>
              </a:lnSpc>
              <a:buFont typeface="Wingdings" pitchFamily="2" charset="2"/>
              <a:buChar char="Ø"/>
            </a:pPr>
            <a:r>
              <a:rPr lang="en-US" sz="2400" dirty="0" err="1"/>
              <a:t>V</a:t>
            </a:r>
            <a:r>
              <a:rPr lang="en-US" sz="2400" baseline="-25000" dirty="0" err="1"/>
              <a:t>max</a:t>
            </a:r>
            <a:r>
              <a:rPr lang="en-US" sz="2400" dirty="0"/>
              <a:t> is asymptotically approached as </a:t>
            </a:r>
            <a:r>
              <a:rPr lang="en-US" sz="2400" dirty="0" smtClean="0"/>
              <a:t>substrate </a:t>
            </a:r>
            <a:r>
              <a:rPr lang="en-US" sz="2400" dirty="0"/>
              <a:t>is increased </a:t>
            </a:r>
          </a:p>
        </p:txBody>
      </p:sp>
      <p:sp>
        <p:nvSpPr>
          <p:cNvPr id="6" name="Footer Placeholder 5"/>
          <p:cNvSpPr>
            <a:spLocks noGrp="1"/>
          </p:cNvSpPr>
          <p:nvPr>
            <p:ph type="ftr" sz="quarter" idx="11"/>
          </p:nvPr>
        </p:nvSpPr>
        <p:spPr/>
        <p:txBody>
          <a:bodyPr/>
          <a:lstStyle/>
          <a:p>
            <a:r>
              <a:rPr lang="en-GB" smtClean="0"/>
              <a:t>May Alrashed. PhD</a:t>
            </a:r>
            <a:endParaRPr lang="en-GB" dirty="0"/>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smtClean="0"/>
              <a:t>May Alrashed. PhD</a:t>
            </a:r>
            <a:endParaRPr lang="en-GB"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405" y="2327932"/>
            <a:ext cx="7966726" cy="40319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807535" y="212651"/>
            <a:ext cx="4976037" cy="954107"/>
          </a:xfrm>
          <a:prstGeom prst="rect">
            <a:avLst/>
          </a:prstGeom>
          <a:noFill/>
        </p:spPr>
        <p:txBody>
          <a:bodyPr wrap="square" rtlCol="0">
            <a:spAutoFit/>
          </a:bodyPr>
          <a:lstStyle/>
          <a:p>
            <a:pPr algn="ctr"/>
            <a:r>
              <a:rPr lang="en-US" sz="2800" b="1" dirty="0" smtClean="0">
                <a:solidFill>
                  <a:schemeClr val="accent1"/>
                </a:solidFill>
                <a:effectLst>
                  <a:outerShdw blurRad="38100" dist="38100" dir="2700000" algn="tl">
                    <a:srgbClr val="000000">
                      <a:alpha val="43137"/>
                    </a:srgbClr>
                  </a:outerShdw>
                </a:effectLst>
              </a:rPr>
              <a:t>Lineweaver-Burk Plots</a:t>
            </a:r>
            <a:endParaRPr lang="en-US" sz="2800" b="1" dirty="0">
              <a:solidFill>
                <a:schemeClr val="accent1"/>
              </a:solidFill>
              <a:effectLst>
                <a:outerShdw blurRad="38100" dist="38100" dir="2700000" algn="tl">
                  <a:srgbClr val="000000">
                    <a:alpha val="43137"/>
                  </a:srgbClr>
                </a:outerShdw>
              </a:effectLst>
            </a:endParaRPr>
          </a:p>
          <a:p>
            <a:pPr algn="ctr"/>
            <a:r>
              <a:rPr lang="en-US" sz="2800" b="1" dirty="0" smtClean="0">
                <a:solidFill>
                  <a:schemeClr val="accent1"/>
                </a:solidFill>
                <a:effectLst>
                  <a:outerShdw blurRad="38100" dist="38100" dir="2700000" algn="tl">
                    <a:srgbClr val="000000">
                      <a:alpha val="43137"/>
                    </a:srgbClr>
                  </a:outerShdw>
                </a:effectLst>
              </a:rPr>
              <a:t> </a:t>
            </a:r>
            <a:endParaRPr lang="en-US" sz="2800" b="1" dirty="0">
              <a:solidFill>
                <a:schemeClr val="accent1"/>
              </a:solidFill>
              <a:effectLst>
                <a:outerShdw blurRad="38100" dist="38100" dir="2700000" algn="tl">
                  <a:srgbClr val="000000">
                    <a:alpha val="43137"/>
                  </a:srgbClr>
                </a:outerShdw>
              </a:effectLst>
            </a:endParaRPr>
          </a:p>
        </p:txBody>
      </p:sp>
      <p:sp>
        <p:nvSpPr>
          <p:cNvPr id="5" name="Rectangle 4"/>
          <p:cNvSpPr/>
          <p:nvPr/>
        </p:nvSpPr>
        <p:spPr>
          <a:xfrm>
            <a:off x="305404" y="850605"/>
            <a:ext cx="8306967" cy="1477328"/>
          </a:xfrm>
          <a:prstGeom prst="rect">
            <a:avLst/>
          </a:prstGeom>
        </p:spPr>
        <p:txBody>
          <a:bodyPr wrap="square">
            <a:spAutoFit/>
          </a:bodyPr>
          <a:lstStyle/>
          <a:p>
            <a:pPr algn="just"/>
            <a:r>
              <a:rPr lang="en-US" dirty="0"/>
              <a:t>While computers can easily determine kinetic parameters from a hyperbolic Michaelis–</a:t>
            </a:r>
            <a:r>
              <a:rPr lang="en-US" dirty="0" err="1"/>
              <a:t>Menten</a:t>
            </a:r>
            <a:r>
              <a:rPr lang="en-US" dirty="0"/>
              <a:t> plot, these graphs are unwieldy for visually estimating values for </a:t>
            </a:r>
            <a:r>
              <a:rPr lang="en-US" dirty="0" err="1"/>
              <a:t>V</a:t>
            </a:r>
            <a:r>
              <a:rPr lang="en-US" baseline="-25000" dirty="0" err="1"/>
              <a:t>max</a:t>
            </a:r>
            <a:r>
              <a:rPr lang="en-US" dirty="0"/>
              <a:t> and K</a:t>
            </a:r>
            <a:r>
              <a:rPr lang="en-US" baseline="-25000" dirty="0"/>
              <a:t>M</a:t>
            </a:r>
            <a:r>
              <a:rPr lang="en-US" dirty="0"/>
              <a:t>. For this purpose, the Michaelis–</a:t>
            </a:r>
            <a:r>
              <a:rPr lang="en-US" dirty="0" err="1"/>
              <a:t>Menten</a:t>
            </a:r>
            <a:r>
              <a:rPr lang="en-US" dirty="0"/>
              <a:t> equation can be rearranged to a linear equation with the form y = mx + b. The resulting plot is called a Lineweaver-Burk or double-reciprocal plot.</a:t>
            </a:r>
          </a:p>
        </p:txBody>
      </p:sp>
      <p:sp>
        <p:nvSpPr>
          <p:cNvPr id="4" name="Rectangle 3"/>
          <p:cNvSpPr/>
          <p:nvPr/>
        </p:nvSpPr>
        <p:spPr>
          <a:xfrm>
            <a:off x="305404" y="6313183"/>
            <a:ext cx="8838595" cy="523220"/>
          </a:xfrm>
          <a:prstGeom prst="rect">
            <a:avLst/>
          </a:prstGeom>
        </p:spPr>
        <p:txBody>
          <a:bodyPr wrap="square">
            <a:spAutoFit/>
          </a:bodyPr>
          <a:lstStyle/>
          <a:p>
            <a:r>
              <a:rPr lang="en-US" sz="1400" dirty="0">
                <a:solidFill>
                  <a:schemeClr val="bg1"/>
                </a:solidFill>
              </a:rPr>
              <a:t>https://www.khanacademy.org/test-prep/mcat/biomolecules/enzyme-kinetics/v/enzymatic-inhibition-and-lineweaver-burke-plots</a:t>
            </a:r>
          </a:p>
        </p:txBody>
      </p:sp>
    </p:spTree>
    <p:extLst>
      <p:ext uri="{BB962C8B-B14F-4D97-AF65-F5344CB8AC3E}">
        <p14:creationId xmlns:p14="http://schemas.microsoft.com/office/powerpoint/2010/main" val="140222603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bwMode="auto">
          <a:xfrm>
            <a:off x="2286000" y="3124200"/>
            <a:ext cx="6172200" cy="990600"/>
          </a:xfrm>
        </p:spPr>
        <p:txBody>
          <a:bodyPr wrap="square" lIns="91440" tIns="45720" rIns="91440" bIns="45720" numCol="1" anchorCtr="0" compatLnSpc="1">
            <a:prstTxWarp prst="textNoShape">
              <a:avLst/>
            </a:prstTxWarp>
          </a:bodyPr>
          <a:lstStyle/>
          <a:p>
            <a:pPr algn="ctr" eaLnBrk="1" hangingPunct="1"/>
            <a:r>
              <a:rPr lang="en-US" sz="4000" cap="none" smtClean="0"/>
              <a:t>Clinical Enzymology</a:t>
            </a:r>
          </a:p>
        </p:txBody>
      </p:sp>
      <p:sp>
        <p:nvSpPr>
          <p:cNvPr id="14338" name="Subtitle 2"/>
          <p:cNvSpPr>
            <a:spLocks noGrp="1"/>
          </p:cNvSpPr>
          <p:nvPr>
            <p:ph type="subTitle" idx="1"/>
          </p:nvPr>
        </p:nvSpPr>
        <p:spPr>
          <a:xfrm>
            <a:off x="2286000" y="5003800"/>
            <a:ext cx="5334000" cy="863600"/>
          </a:xfrm>
        </p:spPr>
        <p:txBody>
          <a:bodyPr/>
          <a:lstStyle/>
          <a:p>
            <a:pPr algn="ctr" eaLnBrk="1" hangingPunct="1"/>
            <a:r>
              <a:rPr lang="en-US" sz="2800" b="1" dirty="0" smtClean="0">
                <a:solidFill>
                  <a:schemeClr val="tx1"/>
                </a:solidFill>
                <a:effectLst>
                  <a:outerShdw blurRad="38100" dist="38100" dir="2700000" algn="tl">
                    <a:srgbClr val="000000">
                      <a:alpha val="43137"/>
                    </a:srgbClr>
                  </a:outerShdw>
                </a:effectLst>
              </a:rPr>
              <a:t>Measuring enzyme activity</a:t>
            </a:r>
            <a:endParaRPr lang="en-US" sz="28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eaLnBrk="1" hangingPunct="1"/>
            <a:endParaRPr lang="en-US" b="1" dirty="0" smtClean="0">
              <a:solidFill>
                <a:schemeClr val="tx1"/>
              </a:solidFill>
              <a:effectLst>
                <a:outerShdw blurRad="38100" dist="38100" dir="2700000" algn="tl">
                  <a:srgbClr val="000000">
                    <a:alpha val="43137"/>
                  </a:srgbClr>
                </a:outerShdw>
              </a:effectLst>
            </a:endParaRPr>
          </a:p>
        </p:txBody>
      </p:sp>
      <p:sp>
        <p:nvSpPr>
          <p:cNvPr id="4" name="Footer Placeholder 3"/>
          <p:cNvSpPr>
            <a:spLocks noGrp="1"/>
          </p:cNvSpPr>
          <p:nvPr>
            <p:ph type="ftr" sz="quarter" idx="11"/>
          </p:nvPr>
        </p:nvSpPr>
        <p:spPr/>
        <p:txBody>
          <a:bodyPr/>
          <a:lstStyle/>
          <a:p>
            <a:r>
              <a:rPr lang="en-GB" smtClean="0"/>
              <a:t>May Alrashed. PhD</a:t>
            </a:r>
            <a:endParaRPr lang="en-GB" dirty="0"/>
          </a:p>
        </p:txBody>
      </p:sp>
    </p:spTree>
    <p:extLst>
      <p:ext uri="{BB962C8B-B14F-4D97-AF65-F5344CB8AC3E}">
        <p14:creationId xmlns:p14="http://schemas.microsoft.com/office/powerpoint/2010/main" val="401093230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Title 1"/>
          <p:cNvSpPr>
            <a:spLocks noGrp="1"/>
          </p:cNvSpPr>
          <p:nvPr>
            <p:ph type="title"/>
          </p:nvPr>
        </p:nvSpPr>
        <p:spPr bwMode="auto">
          <a:xfrm>
            <a:off x="495300" y="508563"/>
            <a:ext cx="7467600" cy="487362"/>
          </a:xfrm>
        </p:spPr>
        <p:txBody>
          <a:bodyPr wrap="square" lIns="91440" tIns="45720" rIns="91440" bIns="45720" numCol="1" anchorCtr="0" compatLnSpc="1">
            <a:prstTxWarp prst="textNoShape">
              <a:avLst/>
            </a:prstTxWarp>
            <a:noAutofit/>
          </a:bodyPr>
          <a:lstStyle/>
          <a:p>
            <a:pPr algn="ctr"/>
            <a:r>
              <a:rPr lang="en-US" sz="3200" b="1" dirty="0"/>
              <a:t>Factors that influence enzymatic </a:t>
            </a:r>
            <a:r>
              <a:rPr lang="en-US" sz="3200" b="1" dirty="0" smtClean="0"/>
              <a:t>action</a:t>
            </a:r>
            <a:endParaRPr lang="en-US" sz="3200" b="1" dirty="0"/>
          </a:p>
        </p:txBody>
      </p:sp>
      <p:sp>
        <p:nvSpPr>
          <p:cNvPr id="5" name="Slide Number Placeholder 8"/>
          <p:cNvSpPr txBox="1">
            <a:spLocks noGrp="1"/>
          </p:cNvSpPr>
          <p:nvPr/>
        </p:nvSpPr>
        <p:spPr>
          <a:xfrm>
            <a:off x="8129588" y="5734050"/>
            <a:ext cx="609600" cy="520700"/>
          </a:xfrm>
          <a:prstGeom prst="rect">
            <a:avLst/>
          </a:prstGeom>
          <a:noFill/>
        </p:spPr>
        <p:txBody>
          <a:bodyPr anchor="ctr"/>
          <a:lstStyle/>
          <a:p>
            <a:pPr algn="ctr" fontAlgn="auto">
              <a:spcBef>
                <a:spcPts val="0"/>
              </a:spcBef>
              <a:spcAft>
                <a:spcPts val="0"/>
              </a:spcAft>
              <a:defRPr/>
            </a:pPr>
            <a:fld id="{CA861431-12EA-442F-88F7-0F120F36433F}" type="slidenum">
              <a:rPr lang="en-US" sz="1400" b="1">
                <a:solidFill>
                  <a:srgbClr val="FFFFFF"/>
                </a:solidFill>
                <a:latin typeface="+mn-lt"/>
                <a:cs typeface="+mn-cs"/>
              </a:rPr>
              <a:pPr algn="ctr" fontAlgn="auto">
                <a:spcBef>
                  <a:spcPts val="0"/>
                </a:spcBef>
                <a:spcAft>
                  <a:spcPts val="0"/>
                </a:spcAft>
                <a:defRPr/>
              </a:pPr>
              <a:t>49</a:t>
            </a:fld>
            <a:endParaRPr lang="en-US" sz="1400" b="1">
              <a:solidFill>
                <a:srgbClr val="FFFFFF"/>
              </a:solidFill>
              <a:latin typeface="+mn-lt"/>
              <a:cs typeface="+mn-cs"/>
            </a:endParaRPr>
          </a:p>
        </p:txBody>
      </p:sp>
      <p:sp>
        <p:nvSpPr>
          <p:cNvPr id="15366" name="Rectangle 7"/>
          <p:cNvSpPr>
            <a:spLocks noChangeArrowheads="1"/>
          </p:cNvSpPr>
          <p:nvPr/>
        </p:nvSpPr>
        <p:spPr bwMode="auto">
          <a:xfrm>
            <a:off x="381000" y="1131502"/>
            <a:ext cx="7696200" cy="5201424"/>
          </a:xfrm>
          <a:prstGeom prst="rect">
            <a:avLst/>
          </a:prstGeom>
          <a:noFill/>
          <a:ln w="9525">
            <a:noFill/>
            <a:miter lim="800000"/>
            <a:headEnd/>
            <a:tailEnd/>
          </a:ln>
        </p:spPr>
        <p:txBody>
          <a:bodyPr anchor="ctr">
            <a:spAutoFit/>
          </a:bodyPr>
          <a:lstStyle/>
          <a:p>
            <a:pPr>
              <a:spcBef>
                <a:spcPct val="0"/>
              </a:spcBef>
            </a:pPr>
            <a:r>
              <a:rPr lang="en-US" sz="2800" b="1" dirty="0">
                <a:ln w="6350">
                  <a:solidFill>
                    <a:schemeClr val="accent1">
                      <a:shade val="43000"/>
                    </a:schemeClr>
                  </a:solidFill>
                </a:ln>
                <a:solidFill>
                  <a:schemeClr val="accent1">
                    <a:tint val="83000"/>
                    <a:satMod val="150000"/>
                  </a:schemeClr>
                </a:solidFill>
                <a:effectLst>
                  <a:outerShdw blurRad="38100" dist="38100" dir="2700000" algn="tl">
                    <a:srgbClr val="000000">
                      <a:alpha val="43137"/>
                    </a:srgbClr>
                  </a:outerShdw>
                </a:effectLst>
                <a:ea typeface="+mj-ea"/>
                <a:cs typeface="Arial" panose="020B0604020202020204" pitchFamily="34" charset="0"/>
              </a:rPr>
              <a:t>1- Substrate concentration</a:t>
            </a:r>
          </a:p>
          <a:p>
            <a:r>
              <a:rPr lang="en-US" sz="2800" b="1" dirty="0" smtClean="0">
                <a:cs typeface="Times New Roman" pitchFamily="18" charset="0"/>
              </a:rPr>
              <a:t>First </a:t>
            </a:r>
            <a:r>
              <a:rPr lang="en-US" sz="2800" b="1" dirty="0">
                <a:cs typeface="Times New Roman" pitchFamily="18" charset="0"/>
              </a:rPr>
              <a:t>Order </a:t>
            </a:r>
            <a:r>
              <a:rPr lang="en-US" sz="2800" b="1" dirty="0" smtClean="0">
                <a:cs typeface="Times New Roman" pitchFamily="18" charset="0"/>
              </a:rPr>
              <a:t>Kinetics</a:t>
            </a:r>
          </a:p>
          <a:p>
            <a:endParaRPr lang="en-US" sz="3200" b="1" dirty="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endParaRPr>
          </a:p>
          <a:p>
            <a:pPr marL="342900" indent="-342900">
              <a:buClr>
                <a:srgbClr val="E13B86"/>
              </a:buClr>
              <a:buFont typeface="Wingdings" panose="05000000000000000000" pitchFamily="2" charset="2"/>
              <a:buChar char="Ø"/>
            </a:pPr>
            <a:r>
              <a:rPr lang="en-US" sz="2400" dirty="0">
                <a:cs typeface="Times New Roman" pitchFamily="18" charset="0"/>
              </a:rPr>
              <a:t>Enzyme concentration exceeds substrate </a:t>
            </a:r>
            <a:r>
              <a:rPr lang="en-US" sz="2400" dirty="0" smtClean="0">
                <a:cs typeface="Times New Roman" pitchFamily="18" charset="0"/>
              </a:rPr>
              <a:t>concentration</a:t>
            </a:r>
          </a:p>
          <a:p>
            <a:pPr marL="171450" indent="-171450">
              <a:buClr>
                <a:srgbClr val="E13B86"/>
              </a:buClr>
              <a:buFont typeface="Wingdings" panose="05000000000000000000" pitchFamily="2" charset="2"/>
              <a:buChar char="Ø"/>
            </a:pPr>
            <a:endParaRPr lang="en-US" sz="800" dirty="0">
              <a:cs typeface="Times New Roman" pitchFamily="18" charset="0"/>
            </a:endParaRPr>
          </a:p>
          <a:p>
            <a:pPr marL="342900" indent="-342900">
              <a:buClr>
                <a:srgbClr val="E13B86"/>
              </a:buClr>
              <a:buFont typeface="Wingdings" panose="05000000000000000000" pitchFamily="2" charset="2"/>
              <a:buChar char="Ø"/>
            </a:pPr>
            <a:r>
              <a:rPr lang="en-US" sz="2400" dirty="0">
                <a:cs typeface="Times New Roman" pitchFamily="18" charset="0"/>
              </a:rPr>
              <a:t>As substrate concentration increases , the reaction rate </a:t>
            </a:r>
            <a:r>
              <a:rPr lang="en-US" sz="2400" dirty="0" smtClean="0">
                <a:cs typeface="Times New Roman" pitchFamily="18" charset="0"/>
              </a:rPr>
              <a:t>increases</a:t>
            </a:r>
          </a:p>
          <a:p>
            <a:pPr marL="171450" indent="-171450">
              <a:buClr>
                <a:srgbClr val="E13B86"/>
              </a:buClr>
              <a:buFont typeface="Wingdings" panose="05000000000000000000" pitchFamily="2" charset="2"/>
              <a:buChar char="Ø"/>
            </a:pPr>
            <a:endParaRPr lang="en-US" sz="800" dirty="0">
              <a:cs typeface="Times New Roman" pitchFamily="18" charset="0"/>
            </a:endParaRPr>
          </a:p>
          <a:p>
            <a:pPr marL="342900" indent="-342900">
              <a:buClr>
                <a:srgbClr val="E13B86"/>
              </a:buClr>
              <a:buFont typeface="Wingdings" panose="05000000000000000000" pitchFamily="2" charset="2"/>
              <a:buChar char="Ø"/>
            </a:pPr>
            <a:r>
              <a:rPr lang="en-US" sz="2400" dirty="0">
                <a:cs typeface="Times New Roman" pitchFamily="18" charset="0"/>
              </a:rPr>
              <a:t>The reaction rate  is proportional to substrate </a:t>
            </a:r>
            <a:r>
              <a:rPr lang="en-US" sz="2400" dirty="0" smtClean="0">
                <a:cs typeface="Times New Roman" pitchFamily="18" charset="0"/>
              </a:rPr>
              <a:t>concentration</a:t>
            </a:r>
          </a:p>
          <a:p>
            <a:pPr marL="171450" indent="-171450">
              <a:buClr>
                <a:srgbClr val="E13B86"/>
              </a:buClr>
              <a:buFont typeface="Wingdings" panose="05000000000000000000" pitchFamily="2" charset="2"/>
              <a:buChar char="Ø"/>
            </a:pPr>
            <a:endParaRPr lang="en-US" sz="800" dirty="0">
              <a:cs typeface="Times New Roman" pitchFamily="18" charset="0"/>
            </a:endParaRPr>
          </a:p>
          <a:p>
            <a:pPr marL="342900" indent="-342900">
              <a:buClr>
                <a:srgbClr val="E13B86"/>
              </a:buClr>
              <a:buFont typeface="Wingdings" panose="05000000000000000000" pitchFamily="2" charset="2"/>
              <a:buChar char="Ø"/>
            </a:pPr>
            <a:r>
              <a:rPr lang="en-US" sz="2400" dirty="0">
                <a:cs typeface="Times New Roman" pitchFamily="18" charset="0"/>
              </a:rPr>
              <a:t>This is </a:t>
            </a:r>
            <a:r>
              <a:rPr lang="en-US" sz="2400" b="1" u="sng" dirty="0">
                <a:cs typeface="Times New Roman" pitchFamily="18" charset="0"/>
              </a:rPr>
              <a:t>not</a:t>
            </a:r>
            <a:r>
              <a:rPr lang="en-US" sz="2400" dirty="0">
                <a:cs typeface="Times New Roman" pitchFamily="18" charset="0"/>
              </a:rPr>
              <a:t> a good place to measure enzyme activity ( The reaction  rate is dependent on substrate , not enzyme </a:t>
            </a:r>
            <a:r>
              <a:rPr lang="en-US" sz="2400" dirty="0" smtClean="0">
                <a:cs typeface="Times New Roman" pitchFamily="18" charset="0"/>
              </a:rPr>
              <a:t>)</a:t>
            </a:r>
            <a:endParaRPr lang="en-US" sz="2400" dirty="0">
              <a:cs typeface="Times New Roman" pitchFamily="18" charset="0"/>
            </a:endParaRPr>
          </a:p>
        </p:txBody>
      </p:sp>
      <p:sp>
        <p:nvSpPr>
          <p:cNvPr id="8" name="Footer Placeholder 7"/>
          <p:cNvSpPr>
            <a:spLocks noGrp="1"/>
          </p:cNvSpPr>
          <p:nvPr>
            <p:ph type="ftr" sz="quarter" idx="11"/>
          </p:nvPr>
        </p:nvSpPr>
        <p:spPr/>
        <p:txBody>
          <a:bodyPr/>
          <a:lstStyle/>
          <a:p>
            <a:r>
              <a:rPr lang="en-GB" smtClean="0"/>
              <a:t>May Alrashed. PhD</a:t>
            </a:r>
            <a:endParaRPr lang="en-GB" dirty="0"/>
          </a:p>
        </p:txBody>
      </p:sp>
    </p:spTree>
    <p:extLst>
      <p:ext uri="{BB962C8B-B14F-4D97-AF65-F5344CB8AC3E}">
        <p14:creationId xmlns:p14="http://schemas.microsoft.com/office/powerpoint/2010/main" val="1703560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accent1"/>
                </a:solidFill>
                <a:effectLst>
                  <a:outerShdw blurRad="38100" dist="38100" dir="2700000" algn="tl">
                    <a:srgbClr val="000000"/>
                  </a:outerShdw>
                </a:effectLst>
                <a:latin typeface="Arial" panose="020B0604020202020204" pitchFamily="34" charset="0"/>
                <a:cs typeface="Arial" panose="020B0604020202020204" pitchFamily="34" charset="0"/>
              </a:rPr>
              <a:t>Active Site</a:t>
            </a:r>
            <a:endParaRPr lang="en-US" dirty="0"/>
          </a:p>
        </p:txBody>
      </p:sp>
      <p:sp>
        <p:nvSpPr>
          <p:cNvPr id="3" name="Content Placeholder 2"/>
          <p:cNvSpPr>
            <a:spLocks noGrp="1"/>
          </p:cNvSpPr>
          <p:nvPr>
            <p:ph idx="1"/>
          </p:nvPr>
        </p:nvSpPr>
        <p:spPr/>
        <p:txBody>
          <a:bodyPr>
            <a:normAutofit/>
          </a:bodyPr>
          <a:lstStyle/>
          <a:p>
            <a:pPr marL="64008" indent="0">
              <a:buNone/>
            </a:pPr>
            <a:r>
              <a:rPr lang="en-US" altLang="zh-CN" sz="2800" dirty="0">
                <a:latin typeface="Arial" panose="020B0604020202020204" pitchFamily="34" charset="0"/>
                <a:cs typeface="Arial" panose="020B0604020202020204" pitchFamily="34" charset="0"/>
              </a:rPr>
              <a:t>Two models have been proposed to explain how an enzyme binds its substrate</a:t>
            </a:r>
            <a:r>
              <a:rPr lang="en-US" altLang="zh-CN" sz="2800" dirty="0" smtClean="0">
                <a:latin typeface="Arial" panose="020B0604020202020204" pitchFamily="34" charset="0"/>
                <a:cs typeface="Arial" panose="020B0604020202020204" pitchFamily="34" charset="0"/>
              </a:rPr>
              <a:t>:</a:t>
            </a:r>
          </a:p>
          <a:p>
            <a:pPr marL="64008" indent="0">
              <a:buNone/>
            </a:pPr>
            <a:endParaRPr lang="en-US" altLang="zh-CN" sz="2800" dirty="0" smtClean="0">
              <a:latin typeface="Arial" panose="020B0604020202020204" pitchFamily="34" charset="0"/>
              <a:cs typeface="Arial" panose="020B0604020202020204" pitchFamily="34" charset="0"/>
            </a:endParaRPr>
          </a:p>
          <a:p>
            <a:pPr lvl="1">
              <a:buFont typeface="Wingdings" panose="05000000000000000000" pitchFamily="2" charset="2"/>
              <a:buChar char="Ø"/>
            </a:pPr>
            <a:r>
              <a:rPr lang="en-US" altLang="zh-CN" sz="2800" dirty="0" smtClean="0">
                <a:latin typeface="Arial" panose="020B0604020202020204" pitchFamily="34" charset="0"/>
                <a:cs typeface="Arial" panose="020B0604020202020204" pitchFamily="34" charset="0"/>
              </a:rPr>
              <a:t>lock-and </a:t>
            </a:r>
            <a:r>
              <a:rPr lang="en-US" altLang="zh-CN" sz="2800" dirty="0">
                <a:latin typeface="Arial" panose="020B0604020202020204" pitchFamily="34" charset="0"/>
                <a:cs typeface="Arial" panose="020B0604020202020204" pitchFamily="34" charset="0"/>
              </a:rPr>
              <a:t>–key </a:t>
            </a:r>
            <a:r>
              <a:rPr lang="en-US" altLang="zh-CN" sz="2800" dirty="0" smtClean="0">
                <a:latin typeface="Arial" panose="020B0604020202020204" pitchFamily="34" charset="0"/>
                <a:cs typeface="Arial" panose="020B0604020202020204" pitchFamily="34" charset="0"/>
              </a:rPr>
              <a:t>model.</a:t>
            </a:r>
          </a:p>
          <a:p>
            <a:pPr lvl="1">
              <a:buFont typeface="Wingdings" panose="05000000000000000000" pitchFamily="2" charset="2"/>
              <a:buChar char="Ø"/>
            </a:pPr>
            <a:r>
              <a:rPr lang="en-US" altLang="zh-CN" sz="2800" dirty="0" smtClean="0">
                <a:latin typeface="Arial" panose="020B0604020202020204" pitchFamily="34" charset="0"/>
                <a:cs typeface="Arial" panose="020B0604020202020204" pitchFamily="34" charset="0"/>
              </a:rPr>
              <a:t>Induced-fit </a:t>
            </a:r>
            <a:r>
              <a:rPr lang="en-US" altLang="zh-CN" sz="2800" dirty="0">
                <a:latin typeface="Arial" panose="020B0604020202020204" pitchFamily="34" charset="0"/>
                <a:cs typeface="Arial" panose="020B0604020202020204" pitchFamily="34" charset="0"/>
              </a:rPr>
              <a:t>model. </a:t>
            </a:r>
          </a:p>
          <a:p>
            <a:endParaRPr lang="en-US" sz="2800" dirty="0"/>
          </a:p>
        </p:txBody>
      </p:sp>
      <p:sp>
        <p:nvSpPr>
          <p:cNvPr id="4" name="Footer Placeholder 3"/>
          <p:cNvSpPr>
            <a:spLocks noGrp="1"/>
          </p:cNvSpPr>
          <p:nvPr>
            <p:ph type="ftr" sz="quarter" idx="11"/>
          </p:nvPr>
        </p:nvSpPr>
        <p:spPr/>
        <p:txBody>
          <a:bodyPr/>
          <a:lstStyle/>
          <a:p>
            <a:r>
              <a:rPr lang="en-GB" smtClean="0"/>
              <a:t>May Alrashed. PhD</a:t>
            </a:r>
            <a:endParaRPr lang="en-GB" dirty="0"/>
          </a:p>
        </p:txBody>
      </p:sp>
    </p:spTree>
    <p:extLst>
      <p:ext uri="{BB962C8B-B14F-4D97-AF65-F5344CB8AC3E}">
        <p14:creationId xmlns:p14="http://schemas.microsoft.com/office/powerpoint/2010/main" val="252515999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7529"/>
            <a:ext cx="8229600" cy="5827279"/>
          </a:xfrm>
        </p:spPr>
        <p:txBody>
          <a:bodyPr>
            <a:normAutofit lnSpcReduction="10000"/>
          </a:bodyPr>
          <a:lstStyle/>
          <a:p>
            <a:pPr marL="64008" indent="0">
              <a:buNone/>
            </a:pPr>
            <a:r>
              <a:rPr lang="en-US" sz="2800" b="1" dirty="0" smtClean="0">
                <a:cs typeface="Times New Roman" pitchFamily="18" charset="0"/>
              </a:rPr>
              <a:t>Zero </a:t>
            </a:r>
            <a:r>
              <a:rPr lang="en-US" sz="2800" b="1" dirty="0">
                <a:cs typeface="Times New Roman" pitchFamily="18" charset="0"/>
              </a:rPr>
              <a:t>Order </a:t>
            </a:r>
            <a:r>
              <a:rPr lang="en-US" sz="2800" b="1" dirty="0" smtClean="0">
                <a:cs typeface="Times New Roman" pitchFamily="18" charset="0"/>
              </a:rPr>
              <a:t>Kinetics</a:t>
            </a:r>
            <a:endParaRPr lang="en-US" sz="3200" b="1" dirty="0">
              <a:cs typeface="Times New Roman" pitchFamily="18" charset="0"/>
            </a:endParaRPr>
          </a:p>
          <a:p>
            <a:pPr>
              <a:buClr>
                <a:srgbClr val="E13B86"/>
              </a:buClr>
              <a:buFont typeface="Wingdings" panose="05000000000000000000" pitchFamily="2" charset="2"/>
              <a:buChar char="Ø"/>
            </a:pPr>
            <a:r>
              <a:rPr lang="en-US" sz="2600" dirty="0">
                <a:cs typeface="Times New Roman" pitchFamily="18" charset="0"/>
              </a:rPr>
              <a:t>Substrate concentration is in excess </a:t>
            </a:r>
          </a:p>
          <a:p>
            <a:pPr>
              <a:buClr>
                <a:srgbClr val="E13B86"/>
              </a:buClr>
              <a:buFont typeface="Wingdings" panose="05000000000000000000" pitchFamily="2" charset="2"/>
              <a:buChar char="Ø"/>
            </a:pPr>
            <a:r>
              <a:rPr lang="en-US" sz="2600" dirty="0">
                <a:cs typeface="Times New Roman" pitchFamily="18" charset="0"/>
              </a:rPr>
              <a:t>Substrate “saturates” enzyme</a:t>
            </a:r>
          </a:p>
          <a:p>
            <a:pPr>
              <a:buClr>
                <a:srgbClr val="E13B86"/>
              </a:buClr>
              <a:buFont typeface="Wingdings" panose="05000000000000000000" pitchFamily="2" charset="2"/>
              <a:buChar char="Ø"/>
            </a:pPr>
            <a:r>
              <a:rPr lang="en-US" sz="2600" u="sng" dirty="0">
                <a:cs typeface="Times New Roman" pitchFamily="18" charset="0"/>
              </a:rPr>
              <a:t>All enzyme</a:t>
            </a:r>
            <a:r>
              <a:rPr lang="en-US" sz="2600" dirty="0">
                <a:cs typeface="Times New Roman" pitchFamily="18" charset="0"/>
              </a:rPr>
              <a:t> reacts with the excess substrate</a:t>
            </a:r>
          </a:p>
          <a:p>
            <a:pPr>
              <a:buClr>
                <a:srgbClr val="E13B86"/>
              </a:buClr>
              <a:buFont typeface="Wingdings" panose="05000000000000000000" pitchFamily="2" charset="2"/>
              <a:buChar char="Ø"/>
            </a:pPr>
            <a:r>
              <a:rPr lang="en-US" sz="2600" dirty="0">
                <a:cs typeface="Times New Roman" pitchFamily="18" charset="0"/>
              </a:rPr>
              <a:t>The chemical reaction rate goes to  </a:t>
            </a:r>
            <a:r>
              <a:rPr lang="en-US" sz="2600" u="sng" dirty="0">
                <a:cs typeface="Times New Roman" pitchFamily="18" charset="0"/>
              </a:rPr>
              <a:t>maximum velocity</a:t>
            </a:r>
          </a:p>
          <a:p>
            <a:pPr>
              <a:buClr>
                <a:srgbClr val="E13B86"/>
              </a:buClr>
              <a:buFont typeface="Wingdings" panose="05000000000000000000" pitchFamily="2" charset="2"/>
              <a:buChar char="Ø"/>
            </a:pPr>
            <a:r>
              <a:rPr lang="en-US" sz="2600" dirty="0">
                <a:cs typeface="Times New Roman" pitchFamily="18" charset="0"/>
              </a:rPr>
              <a:t>Reaction rate is dependent on enzyme activity  [E]</a:t>
            </a:r>
          </a:p>
          <a:p>
            <a:pPr>
              <a:buClr>
                <a:srgbClr val="E13B86"/>
              </a:buClr>
              <a:buFont typeface="Wingdings" panose="05000000000000000000" pitchFamily="2" charset="2"/>
              <a:buChar char="Ø"/>
            </a:pPr>
            <a:r>
              <a:rPr lang="en-US" sz="2600" dirty="0">
                <a:cs typeface="Times New Roman" pitchFamily="18" charset="0"/>
              </a:rPr>
              <a:t>Enzymes are </a:t>
            </a:r>
            <a:r>
              <a:rPr lang="en-US" sz="2600" u="sng" dirty="0">
                <a:cs typeface="Times New Roman" pitchFamily="18" charset="0"/>
              </a:rPr>
              <a:t>not</a:t>
            </a:r>
            <a:r>
              <a:rPr lang="en-US" sz="2600" dirty="0">
                <a:cs typeface="Times New Roman" pitchFamily="18" charset="0"/>
              </a:rPr>
              <a:t> measured in terms of concentration , but </a:t>
            </a:r>
            <a:r>
              <a:rPr lang="en-US" sz="2600" u="sng" dirty="0">
                <a:cs typeface="Times New Roman" pitchFamily="18" charset="0"/>
              </a:rPr>
              <a:t>activity</a:t>
            </a:r>
          </a:p>
          <a:p>
            <a:pPr>
              <a:buClr>
                <a:srgbClr val="E13B86"/>
              </a:buClr>
              <a:buFont typeface="Wingdings" panose="05000000000000000000" pitchFamily="2" charset="2"/>
              <a:buChar char="Ø"/>
            </a:pPr>
            <a:r>
              <a:rPr lang="en-US" sz="2600" dirty="0">
                <a:cs typeface="Times New Roman" pitchFamily="18" charset="0"/>
              </a:rPr>
              <a:t>Zero Order conditions are suited for enzyme measurement because this is where the reaction rate is dependent on the enzyme’s ability to catalyze a chemical reaction</a:t>
            </a:r>
          </a:p>
          <a:p>
            <a:endParaRPr lang="en-US" dirty="0"/>
          </a:p>
        </p:txBody>
      </p:sp>
      <p:sp>
        <p:nvSpPr>
          <p:cNvPr id="4" name="Footer Placeholder 3"/>
          <p:cNvSpPr>
            <a:spLocks noGrp="1"/>
          </p:cNvSpPr>
          <p:nvPr>
            <p:ph type="ftr" sz="quarter" idx="11"/>
          </p:nvPr>
        </p:nvSpPr>
        <p:spPr/>
        <p:txBody>
          <a:bodyPr/>
          <a:lstStyle/>
          <a:p>
            <a:r>
              <a:rPr lang="en-GB" smtClean="0"/>
              <a:t>May Alrashed. PhD</a:t>
            </a:r>
            <a:endParaRPr lang="en-GB" dirty="0"/>
          </a:p>
        </p:txBody>
      </p:sp>
    </p:spTree>
    <p:extLst>
      <p:ext uri="{BB962C8B-B14F-4D97-AF65-F5344CB8AC3E}">
        <p14:creationId xmlns:p14="http://schemas.microsoft.com/office/powerpoint/2010/main" val="95611107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Title 1"/>
          <p:cNvSpPr>
            <a:spLocks noGrp="1"/>
          </p:cNvSpPr>
          <p:nvPr>
            <p:ph type="title"/>
          </p:nvPr>
        </p:nvSpPr>
        <p:spPr bwMode="auto">
          <a:xfrm>
            <a:off x="448235" y="-1"/>
            <a:ext cx="8290953" cy="1281113"/>
          </a:xfrm>
        </p:spPr>
        <p:txBody>
          <a:bodyPr wrap="square" lIns="91440" tIns="45720" rIns="91440" bIns="45720" numCol="1" anchorCtr="0" compatLnSpc="1">
            <a:prstTxWarp prst="textNoShape">
              <a:avLst/>
            </a:prstTxWarp>
            <a:noAutofit/>
          </a:bodyPr>
          <a:lstStyle/>
          <a:p>
            <a:pPr algn="ctr" eaLnBrk="1" hangingPunct="1"/>
            <a:r>
              <a:rPr lang="en-US" sz="2800" b="1" cap="none" dirty="0" smtClean="0">
                <a:ln w="6350">
                  <a:noFill/>
                </a:ln>
                <a:effectLst/>
                <a:latin typeface="Arial" panose="020B0604020202020204" pitchFamily="34" charset="0"/>
                <a:cs typeface="Arial" panose="020B0604020202020204" pitchFamily="34" charset="0"/>
              </a:rPr>
              <a:t>Relationship between substrate concentration and the reaction rate in a enzymatic reaction</a:t>
            </a:r>
          </a:p>
        </p:txBody>
      </p:sp>
      <p:pic>
        <p:nvPicPr>
          <p:cNvPr id="16390" name="Picture 8" descr="zero order"/>
          <p:cNvPicPr>
            <a:picLocks noChangeAspect="1" noChangeArrowheads="1"/>
          </p:cNvPicPr>
          <p:nvPr/>
        </p:nvPicPr>
        <p:blipFill>
          <a:blip r:embed="rId2" cstate="print"/>
          <a:srcRect/>
          <a:stretch>
            <a:fillRect/>
          </a:stretch>
        </p:blipFill>
        <p:spPr bwMode="auto">
          <a:xfrm>
            <a:off x="1066800" y="1589882"/>
            <a:ext cx="7010400" cy="4891087"/>
          </a:xfrm>
          <a:prstGeom prst="rect">
            <a:avLst/>
          </a:prstGeom>
          <a:noFill/>
          <a:ln w="9525">
            <a:noFill/>
            <a:miter lim="800000"/>
            <a:headEnd/>
            <a:tailEnd/>
          </a:ln>
        </p:spPr>
      </p:pic>
      <p:sp>
        <p:nvSpPr>
          <p:cNvPr id="6" name="Footer Placeholder 5"/>
          <p:cNvSpPr>
            <a:spLocks noGrp="1"/>
          </p:cNvSpPr>
          <p:nvPr>
            <p:ph type="ftr" sz="quarter" idx="11"/>
          </p:nvPr>
        </p:nvSpPr>
        <p:spPr/>
        <p:txBody>
          <a:bodyPr/>
          <a:lstStyle/>
          <a:p>
            <a:r>
              <a:rPr lang="en-GB" smtClean="0"/>
              <a:t>May Alrashed. PhD</a:t>
            </a:r>
            <a:endParaRPr lang="en-GB" dirty="0"/>
          </a:p>
        </p:txBody>
      </p:sp>
    </p:spTree>
    <p:extLst>
      <p:ext uri="{BB962C8B-B14F-4D97-AF65-F5344CB8AC3E}">
        <p14:creationId xmlns:p14="http://schemas.microsoft.com/office/powerpoint/2010/main" val="377965782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3"/>
          <p:cNvSpPr>
            <a:spLocks noChangeArrowheads="1"/>
          </p:cNvSpPr>
          <p:nvPr/>
        </p:nvSpPr>
        <p:spPr bwMode="auto">
          <a:xfrm>
            <a:off x="609600" y="1286435"/>
            <a:ext cx="4419600" cy="457200"/>
          </a:xfrm>
          <a:prstGeom prst="rect">
            <a:avLst/>
          </a:prstGeom>
          <a:noFill/>
          <a:ln w="9525">
            <a:noFill/>
            <a:miter lim="800000"/>
            <a:headEnd/>
            <a:tailEnd/>
          </a:ln>
        </p:spPr>
        <p:txBody>
          <a:bodyPr anchor="ctr">
            <a:spAutoFit/>
          </a:bodyPr>
          <a:lstStyle/>
          <a:p>
            <a:pPr algn="just"/>
            <a:r>
              <a:rPr lang="en-US" sz="2400" b="1" dirty="0">
                <a:solidFill>
                  <a:schemeClr val="accent1"/>
                </a:solidFill>
                <a:latin typeface="Arial" panose="020B0604020202020204" pitchFamily="34" charset="0"/>
                <a:cs typeface="Arial" panose="020B0604020202020204" pitchFamily="34" charset="0"/>
              </a:rPr>
              <a:t>2- </a:t>
            </a:r>
            <a:r>
              <a:rPr lang="en-US" sz="2400" b="1"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Enzyme “ concentration “</a:t>
            </a:r>
          </a:p>
        </p:txBody>
      </p:sp>
      <p:sp>
        <p:nvSpPr>
          <p:cNvPr id="17414" name="Rectangle 7"/>
          <p:cNvSpPr>
            <a:spLocks noChangeArrowheads="1"/>
          </p:cNvSpPr>
          <p:nvPr/>
        </p:nvSpPr>
        <p:spPr bwMode="auto">
          <a:xfrm>
            <a:off x="0" y="2259104"/>
            <a:ext cx="6286500" cy="4154984"/>
          </a:xfrm>
          <a:prstGeom prst="rect">
            <a:avLst/>
          </a:prstGeom>
          <a:noFill/>
          <a:ln w="9525">
            <a:noFill/>
            <a:miter lim="800000"/>
            <a:headEnd/>
            <a:tailEnd/>
          </a:ln>
        </p:spPr>
        <p:txBody>
          <a:bodyPr wrap="square">
            <a:spAutoFit/>
          </a:bodyPr>
          <a:lstStyle/>
          <a:p>
            <a:pPr marL="800100" lvl="1" indent="-342900">
              <a:buClr>
                <a:srgbClr val="E13B86"/>
              </a:buClr>
              <a:buFont typeface="Wingdings" panose="05000000000000000000" pitchFamily="2" charset="2"/>
              <a:buChar char="Ø"/>
            </a:pPr>
            <a:r>
              <a:rPr lang="en-US" sz="2200" dirty="0">
                <a:latin typeface="Arial" panose="020B0604020202020204" pitchFamily="34" charset="0"/>
                <a:cs typeface="Arial" panose="020B0604020202020204" pitchFamily="34" charset="0"/>
              </a:rPr>
              <a:t>Enzymes are </a:t>
            </a:r>
            <a:r>
              <a:rPr lang="en-US" sz="2200" u="sng" dirty="0">
                <a:latin typeface="Arial" panose="020B0604020202020204" pitchFamily="34" charset="0"/>
                <a:cs typeface="Arial" panose="020B0604020202020204" pitchFamily="34" charset="0"/>
              </a:rPr>
              <a:t>not</a:t>
            </a:r>
            <a:r>
              <a:rPr lang="en-US" sz="2200" dirty="0">
                <a:latin typeface="Arial" panose="020B0604020202020204" pitchFamily="34" charset="0"/>
                <a:cs typeface="Arial" panose="020B0604020202020204" pitchFamily="34" charset="0"/>
              </a:rPr>
              <a:t>  measured in terms of concentration</a:t>
            </a:r>
          </a:p>
          <a:p>
            <a:pPr marL="800100" lvl="1" indent="-342900">
              <a:buClr>
                <a:srgbClr val="E13B86"/>
              </a:buClr>
              <a:buFont typeface="Wingdings" panose="05000000000000000000" pitchFamily="2" charset="2"/>
              <a:buChar char="Ø"/>
            </a:pPr>
            <a:r>
              <a:rPr lang="en-US" sz="2200" dirty="0">
                <a:latin typeface="Arial" panose="020B0604020202020204" pitchFamily="34" charset="0"/>
                <a:cs typeface="Arial" panose="020B0604020202020204" pitchFamily="34" charset="0"/>
              </a:rPr>
              <a:t>Enzymes are measured is terms of their </a:t>
            </a:r>
            <a:r>
              <a:rPr lang="en-US" sz="2200" u="sng" dirty="0">
                <a:latin typeface="Arial" panose="020B0604020202020204" pitchFamily="34" charset="0"/>
                <a:cs typeface="Arial" panose="020B0604020202020204" pitchFamily="34" charset="0"/>
              </a:rPr>
              <a:t>activity</a:t>
            </a:r>
          </a:p>
          <a:p>
            <a:pPr marL="800100" lvl="1" indent="-342900">
              <a:buClr>
                <a:srgbClr val="E13B86"/>
              </a:buClr>
              <a:buFont typeface="Wingdings" panose="05000000000000000000" pitchFamily="2" charset="2"/>
              <a:buChar char="Ø"/>
            </a:pPr>
            <a:r>
              <a:rPr lang="en-US" sz="2200" dirty="0">
                <a:latin typeface="Arial" panose="020B0604020202020204" pitchFamily="34" charset="0"/>
                <a:cs typeface="Arial" panose="020B0604020202020204" pitchFamily="34" charset="0"/>
              </a:rPr>
              <a:t>Enzyme activity =  The rate at which an enzyme catalyzes a chemical reaction</a:t>
            </a:r>
          </a:p>
          <a:p>
            <a:pPr marL="800100" lvl="1" indent="-342900">
              <a:buClr>
                <a:srgbClr val="E13B86"/>
              </a:buClr>
              <a:buFont typeface="Wingdings" panose="05000000000000000000" pitchFamily="2" charset="2"/>
              <a:buChar char="Ø"/>
            </a:pPr>
            <a:r>
              <a:rPr lang="en-US" sz="2200" dirty="0">
                <a:latin typeface="Arial" panose="020B0604020202020204" pitchFamily="34" charset="0"/>
                <a:cs typeface="Arial" panose="020B0604020202020204" pitchFamily="34" charset="0"/>
              </a:rPr>
              <a:t>Increased activity is proportional to increased concentration</a:t>
            </a:r>
          </a:p>
          <a:p>
            <a:pPr marL="800100" lvl="1" indent="-342900">
              <a:buClr>
                <a:srgbClr val="E13B86"/>
              </a:buClr>
              <a:buFont typeface="Wingdings" panose="05000000000000000000" pitchFamily="2" charset="2"/>
              <a:buChar char="Ø"/>
            </a:pPr>
            <a:r>
              <a:rPr lang="en-US" sz="2200" dirty="0">
                <a:latin typeface="Arial" panose="020B0604020202020204" pitchFamily="34" charset="0"/>
                <a:cs typeface="Arial" panose="020B0604020202020204" pitchFamily="34" charset="0"/>
              </a:rPr>
              <a:t>Activity is measured under Zero Order conditions because this is where the reaction rate is dependent on the work ( activity ) of the enzyme</a:t>
            </a:r>
          </a:p>
        </p:txBody>
      </p:sp>
      <p:pic>
        <p:nvPicPr>
          <p:cNvPr id="17415" name="Picture 8" descr="07C"/>
          <p:cNvPicPr>
            <a:picLocks noChangeAspect="1" noChangeArrowheads="1"/>
          </p:cNvPicPr>
          <p:nvPr/>
        </p:nvPicPr>
        <p:blipFill>
          <a:blip r:embed="rId2" cstate="print"/>
          <a:srcRect/>
          <a:stretch>
            <a:fillRect/>
          </a:stretch>
        </p:blipFill>
        <p:spPr bwMode="auto">
          <a:xfrm>
            <a:off x="5259761" y="156880"/>
            <a:ext cx="3884239" cy="2106706"/>
          </a:xfrm>
          <a:prstGeom prst="rect">
            <a:avLst/>
          </a:prstGeom>
          <a:noFill/>
          <a:ln w="9525">
            <a:noFill/>
            <a:miter lim="800000"/>
            <a:headEnd/>
            <a:tailEnd/>
          </a:ln>
        </p:spPr>
      </p:pic>
      <p:sp>
        <p:nvSpPr>
          <p:cNvPr id="7" name="Footer Placeholder 6"/>
          <p:cNvSpPr>
            <a:spLocks noGrp="1"/>
          </p:cNvSpPr>
          <p:nvPr>
            <p:ph type="ftr" sz="quarter" idx="11"/>
          </p:nvPr>
        </p:nvSpPr>
        <p:spPr/>
        <p:txBody>
          <a:bodyPr/>
          <a:lstStyle/>
          <a:p>
            <a:r>
              <a:rPr lang="en-GB" smtClean="0"/>
              <a:t>May Alrashed. PhD</a:t>
            </a:r>
            <a:endParaRPr lang="en-GB" dirty="0"/>
          </a:p>
        </p:txBody>
      </p:sp>
    </p:spTree>
    <p:extLst>
      <p:ext uri="{BB962C8B-B14F-4D97-AF65-F5344CB8AC3E}">
        <p14:creationId xmlns:p14="http://schemas.microsoft.com/office/powerpoint/2010/main" val="325376598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Rectangle 4"/>
          <p:cNvSpPr>
            <a:spLocks noChangeArrowheads="1"/>
          </p:cNvSpPr>
          <p:nvPr/>
        </p:nvSpPr>
        <p:spPr bwMode="auto">
          <a:xfrm>
            <a:off x="380999" y="287283"/>
            <a:ext cx="8545287" cy="5447645"/>
          </a:xfrm>
          <a:prstGeom prst="rect">
            <a:avLst/>
          </a:prstGeom>
          <a:noFill/>
          <a:ln w="9525">
            <a:noFill/>
            <a:miter lim="800000"/>
            <a:headEnd/>
            <a:tailEnd/>
          </a:ln>
        </p:spPr>
        <p:txBody>
          <a:bodyPr wrap="square" anchor="ctr">
            <a:spAutoFit/>
          </a:bodyPr>
          <a:lstStyle/>
          <a:p>
            <a:pPr algn="just">
              <a:buClr>
                <a:srgbClr val="E13B86"/>
              </a:buClr>
            </a:pPr>
            <a:r>
              <a:rPr lang="en-US" sz="2800" b="1" dirty="0">
                <a:solidFill>
                  <a:schemeClr val="accent1"/>
                </a:solidFill>
                <a:latin typeface="Arial" panose="020B0604020202020204" pitchFamily="34" charset="0"/>
                <a:cs typeface="Arial" panose="020B0604020202020204" pitchFamily="34" charset="0"/>
              </a:rPr>
              <a:t>3-</a:t>
            </a:r>
            <a:r>
              <a:rPr lang="en-US" sz="2800" dirty="0">
                <a:solidFill>
                  <a:schemeClr val="accent1"/>
                </a:solidFill>
                <a:latin typeface="Arial" panose="020B0604020202020204" pitchFamily="34" charset="0"/>
                <a:cs typeface="Arial" panose="020B0604020202020204" pitchFamily="34" charset="0"/>
              </a:rPr>
              <a:t> </a:t>
            </a:r>
            <a:r>
              <a:rPr lang="en-US" sz="2800" b="1"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pH  ( acidity )</a:t>
            </a:r>
          </a:p>
          <a:p>
            <a:pPr marL="800100" lvl="1" indent="-342900" algn="just">
              <a:buClr>
                <a:srgbClr val="E13B86"/>
              </a:buClr>
              <a:buFont typeface="Wingdings" panose="05000000000000000000" pitchFamily="2" charset="2"/>
              <a:buChar char="Ø"/>
            </a:pPr>
            <a:r>
              <a:rPr lang="en-US" sz="2000" dirty="0">
                <a:latin typeface="Arial" panose="020B0604020202020204" pitchFamily="34" charset="0"/>
                <a:cs typeface="Arial" panose="020B0604020202020204" pitchFamily="34" charset="0"/>
              </a:rPr>
              <a:t>Enzymes are proteins and subject to changes in 3D structure from pH changes</a:t>
            </a:r>
          </a:p>
          <a:p>
            <a:pPr marL="800100" lvl="1" indent="-342900" algn="just">
              <a:buClr>
                <a:srgbClr val="E13B86"/>
              </a:buClr>
              <a:buFont typeface="Wingdings" panose="05000000000000000000" pitchFamily="2" charset="2"/>
              <a:buChar char="Ø"/>
            </a:pPr>
            <a:r>
              <a:rPr lang="en-US" sz="2000" dirty="0">
                <a:latin typeface="Arial" panose="020B0604020202020204" pitchFamily="34" charset="0"/>
                <a:cs typeface="Arial" panose="020B0604020202020204" pitchFamily="34" charset="0"/>
              </a:rPr>
              <a:t>pH must be carefully controlled in enzymatic reactions</a:t>
            </a:r>
          </a:p>
          <a:p>
            <a:pPr marL="800100" lvl="1" indent="-342900" algn="just">
              <a:buClr>
                <a:srgbClr val="E13B86"/>
              </a:buClr>
              <a:buFont typeface="Wingdings" panose="05000000000000000000" pitchFamily="2" charset="2"/>
              <a:buChar char="Ø"/>
            </a:pPr>
            <a:endParaRPr lang="en-US" sz="2000" dirty="0">
              <a:solidFill>
                <a:schemeClr val="bg1"/>
              </a:solidFill>
              <a:latin typeface="Arial" panose="020B0604020202020204" pitchFamily="34" charset="0"/>
              <a:cs typeface="Arial" panose="020B0604020202020204" pitchFamily="34" charset="0"/>
            </a:endParaRPr>
          </a:p>
          <a:p>
            <a:pPr algn="just">
              <a:buClr>
                <a:srgbClr val="E13B86"/>
              </a:buClr>
            </a:pPr>
            <a:r>
              <a:rPr lang="en-US" sz="2400" b="1"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a:t>
            </a:r>
            <a:r>
              <a:rPr lang="en-US" sz="2400"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Temperature</a:t>
            </a:r>
          </a:p>
          <a:p>
            <a:pPr marL="800100" lvl="1" indent="-342900" algn="just">
              <a:buClr>
                <a:srgbClr val="E13B86"/>
              </a:buClr>
              <a:buFont typeface="Wingdings" panose="05000000000000000000" pitchFamily="2" charset="2"/>
              <a:buChar char="Ø"/>
            </a:pPr>
            <a:r>
              <a:rPr lang="en-US" sz="2000" dirty="0">
                <a:latin typeface="Arial" panose="020B0604020202020204" pitchFamily="34" charset="0"/>
                <a:cs typeface="Arial" panose="020B0604020202020204" pitchFamily="34" charset="0"/>
              </a:rPr>
              <a:t>Reactions rates vary dramatically with temperature changes</a:t>
            </a:r>
          </a:p>
          <a:p>
            <a:pPr marL="800100" lvl="1" indent="-342900" algn="just">
              <a:buClr>
                <a:srgbClr val="E13B86"/>
              </a:buClr>
              <a:buFont typeface="Wingdings" panose="05000000000000000000" pitchFamily="2" charset="2"/>
              <a:buChar char="Ø"/>
            </a:pPr>
            <a:r>
              <a:rPr lang="en-US" sz="2000" dirty="0">
                <a:latin typeface="Arial" panose="020B0604020202020204" pitchFamily="34" charset="0"/>
                <a:cs typeface="Arial" panose="020B0604020202020204" pitchFamily="34" charset="0"/>
              </a:rPr>
              <a:t>Reactions rates may double per 10</a:t>
            </a:r>
            <a:r>
              <a:rPr lang="en-US" sz="2000" dirty="0">
                <a:latin typeface="Arial" panose="020B0604020202020204" pitchFamily="34" charset="0"/>
                <a:cs typeface="Arial" panose="020B0604020202020204" pitchFamily="34" charset="0"/>
                <a:sym typeface="Symbol" pitchFamily="18" charset="2"/>
              </a:rPr>
              <a:t></a:t>
            </a:r>
            <a:r>
              <a:rPr lang="en-US" sz="2000" dirty="0">
                <a:latin typeface="Arial" panose="020B0604020202020204" pitchFamily="34" charset="0"/>
                <a:cs typeface="Arial" panose="020B0604020202020204" pitchFamily="34" charset="0"/>
                <a:sym typeface="WP MathA"/>
              </a:rPr>
              <a:t>C  increase in temperature</a:t>
            </a:r>
            <a:endParaRPr lang="en-US" sz="2000" dirty="0">
              <a:latin typeface="Arial" panose="020B0604020202020204" pitchFamily="34" charset="0"/>
              <a:cs typeface="Arial" panose="020B0604020202020204" pitchFamily="34" charset="0"/>
            </a:endParaRPr>
          </a:p>
          <a:p>
            <a:pPr marL="800100" lvl="1" indent="-342900" algn="just">
              <a:buClr>
                <a:srgbClr val="E13B86"/>
              </a:buClr>
              <a:buFont typeface="Wingdings" panose="05000000000000000000" pitchFamily="2" charset="2"/>
              <a:buChar char="Ø"/>
            </a:pPr>
            <a:r>
              <a:rPr lang="en-US" sz="2000" dirty="0">
                <a:latin typeface="Arial" panose="020B0604020202020204" pitchFamily="34" charset="0"/>
                <a:cs typeface="Arial" panose="020B0604020202020204" pitchFamily="34" charset="0"/>
              </a:rPr>
              <a:t>Temperature must be defined and regulated for enzymatic reactions</a:t>
            </a:r>
          </a:p>
          <a:p>
            <a:pPr marL="800100" lvl="1" indent="-342900" algn="just">
              <a:buClr>
                <a:srgbClr val="E13B86"/>
              </a:buClr>
              <a:buFont typeface="Wingdings" panose="05000000000000000000" pitchFamily="2" charset="2"/>
              <a:buChar char="Ø"/>
            </a:pPr>
            <a:r>
              <a:rPr lang="en-US" sz="2000" dirty="0">
                <a:latin typeface="Arial" panose="020B0604020202020204" pitchFamily="34" charset="0"/>
                <a:cs typeface="Arial" panose="020B0604020202020204" pitchFamily="34" charset="0"/>
                <a:sym typeface="WP MathA"/>
              </a:rPr>
              <a:t>37</a:t>
            </a:r>
            <a:r>
              <a:rPr lang="en-US" sz="2000" dirty="0">
                <a:latin typeface="Arial" panose="020B0604020202020204" pitchFamily="34" charset="0"/>
                <a:cs typeface="Arial" panose="020B0604020202020204" pitchFamily="34" charset="0"/>
                <a:sym typeface="Symbol" pitchFamily="18" charset="2"/>
              </a:rPr>
              <a:t></a:t>
            </a:r>
            <a:r>
              <a:rPr lang="en-US" sz="2000" dirty="0">
                <a:latin typeface="Arial" panose="020B0604020202020204" pitchFamily="34" charset="0"/>
                <a:cs typeface="Arial" panose="020B0604020202020204" pitchFamily="34" charset="0"/>
                <a:sym typeface="WP MathA"/>
              </a:rPr>
              <a:t>C  is the common standardized temperature</a:t>
            </a:r>
          </a:p>
          <a:p>
            <a:pPr marL="347663" algn="just">
              <a:buClr>
                <a:srgbClr val="E13B86"/>
              </a:buClr>
            </a:pPr>
            <a:endParaRPr lang="en-US" sz="2400" u="sng" dirty="0">
              <a:solidFill>
                <a:schemeClr val="accent1"/>
              </a:solidFill>
              <a:latin typeface="Arial" panose="020B0604020202020204" pitchFamily="34" charset="0"/>
              <a:cs typeface="Arial" panose="020B0604020202020204" pitchFamily="34" charset="0"/>
              <a:sym typeface="WP MathA"/>
            </a:endParaRPr>
          </a:p>
          <a:p>
            <a:pPr algn="just">
              <a:buClr>
                <a:srgbClr val="E13B86"/>
              </a:buClr>
            </a:pPr>
            <a:r>
              <a:rPr lang="en-US" sz="2400" b="1" dirty="0" smtClean="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5-</a:t>
            </a:r>
            <a:r>
              <a:rPr lang="en-US" sz="2400" dirty="0" smtClean="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Cofactors</a:t>
            </a:r>
            <a:r>
              <a:rPr lang="en-US" sz="2400" dirty="0" smtClean="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(non-protein substances needed for enzymatic activity )</a:t>
            </a:r>
          </a:p>
          <a:p>
            <a:pPr marL="800100" lvl="1" indent="-342900" algn="just">
              <a:buClr>
                <a:srgbClr val="E13B86"/>
              </a:buClr>
              <a:buFont typeface="Wingdings" panose="05000000000000000000" pitchFamily="2" charset="2"/>
              <a:buChar char="Ø"/>
            </a:pPr>
            <a:r>
              <a:rPr lang="en-US" sz="2000" dirty="0">
                <a:latin typeface="Arial" panose="020B0604020202020204" pitchFamily="34" charset="0"/>
                <a:cs typeface="Arial" panose="020B0604020202020204" pitchFamily="34" charset="0"/>
              </a:rPr>
              <a:t>Activators  (</a:t>
            </a:r>
            <a:r>
              <a:rPr lang="en-US" sz="2000" b="1" i="1"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Ca</a:t>
            </a:r>
            <a:r>
              <a:rPr lang="en-US" sz="2000" baseline="30000" dirty="0">
                <a:latin typeface="Arial" panose="020B0604020202020204" pitchFamily="34" charset="0"/>
                <a:cs typeface="Arial" panose="020B0604020202020204" pitchFamily="34" charset="0"/>
              </a:rPr>
              <a:t>+2</a:t>
            </a:r>
            <a:r>
              <a:rPr lang="en-US" sz="2000" dirty="0">
                <a:latin typeface="Arial" panose="020B0604020202020204" pitchFamily="34" charset="0"/>
                <a:cs typeface="Arial" panose="020B0604020202020204" pitchFamily="34" charset="0"/>
              </a:rPr>
              <a:t>  ,  Fe </a:t>
            </a:r>
            <a:r>
              <a:rPr lang="en-US" sz="2000" baseline="30000" dirty="0">
                <a:latin typeface="Arial" panose="020B0604020202020204" pitchFamily="34" charset="0"/>
                <a:cs typeface="Arial" panose="020B0604020202020204" pitchFamily="34" charset="0"/>
              </a:rPr>
              <a:t>+2</a:t>
            </a:r>
            <a:r>
              <a:rPr lang="en-US" sz="2000" dirty="0">
                <a:latin typeface="Arial" panose="020B0604020202020204" pitchFamily="34" charset="0"/>
                <a:cs typeface="Arial" panose="020B0604020202020204" pitchFamily="34" charset="0"/>
              </a:rPr>
              <a:t>  ,  Mg </a:t>
            </a:r>
            <a:r>
              <a:rPr lang="en-US" sz="2000" baseline="30000" dirty="0">
                <a:latin typeface="Arial" panose="020B0604020202020204" pitchFamily="34" charset="0"/>
                <a:cs typeface="Arial" panose="020B0604020202020204" pitchFamily="34" charset="0"/>
              </a:rPr>
              <a:t>+2</a:t>
            </a:r>
            <a:r>
              <a:rPr lang="en-US" sz="2000" dirty="0">
                <a:latin typeface="Arial" panose="020B0604020202020204" pitchFamily="34" charset="0"/>
                <a:cs typeface="Arial" panose="020B0604020202020204" pitchFamily="34" charset="0"/>
              </a:rPr>
              <a:t>  ,  </a:t>
            </a:r>
            <a:r>
              <a:rPr lang="en-US" sz="2000" dirty="0" err="1">
                <a:latin typeface="Arial" panose="020B0604020202020204" pitchFamily="34" charset="0"/>
                <a:cs typeface="Arial" panose="020B0604020202020204" pitchFamily="34" charset="0"/>
              </a:rPr>
              <a:t>Mn</a:t>
            </a:r>
            <a:r>
              <a:rPr lang="en-US" sz="2000" dirty="0">
                <a:latin typeface="Arial" panose="020B0604020202020204" pitchFamily="34" charset="0"/>
                <a:cs typeface="Arial" panose="020B0604020202020204" pitchFamily="34" charset="0"/>
              </a:rPr>
              <a:t> </a:t>
            </a:r>
            <a:r>
              <a:rPr lang="en-US" sz="2000" baseline="30000" dirty="0">
                <a:latin typeface="Arial" panose="020B0604020202020204" pitchFamily="34" charset="0"/>
                <a:cs typeface="Arial" panose="020B0604020202020204" pitchFamily="34" charset="0"/>
              </a:rPr>
              <a:t>+2</a:t>
            </a:r>
            <a:r>
              <a:rPr lang="en-US" sz="2000" dirty="0">
                <a:latin typeface="Arial" panose="020B0604020202020204" pitchFamily="34" charset="0"/>
                <a:cs typeface="Arial" panose="020B0604020202020204" pitchFamily="34" charset="0"/>
              </a:rPr>
              <a:t>  ,  Zn </a:t>
            </a:r>
            <a:r>
              <a:rPr lang="en-US" sz="2000" baseline="30000" dirty="0">
                <a:latin typeface="Arial" panose="020B0604020202020204" pitchFamily="34" charset="0"/>
                <a:cs typeface="Arial" panose="020B0604020202020204" pitchFamily="34" charset="0"/>
              </a:rPr>
              <a:t>+2</a:t>
            </a:r>
            <a:r>
              <a:rPr lang="en-US" sz="2000" dirty="0">
                <a:latin typeface="Arial" panose="020B0604020202020204" pitchFamily="34" charset="0"/>
                <a:cs typeface="Arial" panose="020B0604020202020204" pitchFamily="34" charset="0"/>
              </a:rPr>
              <a:t>  )</a:t>
            </a:r>
          </a:p>
          <a:p>
            <a:pPr marL="800100" lvl="1" indent="-342900" algn="just">
              <a:buClr>
                <a:srgbClr val="E13B86"/>
              </a:buClr>
              <a:buFont typeface="Wingdings" panose="05000000000000000000" pitchFamily="2" charset="2"/>
              <a:buChar char="Ø"/>
            </a:pPr>
            <a:r>
              <a:rPr lang="en-US" sz="2000" dirty="0">
                <a:latin typeface="Arial" panose="020B0604020202020204" pitchFamily="34" charset="0"/>
                <a:cs typeface="Arial" panose="020B0604020202020204" pitchFamily="34" charset="0"/>
              </a:rPr>
              <a:t>Coenzymes  ( Vitamins and nucleotide phosphates )</a:t>
            </a:r>
          </a:p>
          <a:p>
            <a:pPr marL="1257300" lvl="2" indent="-342900" algn="just">
              <a:buClr>
                <a:srgbClr val="E13B86"/>
              </a:buClr>
              <a:buFont typeface="Wingdings" panose="05000000000000000000" pitchFamily="2" charset="2"/>
              <a:buChar char="Ø"/>
            </a:pPr>
            <a:r>
              <a:rPr lang="en-US" sz="2000" dirty="0">
                <a:latin typeface="Arial" panose="020B0604020202020204" pitchFamily="34" charset="0"/>
                <a:cs typeface="Arial" panose="020B0604020202020204" pitchFamily="34" charset="0"/>
              </a:rPr>
              <a:t>Increased coenzyme concentration increases reaction rate</a:t>
            </a:r>
          </a:p>
        </p:txBody>
      </p:sp>
      <p:sp>
        <p:nvSpPr>
          <p:cNvPr id="5" name="Footer Placeholder 4"/>
          <p:cNvSpPr>
            <a:spLocks noGrp="1"/>
          </p:cNvSpPr>
          <p:nvPr>
            <p:ph type="ftr" sz="quarter" idx="11"/>
          </p:nvPr>
        </p:nvSpPr>
        <p:spPr/>
        <p:txBody>
          <a:bodyPr/>
          <a:lstStyle/>
          <a:p>
            <a:r>
              <a:rPr lang="en-GB" smtClean="0"/>
              <a:t>May Alrashed. PhD</a:t>
            </a:r>
            <a:endParaRPr lang="en-GB" dirty="0"/>
          </a:p>
        </p:txBody>
      </p:sp>
    </p:spTree>
    <p:extLst>
      <p:ext uri="{BB962C8B-B14F-4D97-AF65-F5344CB8AC3E}">
        <p14:creationId xmlns:p14="http://schemas.microsoft.com/office/powerpoint/2010/main" val="332646495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5"/>
          <p:cNvSpPr>
            <a:spLocks noChangeArrowheads="1"/>
          </p:cNvSpPr>
          <p:nvPr/>
        </p:nvSpPr>
        <p:spPr bwMode="auto">
          <a:xfrm>
            <a:off x="457200" y="391680"/>
            <a:ext cx="7696200" cy="5478423"/>
          </a:xfrm>
          <a:prstGeom prst="rect">
            <a:avLst/>
          </a:prstGeom>
          <a:noFill/>
          <a:ln w="9525">
            <a:noFill/>
            <a:miter lim="800000"/>
            <a:headEnd/>
            <a:tailEnd/>
          </a:ln>
        </p:spPr>
        <p:txBody>
          <a:bodyPr anchor="ctr">
            <a:spAutoFit/>
          </a:bodyPr>
          <a:lstStyle/>
          <a:p>
            <a:pPr algn="just">
              <a:defRPr/>
            </a:pPr>
            <a:r>
              <a:rPr lang="en-US" sz="2800" b="1"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6- Inhibitors</a:t>
            </a:r>
          </a:p>
          <a:p>
            <a:pPr algn="just">
              <a:defRPr/>
            </a:pPr>
            <a:endParaRPr lang="en-US" sz="2200" dirty="0">
              <a:effectLst>
                <a:outerShdw blurRad="38100" dist="38100" dir="2700000" algn="tl">
                  <a:srgbClr val="000000"/>
                </a:outerShdw>
              </a:effectLst>
              <a:latin typeface="Arial" panose="020B0604020202020204" pitchFamily="34" charset="0"/>
              <a:cs typeface="Arial" panose="020B0604020202020204" pitchFamily="34" charset="0"/>
            </a:endParaRPr>
          </a:p>
          <a:p>
            <a:pPr marL="742950" lvl="1" indent="-285750" algn="just">
              <a:defRPr/>
            </a:pPr>
            <a:r>
              <a:rPr lang="en-US" sz="2000" dirty="0">
                <a:latin typeface="Arial" panose="020B0604020202020204" pitchFamily="34" charset="0"/>
                <a:cs typeface="Arial" panose="020B0604020202020204" pitchFamily="34" charset="0"/>
              </a:rPr>
              <a:t>6.1Competitive Inhibitors</a:t>
            </a:r>
            <a:endParaRPr lang="en-US" sz="2000" b="1" i="1" dirty="0">
              <a:effectLst>
                <a:outerShdw blurRad="38100" dist="38100" dir="2700000" algn="tl">
                  <a:srgbClr val="000000"/>
                </a:outerShdw>
              </a:effectLst>
              <a:latin typeface="Arial" panose="020B0604020202020204" pitchFamily="34" charset="0"/>
              <a:cs typeface="Arial" panose="020B0604020202020204" pitchFamily="34" charset="0"/>
            </a:endParaRPr>
          </a:p>
          <a:p>
            <a:pPr marL="1143000" lvl="2" indent="-228600" algn="just">
              <a:buClr>
                <a:schemeClr val="accent2"/>
              </a:buClr>
              <a:buFont typeface="Wingdings" pitchFamily="2" charset="2"/>
              <a:buChar char="§"/>
              <a:defRPr/>
            </a:pPr>
            <a:r>
              <a:rPr lang="en-US" sz="2000" dirty="0">
                <a:latin typeface="Arial" panose="020B0604020202020204" pitchFamily="34" charset="0"/>
                <a:cs typeface="Arial" panose="020B0604020202020204" pitchFamily="34" charset="0"/>
              </a:rPr>
              <a:t>Substances that bind at the enzyme’s active site</a:t>
            </a:r>
          </a:p>
          <a:p>
            <a:pPr marL="1143000" lvl="2" indent="-228600" algn="just">
              <a:buClr>
                <a:schemeClr val="accent2"/>
              </a:buClr>
              <a:buFont typeface="Wingdings" pitchFamily="2" charset="2"/>
              <a:buChar char="§"/>
              <a:defRPr/>
            </a:pPr>
            <a:r>
              <a:rPr lang="en-US" sz="2000" dirty="0">
                <a:latin typeface="Arial" panose="020B0604020202020204" pitchFamily="34" charset="0"/>
                <a:cs typeface="Arial" panose="020B0604020202020204" pitchFamily="34" charset="0"/>
              </a:rPr>
              <a:t>Competes with substrate for the active site</a:t>
            </a:r>
          </a:p>
          <a:p>
            <a:pPr marL="1143000" lvl="2" indent="-228600" algn="just">
              <a:buClr>
                <a:schemeClr val="accent2"/>
              </a:buClr>
              <a:buFont typeface="Wingdings" pitchFamily="2" charset="2"/>
              <a:buChar char="§"/>
              <a:defRPr/>
            </a:pPr>
            <a:r>
              <a:rPr lang="en-US" sz="2000" dirty="0">
                <a:latin typeface="Arial" panose="020B0604020202020204" pitchFamily="34" charset="0"/>
                <a:cs typeface="Arial" panose="020B0604020202020204" pitchFamily="34" charset="0"/>
              </a:rPr>
              <a:t>Addition of additional substrate increases the reaction rate</a:t>
            </a:r>
          </a:p>
          <a:p>
            <a:pPr marL="1143000" lvl="2" indent="-228600" algn="just">
              <a:defRPr/>
            </a:pPr>
            <a:endParaRPr lang="en-US" sz="2000" dirty="0">
              <a:latin typeface="Arial" panose="020B0604020202020204" pitchFamily="34" charset="0"/>
              <a:cs typeface="Arial" panose="020B0604020202020204" pitchFamily="34" charset="0"/>
            </a:endParaRPr>
          </a:p>
          <a:p>
            <a:pPr marL="742950" lvl="1" indent="-285750" algn="just">
              <a:defRPr/>
            </a:pPr>
            <a:r>
              <a:rPr lang="en-US" sz="2000" dirty="0">
                <a:latin typeface="Arial" panose="020B0604020202020204" pitchFamily="34" charset="0"/>
                <a:cs typeface="Arial" panose="020B0604020202020204" pitchFamily="34" charset="0"/>
              </a:rPr>
              <a:t>6.2 Non – Competitive Inhibitors</a:t>
            </a:r>
          </a:p>
          <a:p>
            <a:pPr marL="1143000" lvl="2" indent="-228600" algn="just">
              <a:buClr>
                <a:schemeClr val="accent2"/>
              </a:buClr>
              <a:buFont typeface="Wingdings" pitchFamily="2" charset="2"/>
              <a:buChar char="§"/>
              <a:defRPr/>
            </a:pPr>
            <a:r>
              <a:rPr lang="en-US" sz="2000" dirty="0">
                <a:latin typeface="Arial" panose="020B0604020202020204" pitchFamily="34" charset="0"/>
                <a:cs typeface="Arial" panose="020B0604020202020204" pitchFamily="34" charset="0"/>
              </a:rPr>
              <a:t>Substances that bind at an enzyme’s non – active site</a:t>
            </a:r>
          </a:p>
          <a:p>
            <a:pPr marL="1143000" lvl="2" indent="-228600" algn="just">
              <a:buClr>
                <a:schemeClr val="accent2"/>
              </a:buClr>
              <a:buFont typeface="Wingdings" pitchFamily="2" charset="2"/>
              <a:buChar char="§"/>
              <a:defRPr/>
            </a:pPr>
            <a:r>
              <a:rPr lang="en-US" sz="2000" dirty="0">
                <a:latin typeface="Arial" panose="020B0604020202020204" pitchFamily="34" charset="0"/>
                <a:cs typeface="Arial" panose="020B0604020202020204" pitchFamily="34" charset="0"/>
              </a:rPr>
              <a:t>Enzymes 3D shape is altered, decreasing enzyme activity</a:t>
            </a:r>
          </a:p>
          <a:p>
            <a:pPr marL="1143000" lvl="2" indent="-228600" algn="just">
              <a:buClr>
                <a:schemeClr val="accent2"/>
              </a:buClr>
              <a:buFont typeface="Wingdings" pitchFamily="2" charset="2"/>
              <a:buChar char="§"/>
              <a:defRPr/>
            </a:pPr>
            <a:r>
              <a:rPr lang="en-US" sz="2000" dirty="0">
                <a:latin typeface="Arial" panose="020B0604020202020204" pitchFamily="34" charset="0"/>
                <a:cs typeface="Arial" panose="020B0604020202020204" pitchFamily="34" charset="0"/>
              </a:rPr>
              <a:t>Addition of additional substrate has no effect on reaction rate</a:t>
            </a:r>
          </a:p>
          <a:p>
            <a:pPr marL="1143000" lvl="2" indent="-228600" algn="just">
              <a:defRPr/>
            </a:pPr>
            <a:endParaRPr lang="en-US" sz="2000" dirty="0">
              <a:latin typeface="Arial" panose="020B0604020202020204" pitchFamily="34" charset="0"/>
              <a:cs typeface="Arial" panose="020B0604020202020204" pitchFamily="34" charset="0"/>
            </a:endParaRPr>
          </a:p>
          <a:p>
            <a:pPr marL="742950" lvl="1" indent="-285750" algn="just">
              <a:defRPr/>
            </a:pPr>
            <a:r>
              <a:rPr lang="en-US" sz="2000" dirty="0">
                <a:latin typeface="Arial" panose="020B0604020202020204" pitchFamily="34" charset="0"/>
                <a:cs typeface="Arial" panose="020B0604020202020204" pitchFamily="34" charset="0"/>
              </a:rPr>
              <a:t>6.3 Uncompetitive Inhibitors</a:t>
            </a:r>
          </a:p>
          <a:p>
            <a:pPr marL="1143000" lvl="2" indent="-228600" algn="just">
              <a:buClr>
                <a:schemeClr val="accent2"/>
              </a:buClr>
              <a:buFont typeface="Wingdings" pitchFamily="2" charset="2"/>
              <a:buChar char="§"/>
              <a:defRPr/>
            </a:pPr>
            <a:r>
              <a:rPr lang="en-US" sz="2000" dirty="0">
                <a:latin typeface="Arial" panose="020B0604020202020204" pitchFamily="34" charset="0"/>
                <a:cs typeface="Arial" panose="020B0604020202020204" pitchFamily="34" charset="0"/>
              </a:rPr>
              <a:t>Substances that bind with enzyme – substrate complex</a:t>
            </a:r>
          </a:p>
        </p:txBody>
      </p:sp>
      <p:sp>
        <p:nvSpPr>
          <p:cNvPr id="5" name="Footer Placeholder 4"/>
          <p:cNvSpPr>
            <a:spLocks noGrp="1"/>
          </p:cNvSpPr>
          <p:nvPr>
            <p:ph type="ftr" sz="quarter" idx="11"/>
          </p:nvPr>
        </p:nvSpPr>
        <p:spPr/>
        <p:txBody>
          <a:bodyPr/>
          <a:lstStyle/>
          <a:p>
            <a:r>
              <a:rPr lang="en-GB" smtClean="0"/>
              <a:t>May Alrashed. PhD</a:t>
            </a:r>
            <a:endParaRPr lang="en-GB" dirty="0"/>
          </a:p>
        </p:txBody>
      </p:sp>
    </p:spTree>
    <p:extLst>
      <p:ext uri="{BB962C8B-B14F-4D97-AF65-F5344CB8AC3E}">
        <p14:creationId xmlns:p14="http://schemas.microsoft.com/office/powerpoint/2010/main" val="422165633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p:nvPr>
        </p:nvSpPr>
        <p:spPr bwMode="auto">
          <a:xfrm>
            <a:off x="0" y="758732"/>
            <a:ext cx="6052457" cy="563562"/>
          </a:xfrm>
          <a:noFill/>
        </p:spPr>
        <p:txBody>
          <a:bodyPr wrap="square" lIns="91440" tIns="45720" rIns="91440" bIns="45720" numCol="1" anchorCtr="0" compatLnSpc="1">
            <a:prstTxWarp prst="textNoShape">
              <a:avLst/>
            </a:prstTxWarp>
            <a:noAutofit/>
          </a:bodyPr>
          <a:lstStyle/>
          <a:p>
            <a:r>
              <a:rPr lang="en-US" sz="2800" cap="none" dirty="0" smtClean="0">
                <a:solidFill>
                  <a:schemeClr val="accent1"/>
                </a:solidFill>
                <a:latin typeface="Arial" panose="020B0604020202020204" pitchFamily="34" charset="0"/>
                <a:cs typeface="Arial" panose="020B0604020202020204" pitchFamily="34" charset="0"/>
              </a:rPr>
              <a:t>7- </a:t>
            </a:r>
            <a:r>
              <a:rPr lang="en-US" sz="2800" b="1" cap="none" dirty="0" smtClean="0">
                <a:solidFill>
                  <a:schemeClr val="accent1"/>
                </a:solidFill>
                <a:latin typeface="Arial" panose="020B0604020202020204" pitchFamily="34" charset="0"/>
                <a:cs typeface="Arial" panose="020B0604020202020204" pitchFamily="34" charset="0"/>
              </a:rPr>
              <a:t>Coupled enzyme reactions</a:t>
            </a:r>
          </a:p>
        </p:txBody>
      </p:sp>
      <p:sp>
        <p:nvSpPr>
          <p:cNvPr id="20483" name="Rectangle 3"/>
          <p:cNvSpPr>
            <a:spLocks noGrp="1"/>
          </p:cNvSpPr>
          <p:nvPr>
            <p:ph idx="1"/>
          </p:nvPr>
        </p:nvSpPr>
        <p:spPr>
          <a:xfrm>
            <a:off x="0" y="1576294"/>
            <a:ext cx="8229600" cy="4572000"/>
          </a:xfrm>
        </p:spPr>
        <p:txBody>
          <a:bodyPr/>
          <a:lstStyle/>
          <a:p>
            <a:pPr lvl="1">
              <a:buSzTx/>
              <a:buFont typeface="Wingdings" panose="05000000000000000000" pitchFamily="2" charset="2"/>
              <a:buChar char="Ø"/>
            </a:pPr>
            <a:r>
              <a:rPr lang="en-US" sz="2000" dirty="0" smtClean="0">
                <a:cs typeface="Times New Roman" pitchFamily="18" charset="0"/>
              </a:rPr>
              <a:t>Some enzyme testing utilizes other enzymatic reactions in a sequence of reactions.</a:t>
            </a:r>
          </a:p>
          <a:p>
            <a:pPr lvl="1">
              <a:buSzTx/>
              <a:buFont typeface="Wingdings" panose="05000000000000000000" pitchFamily="2" charset="2"/>
              <a:buChar char="Ø"/>
            </a:pPr>
            <a:endParaRPr lang="en-US" sz="2000" dirty="0" smtClean="0">
              <a:cs typeface="Times New Roman" pitchFamily="18" charset="0"/>
            </a:endParaRPr>
          </a:p>
          <a:p>
            <a:pPr lvl="1">
              <a:buSzTx/>
              <a:buFont typeface="Wingdings" panose="05000000000000000000" pitchFamily="2" charset="2"/>
              <a:buChar char="Ø"/>
            </a:pPr>
            <a:r>
              <a:rPr lang="en-US" sz="2000" dirty="0" smtClean="0">
                <a:cs typeface="Times New Roman" pitchFamily="18" charset="0"/>
              </a:rPr>
              <a:t>These other accessory enzymes are </a:t>
            </a:r>
            <a:r>
              <a:rPr lang="en-US" sz="2000" b="1" u="sng" dirty="0" smtClean="0">
                <a:cs typeface="Times New Roman" pitchFamily="18" charset="0"/>
              </a:rPr>
              <a:t>not</a:t>
            </a:r>
            <a:r>
              <a:rPr lang="en-US" sz="2000" dirty="0" smtClean="0">
                <a:cs typeface="Times New Roman" pitchFamily="18" charset="0"/>
              </a:rPr>
              <a:t>  being measured.</a:t>
            </a:r>
          </a:p>
          <a:p>
            <a:pPr lvl="1">
              <a:buSzTx/>
              <a:buFont typeface="Wingdings" panose="05000000000000000000" pitchFamily="2" charset="2"/>
              <a:buChar char="Ø"/>
            </a:pPr>
            <a:endParaRPr lang="en-US" sz="2000" dirty="0" smtClean="0">
              <a:cs typeface="Times New Roman" pitchFamily="18" charset="0"/>
            </a:endParaRPr>
          </a:p>
          <a:p>
            <a:pPr lvl="1">
              <a:buSzTx/>
              <a:buFont typeface="Wingdings" panose="05000000000000000000" pitchFamily="2" charset="2"/>
              <a:buChar char="Ø"/>
            </a:pPr>
            <a:r>
              <a:rPr lang="en-US" sz="2000" u="sng" dirty="0" err="1" smtClean="0">
                <a:cs typeface="Times New Roman" pitchFamily="18" charset="0"/>
              </a:rPr>
              <a:t>Auxillary</a:t>
            </a:r>
            <a:r>
              <a:rPr lang="en-US" sz="2000" u="sng" dirty="0" smtClean="0">
                <a:cs typeface="Times New Roman" pitchFamily="18" charset="0"/>
              </a:rPr>
              <a:t>  enzymes</a:t>
            </a:r>
            <a:r>
              <a:rPr lang="en-US" sz="2000" dirty="0" smtClean="0">
                <a:cs typeface="Times New Roman" pitchFamily="18" charset="0"/>
              </a:rPr>
              <a:t>  are used as reagents and added in </a:t>
            </a:r>
            <a:r>
              <a:rPr lang="en-US" sz="2000" u="sng" dirty="0" smtClean="0">
                <a:cs typeface="Times New Roman" pitchFamily="18" charset="0"/>
              </a:rPr>
              <a:t>excess</a:t>
            </a:r>
            <a:r>
              <a:rPr lang="en-US" sz="2000" dirty="0" smtClean="0">
                <a:cs typeface="Times New Roman" pitchFamily="18" charset="0"/>
              </a:rPr>
              <a:t> so they do not become rate limiting factors in the overall process.</a:t>
            </a:r>
          </a:p>
          <a:p>
            <a:pPr lvl="1">
              <a:buSzTx/>
              <a:buFont typeface="Wingdings" panose="05000000000000000000" pitchFamily="2" charset="2"/>
              <a:buChar char="Ø"/>
            </a:pPr>
            <a:endParaRPr lang="en-US" sz="2000" dirty="0" smtClean="0">
              <a:cs typeface="Times New Roman" pitchFamily="18" charset="0"/>
            </a:endParaRPr>
          </a:p>
          <a:p>
            <a:pPr lvl="1">
              <a:buSzTx/>
              <a:buFont typeface="Wingdings" panose="05000000000000000000" pitchFamily="2" charset="2"/>
              <a:buChar char="Ø"/>
            </a:pPr>
            <a:r>
              <a:rPr lang="en-US" sz="2000" dirty="0" smtClean="0">
                <a:cs typeface="Times New Roman" pitchFamily="18" charset="0"/>
              </a:rPr>
              <a:t>All enzymatic reactions in a coupled assay must be performed at zero order kinetics.</a:t>
            </a:r>
          </a:p>
          <a:p>
            <a:pPr>
              <a:buSzTx/>
              <a:buFont typeface="Wingdings" panose="05000000000000000000" pitchFamily="2" charset="2"/>
              <a:buChar char="Ø"/>
            </a:pPr>
            <a:endParaRPr lang="en-US" sz="2000" dirty="0" smtClean="0">
              <a:cs typeface="Times New Roman" pitchFamily="18" charset="0"/>
            </a:endParaRPr>
          </a:p>
        </p:txBody>
      </p:sp>
      <p:sp>
        <p:nvSpPr>
          <p:cNvPr id="5" name="Footer Placeholder 4"/>
          <p:cNvSpPr>
            <a:spLocks noGrp="1"/>
          </p:cNvSpPr>
          <p:nvPr>
            <p:ph type="ftr" sz="quarter" idx="11"/>
          </p:nvPr>
        </p:nvSpPr>
        <p:spPr/>
        <p:txBody>
          <a:bodyPr/>
          <a:lstStyle/>
          <a:p>
            <a:r>
              <a:rPr lang="en-GB" smtClean="0"/>
              <a:t>May Alrashed. PhD</a:t>
            </a:r>
            <a:endParaRPr lang="en-GB" dirty="0"/>
          </a:p>
        </p:txBody>
      </p:sp>
    </p:spTree>
    <p:extLst>
      <p:ext uri="{BB962C8B-B14F-4D97-AF65-F5344CB8AC3E}">
        <p14:creationId xmlns:p14="http://schemas.microsoft.com/office/powerpoint/2010/main" val="251852051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hlinkClick r:id="rId2"/>
              </a:rPr>
              <a:t>https://</a:t>
            </a:r>
            <a:r>
              <a:rPr lang="en-US" dirty="0" smtClean="0">
                <a:hlinkClick r:id="rId2"/>
              </a:rPr>
              <a:t>www.youtube.com/watch?v=6cGdWi_DSGk</a:t>
            </a:r>
            <a:endParaRPr lang="en-US" dirty="0" smtClean="0"/>
          </a:p>
          <a:p>
            <a:r>
              <a:rPr lang="en-US" dirty="0">
                <a:hlinkClick r:id="rId3"/>
              </a:rPr>
              <a:t>https://</a:t>
            </a:r>
            <a:r>
              <a:rPr lang="en-US" dirty="0" smtClean="0">
                <a:hlinkClick r:id="rId3"/>
              </a:rPr>
              <a:t>www.youtube.com/watch?v=FXWZr3mscUo&amp;ebc=ANyPxKq40DhlpGfa1shcm0LCv_j4qxh2MUDITdZqWrGYl17OJ_4dhD8TOOV_51Aym6FM7TAt9MeJi1gmr_IFrgBDojZslR69VQ</a:t>
            </a:r>
            <a:endParaRPr lang="en-US" dirty="0" smtClean="0"/>
          </a:p>
          <a:p>
            <a:endParaRPr lang="en-US" dirty="0"/>
          </a:p>
        </p:txBody>
      </p:sp>
      <p:sp>
        <p:nvSpPr>
          <p:cNvPr id="4" name="Footer Placeholder 3"/>
          <p:cNvSpPr>
            <a:spLocks noGrp="1"/>
          </p:cNvSpPr>
          <p:nvPr>
            <p:ph type="ftr" sz="quarter" idx="11"/>
          </p:nvPr>
        </p:nvSpPr>
        <p:spPr/>
        <p:txBody>
          <a:bodyPr/>
          <a:lstStyle/>
          <a:p>
            <a:r>
              <a:rPr lang="en-GB" smtClean="0"/>
              <a:t>May Alrashed. PhD</a:t>
            </a:r>
            <a:endParaRPr lang="en-GB" dirty="0"/>
          </a:p>
        </p:txBody>
      </p:sp>
    </p:spTree>
    <p:extLst>
      <p:ext uri="{BB962C8B-B14F-4D97-AF65-F5344CB8AC3E}">
        <p14:creationId xmlns:p14="http://schemas.microsoft.com/office/powerpoint/2010/main" val="21635953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4"/>
          <p:cNvSpPr>
            <a:spLocks noChangeArrowheads="1"/>
          </p:cNvSpPr>
          <p:nvPr/>
        </p:nvSpPr>
        <p:spPr bwMode="auto">
          <a:xfrm>
            <a:off x="0" y="972338"/>
            <a:ext cx="8785412" cy="6109365"/>
          </a:xfrm>
          <a:prstGeom prst="rect">
            <a:avLst/>
          </a:prstGeom>
          <a:noFill/>
          <a:ln w="9525">
            <a:noFill/>
            <a:miter lim="800000"/>
            <a:headEnd/>
            <a:tailEnd/>
          </a:ln>
        </p:spPr>
        <p:txBody>
          <a:bodyPr wrap="square" anchor="ctr">
            <a:spAutoFit/>
          </a:bodyPr>
          <a:lstStyle/>
          <a:p>
            <a:pPr marL="484632" lvl="1">
              <a:spcBef>
                <a:spcPct val="0"/>
              </a:spcBef>
            </a:pPr>
            <a:r>
              <a:rPr lang="en-US" sz="2800" b="1" dirty="0">
                <a:ln w="6350">
                  <a:solidFill>
                    <a:schemeClr val="accent1">
                      <a:shade val="43000"/>
                    </a:schemeClr>
                  </a:solidFill>
                </a:ln>
                <a:solidFill>
                  <a:srgbClr val="E13B86"/>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Enzymes are not directly measured </a:t>
            </a:r>
          </a:p>
          <a:p>
            <a:pPr marL="742950" lvl="1" indent="-285750" algn="just"/>
            <a:endParaRPr lang="en-US" sz="2000" dirty="0">
              <a:solidFill>
                <a:srgbClr val="F30D5F"/>
              </a:solidFill>
              <a:cs typeface="Times New Roman" pitchFamily="18" charset="0"/>
            </a:endParaRPr>
          </a:p>
          <a:p>
            <a:pPr marL="742950" lvl="1" indent="-285750" algn="just">
              <a:buClr>
                <a:schemeClr val="accent2"/>
              </a:buClr>
              <a:buFont typeface="Wingdings" pitchFamily="2" charset="2"/>
              <a:buChar char="Ø"/>
            </a:pPr>
            <a:r>
              <a:rPr lang="en-US" sz="2100" dirty="0">
                <a:cs typeface="Times New Roman" pitchFamily="18" charset="0"/>
              </a:rPr>
              <a:t>Enzymes are commonly measured in terms of their catalytic activity</a:t>
            </a:r>
          </a:p>
          <a:p>
            <a:pPr marL="742950" lvl="1" indent="-285750" algn="just">
              <a:buClr>
                <a:schemeClr val="accent2"/>
              </a:buClr>
              <a:buFont typeface="Wingdings" pitchFamily="2" charset="2"/>
              <a:buChar char="Ø"/>
            </a:pPr>
            <a:r>
              <a:rPr lang="en-US" sz="2100" dirty="0">
                <a:cs typeface="Times New Roman" pitchFamily="18" charset="0"/>
              </a:rPr>
              <a:t>We don’t measure the molecule </a:t>
            </a:r>
            <a:r>
              <a:rPr lang="en-US" sz="2100" dirty="0" smtClean="0">
                <a:cs typeface="Times New Roman" pitchFamily="18" charset="0"/>
              </a:rPr>
              <a:t>..We </a:t>
            </a:r>
            <a:r>
              <a:rPr lang="en-US" sz="2100" dirty="0">
                <a:cs typeface="Times New Roman" pitchFamily="18" charset="0"/>
              </a:rPr>
              <a:t>measure how much “work” it performs  </a:t>
            </a:r>
            <a:r>
              <a:rPr lang="en-US" sz="2100" dirty="0" smtClean="0">
                <a:cs typeface="Times New Roman" pitchFamily="18" charset="0"/>
              </a:rPr>
              <a:t>…(enzyme </a:t>
            </a:r>
            <a:r>
              <a:rPr lang="en-US" sz="2100" dirty="0">
                <a:cs typeface="Times New Roman" pitchFamily="18" charset="0"/>
              </a:rPr>
              <a:t>catalytic activity </a:t>
            </a:r>
            <a:r>
              <a:rPr lang="en-US" sz="2100" dirty="0" smtClean="0">
                <a:cs typeface="Times New Roman" pitchFamily="18" charset="0"/>
              </a:rPr>
              <a:t>)</a:t>
            </a:r>
            <a:endParaRPr lang="en-US" sz="2100" dirty="0">
              <a:cs typeface="Times New Roman" pitchFamily="18" charset="0"/>
            </a:endParaRPr>
          </a:p>
          <a:p>
            <a:pPr marL="742950" lvl="1" indent="-285750" algn="just">
              <a:buClr>
                <a:schemeClr val="accent2"/>
              </a:buClr>
              <a:buFont typeface="Wingdings" pitchFamily="2" charset="2"/>
              <a:buChar char="Ø"/>
            </a:pPr>
            <a:r>
              <a:rPr lang="en-US" sz="2100" dirty="0">
                <a:cs typeface="Times New Roman" pitchFamily="18" charset="0"/>
              </a:rPr>
              <a:t>The rate at which </a:t>
            </a:r>
            <a:r>
              <a:rPr lang="en-US" sz="2100" dirty="0" smtClean="0">
                <a:cs typeface="Times New Roman" pitchFamily="18" charset="0"/>
              </a:rPr>
              <a:t>enzyme catalyzes </a:t>
            </a:r>
            <a:r>
              <a:rPr lang="en-US" sz="2100" dirty="0">
                <a:cs typeface="Times New Roman" pitchFamily="18" charset="0"/>
              </a:rPr>
              <a:t>the conversion of substrate to product</a:t>
            </a:r>
          </a:p>
          <a:p>
            <a:pPr marL="742950" lvl="1" indent="-285750" algn="just">
              <a:buClr>
                <a:schemeClr val="accent2"/>
              </a:buClr>
              <a:buFont typeface="Wingdings" pitchFamily="2" charset="2"/>
              <a:buChar char="Ø"/>
            </a:pPr>
            <a:r>
              <a:rPr lang="en-US" sz="2100" dirty="0">
                <a:cs typeface="Times New Roman" pitchFamily="18" charset="0"/>
              </a:rPr>
              <a:t>The enzymatic activity is a reflection of its concentration</a:t>
            </a:r>
          </a:p>
          <a:p>
            <a:pPr marL="742950" lvl="1" indent="-285750" algn="just">
              <a:buClr>
                <a:schemeClr val="accent2"/>
              </a:buClr>
              <a:buFont typeface="Wingdings" pitchFamily="2" charset="2"/>
              <a:buChar char="Ø"/>
            </a:pPr>
            <a:r>
              <a:rPr lang="en-US" sz="2100" dirty="0">
                <a:cs typeface="Times New Roman" pitchFamily="18" charset="0"/>
              </a:rPr>
              <a:t>Activity is proportional to </a:t>
            </a:r>
            <a:r>
              <a:rPr lang="en-US" sz="2100" dirty="0" smtClean="0">
                <a:cs typeface="Times New Roman" pitchFamily="18" charset="0"/>
              </a:rPr>
              <a:t>concentration</a:t>
            </a:r>
            <a:endParaRPr lang="en-US" sz="2100" dirty="0">
              <a:cs typeface="Times New Roman" pitchFamily="18" charset="0"/>
              <a:sym typeface="Monotype Sorts"/>
            </a:endParaRPr>
          </a:p>
          <a:p>
            <a:pPr marL="484632" lvl="1" indent="-26988">
              <a:spcBef>
                <a:spcPct val="0"/>
              </a:spcBef>
            </a:pPr>
            <a:r>
              <a:rPr lang="en-US" sz="2800" b="1" dirty="0">
                <a:solidFill>
                  <a:srgbClr val="E13B86"/>
                </a:solidFill>
                <a:effectLst>
                  <a:outerShdw blurRad="38100" dist="38100" dir="2700000" algn="tl">
                    <a:srgbClr val="000000">
                      <a:alpha val="43137"/>
                    </a:srgbClr>
                  </a:outerShdw>
                </a:effectLst>
                <a:sym typeface="Monotype Sorts"/>
              </a:rPr>
              <a:t>Enzyme activity can be tested by measuring</a:t>
            </a:r>
          </a:p>
          <a:p>
            <a:pPr marL="1143000" lvl="2" indent="-228600" algn="just">
              <a:buClr>
                <a:schemeClr val="accent2"/>
              </a:buClr>
              <a:buFont typeface="Wingdings" pitchFamily="2" charset="2"/>
              <a:buChar char="Ø"/>
            </a:pPr>
            <a:r>
              <a:rPr lang="en-US" sz="2100" dirty="0">
                <a:cs typeface="Times New Roman" pitchFamily="18" charset="0"/>
                <a:sym typeface="Monotype Sorts"/>
              </a:rPr>
              <a:t>Increase of  product</a:t>
            </a:r>
          </a:p>
          <a:p>
            <a:pPr marL="1143000" lvl="2" indent="-228600" algn="just">
              <a:buClr>
                <a:schemeClr val="accent2"/>
              </a:buClr>
              <a:buFont typeface="Wingdings" pitchFamily="2" charset="2"/>
              <a:buChar char="Ø"/>
            </a:pPr>
            <a:r>
              <a:rPr lang="en-US" sz="2100" dirty="0">
                <a:cs typeface="Times New Roman" pitchFamily="18" charset="0"/>
                <a:sym typeface="Monotype Sorts"/>
              </a:rPr>
              <a:t> Decrease of substrate</a:t>
            </a:r>
          </a:p>
          <a:p>
            <a:pPr marL="1143000" lvl="2" indent="-228600" algn="just">
              <a:buClr>
                <a:schemeClr val="accent2"/>
              </a:buClr>
              <a:buFont typeface="Wingdings" pitchFamily="2" charset="2"/>
              <a:buChar char="Ø"/>
            </a:pPr>
            <a:r>
              <a:rPr lang="en-US" sz="2100" dirty="0">
                <a:cs typeface="Times New Roman" pitchFamily="18" charset="0"/>
                <a:sym typeface="Monotype Sorts"/>
              </a:rPr>
              <a:t> Decrease of co-enzyme</a:t>
            </a:r>
          </a:p>
          <a:p>
            <a:pPr marL="1143000" lvl="2" indent="-228600" algn="just">
              <a:buClr>
                <a:schemeClr val="accent2"/>
              </a:buClr>
              <a:buFont typeface="Wingdings" pitchFamily="2" charset="2"/>
              <a:buChar char="Ø"/>
            </a:pPr>
            <a:r>
              <a:rPr lang="en-US" sz="2100" dirty="0">
                <a:cs typeface="Times New Roman" pitchFamily="18" charset="0"/>
                <a:sym typeface="Monotype Sorts"/>
              </a:rPr>
              <a:t>Increase of altered co-enzyme</a:t>
            </a:r>
          </a:p>
          <a:p>
            <a:pPr marL="1143000" lvl="2" indent="-228600" algn="just">
              <a:buClr>
                <a:schemeClr val="accent2"/>
              </a:buClr>
              <a:buFont typeface="Wingdings" pitchFamily="2" charset="2"/>
              <a:buChar char="Ø"/>
            </a:pPr>
            <a:r>
              <a:rPr lang="en-US" sz="2100" dirty="0">
                <a:cs typeface="Times New Roman" pitchFamily="18" charset="0"/>
              </a:rPr>
              <a:t>If substrate and co-enzyme are in excess concentration, the reaction rate is controlled by the enzyme activity.</a:t>
            </a:r>
          </a:p>
          <a:p>
            <a:pPr marL="1143000" lvl="2" indent="-228600" algn="just"/>
            <a:endParaRPr lang="en-US" sz="2100" dirty="0">
              <a:solidFill>
                <a:schemeClr val="bg1"/>
              </a:solidFill>
              <a:cs typeface="Times New Roman" pitchFamily="18" charset="0"/>
            </a:endParaRPr>
          </a:p>
        </p:txBody>
      </p:sp>
      <p:sp>
        <p:nvSpPr>
          <p:cNvPr id="21510" name="Rectangle 6"/>
          <p:cNvSpPr>
            <a:spLocks noChangeArrowheads="1"/>
          </p:cNvSpPr>
          <p:nvPr/>
        </p:nvSpPr>
        <p:spPr bwMode="auto">
          <a:xfrm>
            <a:off x="1639787" y="228600"/>
            <a:ext cx="5864426" cy="584775"/>
          </a:xfrm>
          <a:prstGeom prst="rect">
            <a:avLst/>
          </a:prstGeom>
          <a:noFill/>
          <a:ln w="9525">
            <a:noFill/>
            <a:miter lim="800000"/>
            <a:headEnd/>
            <a:tailEnd/>
          </a:ln>
        </p:spPr>
        <p:txBody>
          <a:bodyPr wrap="none">
            <a:spAutoFit/>
          </a:bodyPr>
          <a:lstStyle/>
          <a:p>
            <a:pPr marL="484632" lvl="1">
              <a:spcBef>
                <a:spcPct val="0"/>
              </a:spcBef>
            </a:pPr>
            <a:r>
              <a:rPr lang="en-US" sz="3200" b="1" dirty="0">
                <a:ln w="6350">
                  <a:solidFill>
                    <a:schemeClr val="accent1">
                      <a:shade val="43000"/>
                    </a:schemeClr>
                  </a:solidFill>
                </a:ln>
                <a:solidFill>
                  <a:srgbClr val="E13B86"/>
                </a:solidFill>
                <a:effectLst>
                  <a:outerShdw blurRad="26000" dist="26000" dir="14500000" algn="tl" rotWithShape="0">
                    <a:srgbClr val="000000">
                      <a:alpha val="40000"/>
                    </a:srgbClr>
                  </a:outerShdw>
                </a:effectLst>
                <a:latin typeface="Arial" panose="020B0604020202020204" pitchFamily="34" charset="0"/>
                <a:ea typeface="+mj-ea"/>
                <a:cs typeface="Arial" panose="020B0604020202020204" pitchFamily="34" charset="0"/>
              </a:rPr>
              <a:t>Measuring enzyme activity</a:t>
            </a:r>
          </a:p>
        </p:txBody>
      </p:sp>
      <p:sp>
        <p:nvSpPr>
          <p:cNvPr id="8" name="Footer Placeholder 7"/>
          <p:cNvSpPr>
            <a:spLocks noGrp="1"/>
          </p:cNvSpPr>
          <p:nvPr>
            <p:ph type="ftr" sz="quarter" idx="11"/>
          </p:nvPr>
        </p:nvSpPr>
        <p:spPr/>
        <p:txBody>
          <a:bodyPr/>
          <a:lstStyle/>
          <a:p>
            <a:r>
              <a:rPr lang="en-GB" smtClean="0"/>
              <a:t>May Alrashed. PhD</a:t>
            </a:r>
            <a:endParaRPr lang="en-GB" dirty="0"/>
          </a:p>
        </p:txBody>
      </p:sp>
    </p:spTree>
    <p:extLst>
      <p:ext uri="{BB962C8B-B14F-4D97-AF65-F5344CB8AC3E}">
        <p14:creationId xmlns:p14="http://schemas.microsoft.com/office/powerpoint/2010/main" val="260439017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Rectangle 6"/>
          <p:cNvSpPr>
            <a:spLocks noChangeArrowheads="1"/>
          </p:cNvSpPr>
          <p:nvPr/>
        </p:nvSpPr>
        <p:spPr bwMode="auto">
          <a:xfrm>
            <a:off x="2863840" y="515938"/>
            <a:ext cx="3595856" cy="646331"/>
          </a:xfrm>
          <a:prstGeom prst="rect">
            <a:avLst/>
          </a:prstGeom>
          <a:noFill/>
          <a:ln w="9525">
            <a:noFill/>
            <a:miter lim="800000"/>
            <a:headEnd/>
            <a:tailEnd/>
          </a:ln>
        </p:spPr>
        <p:txBody>
          <a:bodyPr wrap="none">
            <a:spAutoFit/>
          </a:bodyPr>
          <a:lstStyle/>
          <a:p>
            <a:r>
              <a:rPr lang="en-US" sz="3600" b="1" dirty="0">
                <a:solidFill>
                  <a:srgbClr val="E13B86"/>
                </a:solidFill>
                <a:effectLst>
                  <a:outerShdw blurRad="38100" dist="38100" dir="2700000" algn="tl">
                    <a:srgbClr val="000000">
                      <a:alpha val="43137"/>
                    </a:srgbClr>
                  </a:outerShdw>
                </a:effectLst>
                <a:cs typeface="Times New Roman" pitchFamily="18" charset="0"/>
              </a:rPr>
              <a:t>Enzyme assays</a:t>
            </a:r>
          </a:p>
        </p:txBody>
      </p:sp>
      <p:sp>
        <p:nvSpPr>
          <p:cNvPr id="22534" name="Rectangle 7"/>
          <p:cNvSpPr>
            <a:spLocks noChangeArrowheads="1"/>
          </p:cNvSpPr>
          <p:nvPr/>
        </p:nvSpPr>
        <p:spPr bwMode="auto">
          <a:xfrm>
            <a:off x="685800" y="1295400"/>
            <a:ext cx="7620000" cy="4585871"/>
          </a:xfrm>
          <a:prstGeom prst="rect">
            <a:avLst/>
          </a:prstGeom>
          <a:noFill/>
          <a:ln w="9525">
            <a:noFill/>
            <a:miter lim="800000"/>
            <a:headEnd/>
            <a:tailEnd/>
          </a:ln>
        </p:spPr>
        <p:txBody>
          <a:bodyPr>
            <a:spAutoFit/>
          </a:bodyPr>
          <a:lstStyle/>
          <a:p>
            <a:pPr algn="just"/>
            <a:r>
              <a:rPr lang="en-US" sz="2400" dirty="0">
                <a:cs typeface="Times New Roman" pitchFamily="18" charset="0"/>
              </a:rPr>
              <a:t>Enzyme assay – method to detect and quantitate the presence of an enzyme</a:t>
            </a:r>
          </a:p>
          <a:p>
            <a:pPr algn="just"/>
            <a:endParaRPr lang="en-US" sz="2400" dirty="0">
              <a:cs typeface="Times New Roman" pitchFamily="18" charset="0"/>
            </a:endParaRPr>
          </a:p>
          <a:p>
            <a:pPr marL="0" lvl="1" indent="393700" algn="just">
              <a:buClr>
                <a:schemeClr val="accent1"/>
              </a:buClr>
              <a:buFont typeface="Wingdings" pitchFamily="2" charset="2"/>
              <a:buChar char="Ø"/>
            </a:pPr>
            <a:r>
              <a:rPr lang="en-US" sz="2400" dirty="0">
                <a:cs typeface="Times New Roman" pitchFamily="18" charset="0"/>
              </a:rPr>
              <a:t>Often used to determine the purity of an </a:t>
            </a:r>
            <a:r>
              <a:rPr lang="en-US" sz="2400" dirty="0" smtClean="0">
                <a:cs typeface="Times New Roman" pitchFamily="18" charset="0"/>
              </a:rPr>
              <a:t>enzyme</a:t>
            </a:r>
          </a:p>
          <a:p>
            <a:pPr marL="0" lvl="1" indent="393700" algn="just">
              <a:buClr>
                <a:schemeClr val="accent1"/>
              </a:buClr>
            </a:pPr>
            <a:endParaRPr lang="en-US" sz="2400" dirty="0">
              <a:cs typeface="Times New Roman" pitchFamily="18" charset="0"/>
            </a:endParaRPr>
          </a:p>
          <a:p>
            <a:pPr marL="0" lvl="1" indent="393700" algn="just">
              <a:buClr>
                <a:schemeClr val="accent1"/>
              </a:buClr>
              <a:buFont typeface="Wingdings" pitchFamily="2" charset="2"/>
              <a:buChar char="Ø"/>
            </a:pPr>
            <a:r>
              <a:rPr lang="en-US" sz="2400" dirty="0">
                <a:cs typeface="Times New Roman" pitchFamily="18" charset="0"/>
              </a:rPr>
              <a:t>Used to determine mechanism and kinetic parameters of a reaction</a:t>
            </a:r>
          </a:p>
          <a:p>
            <a:pPr algn="just"/>
            <a:endParaRPr lang="en-US" sz="2400" b="1" u="sng" dirty="0">
              <a:cs typeface="Times New Roman" pitchFamily="18" charset="0"/>
            </a:endParaRPr>
          </a:p>
          <a:p>
            <a:pPr algn="just"/>
            <a:r>
              <a:rPr lang="en-US" sz="2800" b="1" dirty="0">
                <a:solidFill>
                  <a:srgbClr val="E13B86"/>
                </a:solidFill>
                <a:effectLst>
                  <a:outerShdw blurRad="38100" dist="38100" dir="2700000" algn="tl">
                    <a:srgbClr val="000000">
                      <a:alpha val="43137"/>
                    </a:srgbClr>
                  </a:outerShdw>
                </a:effectLst>
                <a:cs typeface="Times New Roman" pitchFamily="18" charset="0"/>
              </a:rPr>
              <a:t>Features of a good assay</a:t>
            </a:r>
          </a:p>
          <a:p>
            <a:pPr algn="just"/>
            <a:endParaRPr lang="en-US" sz="2400" b="1" u="sng" dirty="0">
              <a:cs typeface="Times New Roman" pitchFamily="18" charset="0"/>
            </a:endParaRPr>
          </a:p>
          <a:p>
            <a:pPr marL="0" lvl="1" indent="393700" algn="just">
              <a:buClr>
                <a:schemeClr val="accent1"/>
              </a:buClr>
              <a:buFont typeface="Wingdings" pitchFamily="2" charset="2"/>
              <a:buChar char="Ø"/>
            </a:pPr>
            <a:r>
              <a:rPr lang="en-US" sz="2400" dirty="0">
                <a:cs typeface="Times New Roman" pitchFamily="18" charset="0"/>
              </a:rPr>
              <a:t>Fast, convenient, and cost effective</a:t>
            </a:r>
          </a:p>
          <a:p>
            <a:pPr marL="0" lvl="1" indent="393700" algn="just">
              <a:buClr>
                <a:schemeClr val="accent1"/>
              </a:buClr>
              <a:buFont typeface="Wingdings" pitchFamily="2" charset="2"/>
              <a:buChar char="Ø"/>
            </a:pPr>
            <a:r>
              <a:rPr lang="en-US" sz="2400" dirty="0">
                <a:cs typeface="Times New Roman" pitchFamily="18" charset="0"/>
              </a:rPr>
              <a:t>Quantitative, specific, and sensitive</a:t>
            </a:r>
          </a:p>
        </p:txBody>
      </p:sp>
      <p:sp>
        <p:nvSpPr>
          <p:cNvPr id="8" name="Footer Placeholder 7"/>
          <p:cNvSpPr>
            <a:spLocks noGrp="1"/>
          </p:cNvSpPr>
          <p:nvPr>
            <p:ph type="ftr" sz="quarter" idx="11"/>
          </p:nvPr>
        </p:nvSpPr>
        <p:spPr/>
        <p:txBody>
          <a:bodyPr/>
          <a:lstStyle/>
          <a:p>
            <a:r>
              <a:rPr lang="en-GB" smtClean="0"/>
              <a:t>May Alrashed. PhD</a:t>
            </a:r>
            <a:endParaRPr lang="en-GB" dirty="0"/>
          </a:p>
        </p:txBody>
      </p:sp>
    </p:spTree>
    <p:extLst>
      <p:ext uri="{BB962C8B-B14F-4D97-AF65-F5344CB8AC3E}">
        <p14:creationId xmlns:p14="http://schemas.microsoft.com/office/powerpoint/2010/main" val="140375487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3"/>
          <p:cNvSpPr>
            <a:spLocks noChangeArrowheads="1"/>
          </p:cNvSpPr>
          <p:nvPr/>
        </p:nvSpPr>
        <p:spPr bwMode="auto">
          <a:xfrm>
            <a:off x="0" y="1022217"/>
            <a:ext cx="8839200" cy="5609167"/>
          </a:xfrm>
          <a:prstGeom prst="rect">
            <a:avLst/>
          </a:prstGeom>
          <a:noFill/>
          <a:ln w="9525">
            <a:noFill/>
            <a:miter lim="800000"/>
            <a:headEnd/>
            <a:tailEnd/>
          </a:ln>
        </p:spPr>
        <p:txBody>
          <a:bodyPr wrap="square" lIns="0" tIns="152352" rIns="0" bIns="38088" anchor="ctr">
            <a:spAutoFit/>
          </a:bodyPr>
          <a:lstStyle/>
          <a:p>
            <a:pPr marL="466725" algn="just">
              <a:defRPr/>
            </a:pPr>
            <a:r>
              <a:rPr lang="en-US" sz="2400" dirty="0" smtClean="0">
                <a:cs typeface="Times New Roman" pitchFamily="18" charset="0"/>
              </a:rPr>
              <a:t>Enzymatic reactions are measured in terms of the rate at which substrate is converted into product. This can be done in 2 different ways.</a:t>
            </a:r>
          </a:p>
          <a:p>
            <a:pPr algn="just">
              <a:defRPr/>
            </a:pPr>
            <a:endParaRPr lang="en-US" sz="1000" b="1" dirty="0">
              <a:solidFill>
                <a:srgbClr val="E13B86"/>
              </a:solidFill>
              <a:effectLst>
                <a:outerShdw blurRad="38100" dist="38100" dir="2700000" algn="tl">
                  <a:srgbClr val="000000">
                    <a:alpha val="43137"/>
                  </a:srgbClr>
                </a:outerShdw>
              </a:effectLst>
              <a:cs typeface="Times New Roman" pitchFamily="18" charset="0"/>
            </a:endParaRPr>
          </a:p>
          <a:p>
            <a:pPr>
              <a:defRPr/>
            </a:pPr>
            <a:r>
              <a:rPr lang="en-US" sz="2400" b="1" dirty="0">
                <a:solidFill>
                  <a:srgbClr val="E13B86"/>
                </a:solidFill>
                <a:effectLst>
                  <a:outerShdw blurRad="38100" dist="38100" dir="2700000" algn="tl">
                    <a:srgbClr val="000000">
                      <a:alpha val="43137"/>
                    </a:srgbClr>
                  </a:outerShdw>
                </a:effectLst>
                <a:cs typeface="Times New Roman" pitchFamily="18" charset="0"/>
              </a:rPr>
              <a:t>1</a:t>
            </a:r>
            <a:r>
              <a:rPr lang="en-US" sz="2800" b="1" dirty="0">
                <a:solidFill>
                  <a:srgbClr val="E13B86"/>
                </a:solidFill>
                <a:effectLst>
                  <a:outerShdw blurRad="38100" dist="38100" dir="2700000" algn="tl">
                    <a:srgbClr val="000000">
                      <a:alpha val="43137"/>
                    </a:srgbClr>
                  </a:outerShdw>
                </a:effectLst>
                <a:cs typeface="Times New Roman" pitchFamily="18" charset="0"/>
              </a:rPr>
              <a:t>. Fixed – Time Assay  ( 2 Point )</a:t>
            </a:r>
          </a:p>
          <a:p>
            <a:pPr marL="1143000" lvl="2" indent="-228600" algn="just">
              <a:defRPr/>
            </a:pPr>
            <a:endParaRPr lang="en-US" sz="1000" b="1" dirty="0">
              <a:solidFill>
                <a:srgbClr val="E13B86"/>
              </a:solidFill>
              <a:effectLst>
                <a:outerShdw blurRad="38100" dist="38100" dir="2700000" algn="tl">
                  <a:srgbClr val="000000">
                    <a:alpha val="43137"/>
                  </a:srgbClr>
                </a:outerShdw>
              </a:effectLst>
              <a:cs typeface="Times New Roman" pitchFamily="18" charset="0"/>
            </a:endParaRPr>
          </a:p>
          <a:p>
            <a:pPr marL="466725" lvl="2" algn="just">
              <a:defRPr/>
            </a:pPr>
            <a:r>
              <a:rPr lang="en-US" sz="2800" b="1" dirty="0">
                <a:effectLst>
                  <a:outerShdw blurRad="38100" dist="38100" dir="2700000" algn="tl">
                    <a:srgbClr val="000000">
                      <a:alpha val="43137"/>
                    </a:srgbClr>
                  </a:outerShdw>
                </a:effectLst>
                <a:cs typeface="Times New Roman" pitchFamily="18" charset="0"/>
              </a:rPr>
              <a:t>Zero Order Kinetics</a:t>
            </a:r>
          </a:p>
          <a:p>
            <a:pPr marL="466725" lvl="2" algn="just">
              <a:defRPr/>
            </a:pPr>
            <a:r>
              <a:rPr lang="en-US" sz="2000" dirty="0">
                <a:cs typeface="Times New Roman" pitchFamily="18" charset="0"/>
              </a:rPr>
              <a:t>Substrate concentration is measured at set timed intervals to determine enzyme activity</a:t>
            </a:r>
          </a:p>
          <a:p>
            <a:pPr marL="466725" lvl="2" algn="just">
              <a:defRPr/>
            </a:pPr>
            <a:endParaRPr lang="en-US" sz="2000" dirty="0">
              <a:cs typeface="Times New Roman" pitchFamily="18" charset="0"/>
            </a:endParaRPr>
          </a:p>
          <a:p>
            <a:pPr marL="466725" lvl="2" algn="just">
              <a:defRPr/>
            </a:pPr>
            <a:r>
              <a:rPr lang="en-US" sz="2000" dirty="0">
                <a:cs typeface="Times New Roman" pitchFamily="18" charset="0"/>
              </a:rPr>
              <a:t>A slight delay from the beginning of the reaction to maximum velocity is the </a:t>
            </a:r>
            <a:r>
              <a:rPr lang="en-US" sz="2000" u="sng" dirty="0">
                <a:cs typeface="Times New Roman" pitchFamily="18" charset="0"/>
              </a:rPr>
              <a:t>lag phase</a:t>
            </a:r>
            <a:endParaRPr lang="en-US" sz="2000" dirty="0">
              <a:cs typeface="Times New Roman" pitchFamily="18" charset="0"/>
            </a:endParaRPr>
          </a:p>
          <a:p>
            <a:pPr marL="466725" lvl="2" algn="just">
              <a:defRPr/>
            </a:pPr>
            <a:endParaRPr lang="en-US" sz="2000" dirty="0">
              <a:cs typeface="Times New Roman" pitchFamily="18" charset="0"/>
            </a:endParaRPr>
          </a:p>
          <a:p>
            <a:pPr marL="466725" lvl="2" algn="just">
              <a:defRPr/>
            </a:pPr>
            <a:r>
              <a:rPr lang="en-US" sz="2000" dirty="0">
                <a:cs typeface="Times New Roman" pitchFamily="18" charset="0"/>
              </a:rPr>
              <a:t>These times intervals may not be short enough to detect sudden changes</a:t>
            </a:r>
          </a:p>
          <a:p>
            <a:pPr marL="466725" lvl="2" algn="just">
              <a:defRPr/>
            </a:pPr>
            <a:r>
              <a:rPr lang="en-US" sz="2000" dirty="0">
                <a:cs typeface="Times New Roman" pitchFamily="18" charset="0"/>
              </a:rPr>
              <a:t>Extreme elevations in enzyme activity may deplete the substrate between measured intervals -  </a:t>
            </a:r>
            <a:r>
              <a:rPr lang="en-US" sz="2000" u="sng" dirty="0">
                <a:cs typeface="Times New Roman" pitchFamily="18" charset="0"/>
              </a:rPr>
              <a:t>Substrate Depletion</a:t>
            </a:r>
          </a:p>
          <a:p>
            <a:pPr marL="466725" lvl="2" algn="just">
              <a:defRPr/>
            </a:pPr>
            <a:r>
              <a:rPr lang="en-US" sz="2000" dirty="0">
                <a:cs typeface="Times New Roman" pitchFamily="18" charset="0"/>
              </a:rPr>
              <a:t>Substrate depletion causes falsely decreased activity results</a:t>
            </a:r>
            <a:r>
              <a:rPr lang="en-US" sz="2400" dirty="0">
                <a:cs typeface="Times New Roman" pitchFamily="18" charset="0"/>
              </a:rPr>
              <a:t>.</a:t>
            </a:r>
          </a:p>
        </p:txBody>
      </p:sp>
      <p:sp>
        <p:nvSpPr>
          <p:cNvPr id="23558" name="Rectangle 6"/>
          <p:cNvSpPr>
            <a:spLocks noChangeArrowheads="1"/>
          </p:cNvSpPr>
          <p:nvPr/>
        </p:nvSpPr>
        <p:spPr bwMode="auto">
          <a:xfrm>
            <a:off x="1" y="249798"/>
            <a:ext cx="9144000" cy="646331"/>
          </a:xfrm>
          <a:prstGeom prst="rect">
            <a:avLst/>
          </a:prstGeom>
          <a:noFill/>
          <a:ln w="9525">
            <a:noFill/>
            <a:miter lim="800000"/>
            <a:headEnd/>
            <a:tailEnd/>
          </a:ln>
        </p:spPr>
        <p:txBody>
          <a:bodyPr wrap="square">
            <a:spAutoFit/>
          </a:bodyPr>
          <a:lstStyle/>
          <a:p>
            <a:pPr algn="ctr"/>
            <a:r>
              <a:rPr lang="en-US" sz="3600" b="1" dirty="0" smtClean="0">
                <a:solidFill>
                  <a:srgbClr val="E13B86"/>
                </a:solidFill>
                <a:effectLst>
                  <a:outerShdw blurRad="38100" dist="38100" dir="2700000" algn="tl">
                    <a:srgbClr val="000000">
                      <a:alpha val="43137"/>
                    </a:srgbClr>
                  </a:outerShdw>
                </a:effectLst>
                <a:cs typeface="Times New Roman" pitchFamily="18" charset="0"/>
              </a:rPr>
              <a:t>Types of assays</a:t>
            </a:r>
            <a:endParaRPr lang="en-US" sz="3600" b="1" dirty="0">
              <a:solidFill>
                <a:srgbClr val="E13B86"/>
              </a:solidFill>
              <a:effectLst>
                <a:outerShdw blurRad="38100" dist="38100" dir="2700000" algn="tl">
                  <a:srgbClr val="000000">
                    <a:alpha val="43137"/>
                  </a:srgbClr>
                </a:outerShdw>
              </a:effectLst>
              <a:cs typeface="Times New Roman" pitchFamily="18" charset="0"/>
            </a:endParaRPr>
          </a:p>
        </p:txBody>
      </p:sp>
      <p:sp>
        <p:nvSpPr>
          <p:cNvPr id="8" name="Footer Placeholder 7"/>
          <p:cNvSpPr>
            <a:spLocks noGrp="1"/>
          </p:cNvSpPr>
          <p:nvPr>
            <p:ph type="ftr" sz="quarter" idx="11"/>
          </p:nvPr>
        </p:nvSpPr>
        <p:spPr/>
        <p:txBody>
          <a:bodyPr/>
          <a:lstStyle/>
          <a:p>
            <a:r>
              <a:rPr lang="en-GB" smtClean="0"/>
              <a:t>May Alrashed. PhD</a:t>
            </a:r>
            <a:endParaRPr lang="en-GB" dirty="0"/>
          </a:p>
        </p:txBody>
      </p:sp>
    </p:spTree>
    <p:extLst>
      <p:ext uri="{BB962C8B-B14F-4D97-AF65-F5344CB8AC3E}">
        <p14:creationId xmlns:p14="http://schemas.microsoft.com/office/powerpoint/2010/main" val="21313000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fontScale="90000"/>
          </a:bodyPr>
          <a:lstStyle/>
          <a:p>
            <a:pPr algn="ctr"/>
            <a:r>
              <a:rPr lang="en-US" sz="4400" b="1" dirty="0">
                <a:solidFill>
                  <a:schemeClr val="accent1"/>
                </a:solidFill>
                <a:latin typeface="Arial" panose="020B0604020202020204" pitchFamily="34" charset="0"/>
                <a:cs typeface="Arial" panose="020B0604020202020204" pitchFamily="34" charset="0"/>
              </a:rPr>
              <a:t>Lock &amp; Key Model of Enzyme-Substrate Binding</a:t>
            </a:r>
            <a:endParaRPr lang="en-US" dirty="0"/>
          </a:p>
        </p:txBody>
      </p:sp>
      <p:sp>
        <p:nvSpPr>
          <p:cNvPr id="11" name="Content Placeholder 10"/>
          <p:cNvSpPr>
            <a:spLocks noGrp="1"/>
          </p:cNvSpPr>
          <p:nvPr>
            <p:ph idx="1"/>
          </p:nvPr>
        </p:nvSpPr>
        <p:spPr/>
        <p:txBody>
          <a:bodyPr>
            <a:normAutofit/>
          </a:bodyPr>
          <a:lstStyle/>
          <a:p>
            <a:pPr marL="64008" indent="0" eaLnBrk="0" hangingPunct="0">
              <a:buNone/>
            </a:pPr>
            <a:r>
              <a:rPr lang="en-US" sz="2400" b="1" dirty="0">
                <a:latin typeface="Arial" panose="020B0604020202020204" pitchFamily="34" charset="0"/>
                <a:cs typeface="Arial" panose="020B0604020202020204" pitchFamily="34" charset="0"/>
              </a:rPr>
              <a:t>In</a:t>
            </a:r>
            <a:r>
              <a:rPr lang="en-US" sz="2400" dirty="0">
                <a:latin typeface="Arial" panose="020B0604020202020204" pitchFamily="34" charset="0"/>
                <a:cs typeface="Arial" panose="020B0604020202020204" pitchFamily="34" charset="0"/>
              </a:rPr>
              <a:t> this model, the active site of the unbound enzyme is complementary in shape to the substrate.</a:t>
            </a:r>
          </a:p>
          <a:p>
            <a:pPr eaLnBrk="0" hangingPunct="0"/>
            <a:endParaRPr lang="en-US" sz="2400" dirty="0">
              <a:latin typeface="Arial" panose="020B0604020202020204" pitchFamily="34" charset="0"/>
              <a:cs typeface="Arial" panose="020B0604020202020204" pitchFamily="34" charset="0"/>
            </a:endParaRPr>
          </a:p>
          <a:p>
            <a:pPr marL="64008" indent="0">
              <a:buNone/>
            </a:pPr>
            <a:endParaRPr lang="en-US" sz="2400" dirty="0"/>
          </a:p>
        </p:txBody>
      </p:sp>
      <p:sp>
        <p:nvSpPr>
          <p:cNvPr id="2" name="Footer Placeholder 1"/>
          <p:cNvSpPr>
            <a:spLocks noGrp="1"/>
          </p:cNvSpPr>
          <p:nvPr>
            <p:ph type="ftr" sz="quarter" idx="11"/>
          </p:nvPr>
        </p:nvSpPr>
        <p:spPr/>
        <p:txBody>
          <a:bodyPr/>
          <a:lstStyle/>
          <a:p>
            <a:r>
              <a:rPr lang="en-GB" smtClean="0"/>
              <a:t>May Alrashed. PhD</a:t>
            </a:r>
            <a:endParaRPr lang="en-GB" dirty="0"/>
          </a:p>
        </p:txBody>
      </p:sp>
      <p:pic>
        <p:nvPicPr>
          <p:cNvPr id="6" name="Picture 4"/>
          <p:cNvPicPr>
            <a:picLocks noChangeAspect="1" noChangeArrowheads="1"/>
          </p:cNvPicPr>
          <p:nvPr/>
        </p:nvPicPr>
        <p:blipFill>
          <a:blip r:embed="rId2" cstate="print"/>
          <a:srcRect/>
          <a:stretch>
            <a:fillRect/>
          </a:stretch>
        </p:blipFill>
        <p:spPr bwMode="auto">
          <a:xfrm>
            <a:off x="2057400" y="3124200"/>
            <a:ext cx="4876800" cy="3260725"/>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31144412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6" name="Rectangle 13"/>
          <p:cNvSpPr>
            <a:spLocks noGrp="1"/>
          </p:cNvSpPr>
          <p:nvPr>
            <p:ph type="title"/>
          </p:nvPr>
        </p:nvSpPr>
        <p:spPr bwMode="auto">
          <a:xfrm>
            <a:off x="609599" y="111177"/>
            <a:ext cx="7924801" cy="1198041"/>
          </a:xfrm>
          <a:noFill/>
          <a:ln>
            <a:noFill/>
          </a:ln>
        </p:spPr>
        <p:txBody>
          <a:bodyPr wrap="square" lIns="91440" tIns="45720" rIns="91440" bIns="45720" numCol="1" anchorCtr="0" compatLnSpc="1">
            <a:prstTxWarp prst="textNoShape">
              <a:avLst/>
            </a:prstTxWarp>
            <a:noAutofit/>
          </a:bodyPr>
          <a:lstStyle/>
          <a:p>
            <a:pPr algn="ctr"/>
            <a:r>
              <a:rPr lang="en-US" sz="3200" b="1" dirty="0" smtClean="0">
                <a:latin typeface="+mn-lt"/>
              </a:rPr>
              <a:t>A Typical </a:t>
            </a:r>
            <a:r>
              <a:rPr lang="en-US" sz="3200" b="1" dirty="0">
                <a:latin typeface="+mn-lt"/>
              </a:rPr>
              <a:t>Enzyme Reaction </a:t>
            </a:r>
            <a:r>
              <a:rPr lang="en-US" sz="3200" b="1" dirty="0" smtClean="0">
                <a:latin typeface="+mn-lt"/>
              </a:rPr>
              <a:t/>
            </a:r>
            <a:br>
              <a:rPr lang="en-US" sz="3200" b="1" dirty="0" smtClean="0">
                <a:latin typeface="+mn-lt"/>
              </a:rPr>
            </a:br>
            <a:endParaRPr lang="en-US" sz="3200" dirty="0">
              <a:latin typeface="+mn-lt"/>
            </a:endParaRPr>
          </a:p>
        </p:txBody>
      </p:sp>
      <p:pic>
        <p:nvPicPr>
          <p:cNvPr id="24581" name="Picture 5"/>
          <p:cNvPicPr>
            <a:picLocks noChangeAspect="1" noChangeArrowheads="1"/>
          </p:cNvPicPr>
          <p:nvPr/>
        </p:nvPicPr>
        <p:blipFill>
          <a:blip r:embed="rId2" cstate="print"/>
          <a:srcRect/>
          <a:stretch>
            <a:fillRect/>
          </a:stretch>
        </p:blipFill>
        <p:spPr bwMode="auto">
          <a:xfrm>
            <a:off x="1306284" y="1171080"/>
            <a:ext cx="6531430" cy="4872467"/>
          </a:xfrm>
          <a:prstGeom prst="rect">
            <a:avLst/>
          </a:prstGeom>
          <a:noFill/>
          <a:ln w="9525">
            <a:solidFill>
              <a:schemeClr val="tx1"/>
            </a:solidFill>
            <a:prstDash val="sysDot"/>
            <a:miter lim="800000"/>
            <a:headEnd/>
            <a:tailEnd/>
          </a:ln>
        </p:spPr>
      </p:pic>
      <p:sp>
        <p:nvSpPr>
          <p:cNvPr id="24582" name="Text Box 7"/>
          <p:cNvSpPr txBox="1">
            <a:spLocks noChangeArrowheads="1"/>
          </p:cNvSpPr>
          <p:nvPr/>
        </p:nvSpPr>
        <p:spPr bwMode="auto">
          <a:xfrm>
            <a:off x="2286000" y="4495800"/>
            <a:ext cx="790575" cy="517525"/>
          </a:xfrm>
          <a:prstGeom prst="rect">
            <a:avLst/>
          </a:prstGeom>
          <a:noFill/>
          <a:ln w="9525">
            <a:noFill/>
            <a:miter lim="800000"/>
            <a:headEnd/>
            <a:tailEnd/>
          </a:ln>
        </p:spPr>
        <p:txBody>
          <a:bodyPr>
            <a:spAutoFit/>
          </a:bodyPr>
          <a:lstStyle/>
          <a:p>
            <a:r>
              <a:rPr lang="en-US" sz="1400"/>
              <a:t>Lag phase</a:t>
            </a:r>
          </a:p>
        </p:txBody>
      </p:sp>
      <p:sp>
        <p:nvSpPr>
          <p:cNvPr id="24583" name="Text Box 9"/>
          <p:cNvSpPr txBox="1">
            <a:spLocks noChangeArrowheads="1"/>
          </p:cNvSpPr>
          <p:nvPr/>
        </p:nvSpPr>
        <p:spPr bwMode="auto">
          <a:xfrm rot="-2560661">
            <a:off x="3505200" y="3505200"/>
            <a:ext cx="1219200" cy="304800"/>
          </a:xfrm>
          <a:prstGeom prst="rect">
            <a:avLst/>
          </a:prstGeom>
          <a:noFill/>
          <a:ln w="9525">
            <a:noFill/>
            <a:miter lim="800000"/>
            <a:headEnd/>
            <a:tailEnd/>
          </a:ln>
        </p:spPr>
        <p:txBody>
          <a:bodyPr>
            <a:spAutoFit/>
          </a:bodyPr>
          <a:lstStyle/>
          <a:p>
            <a:r>
              <a:rPr lang="en-US" sz="1400"/>
              <a:t>Linear phase</a:t>
            </a:r>
          </a:p>
        </p:txBody>
      </p:sp>
      <p:sp>
        <p:nvSpPr>
          <p:cNvPr id="24584" name="Line 11"/>
          <p:cNvSpPr>
            <a:spLocks noChangeShapeType="1"/>
          </p:cNvSpPr>
          <p:nvPr/>
        </p:nvSpPr>
        <p:spPr bwMode="auto">
          <a:xfrm>
            <a:off x="3200400" y="4495800"/>
            <a:ext cx="0" cy="914400"/>
          </a:xfrm>
          <a:prstGeom prst="line">
            <a:avLst/>
          </a:prstGeom>
          <a:noFill/>
          <a:ln w="19050">
            <a:solidFill>
              <a:schemeClr val="tx1"/>
            </a:solidFill>
            <a:prstDash val="sysDot"/>
            <a:round/>
            <a:headEnd/>
            <a:tailEnd/>
          </a:ln>
        </p:spPr>
        <p:txBody>
          <a:bodyPr/>
          <a:lstStyle/>
          <a:p>
            <a:endParaRPr lang="en-US"/>
          </a:p>
        </p:txBody>
      </p:sp>
      <p:sp>
        <p:nvSpPr>
          <p:cNvPr id="24585" name="Line 12"/>
          <p:cNvSpPr>
            <a:spLocks noChangeShapeType="1"/>
          </p:cNvSpPr>
          <p:nvPr/>
        </p:nvSpPr>
        <p:spPr bwMode="auto">
          <a:xfrm>
            <a:off x="5867400" y="1981200"/>
            <a:ext cx="0" cy="914400"/>
          </a:xfrm>
          <a:prstGeom prst="line">
            <a:avLst/>
          </a:prstGeom>
          <a:noFill/>
          <a:ln w="19050">
            <a:solidFill>
              <a:schemeClr val="tx1"/>
            </a:solidFill>
            <a:prstDash val="sysDot"/>
            <a:round/>
            <a:headEnd/>
            <a:tailEnd/>
          </a:ln>
        </p:spPr>
        <p:txBody>
          <a:bodyPr/>
          <a:lstStyle/>
          <a:p>
            <a:endParaRPr lang="en-US"/>
          </a:p>
        </p:txBody>
      </p:sp>
      <p:sp>
        <p:nvSpPr>
          <p:cNvPr id="12" name="Footer Placeholder 11"/>
          <p:cNvSpPr>
            <a:spLocks noGrp="1"/>
          </p:cNvSpPr>
          <p:nvPr>
            <p:ph type="ftr" sz="quarter" idx="11"/>
          </p:nvPr>
        </p:nvSpPr>
        <p:spPr/>
        <p:txBody>
          <a:bodyPr/>
          <a:lstStyle/>
          <a:p>
            <a:r>
              <a:rPr lang="en-GB" smtClean="0"/>
              <a:t>May Alrashed. PhD</a:t>
            </a:r>
            <a:endParaRPr lang="en-GB" dirty="0"/>
          </a:p>
        </p:txBody>
      </p:sp>
    </p:spTree>
    <p:extLst>
      <p:ext uri="{BB962C8B-B14F-4D97-AF65-F5344CB8AC3E}">
        <p14:creationId xmlns:p14="http://schemas.microsoft.com/office/powerpoint/2010/main" val="107495360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2" name="Rectangle 6"/>
          <p:cNvSpPr>
            <a:spLocks noChangeArrowheads="1"/>
          </p:cNvSpPr>
          <p:nvPr/>
        </p:nvSpPr>
        <p:spPr bwMode="auto">
          <a:xfrm>
            <a:off x="457201" y="762000"/>
            <a:ext cx="8512628" cy="4401205"/>
          </a:xfrm>
          <a:prstGeom prst="rect">
            <a:avLst/>
          </a:prstGeom>
          <a:noFill/>
          <a:ln w="9525">
            <a:noFill/>
            <a:miter lim="800000"/>
            <a:headEnd/>
            <a:tailEnd/>
          </a:ln>
          <a:effectLst/>
        </p:spPr>
        <p:txBody>
          <a:bodyPr wrap="square">
            <a:spAutoFit/>
          </a:bodyPr>
          <a:lstStyle/>
          <a:p>
            <a:pPr lvl="1">
              <a:defRPr/>
            </a:pPr>
            <a:r>
              <a:rPr lang="en-US" sz="2800" b="1" dirty="0">
                <a:solidFill>
                  <a:srgbClr val="E13B86"/>
                </a:solidFill>
                <a:cs typeface="Times New Roman" pitchFamily="18" charset="0"/>
              </a:rPr>
              <a:t>2. Multipoint Continuous Monitoring  ( Kinetic Assay )</a:t>
            </a:r>
            <a:endParaRPr lang="en-US" sz="2800" b="1" i="1" dirty="0">
              <a:solidFill>
                <a:srgbClr val="E13B86"/>
              </a:solidFill>
              <a:cs typeface="Times New Roman" pitchFamily="18" charset="0"/>
            </a:endParaRPr>
          </a:p>
          <a:p>
            <a:pPr lvl="1">
              <a:defRPr/>
            </a:pPr>
            <a:endParaRPr lang="en-US" sz="2800" b="1" dirty="0">
              <a:cs typeface="Times New Roman" pitchFamily="18" charset="0"/>
            </a:endParaRPr>
          </a:p>
          <a:p>
            <a:pPr lvl="2">
              <a:defRPr/>
            </a:pPr>
            <a:r>
              <a:rPr lang="en-US" sz="2800" dirty="0">
                <a:cs typeface="Times New Roman" pitchFamily="18" charset="0"/>
              </a:rPr>
              <a:t>Continuous measurements of substrate – product concentration are recorded by the spectrophotometer of an automated analyzer</a:t>
            </a:r>
          </a:p>
          <a:p>
            <a:pPr lvl="2">
              <a:defRPr/>
            </a:pPr>
            <a:endParaRPr lang="en-US" sz="2800" dirty="0">
              <a:cs typeface="Times New Roman" pitchFamily="18" charset="0"/>
            </a:endParaRPr>
          </a:p>
          <a:p>
            <a:pPr lvl="2">
              <a:defRPr/>
            </a:pPr>
            <a:r>
              <a:rPr lang="en-US" sz="2800" dirty="0">
                <a:cs typeface="Times New Roman" pitchFamily="18" charset="0"/>
              </a:rPr>
              <a:t>Substrate depletion is detected because the analyzer is always “looking” and will see any sudden dramatic changes</a:t>
            </a:r>
          </a:p>
        </p:txBody>
      </p:sp>
      <p:sp>
        <p:nvSpPr>
          <p:cNvPr id="8" name="Footer Placeholder 7"/>
          <p:cNvSpPr>
            <a:spLocks noGrp="1"/>
          </p:cNvSpPr>
          <p:nvPr>
            <p:ph type="ftr" sz="quarter" idx="11"/>
          </p:nvPr>
        </p:nvSpPr>
        <p:spPr/>
        <p:txBody>
          <a:bodyPr/>
          <a:lstStyle/>
          <a:p>
            <a:r>
              <a:rPr lang="en-GB" smtClean="0"/>
              <a:t>May Alrashed. PhD</a:t>
            </a:r>
            <a:endParaRPr lang="en-GB" dirty="0"/>
          </a:p>
        </p:txBody>
      </p:sp>
    </p:spTree>
    <p:extLst>
      <p:ext uri="{BB962C8B-B14F-4D97-AF65-F5344CB8AC3E}">
        <p14:creationId xmlns:p14="http://schemas.microsoft.com/office/powerpoint/2010/main" val="389584412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9" name="Picture 7" descr="comp"/>
          <p:cNvPicPr>
            <a:picLocks noChangeAspect="1" noChangeArrowheads="1"/>
          </p:cNvPicPr>
          <p:nvPr/>
        </p:nvPicPr>
        <p:blipFill>
          <a:blip r:embed="rId2" cstate="print"/>
          <a:srcRect/>
          <a:stretch>
            <a:fillRect/>
          </a:stretch>
        </p:blipFill>
        <p:spPr bwMode="auto">
          <a:xfrm>
            <a:off x="990600" y="1676400"/>
            <a:ext cx="6781800" cy="3900488"/>
          </a:xfrm>
          <a:prstGeom prst="rect">
            <a:avLst/>
          </a:prstGeom>
          <a:noFill/>
          <a:ln w="9525">
            <a:noFill/>
            <a:miter lim="800000"/>
            <a:headEnd/>
            <a:tailEnd/>
          </a:ln>
        </p:spPr>
      </p:pic>
      <p:sp>
        <p:nvSpPr>
          <p:cNvPr id="26630" name="Rectangle 8"/>
          <p:cNvSpPr>
            <a:spLocks noChangeArrowheads="1"/>
          </p:cNvSpPr>
          <p:nvPr/>
        </p:nvSpPr>
        <p:spPr bwMode="auto">
          <a:xfrm>
            <a:off x="914400" y="815975"/>
            <a:ext cx="7329442" cy="400110"/>
          </a:xfrm>
          <a:prstGeom prst="rect">
            <a:avLst/>
          </a:prstGeom>
          <a:noFill/>
          <a:ln w="9525">
            <a:noFill/>
            <a:miter lim="800000"/>
            <a:headEnd/>
            <a:tailEnd/>
          </a:ln>
        </p:spPr>
        <p:txBody>
          <a:bodyPr wrap="none">
            <a:spAutoFit/>
          </a:bodyPr>
          <a:lstStyle/>
          <a:p>
            <a:r>
              <a:rPr lang="en-US" sz="2000" b="1" dirty="0">
                <a:cs typeface="Times New Roman" pitchFamily="18" charset="0"/>
              </a:rPr>
              <a:t>Comparison of  2 Point and Multipoint Enzyme Techniques</a:t>
            </a:r>
          </a:p>
        </p:txBody>
      </p:sp>
      <p:sp>
        <p:nvSpPr>
          <p:cNvPr id="8" name="Footer Placeholder 7"/>
          <p:cNvSpPr>
            <a:spLocks noGrp="1"/>
          </p:cNvSpPr>
          <p:nvPr>
            <p:ph type="ftr" sz="quarter" idx="11"/>
          </p:nvPr>
        </p:nvSpPr>
        <p:spPr/>
        <p:txBody>
          <a:bodyPr/>
          <a:lstStyle/>
          <a:p>
            <a:r>
              <a:rPr lang="en-GB" smtClean="0"/>
              <a:t>May Alrashed. PhD</a:t>
            </a:r>
            <a:endParaRPr lang="en-GB" dirty="0"/>
          </a:p>
        </p:txBody>
      </p:sp>
    </p:spTree>
    <p:extLst>
      <p:ext uri="{BB962C8B-B14F-4D97-AF65-F5344CB8AC3E}">
        <p14:creationId xmlns:p14="http://schemas.microsoft.com/office/powerpoint/2010/main" val="304253613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Rectangle 6"/>
          <p:cNvSpPr>
            <a:spLocks noChangeArrowheads="1"/>
          </p:cNvSpPr>
          <p:nvPr/>
        </p:nvSpPr>
        <p:spPr bwMode="auto">
          <a:xfrm>
            <a:off x="304799" y="540177"/>
            <a:ext cx="8556171" cy="830997"/>
          </a:xfrm>
          <a:prstGeom prst="rect">
            <a:avLst/>
          </a:prstGeom>
          <a:noFill/>
          <a:ln w="9525">
            <a:noFill/>
            <a:miter lim="800000"/>
            <a:headEnd/>
            <a:tailEnd/>
          </a:ln>
        </p:spPr>
        <p:txBody>
          <a:bodyPr wrap="square" anchor="ctr">
            <a:spAutoFit/>
          </a:bodyPr>
          <a:lstStyle/>
          <a:p>
            <a:r>
              <a:rPr lang="en-US" sz="2400" dirty="0">
                <a:latin typeface="Arial" panose="020B0604020202020204" pitchFamily="34" charset="0"/>
                <a:cs typeface="Arial" panose="020B0604020202020204" pitchFamily="34" charset="0"/>
              </a:rPr>
              <a:t>Enzyme Activity can be measured as a function of the change of absorbance values over a period of time</a:t>
            </a:r>
          </a:p>
        </p:txBody>
      </p:sp>
      <p:pic>
        <p:nvPicPr>
          <p:cNvPr id="27654" name="Picture 8" descr="aaa"/>
          <p:cNvPicPr>
            <a:picLocks noChangeAspect="1" noChangeArrowheads="1"/>
          </p:cNvPicPr>
          <p:nvPr/>
        </p:nvPicPr>
        <p:blipFill>
          <a:blip r:embed="rId2" cstate="print"/>
          <a:srcRect/>
          <a:stretch>
            <a:fillRect/>
          </a:stretch>
        </p:blipFill>
        <p:spPr bwMode="auto">
          <a:xfrm>
            <a:off x="1066800" y="1447800"/>
            <a:ext cx="6267472" cy="3025676"/>
          </a:xfrm>
          <a:prstGeom prst="rect">
            <a:avLst/>
          </a:prstGeom>
          <a:noFill/>
          <a:ln w="9525">
            <a:noFill/>
            <a:miter lim="800000"/>
            <a:headEnd/>
            <a:tailEnd/>
          </a:ln>
        </p:spPr>
      </p:pic>
      <p:sp>
        <p:nvSpPr>
          <p:cNvPr id="27655" name="Rectangle 9"/>
          <p:cNvSpPr>
            <a:spLocks noChangeArrowheads="1"/>
          </p:cNvSpPr>
          <p:nvPr/>
        </p:nvSpPr>
        <p:spPr bwMode="auto">
          <a:xfrm>
            <a:off x="304800" y="4550102"/>
            <a:ext cx="8839200" cy="2308324"/>
          </a:xfrm>
          <a:prstGeom prst="rect">
            <a:avLst/>
          </a:prstGeom>
          <a:noFill/>
          <a:ln w="9525">
            <a:noFill/>
            <a:miter lim="800000"/>
            <a:headEnd/>
            <a:tailEnd/>
          </a:ln>
        </p:spPr>
        <p:txBody>
          <a:bodyPr wrap="square">
            <a:spAutoFit/>
          </a:bodyPr>
          <a:lstStyle/>
          <a:p>
            <a:r>
              <a:rPr lang="en-US" sz="2400" dirty="0">
                <a:latin typeface="Arial" panose="020B0604020202020204" pitchFamily="34" charset="0"/>
                <a:cs typeface="Arial" panose="020B0604020202020204" pitchFamily="34" charset="0"/>
              </a:rPr>
              <a:t>Remember that enzymes are measured in terms of “activity”</a:t>
            </a:r>
          </a:p>
          <a:p>
            <a:r>
              <a:rPr lang="en-US" sz="2400" dirty="0">
                <a:latin typeface="Arial" panose="020B0604020202020204" pitchFamily="34" charset="0"/>
                <a:cs typeface="Arial" panose="020B0604020202020204" pitchFamily="34" charset="0"/>
              </a:rPr>
              <a:t>How much “work” is getting done?  How fast are chemical reactions taking place?  </a:t>
            </a:r>
          </a:p>
          <a:p>
            <a:r>
              <a:rPr lang="en-US" sz="2400" dirty="0">
                <a:latin typeface="Arial" panose="020B0604020202020204" pitchFamily="34" charset="0"/>
                <a:cs typeface="Arial" panose="020B0604020202020204" pitchFamily="34" charset="0"/>
              </a:rPr>
              <a:t>A large change in absorbance per unit of time indicates that the reaction was </a:t>
            </a:r>
            <a:r>
              <a:rPr lang="en-US" sz="2400" dirty="0" smtClean="0">
                <a:latin typeface="Arial" panose="020B0604020202020204" pitchFamily="34" charset="0"/>
                <a:cs typeface="Arial" panose="020B0604020202020204" pitchFamily="34" charset="0"/>
              </a:rPr>
              <a:t>occurring  </a:t>
            </a:r>
            <a:r>
              <a:rPr lang="en-US" sz="2400" dirty="0">
                <a:latin typeface="Arial" panose="020B0604020202020204" pitchFamily="34" charset="0"/>
                <a:cs typeface="Arial" panose="020B0604020202020204" pitchFamily="34" charset="0"/>
              </a:rPr>
              <a:t>at a rapid rate, meaning that enzyme activity is high</a:t>
            </a:r>
          </a:p>
        </p:txBody>
      </p:sp>
      <p:sp>
        <p:nvSpPr>
          <p:cNvPr id="9" name="Footer Placeholder 8"/>
          <p:cNvSpPr>
            <a:spLocks noGrp="1"/>
          </p:cNvSpPr>
          <p:nvPr>
            <p:ph type="ftr" sz="quarter" idx="11"/>
          </p:nvPr>
        </p:nvSpPr>
        <p:spPr/>
        <p:txBody>
          <a:bodyPr/>
          <a:lstStyle/>
          <a:p>
            <a:r>
              <a:rPr lang="en-GB" smtClean="0"/>
              <a:t>May Alrashed. PhD</a:t>
            </a:r>
            <a:endParaRPr lang="en-GB" dirty="0"/>
          </a:p>
        </p:txBody>
      </p:sp>
    </p:spTree>
    <p:extLst>
      <p:ext uri="{BB962C8B-B14F-4D97-AF65-F5344CB8AC3E}">
        <p14:creationId xmlns:p14="http://schemas.microsoft.com/office/powerpoint/2010/main" val="153936937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Rectangle 4"/>
          <p:cNvSpPr>
            <a:spLocks noChangeArrowheads="1"/>
          </p:cNvSpPr>
          <p:nvPr/>
        </p:nvSpPr>
        <p:spPr bwMode="auto">
          <a:xfrm>
            <a:off x="1981200" y="302568"/>
            <a:ext cx="4578497" cy="461665"/>
          </a:xfrm>
          <a:prstGeom prst="rect">
            <a:avLst/>
          </a:prstGeom>
          <a:noFill/>
          <a:ln w="9525">
            <a:noFill/>
            <a:miter lim="800000"/>
            <a:headEnd/>
            <a:tailEnd/>
          </a:ln>
        </p:spPr>
        <p:txBody>
          <a:bodyPr wrap="none" anchor="ctr">
            <a:spAutoFit/>
          </a:bodyPr>
          <a:lstStyle/>
          <a:p>
            <a:r>
              <a:rPr lang="en-US" sz="2400" b="1" dirty="0">
                <a:solidFill>
                  <a:srgbClr val="E13B86"/>
                </a:solidFill>
                <a:latin typeface="Arial" panose="020B0604020202020204" pitchFamily="34" charset="0"/>
                <a:cs typeface="Arial" panose="020B0604020202020204" pitchFamily="34" charset="0"/>
              </a:rPr>
              <a:t>Calculation of enzyme activity</a:t>
            </a:r>
          </a:p>
        </p:txBody>
      </p:sp>
      <p:sp>
        <p:nvSpPr>
          <p:cNvPr id="27653" name="Rectangle 5"/>
          <p:cNvSpPr>
            <a:spLocks noChangeArrowheads="1"/>
          </p:cNvSpPr>
          <p:nvPr/>
        </p:nvSpPr>
        <p:spPr bwMode="auto">
          <a:xfrm>
            <a:off x="381000" y="1055688"/>
            <a:ext cx="7543800" cy="2462213"/>
          </a:xfrm>
          <a:prstGeom prst="rect">
            <a:avLst/>
          </a:prstGeom>
          <a:noFill/>
          <a:ln w="9525">
            <a:noFill/>
            <a:miter lim="800000"/>
            <a:headEnd/>
            <a:tailEnd/>
          </a:ln>
        </p:spPr>
        <p:txBody>
          <a:bodyPr anchor="ctr">
            <a:spAutoFit/>
          </a:bodyPr>
          <a:lstStyle/>
          <a:p>
            <a:pPr marL="285750" lvl="1" indent="-285750" algn="just">
              <a:buFont typeface="Arial" panose="020B0604020202020204" pitchFamily="34" charset="0"/>
              <a:buChar char="•"/>
              <a:defRPr/>
            </a:pPr>
            <a:r>
              <a:rPr lang="en-US" sz="2200" dirty="0">
                <a:latin typeface="Arial" panose="020B0604020202020204" pitchFamily="34" charset="0"/>
                <a:cs typeface="Arial" panose="020B0604020202020204" pitchFamily="34" charset="0"/>
              </a:rPr>
              <a:t>Remember, it’s not concentration – it’s </a:t>
            </a:r>
            <a:r>
              <a:rPr lang="en-US" sz="2200" u="sng" dirty="0">
                <a:latin typeface="Arial" panose="020B0604020202020204" pitchFamily="34" charset="0"/>
                <a:cs typeface="Arial" panose="020B0604020202020204" pitchFamily="34" charset="0"/>
              </a:rPr>
              <a:t>activity</a:t>
            </a:r>
            <a:endParaRPr lang="en-US" sz="2200" b="1" i="1" u="sng" dirty="0">
              <a:effectLst>
                <a:outerShdw blurRad="38100" dist="38100" dir="2700000" algn="tl">
                  <a:srgbClr val="000000"/>
                </a:outerShdw>
              </a:effectLst>
              <a:latin typeface="Arial" panose="020B0604020202020204" pitchFamily="34" charset="0"/>
              <a:cs typeface="Arial" panose="020B0604020202020204" pitchFamily="34" charset="0"/>
            </a:endParaRPr>
          </a:p>
          <a:p>
            <a:pPr marL="285750" lvl="1" indent="-285750" algn="just">
              <a:buFont typeface="Arial" panose="020B0604020202020204" pitchFamily="34" charset="0"/>
              <a:buChar char="•"/>
              <a:defRPr/>
            </a:pPr>
            <a:r>
              <a:rPr lang="en-US" sz="2200" dirty="0">
                <a:latin typeface="Arial" panose="020B0604020202020204" pitchFamily="34" charset="0"/>
                <a:cs typeface="Arial" panose="020B0604020202020204" pitchFamily="34" charset="0"/>
              </a:rPr>
              <a:t>Enzymes are measured in terms of how fast </a:t>
            </a:r>
            <a:r>
              <a:rPr lang="en-US" sz="2200" dirty="0" smtClean="0">
                <a:latin typeface="Arial" panose="020B0604020202020204" pitchFamily="34" charset="0"/>
                <a:cs typeface="Arial" panose="020B0604020202020204" pitchFamily="34" charset="0"/>
              </a:rPr>
              <a:t>they convert </a:t>
            </a:r>
            <a:r>
              <a:rPr lang="en-US" sz="2200" dirty="0">
                <a:latin typeface="Arial" panose="020B0604020202020204" pitchFamily="34" charset="0"/>
                <a:cs typeface="Arial" panose="020B0604020202020204" pitchFamily="34" charset="0"/>
              </a:rPr>
              <a:t>substrate into product</a:t>
            </a:r>
          </a:p>
          <a:p>
            <a:pPr marL="285750" lvl="1" indent="-285750" algn="just">
              <a:buFont typeface="Arial" panose="020B0604020202020204" pitchFamily="34" charset="0"/>
              <a:buChar char="•"/>
              <a:defRPr/>
            </a:pPr>
            <a:r>
              <a:rPr lang="en-US" sz="2200" dirty="0">
                <a:latin typeface="Arial" panose="020B0604020202020204" pitchFamily="34" charset="0"/>
                <a:cs typeface="Arial" panose="020B0604020202020204" pitchFamily="34" charset="0"/>
              </a:rPr>
              <a:t>Activity is a measurement of how fast they work</a:t>
            </a:r>
          </a:p>
          <a:p>
            <a:pPr marL="285750" lvl="1" indent="-285750" algn="just">
              <a:defRPr/>
            </a:pPr>
            <a:endParaRPr lang="en-US" sz="2200" dirty="0">
              <a:latin typeface="Arial" panose="020B0604020202020204" pitchFamily="34" charset="0"/>
              <a:cs typeface="Arial" panose="020B0604020202020204" pitchFamily="34" charset="0"/>
            </a:endParaRPr>
          </a:p>
          <a:p>
            <a:pPr marL="347663" lvl="1" indent="-342900" algn="just">
              <a:buFont typeface="Arial" panose="020B0604020202020204" pitchFamily="34" charset="0"/>
              <a:buChar char="•"/>
              <a:defRPr/>
            </a:pPr>
            <a:r>
              <a:rPr lang="en-US" sz="2200" dirty="0">
                <a:latin typeface="Arial" panose="020B0604020202020204" pitchFamily="34" charset="0"/>
                <a:cs typeface="Arial" panose="020B0604020202020204" pitchFamily="34" charset="0"/>
              </a:rPr>
              <a:t>The common unit of enzyme activity is the </a:t>
            </a:r>
            <a:r>
              <a:rPr lang="en-US" sz="2200" u="sng" dirty="0">
                <a:latin typeface="Arial" panose="020B0604020202020204" pitchFamily="34" charset="0"/>
                <a:cs typeface="Arial" panose="020B0604020202020204" pitchFamily="34" charset="0"/>
              </a:rPr>
              <a:t>International  Unit (IU)</a:t>
            </a:r>
          </a:p>
        </p:txBody>
      </p:sp>
      <p:sp>
        <p:nvSpPr>
          <p:cNvPr id="27654" name="Rectangle 6"/>
          <p:cNvSpPr>
            <a:spLocks noChangeArrowheads="1"/>
          </p:cNvSpPr>
          <p:nvPr/>
        </p:nvSpPr>
        <p:spPr bwMode="auto">
          <a:xfrm>
            <a:off x="457200" y="3606711"/>
            <a:ext cx="7772400" cy="1200329"/>
          </a:xfrm>
          <a:prstGeom prst="rect">
            <a:avLst/>
          </a:prstGeom>
          <a:noFill/>
          <a:ln w="9525">
            <a:noFill/>
            <a:miter lim="800000"/>
            <a:headEnd/>
            <a:tailEnd/>
          </a:ln>
        </p:spPr>
        <p:txBody>
          <a:bodyPr anchor="ctr">
            <a:spAutoFit/>
          </a:bodyPr>
          <a:lstStyle/>
          <a:p>
            <a:pPr algn="justLow">
              <a:defRPr/>
            </a:pPr>
            <a:r>
              <a:rPr lang="en-US" sz="2400" b="1">
                <a:effectLst>
                  <a:outerShdw blurRad="38100" dist="38100" dir="2700000" algn="tl">
                    <a:srgbClr val="000000"/>
                  </a:outerShdw>
                </a:effectLst>
                <a:latin typeface="Arial" panose="020B0604020202020204" pitchFamily="34" charset="0"/>
                <a:cs typeface="Arial" panose="020B0604020202020204" pitchFamily="34" charset="0"/>
              </a:rPr>
              <a:t>1 IU = That amount of enzyme that will convert 1 micromole (1 </a:t>
            </a:r>
            <a:r>
              <a:rPr lang="en-US" sz="2400" b="1">
                <a:effectLst>
                  <a:outerShdw blurRad="38100" dist="38100" dir="2700000" algn="tl">
                    <a:srgbClr val="000000"/>
                  </a:outerShdw>
                </a:effectLst>
                <a:latin typeface="Arial" panose="020B0604020202020204" pitchFamily="34" charset="0"/>
                <a:cs typeface="Arial" panose="020B0604020202020204" pitchFamily="34" charset="0"/>
                <a:sym typeface="Symbol" pitchFamily="18" charset="2"/>
              </a:rPr>
              <a:t>mole )  of substrate to product per minute under defined conditions</a:t>
            </a:r>
          </a:p>
        </p:txBody>
      </p:sp>
      <p:sp>
        <p:nvSpPr>
          <p:cNvPr id="27656" name="Rectangle 8"/>
          <p:cNvSpPr>
            <a:spLocks noChangeArrowheads="1"/>
          </p:cNvSpPr>
          <p:nvPr/>
        </p:nvSpPr>
        <p:spPr bwMode="auto">
          <a:xfrm>
            <a:off x="0" y="4919008"/>
            <a:ext cx="8229600" cy="1569660"/>
          </a:xfrm>
          <a:prstGeom prst="rect">
            <a:avLst/>
          </a:prstGeom>
          <a:noFill/>
          <a:ln w="9525">
            <a:noFill/>
            <a:miter lim="800000"/>
            <a:headEnd/>
            <a:tailEnd/>
          </a:ln>
          <a:effectLst/>
        </p:spPr>
        <p:txBody>
          <a:bodyPr wrap="square">
            <a:spAutoFit/>
          </a:bodyPr>
          <a:lstStyle/>
          <a:p>
            <a:pPr marL="800100" lvl="1" indent="-342900">
              <a:defRPr/>
            </a:pPr>
            <a:r>
              <a:rPr lang="en-US" sz="2400" dirty="0">
                <a:solidFill>
                  <a:srgbClr val="E13B86"/>
                </a:solidFill>
                <a:latin typeface="Arial" panose="020B0604020202020204" pitchFamily="34" charset="0"/>
                <a:cs typeface="Arial" panose="020B0604020202020204" pitchFamily="34" charset="0"/>
                <a:sym typeface="Symbol" pitchFamily="18" charset="2"/>
              </a:rPr>
              <a:t>These “conditions” are such things as</a:t>
            </a:r>
            <a:r>
              <a:rPr lang="en-US" sz="2400" b="1" dirty="0">
                <a:solidFill>
                  <a:srgbClr val="E13B86"/>
                </a:solidFill>
                <a:latin typeface="Arial" panose="020B0604020202020204" pitchFamily="34" charset="0"/>
                <a:cs typeface="Arial" panose="020B0604020202020204" pitchFamily="34" charset="0"/>
                <a:sym typeface="Symbol" pitchFamily="18" charset="2"/>
              </a:rPr>
              <a:t>  </a:t>
            </a:r>
          </a:p>
          <a:p>
            <a:pPr marL="1257300" lvl="2" indent="-342900">
              <a:buFontTx/>
              <a:buAutoNum type="arabicPeriod"/>
              <a:defRPr/>
            </a:pPr>
            <a:r>
              <a:rPr lang="en-US" sz="2400" dirty="0">
                <a:latin typeface="Arial" panose="020B0604020202020204" pitchFamily="34" charset="0"/>
                <a:cs typeface="Arial" panose="020B0604020202020204" pitchFamily="34" charset="0"/>
              </a:rPr>
              <a:t>pH</a:t>
            </a:r>
          </a:p>
          <a:p>
            <a:pPr marL="1257300" lvl="2" indent="-342900">
              <a:buFontTx/>
              <a:buAutoNum type="arabicPeriod"/>
              <a:defRPr/>
            </a:pPr>
            <a:r>
              <a:rPr lang="en-US" sz="2400" dirty="0">
                <a:latin typeface="Arial" panose="020B0604020202020204" pitchFamily="34" charset="0"/>
                <a:cs typeface="Arial" panose="020B0604020202020204" pitchFamily="34" charset="0"/>
              </a:rPr>
              <a:t>Temperature</a:t>
            </a:r>
          </a:p>
          <a:p>
            <a:pPr marL="1257300" lvl="2" indent="-342900">
              <a:buFontTx/>
              <a:buAutoNum type="arabicPeriod"/>
              <a:defRPr/>
            </a:pPr>
            <a:r>
              <a:rPr lang="en-US" sz="2400" dirty="0">
                <a:latin typeface="Arial" panose="020B0604020202020204" pitchFamily="34" charset="0"/>
                <a:cs typeface="Arial" panose="020B0604020202020204" pitchFamily="34" charset="0"/>
              </a:rPr>
              <a:t>Substrate</a:t>
            </a:r>
          </a:p>
        </p:txBody>
      </p:sp>
      <p:sp>
        <p:nvSpPr>
          <p:cNvPr id="10" name="Footer Placeholder 9"/>
          <p:cNvSpPr>
            <a:spLocks noGrp="1"/>
          </p:cNvSpPr>
          <p:nvPr>
            <p:ph type="ftr" sz="quarter" idx="11"/>
          </p:nvPr>
        </p:nvSpPr>
        <p:spPr/>
        <p:txBody>
          <a:bodyPr/>
          <a:lstStyle/>
          <a:p>
            <a:r>
              <a:rPr lang="en-GB" smtClean="0"/>
              <a:t>May Alrashed. PhD</a:t>
            </a:r>
            <a:endParaRPr lang="en-GB" dirty="0"/>
          </a:p>
        </p:txBody>
      </p:sp>
    </p:spTree>
    <p:extLst>
      <p:ext uri="{BB962C8B-B14F-4D97-AF65-F5344CB8AC3E}">
        <p14:creationId xmlns:p14="http://schemas.microsoft.com/office/powerpoint/2010/main" val="312305160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5" name="Rectangle 4"/>
          <p:cNvSpPr>
            <a:spLocks noChangeArrowheads="1"/>
          </p:cNvSpPr>
          <p:nvPr/>
        </p:nvSpPr>
        <p:spPr bwMode="auto">
          <a:xfrm>
            <a:off x="347772" y="204342"/>
            <a:ext cx="8438977" cy="1077218"/>
          </a:xfrm>
          <a:prstGeom prst="rect">
            <a:avLst/>
          </a:prstGeom>
          <a:noFill/>
          <a:ln w="9525">
            <a:noFill/>
            <a:miter lim="800000"/>
            <a:headEnd/>
            <a:tailEnd/>
          </a:ln>
        </p:spPr>
        <p:txBody>
          <a:bodyPr wrap="square" anchor="ctr">
            <a:spAutoFit/>
          </a:bodyPr>
          <a:lstStyle/>
          <a:p>
            <a:pPr marL="742950" lvl="1" indent="-285750" algn="ctr" eaLnBrk="0" hangingPunct="0">
              <a:spcBef>
                <a:spcPct val="20000"/>
              </a:spcBef>
            </a:pPr>
            <a:r>
              <a:rPr lang="en-US" sz="3200" b="1" dirty="0">
                <a:solidFill>
                  <a:srgbClr val="E13B86"/>
                </a:solidFill>
                <a:latin typeface="Arial" panose="020B0604020202020204" pitchFamily="34" charset="0"/>
                <a:cs typeface="Arial" panose="020B0604020202020204" pitchFamily="34" charset="0"/>
              </a:rPr>
              <a:t>Mathematical expression of enzyme activity</a:t>
            </a:r>
          </a:p>
        </p:txBody>
      </p:sp>
      <p:graphicFrame>
        <p:nvGraphicFramePr>
          <p:cNvPr id="28680" name="Object 8"/>
          <p:cNvGraphicFramePr>
            <a:graphicFrameLocks noChangeAspect="1"/>
          </p:cNvGraphicFramePr>
          <p:nvPr>
            <p:extLst>
              <p:ext uri="{D42A27DB-BD31-4B8C-83A1-F6EECF244321}">
                <p14:modId xmlns:p14="http://schemas.microsoft.com/office/powerpoint/2010/main" val="3941317803"/>
              </p:ext>
            </p:extLst>
          </p:nvPr>
        </p:nvGraphicFramePr>
        <p:xfrm>
          <a:off x="653143" y="1295400"/>
          <a:ext cx="7663544" cy="901700"/>
        </p:xfrm>
        <a:graphic>
          <a:graphicData uri="http://schemas.openxmlformats.org/presentationml/2006/ole">
            <mc:AlternateContent xmlns:mc="http://schemas.openxmlformats.org/markup-compatibility/2006">
              <mc:Choice xmlns:v="urn:schemas-microsoft-com:vml" Requires="v">
                <p:oleObj spid="_x0000_s1056" name="Microsoft Equation 3.0" r:id="rId3" imgW="3619500" imgH="431800" progId="Equation.3">
                  <p:embed/>
                </p:oleObj>
              </mc:Choice>
              <mc:Fallback>
                <p:oleObj name="Microsoft Equation 3.0" r:id="rId3" imgW="3619500" imgH="43180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143" y="1295400"/>
                        <a:ext cx="7663544" cy="901700"/>
                      </a:xfrm>
                      <a:prstGeom prst="rect">
                        <a:avLst/>
                      </a:prstGeom>
                      <a:solidFill>
                        <a:srgbClr val="FFCC99"/>
                      </a:solidFill>
                    </p:spPr>
                  </p:pic>
                </p:oleObj>
              </mc:Fallback>
            </mc:AlternateContent>
          </a:graphicData>
        </a:graphic>
      </p:graphicFrame>
      <p:sp>
        <p:nvSpPr>
          <p:cNvPr id="28686" name="Rectangle 9"/>
          <p:cNvSpPr>
            <a:spLocks noChangeArrowheads="1"/>
          </p:cNvSpPr>
          <p:nvPr/>
        </p:nvSpPr>
        <p:spPr bwMode="auto">
          <a:xfrm>
            <a:off x="653143" y="2590800"/>
            <a:ext cx="8033657" cy="3416320"/>
          </a:xfrm>
          <a:prstGeom prst="rect">
            <a:avLst/>
          </a:prstGeom>
          <a:noFill/>
          <a:ln w="9525">
            <a:noFill/>
            <a:miter lim="800000"/>
            <a:headEnd/>
            <a:tailEnd/>
          </a:ln>
        </p:spPr>
        <p:txBody>
          <a:bodyPr wrap="square">
            <a:spAutoFit/>
          </a:bodyPr>
          <a:lstStyle/>
          <a:p>
            <a:pPr marL="1611313" lvl="2" indent="-1154113"/>
            <a:r>
              <a:rPr lang="en-US" sz="2400" dirty="0">
                <a:latin typeface="Arial" panose="020B0604020202020204" pitchFamily="34" charset="0"/>
                <a:cs typeface="Arial" panose="020B0604020202020204" pitchFamily="34" charset="0"/>
                <a:sym typeface="Symbol" pitchFamily="18" charset="2"/>
              </a:rPr>
              <a:t> </a:t>
            </a:r>
            <a:r>
              <a:rPr lang="en-US" sz="2400" dirty="0">
                <a:latin typeface="Arial" panose="020B0604020202020204" pitchFamily="34" charset="0"/>
                <a:cs typeface="Arial" panose="020B0604020202020204" pitchFamily="34" charset="0"/>
                <a:sym typeface="Bookshelf Symbol 2"/>
              </a:rPr>
              <a:t>A    =  The rate of change in Absorbance ( A ) of the </a:t>
            </a:r>
            <a:r>
              <a:rPr lang="en-US" sz="2400" dirty="0" smtClean="0">
                <a:latin typeface="Arial" panose="020B0604020202020204" pitchFamily="34" charset="0"/>
                <a:cs typeface="Arial" panose="020B0604020202020204" pitchFamily="34" charset="0"/>
                <a:sym typeface="Bookshelf Symbol 2"/>
              </a:rPr>
              <a:t>substance </a:t>
            </a:r>
            <a:r>
              <a:rPr lang="en-US" sz="2400" dirty="0">
                <a:latin typeface="Arial" panose="020B0604020202020204" pitchFamily="34" charset="0"/>
                <a:cs typeface="Arial" panose="020B0604020202020204" pitchFamily="34" charset="0"/>
                <a:sym typeface="Bookshelf Symbol 2"/>
              </a:rPr>
              <a:t>being measured</a:t>
            </a:r>
          </a:p>
          <a:p>
            <a:pPr marL="457200" lvl="2"/>
            <a:r>
              <a:rPr lang="en-US" sz="2400" dirty="0">
                <a:latin typeface="Arial" panose="020B0604020202020204" pitchFamily="34" charset="0"/>
                <a:cs typeface="Arial" panose="020B0604020202020204" pitchFamily="34" charset="0"/>
                <a:sym typeface="Bookshelf Symbol 2"/>
              </a:rPr>
              <a:t>MIN  =  Time the reaction is measured</a:t>
            </a:r>
          </a:p>
          <a:p>
            <a:pPr marL="1546225" lvl="2" indent="-1089025"/>
            <a:r>
              <a:rPr lang="en-US" sz="2400" dirty="0">
                <a:latin typeface="Arial" panose="020B0604020202020204" pitchFamily="34" charset="0"/>
                <a:cs typeface="Arial" panose="020B0604020202020204" pitchFamily="34" charset="0"/>
                <a:sym typeface="Bookshelf Symbol 2"/>
              </a:rPr>
              <a:t>TV    =  Total sample volume ( patient plasma + reagents )</a:t>
            </a:r>
          </a:p>
          <a:p>
            <a:pPr marL="457200" lvl="2"/>
            <a:r>
              <a:rPr lang="en-US" sz="2400" dirty="0">
                <a:latin typeface="Arial" panose="020B0604020202020204" pitchFamily="34" charset="0"/>
                <a:cs typeface="Arial" panose="020B0604020202020204" pitchFamily="34" charset="0"/>
                <a:sym typeface="Bookshelf Symbol 2"/>
              </a:rPr>
              <a:t>SV    =  Volume of patient plasma</a:t>
            </a:r>
          </a:p>
          <a:p>
            <a:pPr marL="457200" lvl="2"/>
            <a:r>
              <a:rPr lang="en-US" sz="2400" dirty="0">
                <a:latin typeface="Arial" panose="020B0604020202020204" pitchFamily="34" charset="0"/>
                <a:cs typeface="Arial" panose="020B0604020202020204" pitchFamily="34" charset="0"/>
                <a:sym typeface="Bookshelf Symbol 2"/>
              </a:rPr>
              <a:t>10</a:t>
            </a:r>
            <a:r>
              <a:rPr lang="en-US" sz="2400" baseline="30000" dirty="0">
                <a:latin typeface="Arial" panose="020B0604020202020204" pitchFamily="34" charset="0"/>
                <a:cs typeface="Arial" panose="020B0604020202020204" pitchFamily="34" charset="0"/>
                <a:sym typeface="Bookshelf Symbol 2"/>
              </a:rPr>
              <a:t>6</a:t>
            </a:r>
            <a:r>
              <a:rPr lang="en-US" sz="2400" dirty="0">
                <a:latin typeface="Arial" panose="020B0604020202020204" pitchFamily="34" charset="0"/>
                <a:cs typeface="Arial" panose="020B0604020202020204" pitchFamily="34" charset="0"/>
                <a:sym typeface="Bookshelf Symbol 2"/>
              </a:rPr>
              <a:t>    =  Conversion of moles into micromoles </a:t>
            </a:r>
          </a:p>
          <a:p>
            <a:pPr marL="457200" lvl="2"/>
            <a:r>
              <a:rPr lang="en-US" sz="2400" dirty="0">
                <a:latin typeface="Arial" panose="020B0604020202020204" pitchFamily="34" charset="0"/>
                <a:cs typeface="Arial" panose="020B0604020202020204" pitchFamily="34" charset="0"/>
                <a:sym typeface="Bookshelf Symbol 2"/>
              </a:rPr>
              <a:t>L       =  Length of the light path</a:t>
            </a:r>
          </a:p>
          <a:p>
            <a:pPr marL="457200" lvl="2"/>
            <a:r>
              <a:rPr lang="en-US" sz="2400" dirty="0">
                <a:latin typeface="Arial" panose="020B0604020202020204" pitchFamily="34" charset="0"/>
                <a:cs typeface="Arial" panose="020B0604020202020204" pitchFamily="34" charset="0"/>
                <a:sym typeface="Symbol" pitchFamily="18" charset="2"/>
              </a:rPr>
              <a:t>        =  Molar absorptivity</a:t>
            </a:r>
          </a:p>
        </p:txBody>
      </p:sp>
      <p:sp>
        <p:nvSpPr>
          <p:cNvPr id="9" name="Footer Placeholder 8"/>
          <p:cNvSpPr>
            <a:spLocks noGrp="1"/>
          </p:cNvSpPr>
          <p:nvPr>
            <p:ph type="ftr" sz="quarter" idx="11"/>
          </p:nvPr>
        </p:nvSpPr>
        <p:spPr/>
        <p:txBody>
          <a:bodyPr/>
          <a:lstStyle/>
          <a:p>
            <a:r>
              <a:rPr lang="en-GB" smtClean="0"/>
              <a:t>May Alrashed. PhD</a:t>
            </a:r>
            <a:endParaRPr lang="en-GB" dirty="0"/>
          </a:p>
        </p:txBody>
      </p:sp>
    </p:spTree>
    <p:extLst>
      <p:ext uri="{BB962C8B-B14F-4D97-AF65-F5344CB8AC3E}">
        <p14:creationId xmlns:p14="http://schemas.microsoft.com/office/powerpoint/2010/main" val="179354430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5" name="Rectangle 9"/>
          <p:cNvSpPr>
            <a:spLocks noChangeArrowheads="1"/>
          </p:cNvSpPr>
          <p:nvPr/>
        </p:nvSpPr>
        <p:spPr bwMode="auto">
          <a:xfrm>
            <a:off x="380999" y="863600"/>
            <a:ext cx="8284030" cy="3139321"/>
          </a:xfrm>
          <a:prstGeom prst="rect">
            <a:avLst/>
          </a:prstGeom>
          <a:noFill/>
          <a:ln w="9525">
            <a:noFill/>
            <a:miter lim="800000"/>
            <a:headEnd/>
            <a:tailEnd/>
          </a:ln>
          <a:effectLst/>
        </p:spPr>
        <p:txBody>
          <a:bodyPr wrap="square">
            <a:spAutoFit/>
          </a:bodyPr>
          <a:lstStyle/>
          <a:p>
            <a:pPr lvl="1">
              <a:defRPr/>
            </a:pPr>
            <a:endParaRPr lang="en-US" sz="2200" dirty="0">
              <a:latin typeface="Arial" panose="020B0604020202020204" pitchFamily="34" charset="0"/>
              <a:cs typeface="Arial" panose="020B0604020202020204" pitchFamily="34" charset="0"/>
            </a:endParaRPr>
          </a:p>
          <a:p>
            <a:pPr marL="347663" lvl="2" indent="-342900">
              <a:buClr>
                <a:schemeClr val="accent1"/>
              </a:buClr>
              <a:buFont typeface="Arial" panose="020B0604020202020204" pitchFamily="34" charset="0"/>
              <a:buChar char="•"/>
              <a:defRPr/>
            </a:pPr>
            <a:r>
              <a:rPr lang="en-US" sz="2200" b="1" dirty="0">
                <a:latin typeface="Arial" panose="020B0604020202020204" pitchFamily="34" charset="0"/>
                <a:cs typeface="Arial" panose="020B0604020202020204" pitchFamily="34" charset="0"/>
              </a:rPr>
              <a:t>NADH</a:t>
            </a:r>
            <a:r>
              <a:rPr lang="en-US" sz="2200" dirty="0">
                <a:latin typeface="Arial" panose="020B0604020202020204" pitchFamily="34" charset="0"/>
                <a:cs typeface="Arial" panose="020B0604020202020204" pitchFamily="34" charset="0"/>
              </a:rPr>
              <a:t> ( a common co-enzyme )  absorbs light at 340 </a:t>
            </a:r>
            <a:r>
              <a:rPr lang="en-US" sz="2200" dirty="0" smtClean="0">
                <a:latin typeface="Arial" panose="020B0604020202020204" pitchFamily="34" charset="0"/>
                <a:cs typeface="Arial" panose="020B0604020202020204" pitchFamily="34" charset="0"/>
              </a:rPr>
              <a:t>nm </a:t>
            </a:r>
            <a:endParaRPr lang="en-US" sz="2200" dirty="0">
              <a:latin typeface="Arial" panose="020B0604020202020204" pitchFamily="34" charset="0"/>
              <a:cs typeface="Arial" panose="020B0604020202020204" pitchFamily="34" charset="0"/>
            </a:endParaRPr>
          </a:p>
          <a:p>
            <a:pPr marL="347663" lvl="2" indent="-342900">
              <a:buClr>
                <a:schemeClr val="accent1"/>
              </a:buClr>
              <a:buFont typeface="Arial" panose="020B0604020202020204" pitchFamily="34" charset="0"/>
              <a:buChar char="•"/>
              <a:defRPr/>
            </a:pPr>
            <a:r>
              <a:rPr lang="en-US" sz="2200" b="1" dirty="0">
                <a:latin typeface="Arial" panose="020B0604020202020204" pitchFamily="34" charset="0"/>
                <a:cs typeface="Arial" panose="020B0604020202020204" pitchFamily="34" charset="0"/>
              </a:rPr>
              <a:t>NAD   </a:t>
            </a:r>
            <a:r>
              <a:rPr lang="en-US" sz="2200" dirty="0">
                <a:latin typeface="Arial" panose="020B0604020202020204" pitchFamily="34" charset="0"/>
                <a:cs typeface="Arial" panose="020B0604020202020204" pitchFamily="34" charset="0"/>
              </a:rPr>
              <a:t>  ( the reduced  form ) does </a:t>
            </a:r>
            <a:r>
              <a:rPr lang="en-US" sz="2200" u="sng" dirty="0">
                <a:latin typeface="Arial" panose="020B0604020202020204" pitchFamily="34" charset="0"/>
                <a:cs typeface="Arial" panose="020B0604020202020204" pitchFamily="34" charset="0"/>
              </a:rPr>
              <a:t>not</a:t>
            </a:r>
            <a:r>
              <a:rPr lang="en-US" sz="2200" dirty="0">
                <a:latin typeface="Arial" panose="020B0604020202020204" pitchFamily="34" charset="0"/>
                <a:cs typeface="Arial" panose="020B0604020202020204" pitchFamily="34" charset="0"/>
              </a:rPr>
              <a:t> absorb light at 340 </a:t>
            </a:r>
            <a:r>
              <a:rPr lang="en-US" sz="2200" dirty="0" smtClean="0">
                <a:latin typeface="Arial" panose="020B0604020202020204" pitchFamily="34" charset="0"/>
                <a:cs typeface="Arial" panose="020B0604020202020204" pitchFamily="34" charset="0"/>
              </a:rPr>
              <a:t>nm</a:t>
            </a:r>
            <a:endParaRPr lang="en-US" sz="2200" dirty="0">
              <a:latin typeface="Arial" panose="020B0604020202020204" pitchFamily="34" charset="0"/>
              <a:cs typeface="Arial" panose="020B0604020202020204" pitchFamily="34" charset="0"/>
            </a:endParaRPr>
          </a:p>
          <a:p>
            <a:pPr marL="457200" lvl="2">
              <a:buClr>
                <a:schemeClr val="accent1"/>
              </a:buClr>
              <a:defRPr/>
            </a:pPr>
            <a:endParaRPr lang="en-US" sz="2200" dirty="0">
              <a:latin typeface="Arial" panose="020B0604020202020204" pitchFamily="34" charset="0"/>
              <a:cs typeface="Arial" panose="020B0604020202020204" pitchFamily="34" charset="0"/>
            </a:endParaRPr>
          </a:p>
          <a:p>
            <a:pPr marL="347663" lvl="2" indent="-342900">
              <a:buClr>
                <a:schemeClr val="accent1"/>
              </a:buClr>
              <a:buFont typeface="Arial" panose="020B0604020202020204" pitchFamily="34" charset="0"/>
              <a:buChar char="•"/>
              <a:defRPr/>
            </a:pPr>
            <a:r>
              <a:rPr lang="en-US" sz="2200" dirty="0">
                <a:latin typeface="Arial" panose="020B0604020202020204" pitchFamily="34" charset="0"/>
                <a:cs typeface="Arial" panose="020B0604020202020204" pitchFamily="34" charset="0"/>
              </a:rPr>
              <a:t>Increased ( or decreased ) NADH concentration in a solution will cause the Absorbance ( A ) to change.</a:t>
            </a:r>
          </a:p>
          <a:p>
            <a:pPr marL="457200" lvl="2">
              <a:buClr>
                <a:schemeClr val="accent1"/>
              </a:buClr>
              <a:defRPr/>
            </a:pPr>
            <a:endParaRPr lang="en-US" sz="2200" dirty="0">
              <a:latin typeface="Arial" panose="020B0604020202020204" pitchFamily="34" charset="0"/>
              <a:cs typeface="Arial" panose="020B0604020202020204" pitchFamily="34" charset="0"/>
            </a:endParaRPr>
          </a:p>
          <a:p>
            <a:pPr marL="342900" lvl="2" indent="-342900">
              <a:buClr>
                <a:schemeClr val="accent1"/>
              </a:buClr>
              <a:buFont typeface="Arial" panose="020B0604020202020204" pitchFamily="34" charset="0"/>
              <a:buChar char="•"/>
              <a:defRPr/>
            </a:pPr>
            <a:r>
              <a:rPr lang="en-US" sz="2200" dirty="0">
                <a:latin typeface="Arial" panose="020B0604020202020204" pitchFamily="34" charset="0"/>
                <a:cs typeface="Arial" panose="020B0604020202020204" pitchFamily="34" charset="0"/>
              </a:rPr>
              <a:t>A 0.05 X 10-3  Molar  NADH solution placed in a 1 cm light path has an absorbance of 0.311</a:t>
            </a:r>
          </a:p>
        </p:txBody>
      </p:sp>
      <p:graphicFrame>
        <p:nvGraphicFramePr>
          <p:cNvPr id="29706" name="Object 10"/>
          <p:cNvGraphicFramePr>
            <a:graphicFrameLocks noChangeAspect="1"/>
          </p:cNvGraphicFramePr>
          <p:nvPr>
            <p:extLst>
              <p:ext uri="{D42A27DB-BD31-4B8C-83A1-F6EECF244321}">
                <p14:modId xmlns:p14="http://schemas.microsoft.com/office/powerpoint/2010/main" val="2076913022"/>
              </p:ext>
            </p:extLst>
          </p:nvPr>
        </p:nvGraphicFramePr>
        <p:xfrm>
          <a:off x="863600" y="4368767"/>
          <a:ext cx="7340600" cy="696913"/>
        </p:xfrm>
        <a:graphic>
          <a:graphicData uri="http://schemas.openxmlformats.org/presentationml/2006/ole">
            <mc:AlternateContent xmlns:mc="http://schemas.openxmlformats.org/markup-compatibility/2006">
              <mc:Choice xmlns:v="urn:schemas-microsoft-com:vml" Requires="v">
                <p:oleObj spid="_x0000_s2081" name="Microsoft Equation 3.0" r:id="rId3" imgW="4038600" imgH="393700" progId="Equation.3">
                  <p:embed/>
                </p:oleObj>
              </mc:Choice>
              <mc:Fallback>
                <p:oleObj name="Microsoft Equation 3.0" r:id="rId3" imgW="4038600" imgH="39370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3600" y="4368767"/>
                        <a:ext cx="7340600" cy="696913"/>
                      </a:xfrm>
                      <a:prstGeom prst="rect">
                        <a:avLst/>
                      </a:prstGeom>
                      <a:solidFill>
                        <a:srgbClr val="FFCC99"/>
                      </a:solidFill>
                    </p:spPr>
                  </p:pic>
                </p:oleObj>
              </mc:Fallback>
            </mc:AlternateContent>
          </a:graphicData>
        </a:graphic>
      </p:graphicFrame>
      <p:sp>
        <p:nvSpPr>
          <p:cNvPr id="29712" name="Rectangle 11"/>
          <p:cNvSpPr>
            <a:spLocks noChangeArrowheads="1"/>
          </p:cNvSpPr>
          <p:nvPr/>
        </p:nvSpPr>
        <p:spPr bwMode="auto">
          <a:xfrm>
            <a:off x="507999" y="5431526"/>
            <a:ext cx="8207830" cy="1107996"/>
          </a:xfrm>
          <a:prstGeom prst="rect">
            <a:avLst/>
          </a:prstGeom>
          <a:noFill/>
          <a:ln w="9525">
            <a:noFill/>
            <a:miter lim="800000"/>
            <a:headEnd/>
            <a:tailEnd/>
          </a:ln>
        </p:spPr>
        <p:txBody>
          <a:bodyPr wrap="square">
            <a:spAutoFit/>
          </a:bodyPr>
          <a:lstStyle/>
          <a:p>
            <a:pPr marL="342900" indent="-342900">
              <a:buClr>
                <a:schemeClr val="accent1"/>
              </a:buClr>
              <a:buFont typeface="Arial" panose="020B0604020202020204" pitchFamily="34" charset="0"/>
              <a:buChar char="•"/>
            </a:pPr>
            <a:r>
              <a:rPr lang="en-US" sz="2200" dirty="0">
                <a:latin typeface="Arial" panose="020B0604020202020204" pitchFamily="34" charset="0"/>
                <a:cs typeface="Arial" panose="020B0604020202020204" pitchFamily="34" charset="0"/>
              </a:rPr>
              <a:t>The molar absorptivity of NADH is 6.22 x 103  Moles / </a:t>
            </a:r>
            <a:r>
              <a:rPr lang="en-US" sz="2200" dirty="0" smtClean="0">
                <a:latin typeface="Arial" panose="020B0604020202020204" pitchFamily="34" charset="0"/>
                <a:cs typeface="Arial" panose="020B0604020202020204" pitchFamily="34" charset="0"/>
              </a:rPr>
              <a:t>Liter</a:t>
            </a:r>
            <a:endParaRPr lang="en-US" sz="2200" dirty="0">
              <a:latin typeface="Arial" panose="020B0604020202020204" pitchFamily="34" charset="0"/>
              <a:cs typeface="Arial" panose="020B0604020202020204" pitchFamily="34" charset="0"/>
            </a:endParaRPr>
          </a:p>
          <a:p>
            <a:pPr marL="342900" indent="-342900">
              <a:buClr>
                <a:schemeClr val="accent1"/>
              </a:buClr>
              <a:buFont typeface="Arial" panose="020B0604020202020204" pitchFamily="34" charset="0"/>
              <a:buChar char="•"/>
            </a:pPr>
            <a:r>
              <a:rPr lang="en-US" sz="2200" dirty="0">
                <a:latin typeface="Arial" panose="020B0604020202020204" pitchFamily="34" charset="0"/>
                <a:cs typeface="Arial" panose="020B0604020202020204" pitchFamily="34" charset="0"/>
              </a:rPr>
              <a:t>Each chemical substance has it’s own unique molar absorptivity</a:t>
            </a:r>
          </a:p>
        </p:txBody>
      </p:sp>
      <p:sp>
        <p:nvSpPr>
          <p:cNvPr id="9" name="Footer Placeholder 8"/>
          <p:cNvSpPr>
            <a:spLocks noGrp="1"/>
          </p:cNvSpPr>
          <p:nvPr>
            <p:ph type="ftr" sz="quarter" idx="11"/>
          </p:nvPr>
        </p:nvSpPr>
        <p:spPr/>
        <p:txBody>
          <a:bodyPr/>
          <a:lstStyle/>
          <a:p>
            <a:r>
              <a:rPr lang="en-GB" smtClean="0"/>
              <a:t>May Alrashed. PhD</a:t>
            </a:r>
            <a:endParaRPr lang="en-GB" dirty="0"/>
          </a:p>
        </p:txBody>
      </p:sp>
      <p:sp>
        <p:nvSpPr>
          <p:cNvPr id="2" name="Rectangle 1"/>
          <p:cNvSpPr/>
          <p:nvPr/>
        </p:nvSpPr>
        <p:spPr>
          <a:xfrm>
            <a:off x="1284514" y="194101"/>
            <a:ext cx="6792686" cy="954107"/>
          </a:xfrm>
          <a:prstGeom prst="rect">
            <a:avLst/>
          </a:prstGeom>
        </p:spPr>
        <p:txBody>
          <a:bodyPr wrap="square">
            <a:spAutoFit/>
          </a:bodyPr>
          <a:lstStyle/>
          <a:p>
            <a:pPr lvl="1" algn="ctr">
              <a:defRPr/>
            </a:pPr>
            <a:r>
              <a:rPr lang="en-US" sz="2800" b="1" dirty="0">
                <a:solidFill>
                  <a:srgbClr val="E13B86"/>
                </a:solidFill>
                <a:latin typeface="Arial" panose="020B0604020202020204" pitchFamily="34" charset="0"/>
                <a:cs typeface="Arial" panose="020B0604020202020204" pitchFamily="34" charset="0"/>
              </a:rPr>
              <a:t>Example of Molar Absorptivity calculation</a:t>
            </a:r>
          </a:p>
        </p:txBody>
      </p:sp>
    </p:spTree>
    <p:extLst>
      <p:ext uri="{BB962C8B-B14F-4D97-AF65-F5344CB8AC3E}">
        <p14:creationId xmlns:p14="http://schemas.microsoft.com/office/powerpoint/2010/main" val="809878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Footer Placeholder 9"/>
          <p:cNvSpPr>
            <a:spLocks noGrp="1"/>
          </p:cNvSpPr>
          <p:nvPr>
            <p:ph type="ftr" sz="quarter" idx="11"/>
          </p:nvPr>
        </p:nvSpPr>
        <p:spPr bwMode="auto">
          <a:noFill/>
          <a:ln>
            <a:miter lim="800000"/>
            <a:headEnd/>
            <a:tailEnd/>
          </a:ln>
        </p:spPr>
        <p:txBody>
          <a:bodyPr/>
          <a:lstStyle/>
          <a:p>
            <a:r>
              <a:rPr lang="en-US" smtClean="0"/>
              <a:t>May Alrashed. PhD</a:t>
            </a:r>
          </a:p>
        </p:txBody>
      </p:sp>
      <p:sp>
        <p:nvSpPr>
          <p:cNvPr id="3" name="Slide Number Placeholder 8"/>
          <p:cNvSpPr txBox="1">
            <a:spLocks noGrp="1"/>
          </p:cNvSpPr>
          <p:nvPr/>
        </p:nvSpPr>
        <p:spPr>
          <a:xfrm>
            <a:off x="8129588" y="5734050"/>
            <a:ext cx="609600" cy="520700"/>
          </a:xfrm>
          <a:prstGeom prst="rect">
            <a:avLst/>
          </a:prstGeom>
          <a:noFill/>
        </p:spPr>
        <p:txBody>
          <a:bodyPr anchor="ctr"/>
          <a:lstStyle/>
          <a:p>
            <a:pPr algn="ctr" fontAlgn="auto">
              <a:spcBef>
                <a:spcPts val="0"/>
              </a:spcBef>
              <a:spcAft>
                <a:spcPts val="0"/>
              </a:spcAft>
              <a:defRPr/>
            </a:pPr>
            <a:fld id="{51CC7939-B67C-4902-9495-0DE7FE914E1A}" type="slidenum">
              <a:rPr lang="en-US" sz="1400" b="1">
                <a:solidFill>
                  <a:srgbClr val="FFFFFF"/>
                </a:solidFill>
                <a:latin typeface="+mn-lt"/>
                <a:cs typeface="+mn-cs"/>
              </a:rPr>
              <a:pPr algn="ctr" fontAlgn="auto">
                <a:spcBef>
                  <a:spcPts val="0"/>
                </a:spcBef>
                <a:spcAft>
                  <a:spcPts val="0"/>
                </a:spcAft>
                <a:defRPr/>
              </a:pPr>
              <a:t>67</a:t>
            </a:fld>
            <a:endParaRPr lang="en-US" sz="1400" b="1">
              <a:solidFill>
                <a:srgbClr val="FFFFFF"/>
              </a:solidFill>
              <a:latin typeface="+mn-lt"/>
              <a:cs typeface="+mn-cs"/>
            </a:endParaRPr>
          </a:p>
        </p:txBody>
      </p:sp>
      <p:sp>
        <p:nvSpPr>
          <p:cNvPr id="32773" name="Rectangle 5"/>
          <p:cNvSpPr>
            <a:spLocks noChangeArrowheads="1"/>
          </p:cNvSpPr>
          <p:nvPr/>
        </p:nvSpPr>
        <p:spPr bwMode="auto">
          <a:xfrm>
            <a:off x="533400" y="533400"/>
            <a:ext cx="7848600" cy="6001643"/>
          </a:xfrm>
          <a:prstGeom prst="rect">
            <a:avLst/>
          </a:prstGeom>
          <a:noFill/>
          <a:ln w="9525">
            <a:noFill/>
            <a:miter lim="800000"/>
            <a:headEnd/>
            <a:tailEnd/>
          </a:ln>
        </p:spPr>
        <p:txBody>
          <a:bodyPr wrap="square">
            <a:spAutoFit/>
          </a:bodyPr>
          <a:lstStyle/>
          <a:p>
            <a:pPr algn="ctr"/>
            <a:r>
              <a:rPr lang="en-US" sz="2400" b="1" dirty="0">
                <a:solidFill>
                  <a:srgbClr val="E13B86"/>
                </a:solidFill>
                <a:latin typeface="Arial" panose="020B0604020202020204" pitchFamily="34" charset="0"/>
                <a:cs typeface="Arial" panose="020B0604020202020204" pitchFamily="34" charset="0"/>
              </a:rPr>
              <a:t>Enzymes as reagents</a:t>
            </a:r>
          </a:p>
          <a:p>
            <a:pPr algn="just"/>
            <a:endParaRPr lang="en-US" sz="2400" dirty="0">
              <a:latin typeface="Arial" panose="020B0604020202020204" pitchFamily="34" charset="0"/>
              <a:cs typeface="Arial" panose="020B0604020202020204" pitchFamily="34" charset="0"/>
            </a:endParaRPr>
          </a:p>
          <a:p>
            <a:pPr marL="347663" lvl="1" indent="-342900" algn="just">
              <a:buClr>
                <a:srgbClr val="E13B86"/>
              </a:buClr>
              <a:buFont typeface="Arial" panose="020B0604020202020204" pitchFamily="34" charset="0"/>
              <a:buChar char="•"/>
            </a:pPr>
            <a:r>
              <a:rPr lang="en-US" sz="2400" dirty="0">
                <a:latin typeface="Arial" panose="020B0604020202020204" pitchFamily="34" charset="0"/>
                <a:cs typeface="Arial" panose="020B0604020202020204" pitchFamily="34" charset="0"/>
              </a:rPr>
              <a:t>Enzymes are used as reagents in a wide variety of methodologies to measure other non-enzyme </a:t>
            </a:r>
            <a:r>
              <a:rPr lang="en-US" sz="2400" dirty="0" smtClean="0">
                <a:latin typeface="Arial" panose="020B0604020202020204" pitchFamily="34" charset="0"/>
                <a:cs typeface="Arial" panose="020B0604020202020204" pitchFamily="34" charset="0"/>
              </a:rPr>
              <a:t>substances.</a:t>
            </a:r>
          </a:p>
          <a:p>
            <a:pPr marL="4763" lvl="1" algn="just">
              <a:buClr>
                <a:srgbClr val="E13B86"/>
              </a:buClr>
            </a:pPr>
            <a:endParaRPr lang="en-US" sz="2400" dirty="0">
              <a:latin typeface="Arial" panose="020B0604020202020204" pitchFamily="34" charset="0"/>
              <a:cs typeface="Arial" panose="020B0604020202020204" pitchFamily="34" charset="0"/>
            </a:endParaRPr>
          </a:p>
          <a:p>
            <a:pPr marL="347663" lvl="1" indent="-342900" algn="just">
              <a:buClr>
                <a:srgbClr val="E13B86"/>
              </a:buClr>
              <a:buFont typeface="Arial" panose="020B0604020202020204" pitchFamily="34" charset="0"/>
              <a:buChar char="•"/>
            </a:pPr>
            <a:r>
              <a:rPr lang="en-US" sz="2400" dirty="0">
                <a:latin typeface="Arial" panose="020B0604020202020204" pitchFamily="34" charset="0"/>
                <a:cs typeface="Arial" panose="020B0604020202020204" pitchFamily="34" charset="0"/>
              </a:rPr>
              <a:t>Enzymes help to produce substances that can be easily </a:t>
            </a:r>
            <a:r>
              <a:rPr lang="en-US" sz="2400" dirty="0" smtClean="0">
                <a:latin typeface="Arial" panose="020B0604020202020204" pitchFamily="34" charset="0"/>
                <a:cs typeface="Arial" panose="020B0604020202020204" pitchFamily="34" charset="0"/>
              </a:rPr>
              <a:t>measured.</a:t>
            </a:r>
          </a:p>
          <a:p>
            <a:pPr marL="4763" lvl="1" algn="just">
              <a:buClr>
                <a:srgbClr val="E13B86"/>
              </a:buClr>
            </a:pPr>
            <a:endParaRPr lang="en-US" sz="2400" dirty="0">
              <a:latin typeface="Arial" panose="020B0604020202020204" pitchFamily="34" charset="0"/>
              <a:cs typeface="Arial" panose="020B0604020202020204" pitchFamily="34" charset="0"/>
            </a:endParaRPr>
          </a:p>
          <a:p>
            <a:pPr marL="347663" lvl="1" indent="-342900" algn="just">
              <a:buClr>
                <a:srgbClr val="E13B86"/>
              </a:buClr>
              <a:buFont typeface="Arial" panose="020B0604020202020204" pitchFamily="34" charset="0"/>
              <a:buChar char="•"/>
            </a:pPr>
            <a:r>
              <a:rPr lang="en-US" sz="2400" dirty="0">
                <a:latin typeface="Arial" panose="020B0604020202020204" pitchFamily="34" charset="0"/>
                <a:cs typeface="Arial" panose="020B0604020202020204" pitchFamily="34" charset="0"/>
              </a:rPr>
              <a:t>Enzyme specificity helps to eliminate interfering </a:t>
            </a:r>
            <a:r>
              <a:rPr lang="en-US" sz="2400" dirty="0" smtClean="0">
                <a:latin typeface="Arial" panose="020B0604020202020204" pitchFamily="34" charset="0"/>
                <a:cs typeface="Arial" panose="020B0604020202020204" pitchFamily="34" charset="0"/>
              </a:rPr>
              <a:t>substances.</a:t>
            </a:r>
          </a:p>
          <a:p>
            <a:pPr marL="4763" lvl="1" algn="just">
              <a:buClr>
                <a:srgbClr val="E13B86"/>
              </a:buClr>
            </a:pPr>
            <a:endParaRPr lang="en-US" sz="2400" dirty="0">
              <a:latin typeface="Arial" panose="020B0604020202020204" pitchFamily="34" charset="0"/>
              <a:cs typeface="Arial" panose="020B0604020202020204" pitchFamily="34" charset="0"/>
            </a:endParaRPr>
          </a:p>
          <a:p>
            <a:pPr marL="347663" lvl="1" indent="-342900" algn="just">
              <a:buClr>
                <a:srgbClr val="E13B86"/>
              </a:buClr>
              <a:buFont typeface="Arial" panose="020B0604020202020204" pitchFamily="34" charset="0"/>
              <a:buChar char="•"/>
            </a:pPr>
            <a:r>
              <a:rPr lang="en-US" sz="2400" dirty="0">
                <a:latin typeface="Arial" panose="020B0604020202020204" pitchFamily="34" charset="0"/>
                <a:cs typeface="Arial" panose="020B0604020202020204" pitchFamily="34" charset="0"/>
              </a:rPr>
              <a:t>If the enzyme is used as a reagent, we do not want the enzyme concentration to </a:t>
            </a:r>
            <a:r>
              <a:rPr lang="en-US" sz="2400" dirty="0" smtClean="0">
                <a:latin typeface="Arial" panose="020B0604020202020204" pitchFamily="34" charset="0"/>
                <a:cs typeface="Arial" panose="020B0604020202020204" pitchFamily="34" charset="0"/>
              </a:rPr>
              <a:t>affect </a:t>
            </a:r>
            <a:r>
              <a:rPr lang="en-US" sz="2400" dirty="0">
                <a:latin typeface="Arial" panose="020B0604020202020204" pitchFamily="34" charset="0"/>
                <a:cs typeface="Arial" panose="020B0604020202020204" pitchFamily="34" charset="0"/>
              </a:rPr>
              <a:t>the chemical </a:t>
            </a:r>
            <a:r>
              <a:rPr lang="en-US" sz="2400" dirty="0" smtClean="0">
                <a:latin typeface="Arial" panose="020B0604020202020204" pitchFamily="34" charset="0"/>
                <a:cs typeface="Arial" panose="020B0604020202020204" pitchFamily="34" charset="0"/>
              </a:rPr>
              <a:t>reaction to </a:t>
            </a:r>
            <a:r>
              <a:rPr lang="en-US" sz="2400" dirty="0">
                <a:latin typeface="Arial" panose="020B0604020202020204" pitchFamily="34" charset="0"/>
                <a:cs typeface="Arial" panose="020B0604020202020204" pitchFamily="34" charset="0"/>
              </a:rPr>
              <a:t>avoid this the enzyme is added in excess so that it cannot become a rate limiting </a:t>
            </a:r>
            <a:r>
              <a:rPr lang="en-US" sz="2400" dirty="0" smtClean="0">
                <a:latin typeface="Arial" panose="020B0604020202020204" pitchFamily="34" charset="0"/>
                <a:cs typeface="Arial" panose="020B0604020202020204" pitchFamily="34" charset="0"/>
              </a:rPr>
              <a:t>factor.</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922532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3600" dirty="0" smtClean="0"/>
              <a:t>Regulation of enzyme activity</a:t>
            </a:r>
            <a:endParaRPr lang="en-GB" sz="3600" dirty="0"/>
          </a:p>
        </p:txBody>
      </p:sp>
      <p:sp>
        <p:nvSpPr>
          <p:cNvPr id="4" name="Content Placeholder 3"/>
          <p:cNvSpPr>
            <a:spLocks noGrp="1"/>
          </p:cNvSpPr>
          <p:nvPr>
            <p:ph idx="1"/>
          </p:nvPr>
        </p:nvSpPr>
        <p:spPr>
          <a:xfrm>
            <a:off x="403412" y="1560079"/>
            <a:ext cx="8229600" cy="4572000"/>
          </a:xfrm>
          <a:ln>
            <a:noFill/>
          </a:ln>
        </p:spPr>
        <p:txBody>
          <a:bodyPr vert="horz" anchor="ctr">
            <a:normAutofit/>
          </a:bodyPr>
          <a:lstStyle/>
          <a:p>
            <a:pPr marL="484632">
              <a:spcBef>
                <a:spcPct val="0"/>
              </a:spcBef>
              <a:buNone/>
            </a:pPr>
            <a:r>
              <a:rPr lang="en-US" sz="3600" dirty="0" smtClean="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rPr>
              <a:t>Enzyme regulation</a:t>
            </a:r>
          </a:p>
          <a:p>
            <a:pPr>
              <a:buNone/>
            </a:pPr>
            <a:r>
              <a:rPr lang="en-GB" sz="2800" dirty="0" smtClean="0">
                <a:solidFill>
                  <a:srgbClr val="FFFFFF"/>
                </a:solidFill>
              </a:rPr>
              <a:t>is the control of the rate of a reaction catalyzed by an enzyme by some effectors (e.g., inhibitors or activators) or by alteration of some condition (e.g., pH or ionic strength). </a:t>
            </a:r>
            <a:endParaRPr lang="en-US" sz="2800" dirty="0" smtClean="0">
              <a:solidFill>
                <a:srgbClr val="FFFFFF"/>
              </a:solidFill>
            </a:endParaRPr>
          </a:p>
          <a:p>
            <a:pPr marL="484632">
              <a:spcBef>
                <a:spcPct val="0"/>
              </a:spcBef>
              <a:buNone/>
            </a:pPr>
            <a:endParaRPr lang="en-US" sz="3600" dirty="0" smtClean="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endParaRPr>
          </a:p>
          <a:p>
            <a:pPr marL="484632">
              <a:spcBef>
                <a:spcPct val="0"/>
              </a:spcBef>
              <a:buNone/>
            </a:pPr>
            <a:endParaRPr lang="en-GB" sz="3600" dirty="0" smtClean="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endParaRPr>
          </a:p>
        </p:txBody>
      </p:sp>
      <p:sp>
        <p:nvSpPr>
          <p:cNvPr id="2" name="Footer Placeholder 1"/>
          <p:cNvSpPr>
            <a:spLocks noGrp="1"/>
          </p:cNvSpPr>
          <p:nvPr>
            <p:ph type="ftr" sz="quarter" idx="11"/>
          </p:nvPr>
        </p:nvSpPr>
        <p:spPr/>
        <p:txBody>
          <a:bodyPr/>
          <a:lstStyle/>
          <a:p>
            <a:r>
              <a:rPr lang="en-GB" smtClean="0"/>
              <a:t>May Alrashed. PhD</a:t>
            </a:r>
            <a:endParaRPr lang="en-GB" dirty="0"/>
          </a:p>
        </p:txBody>
      </p:sp>
    </p:spTree>
    <p:extLst>
      <p:ext uri="{BB962C8B-B14F-4D97-AF65-F5344CB8AC3E}">
        <p14:creationId xmlns:p14="http://schemas.microsoft.com/office/powerpoint/2010/main" val="58520934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nchor="ctr">
            <a:normAutofit fontScale="90000"/>
          </a:bodyPr>
          <a:lstStyle/>
          <a:p>
            <a:r>
              <a:rPr lang="en-US" sz="4000" dirty="0" smtClean="0"/>
              <a:t>Five</a:t>
            </a:r>
            <a:r>
              <a:rPr lang="en-US" sz="3200" dirty="0" smtClean="0">
                <a:ln w="10160">
                  <a:solidFill>
                    <a:schemeClr val="accent1"/>
                  </a:solidFill>
                  <a:prstDash val="solid"/>
                </a:ln>
                <a:solidFill>
                  <a:srgbClr val="FFFFFF"/>
                </a:solidFill>
                <a:effectLst>
                  <a:outerShdw blurRad="38100" dist="32000" dir="5400000" algn="tl">
                    <a:srgbClr val="000000">
                      <a:alpha val="30000"/>
                    </a:srgbClr>
                  </a:outerShdw>
                </a:effectLst>
              </a:rPr>
              <a:t> </a:t>
            </a:r>
            <a:r>
              <a:rPr lang="en-US" sz="4000" dirty="0" smtClean="0"/>
              <a:t>ways by which enzyme activity in the cell can be changed</a:t>
            </a:r>
            <a:r>
              <a:rPr lang="en-US" sz="3200" dirty="0" smtClean="0">
                <a:ln w="10160">
                  <a:solidFill>
                    <a:schemeClr val="accent1"/>
                  </a:solidFill>
                  <a:prstDash val="solid"/>
                </a:ln>
                <a:solidFill>
                  <a:srgbClr val="FFFFFF"/>
                </a:solidFill>
                <a:effectLst>
                  <a:outerShdw blurRad="38100" dist="32000" dir="5400000" algn="tl">
                    <a:srgbClr val="000000">
                      <a:alpha val="30000"/>
                    </a:srgbClr>
                  </a:outerShdw>
                </a:effectLst>
              </a:rPr>
              <a:t/>
            </a:r>
            <a:br>
              <a:rPr lang="en-US" sz="3200" dirty="0" smtClean="0">
                <a:ln w="10160">
                  <a:solidFill>
                    <a:schemeClr val="accent1"/>
                  </a:solidFill>
                  <a:prstDash val="solid"/>
                </a:ln>
                <a:solidFill>
                  <a:srgbClr val="FFFFFF"/>
                </a:solidFill>
                <a:effectLst>
                  <a:outerShdw blurRad="38100" dist="32000" dir="5400000" algn="tl">
                    <a:srgbClr val="000000">
                      <a:alpha val="30000"/>
                    </a:srgbClr>
                  </a:outerShdw>
                </a:effectLst>
              </a:rPr>
            </a:br>
            <a:endParaRPr lang="en-GB" sz="3200" dirty="0" smtClean="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
        <p:nvSpPr>
          <p:cNvPr id="3" name="Content Placeholder 2"/>
          <p:cNvSpPr>
            <a:spLocks noGrp="1"/>
          </p:cNvSpPr>
          <p:nvPr>
            <p:ph idx="1"/>
          </p:nvPr>
        </p:nvSpPr>
        <p:spPr>
          <a:xfrm>
            <a:off x="251013" y="1541929"/>
            <a:ext cx="8677834" cy="4912879"/>
          </a:xfrm>
        </p:spPr>
        <p:txBody>
          <a:bodyPr>
            <a:noAutofit/>
          </a:bodyPr>
          <a:lstStyle/>
          <a:p>
            <a:pPr marL="578358" indent="-514350" algn="just">
              <a:buClr>
                <a:srgbClr val="FF3399"/>
              </a:buClr>
              <a:buFont typeface="+mj-lt"/>
              <a:buAutoNum type="arabicPeriod"/>
            </a:pPr>
            <a:r>
              <a:rPr lang="en-US" sz="2600" dirty="0" smtClean="0">
                <a:solidFill>
                  <a:srgbClr val="FF3399"/>
                </a:solidFill>
              </a:rPr>
              <a:t>Enzyme production </a:t>
            </a:r>
            <a:r>
              <a:rPr lang="en-US" sz="2600" dirty="0" smtClean="0"/>
              <a:t>– synthesis or degradation</a:t>
            </a:r>
          </a:p>
          <a:p>
            <a:pPr marL="578358" indent="-514350" algn="just">
              <a:buClr>
                <a:srgbClr val="FF3399"/>
              </a:buClr>
              <a:buFont typeface="+mj-lt"/>
              <a:buAutoNum type="arabicPeriod"/>
            </a:pPr>
            <a:r>
              <a:rPr lang="en-US" sz="2600" dirty="0" err="1" smtClean="0">
                <a:solidFill>
                  <a:srgbClr val="FF3399"/>
                </a:solidFill>
              </a:rPr>
              <a:t>Compartmentation</a:t>
            </a:r>
            <a:r>
              <a:rPr lang="en-US" sz="2600" dirty="0" smtClean="0"/>
              <a:t> – different metabolic pathways occur in different cell compartments</a:t>
            </a:r>
          </a:p>
          <a:p>
            <a:pPr marL="578358" indent="-514350" algn="just">
              <a:buClr>
                <a:srgbClr val="FF3399"/>
              </a:buClr>
              <a:buFont typeface="+mj-lt"/>
              <a:buAutoNum type="arabicPeriod"/>
            </a:pPr>
            <a:r>
              <a:rPr lang="en-US" sz="2600" dirty="0" smtClean="0">
                <a:solidFill>
                  <a:srgbClr val="FF3399"/>
                </a:solidFill>
              </a:rPr>
              <a:t>Activation and inhibition </a:t>
            </a:r>
            <a:r>
              <a:rPr lang="en-US" sz="2600" dirty="0" smtClean="0"/>
              <a:t>– by activators or inhibitors, for example feed back inhibition by one of products of the reaction</a:t>
            </a:r>
          </a:p>
          <a:p>
            <a:pPr marL="578358" indent="-514350" algn="just">
              <a:buClr>
                <a:srgbClr val="FF3399"/>
              </a:buClr>
              <a:buFont typeface="+mj-lt"/>
              <a:buAutoNum type="arabicPeriod"/>
            </a:pPr>
            <a:r>
              <a:rPr lang="en-US" sz="2600" dirty="0" smtClean="0">
                <a:solidFill>
                  <a:srgbClr val="FF3399"/>
                </a:solidFill>
              </a:rPr>
              <a:t>Post-translational modification </a:t>
            </a:r>
            <a:r>
              <a:rPr lang="en-US" sz="2600" dirty="0" smtClean="0"/>
              <a:t>– for example by phosphorylation, methylation, glycosylation</a:t>
            </a:r>
          </a:p>
          <a:p>
            <a:pPr marL="578358" indent="-514350" algn="just">
              <a:buClr>
                <a:srgbClr val="FF3399"/>
              </a:buClr>
              <a:buFont typeface="+mj-lt"/>
              <a:buAutoNum type="arabicPeriod"/>
            </a:pPr>
            <a:r>
              <a:rPr lang="en-US" sz="2600" dirty="0" smtClean="0">
                <a:solidFill>
                  <a:srgbClr val="FF3399"/>
                </a:solidFill>
              </a:rPr>
              <a:t>Localization to a different environment </a:t>
            </a:r>
            <a:r>
              <a:rPr lang="en-US" sz="2600" dirty="0" smtClean="0"/>
              <a:t>– from a reducing (cytoplasm) to an oxidizing (periplasm) environment, of high pH to a low pH, or low salinity to  high salinity, high to low energy charge</a:t>
            </a:r>
          </a:p>
          <a:p>
            <a:pPr algn="just"/>
            <a:endParaRPr lang="en-US" sz="2600" dirty="0" smtClean="0"/>
          </a:p>
          <a:p>
            <a:pPr marL="578358" indent="-514350" algn="just">
              <a:buFont typeface="+mj-lt"/>
              <a:buAutoNum type="arabicPeriod"/>
            </a:pPr>
            <a:endParaRPr lang="en-US" sz="2600" dirty="0" smtClean="0"/>
          </a:p>
          <a:p>
            <a:pPr marL="578358" indent="-514350" algn="just">
              <a:buFont typeface="+mj-lt"/>
              <a:buAutoNum type="arabicPeriod"/>
            </a:pPr>
            <a:endParaRPr lang="en-US" sz="2600" dirty="0" smtClean="0"/>
          </a:p>
          <a:p>
            <a:pPr marL="578358" indent="-514350" algn="just">
              <a:buFont typeface="+mj-lt"/>
              <a:buAutoNum type="arabicPeriod"/>
            </a:pPr>
            <a:endParaRPr lang="en-GB" sz="2600" dirty="0"/>
          </a:p>
        </p:txBody>
      </p:sp>
      <p:sp>
        <p:nvSpPr>
          <p:cNvPr id="4" name="Footer Placeholder 3"/>
          <p:cNvSpPr>
            <a:spLocks noGrp="1"/>
          </p:cNvSpPr>
          <p:nvPr>
            <p:ph type="ftr" sz="quarter" idx="11"/>
          </p:nvPr>
        </p:nvSpPr>
        <p:spPr/>
        <p:txBody>
          <a:bodyPr/>
          <a:lstStyle/>
          <a:p>
            <a:r>
              <a:rPr lang="en-GB" smtClean="0"/>
              <a:t>May Alrashed. PhD</a:t>
            </a:r>
            <a:endParaRPr lang="en-GB"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3600" b="1" dirty="0">
                <a:latin typeface="Arial" panose="020B0604020202020204" pitchFamily="34" charset="0"/>
                <a:cs typeface="Arial" panose="020B0604020202020204" pitchFamily="34" charset="0"/>
              </a:rPr>
              <a:t>Induced-Fit Model of Enzyme-Substrate Binding</a:t>
            </a:r>
            <a:endParaRPr lang="en-US" sz="3600" dirty="0">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457200" y="1676400"/>
            <a:ext cx="8229600" cy="4572000"/>
          </a:xfrm>
        </p:spPr>
        <p:txBody>
          <a:bodyPr>
            <a:normAutofit/>
          </a:bodyPr>
          <a:lstStyle/>
          <a:p>
            <a:pPr>
              <a:buFont typeface="Wingdings" panose="05000000000000000000" pitchFamily="2" charset="2"/>
              <a:buChar char="Ø"/>
            </a:pPr>
            <a:r>
              <a:rPr lang="en-US" sz="2400" dirty="0">
                <a:latin typeface="Arial" panose="020B0604020202020204" pitchFamily="34" charset="0"/>
                <a:cs typeface="Arial" panose="020B0604020202020204" pitchFamily="34" charset="0"/>
              </a:rPr>
              <a:t>In this model, the enzyme changes shape on substrate binding. </a:t>
            </a:r>
            <a:endParaRPr lang="en-US" sz="2400" dirty="0" smtClean="0">
              <a:latin typeface="Arial" panose="020B0604020202020204" pitchFamily="34" charset="0"/>
              <a:cs typeface="Arial" panose="020B0604020202020204" pitchFamily="34" charset="0"/>
            </a:endParaRPr>
          </a:p>
          <a:p>
            <a:pPr>
              <a:buFont typeface="Wingdings" panose="05000000000000000000" pitchFamily="2" charset="2"/>
              <a:buChar char="Ø"/>
            </a:pPr>
            <a:r>
              <a:rPr lang="en-US" sz="2400" dirty="0" smtClean="0">
                <a:latin typeface="Arial" panose="020B0604020202020204" pitchFamily="34" charset="0"/>
                <a:cs typeface="Arial" panose="020B0604020202020204" pitchFamily="34" charset="0"/>
              </a:rPr>
              <a:t>The </a:t>
            </a:r>
            <a:r>
              <a:rPr lang="en-US" sz="2400" dirty="0">
                <a:latin typeface="Arial" panose="020B0604020202020204" pitchFamily="34" charset="0"/>
                <a:cs typeface="Arial" panose="020B0604020202020204" pitchFamily="34" charset="0"/>
              </a:rPr>
              <a:t>active site forms a shape complementary to the substrate only after the substrate has been bound.</a:t>
            </a:r>
            <a:r>
              <a:rPr lang="en-US" sz="2400" b="1" dirty="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a:p>
            <a:pPr>
              <a:buFont typeface="Wingdings" panose="05000000000000000000" pitchFamily="2" charset="2"/>
              <a:buChar char="Ø"/>
            </a:pPr>
            <a:endParaRPr lang="en-US" sz="2400" dirty="0">
              <a:latin typeface="Arial" panose="020B0604020202020204" pitchFamily="34" charset="0"/>
              <a:cs typeface="Arial" panose="020B0604020202020204" pitchFamily="34" charset="0"/>
            </a:endParaRPr>
          </a:p>
        </p:txBody>
      </p:sp>
      <p:sp>
        <p:nvSpPr>
          <p:cNvPr id="2" name="Footer Placeholder 1"/>
          <p:cNvSpPr>
            <a:spLocks noGrp="1"/>
          </p:cNvSpPr>
          <p:nvPr>
            <p:ph type="ftr" sz="quarter" idx="11"/>
          </p:nvPr>
        </p:nvSpPr>
        <p:spPr/>
        <p:txBody>
          <a:bodyPr/>
          <a:lstStyle/>
          <a:p>
            <a:r>
              <a:rPr lang="en-GB" smtClean="0"/>
              <a:t>May Alrashed. PhD</a:t>
            </a:r>
            <a:endParaRPr lang="en-GB" dirty="0"/>
          </a:p>
        </p:txBody>
      </p:sp>
      <p:pic>
        <p:nvPicPr>
          <p:cNvPr id="6" name="Picture 5"/>
          <p:cNvPicPr>
            <a:picLocks noChangeAspect="1" noChangeArrowheads="1"/>
          </p:cNvPicPr>
          <p:nvPr/>
        </p:nvPicPr>
        <p:blipFill>
          <a:blip r:embed="rId2" cstate="print"/>
          <a:srcRect/>
          <a:stretch>
            <a:fillRect/>
          </a:stretch>
        </p:blipFill>
        <p:spPr bwMode="auto">
          <a:xfrm>
            <a:off x="2171700" y="3383447"/>
            <a:ext cx="4800600" cy="3169053"/>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232180989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smtClean="0"/>
              <a:t>May Alrashed. PhD</a:t>
            </a:r>
            <a:endParaRPr lang="en-GB" dirty="0"/>
          </a:p>
        </p:txBody>
      </p:sp>
      <p:sp>
        <p:nvSpPr>
          <p:cNvPr id="5"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r>
              <a:rPr lang="en-US" sz="3600" dirty="0" smtClean="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rPr>
              <a:t>2 Types of Regulation</a:t>
            </a:r>
          </a:p>
        </p:txBody>
      </p:sp>
      <p:sp>
        <p:nvSpPr>
          <p:cNvPr id="6" name="Rectangle 7"/>
          <p:cNvSpPr>
            <a:spLocks noChangeArrowheads="1"/>
          </p:cNvSpPr>
          <p:nvPr/>
        </p:nvSpPr>
        <p:spPr bwMode="auto">
          <a:xfrm>
            <a:off x="233082" y="1219200"/>
            <a:ext cx="8910918" cy="4876800"/>
          </a:xfrm>
          <a:prstGeom prst="rect">
            <a:avLst/>
          </a:prstGeom>
          <a:noFill/>
          <a:ln w="9525">
            <a:noFill/>
            <a:miter lim="800000"/>
            <a:headEnd/>
            <a:tailEnd/>
          </a:ln>
        </p:spPr>
        <p:txBody>
          <a:bodyPr/>
          <a:lstStyle/>
          <a:p>
            <a:pPr marL="742950" lvl="1" indent="-285750">
              <a:spcBef>
                <a:spcPct val="20000"/>
              </a:spcBef>
            </a:pPr>
            <a:endParaRPr lang="en-US" sz="2400" dirty="0"/>
          </a:p>
          <a:p>
            <a:pPr marL="514350" indent="-514350">
              <a:spcBef>
                <a:spcPct val="20000"/>
              </a:spcBef>
              <a:buFont typeface="+mj-lt"/>
              <a:buAutoNum type="arabicPeriod"/>
            </a:pPr>
            <a:r>
              <a:rPr lang="en-US" sz="2800" dirty="0">
                <a:solidFill>
                  <a:srgbClr val="FF3399"/>
                </a:solidFill>
              </a:rPr>
              <a:t>Regulation of amount of enzyme made</a:t>
            </a:r>
          </a:p>
          <a:p>
            <a:pPr marL="742950" lvl="1" indent="-285750">
              <a:spcBef>
                <a:spcPct val="20000"/>
              </a:spcBef>
              <a:buFont typeface="Wingdings" pitchFamily="2" charset="2"/>
              <a:buChar char="Ø"/>
            </a:pPr>
            <a:r>
              <a:rPr lang="en-US" sz="2400" dirty="0"/>
              <a:t>At the level of transcription = is RNA made?</a:t>
            </a:r>
          </a:p>
          <a:p>
            <a:pPr marL="742950" lvl="1" indent="-285750">
              <a:spcBef>
                <a:spcPct val="20000"/>
              </a:spcBef>
              <a:buFont typeface="Wingdings" pitchFamily="2" charset="2"/>
              <a:buChar char="Ø"/>
            </a:pPr>
            <a:r>
              <a:rPr lang="en-US" sz="2400" dirty="0"/>
              <a:t>At the level of translation = is protein made?</a:t>
            </a:r>
          </a:p>
          <a:p>
            <a:pPr marL="742950" lvl="1" indent="-285750">
              <a:spcBef>
                <a:spcPct val="20000"/>
              </a:spcBef>
              <a:buFont typeface="Wingdings" pitchFamily="2" charset="2"/>
              <a:buChar char="Ø"/>
            </a:pPr>
            <a:r>
              <a:rPr lang="en-US" sz="2400" dirty="0"/>
              <a:t>Slower process (minutes)</a:t>
            </a:r>
          </a:p>
          <a:p>
            <a:pPr marL="742950" lvl="1" indent="-285750">
              <a:spcBef>
                <a:spcPct val="20000"/>
              </a:spcBef>
              <a:buFont typeface="Wingdings" pitchFamily="2" charset="2"/>
              <a:buChar char="Ø"/>
            </a:pPr>
            <a:endParaRPr lang="en-US" sz="2400" dirty="0"/>
          </a:p>
          <a:p>
            <a:pPr marL="514350" indent="-514350">
              <a:spcBef>
                <a:spcPct val="20000"/>
              </a:spcBef>
              <a:buFont typeface="+mj-lt"/>
              <a:buAutoNum type="arabicPeriod"/>
            </a:pPr>
            <a:r>
              <a:rPr lang="en-US" sz="2800" dirty="0">
                <a:solidFill>
                  <a:srgbClr val="FF3399"/>
                </a:solidFill>
              </a:rPr>
              <a:t>Regulation of enzyme activity</a:t>
            </a:r>
          </a:p>
          <a:p>
            <a:pPr marL="742950" lvl="1" indent="-285750">
              <a:spcBef>
                <a:spcPct val="20000"/>
              </a:spcBef>
              <a:buFont typeface="Wingdings" pitchFamily="2" charset="2"/>
              <a:buChar char="Ø"/>
            </a:pPr>
            <a:r>
              <a:rPr lang="en-US" sz="2400" dirty="0" smtClean="0"/>
              <a:t>After the protein is synthesized</a:t>
            </a:r>
          </a:p>
          <a:p>
            <a:pPr marL="742950" lvl="1" indent="-285750">
              <a:spcBef>
                <a:spcPct val="20000"/>
              </a:spcBef>
              <a:buFont typeface="Wingdings" pitchFamily="2" charset="2"/>
              <a:buChar char="Ø"/>
            </a:pPr>
            <a:r>
              <a:rPr lang="en-US" sz="2400" dirty="0" smtClean="0"/>
              <a:t>Posttranslational </a:t>
            </a:r>
            <a:r>
              <a:rPr lang="en-US" sz="2400" dirty="0"/>
              <a:t>modification</a:t>
            </a:r>
          </a:p>
          <a:p>
            <a:pPr marL="742950" lvl="1" indent="-285750">
              <a:spcBef>
                <a:spcPct val="20000"/>
              </a:spcBef>
              <a:buFont typeface="Wingdings" pitchFamily="2" charset="2"/>
              <a:buChar char="Ø"/>
            </a:pPr>
            <a:r>
              <a:rPr lang="en-US" sz="2400" dirty="0" smtClean="0"/>
              <a:t>Very rapid process (seconds or less than a second)</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417"/>
            <a:ext cx="8229600" cy="1399032"/>
          </a:xfrm>
        </p:spPr>
        <p:txBody>
          <a:bodyPr>
            <a:normAutofit/>
          </a:bodyPr>
          <a:lstStyle/>
          <a:p>
            <a:pPr algn="ctr"/>
            <a:r>
              <a:rPr lang="en-US" sz="3600" dirty="0" smtClean="0"/>
              <a:t>Mechanisms of Regulation</a:t>
            </a:r>
            <a:r>
              <a:rPr lang="en-US" sz="4400" dirty="0" smtClean="0">
                <a:solidFill>
                  <a:srgbClr val="CC0000"/>
                </a:solidFill>
              </a:rPr>
              <a:t>	</a:t>
            </a:r>
            <a:endParaRPr lang="en-GB" dirty="0"/>
          </a:p>
        </p:txBody>
      </p:sp>
      <p:pic>
        <p:nvPicPr>
          <p:cNvPr id="5" name="Picture 6" descr="09_01Figure-L"/>
          <p:cNvPicPr>
            <a:picLocks noGrp="1" noChangeAspect="1" noChangeArrowheads="1"/>
          </p:cNvPicPr>
          <p:nvPr>
            <p:ph idx="1"/>
          </p:nvPr>
        </p:nvPicPr>
        <p:blipFill>
          <a:blip r:embed="rId2" cstate="print"/>
          <a:srcRect b="2509"/>
          <a:stretch>
            <a:fillRect/>
          </a:stretch>
        </p:blipFill>
        <p:spPr bwMode="auto">
          <a:xfrm>
            <a:off x="1739154" y="1345868"/>
            <a:ext cx="5755340" cy="5108907"/>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r>
              <a:rPr lang="en-GB" smtClean="0"/>
              <a:t>May Alrashed. PhD</a:t>
            </a:r>
            <a:endParaRPr lang="en-GB"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smtClean="0"/>
              <a:t>May Alrashed. PhD</a:t>
            </a:r>
            <a:endParaRPr lang="en-GB" dirty="0"/>
          </a:p>
        </p:txBody>
      </p:sp>
      <p:pic>
        <p:nvPicPr>
          <p:cNvPr id="3" name="Picture 5" descr="http://image.wistatutor.com/content/cellular-macromolecules/allosteric-inhibition-process.jpeg"/>
          <p:cNvPicPr>
            <a:picLocks noChangeAspect="1" noChangeArrowheads="1"/>
          </p:cNvPicPr>
          <p:nvPr/>
        </p:nvPicPr>
        <p:blipFill>
          <a:blip r:embed="rId2" cstate="print"/>
          <a:srcRect/>
          <a:stretch>
            <a:fillRect/>
          </a:stretch>
        </p:blipFill>
        <p:spPr bwMode="auto">
          <a:xfrm>
            <a:off x="-377" y="1326775"/>
            <a:ext cx="9128502" cy="4249271"/>
          </a:xfrm>
          <a:prstGeom prst="rect">
            <a:avLst/>
          </a:prstGeom>
          <a:noFill/>
          <a:ln w="9525">
            <a:noFill/>
            <a:miter lim="800000"/>
            <a:headEnd/>
            <a:tailEnd/>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67553" y="0"/>
            <a:ext cx="8229600" cy="1075765"/>
          </a:xfrm>
        </p:spPr>
        <p:txBody>
          <a:bodyPr>
            <a:normAutofit/>
          </a:bodyPr>
          <a:lstStyle/>
          <a:p>
            <a:pPr algn="ctr"/>
            <a:r>
              <a:rPr lang="en-US" sz="3600" dirty="0" smtClean="0"/>
              <a:t>Diagnostic  Enzymes </a:t>
            </a:r>
            <a:endParaRPr lang="en-GB" sz="3600" dirty="0" smtClean="0"/>
          </a:p>
        </p:txBody>
      </p:sp>
      <p:sp>
        <p:nvSpPr>
          <p:cNvPr id="4" name="Content Placeholder 3"/>
          <p:cNvSpPr>
            <a:spLocks noGrp="1"/>
          </p:cNvSpPr>
          <p:nvPr>
            <p:ph idx="1"/>
          </p:nvPr>
        </p:nvSpPr>
        <p:spPr>
          <a:xfrm>
            <a:off x="457200" y="1380565"/>
            <a:ext cx="8229600" cy="5074243"/>
          </a:xfrm>
        </p:spPr>
        <p:txBody>
          <a:bodyPr>
            <a:normAutofit/>
          </a:bodyPr>
          <a:lstStyle/>
          <a:p>
            <a:pPr>
              <a:buNone/>
            </a:pPr>
            <a:r>
              <a:rPr lang="en-US" sz="2700" dirty="0" smtClean="0">
                <a:cs typeface="Times New Roman" pitchFamily="18" charset="0"/>
              </a:rPr>
              <a:t>Tissue damage or necrosis resulting from injury or disease is generally accompanied by increases in the levels of several nonfunctional plasma </a:t>
            </a:r>
            <a:r>
              <a:rPr lang="en-US" sz="2800" dirty="0" smtClean="0">
                <a:cs typeface="Times New Roman" pitchFamily="18" charset="0"/>
              </a:rPr>
              <a:t>enzymes.</a:t>
            </a:r>
            <a:endParaRPr lang="en-GB" sz="2800" dirty="0"/>
          </a:p>
        </p:txBody>
      </p:sp>
      <p:sp>
        <p:nvSpPr>
          <p:cNvPr id="2" name="Footer Placeholder 1"/>
          <p:cNvSpPr>
            <a:spLocks noGrp="1"/>
          </p:cNvSpPr>
          <p:nvPr>
            <p:ph type="ftr" sz="quarter" idx="11"/>
          </p:nvPr>
        </p:nvSpPr>
        <p:spPr/>
        <p:txBody>
          <a:bodyPr/>
          <a:lstStyle/>
          <a:p>
            <a:r>
              <a:rPr lang="en-GB" smtClean="0"/>
              <a:t>May Alrashed. PhD</a:t>
            </a:r>
            <a:endParaRPr lang="en-GB" dirty="0"/>
          </a:p>
        </p:txBody>
      </p:sp>
      <p:pic>
        <p:nvPicPr>
          <p:cNvPr id="5" name="Picture 4"/>
          <p:cNvPicPr>
            <a:picLocks noChangeAspect="1" noChangeArrowheads="1"/>
          </p:cNvPicPr>
          <p:nvPr/>
        </p:nvPicPr>
        <p:blipFill>
          <a:blip r:embed="rId2" cstate="print"/>
          <a:srcRect l="35237" t="54926" r="5696" b="21463"/>
          <a:stretch>
            <a:fillRect/>
          </a:stretch>
        </p:blipFill>
        <p:spPr bwMode="auto">
          <a:xfrm>
            <a:off x="685800" y="2819400"/>
            <a:ext cx="7848599" cy="3429000"/>
          </a:xfrm>
          <a:prstGeom prst="rect">
            <a:avLst/>
          </a:prstGeom>
          <a:noFill/>
          <a:ln w="9525">
            <a:noFill/>
            <a:miter lim="800000"/>
            <a:headEnd/>
            <a:tailEnd/>
          </a:ln>
          <a:effec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728"/>
            <a:ext cx="8229600" cy="1128644"/>
          </a:xfrm>
        </p:spPr>
        <p:txBody>
          <a:bodyPr>
            <a:normAutofit fontScale="90000"/>
          </a:bodyPr>
          <a:lstStyle/>
          <a:p>
            <a:r>
              <a:rPr lang="en-US" dirty="0" smtClean="0"/>
              <a:t>Causes of </a:t>
            </a:r>
            <a:r>
              <a:rPr lang="en-US" sz="4400" dirty="0" smtClean="0">
                <a:cs typeface="Times New Roman" pitchFamily="18" charset="0"/>
              </a:rPr>
              <a:t>increased enzyme  serum levels</a:t>
            </a:r>
            <a:endParaRPr lang="en-GB" dirty="0"/>
          </a:p>
        </p:txBody>
      </p:sp>
      <p:sp>
        <p:nvSpPr>
          <p:cNvPr id="5" name="Content Placeholder 2"/>
          <p:cNvSpPr>
            <a:spLocks noGrp="1"/>
          </p:cNvSpPr>
          <p:nvPr>
            <p:ph idx="1"/>
          </p:nvPr>
        </p:nvSpPr>
        <p:spPr>
          <a:xfrm>
            <a:off x="251012" y="1165630"/>
            <a:ext cx="8624047" cy="5692369"/>
          </a:xfrm>
        </p:spPr>
        <p:txBody>
          <a:bodyPr>
            <a:noAutofit/>
          </a:bodyPr>
          <a:lstStyle/>
          <a:p>
            <a:pPr marL="514350" indent="-514350">
              <a:lnSpc>
                <a:spcPct val="150000"/>
              </a:lnSpc>
              <a:buAutoNum type="alphaUcParenR"/>
            </a:pPr>
            <a:r>
              <a:rPr lang="en-US" sz="2400" i="0" dirty="0">
                <a:solidFill>
                  <a:srgbClr val="FF3399"/>
                </a:solidFill>
                <a:cs typeface="Times New Roman" pitchFamily="18" charset="0"/>
              </a:rPr>
              <a:t>Increased release </a:t>
            </a:r>
          </a:p>
          <a:p>
            <a:pPr marL="971550" lvl="1" indent="-571500">
              <a:buFont typeface="Wingdings" pitchFamily="2" charset="2"/>
              <a:buChar char="Ø"/>
            </a:pPr>
            <a:r>
              <a:rPr lang="en-US" sz="2400" i="0" dirty="0">
                <a:cs typeface="Times New Roman" pitchFamily="18" charset="0"/>
              </a:rPr>
              <a:t>Necrosis of cell </a:t>
            </a:r>
          </a:p>
          <a:p>
            <a:pPr marL="971550" lvl="1" indent="-571500">
              <a:buFont typeface="Wingdings" pitchFamily="2" charset="2"/>
              <a:buChar char="Ø"/>
            </a:pPr>
            <a:r>
              <a:rPr lang="en-US" sz="2400" i="0" dirty="0">
                <a:cs typeface="Times New Roman" pitchFamily="18" charset="0"/>
              </a:rPr>
              <a:t>Increased permeability of cell without gross cellular damage </a:t>
            </a:r>
          </a:p>
          <a:p>
            <a:pPr marL="971550" lvl="1" indent="-571500">
              <a:buFont typeface="Wingdings" pitchFamily="2" charset="2"/>
              <a:buChar char="Ø"/>
            </a:pPr>
            <a:r>
              <a:rPr lang="en-US" sz="2400" i="0" dirty="0">
                <a:cs typeface="Times New Roman" pitchFamily="18" charset="0"/>
              </a:rPr>
              <a:t>Increased production of enzyme within the cell resulting in increase in serum by overflow</a:t>
            </a:r>
          </a:p>
          <a:p>
            <a:pPr marL="971550" lvl="1" indent="-571500">
              <a:buFont typeface="Wingdings" pitchFamily="2" charset="2"/>
              <a:buChar char="Ø"/>
            </a:pPr>
            <a:r>
              <a:rPr lang="en-US" sz="2400" i="0" dirty="0">
                <a:cs typeface="Times New Roman" pitchFamily="18" charset="0"/>
              </a:rPr>
              <a:t>Increase in tissue source of enzyme as in malignancy </a:t>
            </a:r>
          </a:p>
          <a:p>
            <a:pPr marL="571500" indent="-571500">
              <a:lnSpc>
                <a:spcPct val="150000"/>
              </a:lnSpc>
              <a:buFont typeface="+mj-lt"/>
              <a:buAutoNum type="alphaUcParenR"/>
            </a:pPr>
            <a:r>
              <a:rPr lang="en-US" sz="2400" i="0" dirty="0" smtClean="0">
                <a:solidFill>
                  <a:srgbClr val="FF3399"/>
                </a:solidFill>
                <a:cs typeface="Times New Roman" pitchFamily="18" charset="0"/>
              </a:rPr>
              <a:t>Impaired disposition </a:t>
            </a:r>
          </a:p>
          <a:p>
            <a:pPr marL="971550" lvl="1" indent="-571500">
              <a:buFont typeface="Wingdings" pitchFamily="2" charset="2"/>
              <a:buChar char="Ø"/>
            </a:pPr>
            <a:r>
              <a:rPr lang="en-US" sz="2400" i="0" dirty="0" smtClean="0">
                <a:cs typeface="Times New Roman" pitchFamily="18" charset="0"/>
              </a:rPr>
              <a:t>Increased levels in obstructive jaundice </a:t>
            </a:r>
          </a:p>
          <a:p>
            <a:pPr marL="971550" lvl="1" indent="-571500">
              <a:buFont typeface="Wingdings" pitchFamily="2" charset="2"/>
              <a:buChar char="Ø"/>
            </a:pPr>
            <a:r>
              <a:rPr lang="en-US" sz="2400" i="0" dirty="0" smtClean="0">
                <a:cs typeface="Times New Roman" pitchFamily="18" charset="0"/>
              </a:rPr>
              <a:t>Increased levels in renal failure </a:t>
            </a:r>
          </a:p>
          <a:p>
            <a:pPr marL="971550" lvl="1" indent="-571500">
              <a:lnSpc>
                <a:spcPct val="150000"/>
              </a:lnSpc>
            </a:pPr>
            <a:endParaRPr lang="en-US" sz="2400" i="0" dirty="0" smtClean="0">
              <a:cs typeface="Times New Roman" pitchFamily="18" charset="0"/>
            </a:endParaRPr>
          </a:p>
          <a:p>
            <a:pPr>
              <a:lnSpc>
                <a:spcPct val="150000"/>
              </a:lnSpc>
            </a:pPr>
            <a:endParaRPr lang="en-US" sz="2400" i="0" dirty="0" smtClean="0">
              <a:cs typeface="Times New Roman" pitchFamily="18" charset="0"/>
            </a:endParaRPr>
          </a:p>
          <a:p>
            <a:pPr>
              <a:lnSpc>
                <a:spcPct val="150000"/>
              </a:lnSpc>
            </a:pPr>
            <a:endParaRPr lang="en-US" sz="2400" i="0" dirty="0">
              <a:cs typeface="Times New Roman" pitchFamily="18" charset="0"/>
            </a:endParaRPr>
          </a:p>
        </p:txBody>
      </p:sp>
      <p:sp>
        <p:nvSpPr>
          <p:cNvPr id="4" name="Footer Placeholder 3"/>
          <p:cNvSpPr>
            <a:spLocks noGrp="1"/>
          </p:cNvSpPr>
          <p:nvPr>
            <p:ph type="ftr" sz="quarter" idx="11"/>
          </p:nvPr>
        </p:nvSpPr>
        <p:spPr/>
        <p:txBody>
          <a:bodyPr/>
          <a:lstStyle/>
          <a:p>
            <a:r>
              <a:rPr lang="en-GB" smtClean="0"/>
              <a:t>May Alrashed. PhD</a:t>
            </a:r>
            <a:endParaRPr lang="en-GB"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Causes of </a:t>
            </a:r>
            <a:r>
              <a:rPr lang="en-US" sz="4400" dirty="0" smtClean="0">
                <a:cs typeface="Times New Roman" pitchFamily="18" charset="0"/>
              </a:rPr>
              <a:t>Decreased enzyme serum levels</a:t>
            </a:r>
            <a:endParaRPr lang="en-GB" dirty="0"/>
          </a:p>
        </p:txBody>
      </p:sp>
      <p:sp>
        <p:nvSpPr>
          <p:cNvPr id="5" name="Content Placeholder 2"/>
          <p:cNvSpPr>
            <a:spLocks noGrp="1"/>
          </p:cNvSpPr>
          <p:nvPr>
            <p:ph idx="1"/>
          </p:nvPr>
        </p:nvSpPr>
        <p:spPr/>
        <p:txBody>
          <a:bodyPr>
            <a:noAutofit/>
          </a:bodyPr>
          <a:lstStyle/>
          <a:p>
            <a:pPr marL="514350" indent="-514350">
              <a:buFont typeface="+mj-lt"/>
              <a:buAutoNum type="alphaUcPeriod"/>
            </a:pPr>
            <a:r>
              <a:rPr lang="en-US" sz="2800" i="0" dirty="0" smtClean="0">
                <a:solidFill>
                  <a:srgbClr val="FF3399"/>
                </a:solidFill>
                <a:cs typeface="Times New Roman" pitchFamily="18" charset="0"/>
              </a:rPr>
              <a:t>Decreased formation </a:t>
            </a:r>
            <a:r>
              <a:rPr lang="en-US" sz="2800" i="0" dirty="0" smtClean="0">
                <a:cs typeface="Times New Roman" pitchFamily="18" charset="0"/>
              </a:rPr>
              <a:t>which may be </a:t>
            </a:r>
          </a:p>
          <a:p>
            <a:pPr marL="971550" lvl="1" indent="-571500">
              <a:buFont typeface="Wingdings" pitchFamily="2" charset="2"/>
              <a:buChar char="Ø"/>
            </a:pPr>
            <a:r>
              <a:rPr lang="en-US" sz="2800" i="0" dirty="0" smtClean="0">
                <a:cs typeface="Times New Roman" pitchFamily="18" charset="0"/>
              </a:rPr>
              <a:t>Genetic </a:t>
            </a:r>
          </a:p>
          <a:p>
            <a:pPr marL="971550" lvl="1" indent="-571500">
              <a:buFont typeface="Wingdings" pitchFamily="2" charset="2"/>
              <a:buChar char="Ø"/>
            </a:pPr>
            <a:r>
              <a:rPr lang="en-US" sz="2800" i="0" dirty="0" smtClean="0">
                <a:cs typeface="Times New Roman" pitchFamily="18" charset="0"/>
              </a:rPr>
              <a:t>Acquired </a:t>
            </a:r>
          </a:p>
          <a:p>
            <a:pPr marL="971550" lvl="1" indent="-571500">
              <a:buNone/>
            </a:pPr>
            <a:endParaRPr lang="en-US" sz="2800" i="0" dirty="0" smtClean="0">
              <a:cs typeface="Times New Roman" pitchFamily="18" charset="0"/>
            </a:endParaRPr>
          </a:p>
          <a:p>
            <a:pPr marL="571500" indent="-571500">
              <a:buFont typeface="+mj-lt"/>
              <a:buAutoNum type="alphaUcPeriod"/>
            </a:pPr>
            <a:r>
              <a:rPr lang="en-US" sz="2800" i="0" dirty="0" smtClean="0">
                <a:solidFill>
                  <a:srgbClr val="FF3399"/>
                </a:solidFill>
                <a:cs typeface="Times New Roman" pitchFamily="18" charset="0"/>
              </a:rPr>
              <a:t>Enzyme inhibition </a:t>
            </a:r>
            <a:endParaRPr lang="en-US" sz="2800" dirty="0" smtClean="0">
              <a:solidFill>
                <a:srgbClr val="FF3399"/>
              </a:solidFill>
              <a:cs typeface="Times New Roman" pitchFamily="18" charset="0"/>
            </a:endParaRPr>
          </a:p>
          <a:p>
            <a:pPr marL="571500" indent="-571500">
              <a:buFont typeface="+mj-lt"/>
              <a:buAutoNum type="alphaUcPeriod"/>
            </a:pPr>
            <a:r>
              <a:rPr lang="en-US" sz="2800" i="0" dirty="0" smtClean="0">
                <a:solidFill>
                  <a:srgbClr val="FF3399"/>
                </a:solidFill>
                <a:cs typeface="Times New Roman" pitchFamily="18" charset="0"/>
              </a:rPr>
              <a:t>Lack of cofactors </a:t>
            </a:r>
          </a:p>
          <a:p>
            <a:pPr>
              <a:buNone/>
            </a:pPr>
            <a:endParaRPr lang="en-US" sz="2800" i="0" dirty="0" smtClean="0">
              <a:cs typeface="Times New Roman" pitchFamily="18" charset="0"/>
            </a:endParaRPr>
          </a:p>
        </p:txBody>
      </p:sp>
      <p:sp>
        <p:nvSpPr>
          <p:cNvPr id="4" name="Footer Placeholder 3"/>
          <p:cNvSpPr>
            <a:spLocks noGrp="1"/>
          </p:cNvSpPr>
          <p:nvPr>
            <p:ph type="ftr" sz="quarter" idx="11"/>
          </p:nvPr>
        </p:nvSpPr>
        <p:spPr/>
        <p:txBody>
          <a:bodyPr/>
          <a:lstStyle/>
          <a:p>
            <a:r>
              <a:rPr lang="en-GB" dirty="0" smtClean="0"/>
              <a:t>May </a:t>
            </a:r>
            <a:r>
              <a:rPr lang="en-GB" dirty="0" err="1" smtClean="0"/>
              <a:t>Alrashed</a:t>
            </a:r>
            <a:r>
              <a:rPr lang="en-GB" dirty="0" smtClean="0"/>
              <a:t>. PhD</a:t>
            </a:r>
            <a:endParaRPr lang="en-GB"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7"/>
            <a:ext cx="9144000" cy="1645920"/>
          </a:xfrm>
        </p:spPr>
        <p:txBody>
          <a:bodyPr>
            <a:normAutofit/>
          </a:bodyPr>
          <a:lstStyle/>
          <a:p>
            <a:pPr algn="ctr"/>
            <a:r>
              <a:rPr lang="en-US" sz="3800" dirty="0" smtClean="0"/>
              <a:t>Clinical Significance of enzyme estimation</a:t>
            </a:r>
            <a:endParaRPr lang="en-US" sz="3800" dirty="0"/>
          </a:p>
        </p:txBody>
      </p:sp>
      <p:sp>
        <p:nvSpPr>
          <p:cNvPr id="3" name="Content Placeholder 2"/>
          <p:cNvSpPr>
            <a:spLocks noGrp="1"/>
          </p:cNvSpPr>
          <p:nvPr>
            <p:ph idx="1"/>
          </p:nvPr>
        </p:nvSpPr>
        <p:spPr>
          <a:xfrm>
            <a:off x="152400" y="1600200"/>
            <a:ext cx="8839200" cy="4659868"/>
          </a:xfrm>
          <a:prstGeom prst="rect">
            <a:avLst/>
          </a:prstGeom>
        </p:spPr>
        <p:txBody>
          <a:bodyPr>
            <a:noAutofit/>
          </a:bodyPr>
          <a:lstStyle/>
          <a:p>
            <a:pPr marL="0" indent="0">
              <a:lnSpc>
                <a:spcPct val="200000"/>
              </a:lnSpc>
              <a:buNone/>
            </a:pPr>
            <a:r>
              <a:rPr lang="en-US" sz="2400" i="0" dirty="0" smtClean="0">
                <a:cs typeface="Times New Roman" pitchFamily="18" charset="0"/>
              </a:rPr>
              <a:t>  </a:t>
            </a:r>
            <a:r>
              <a:rPr lang="en-US" sz="2400" i="0" dirty="0" smtClean="0">
                <a:solidFill>
                  <a:schemeClr val="tx1">
                    <a:lumMod val="75000"/>
                    <a:lumOff val="25000"/>
                  </a:schemeClr>
                </a:solidFill>
                <a:cs typeface="Times New Roman" pitchFamily="18" charset="0"/>
              </a:rPr>
              <a:t>Single or serial assay of serum activity of a selected enzyme :-</a:t>
            </a:r>
          </a:p>
          <a:p>
            <a:pPr marL="514350" indent="-514350">
              <a:lnSpc>
                <a:spcPct val="200000"/>
              </a:lnSpc>
              <a:buFont typeface="+mj-lt"/>
              <a:buAutoNum type="arabicPeriod"/>
            </a:pPr>
            <a:r>
              <a:rPr lang="en-US" sz="2400" i="0" dirty="0" smtClean="0">
                <a:cs typeface="Times New Roman" pitchFamily="18" charset="0"/>
              </a:rPr>
              <a:t>Helps in making the diagnosis/differential diagnosis/ early detection of a disease.</a:t>
            </a:r>
          </a:p>
          <a:p>
            <a:pPr marL="457200" indent="-457200">
              <a:lnSpc>
                <a:spcPct val="200000"/>
              </a:lnSpc>
              <a:buFont typeface="+mj-lt"/>
              <a:buAutoNum type="arabicPeriod"/>
            </a:pPr>
            <a:r>
              <a:rPr lang="en-US" sz="2400" i="0" dirty="0" smtClean="0">
                <a:cs typeface="Times New Roman" pitchFamily="18" charset="0"/>
              </a:rPr>
              <a:t>Helps in ascertaining prognosis of a disease.</a:t>
            </a:r>
          </a:p>
          <a:p>
            <a:pPr marL="457200" indent="-457200">
              <a:lnSpc>
                <a:spcPct val="200000"/>
              </a:lnSpc>
              <a:buFont typeface="+mj-lt"/>
              <a:buAutoNum type="arabicPeriod"/>
            </a:pPr>
            <a:r>
              <a:rPr lang="en-US" sz="2400" i="0" dirty="0" smtClean="0">
                <a:cs typeface="Times New Roman" pitchFamily="18" charset="0"/>
              </a:rPr>
              <a:t>Helps in ascertaining the response to drugs in a disease.</a:t>
            </a:r>
          </a:p>
          <a:p>
            <a:pPr marL="457200" indent="-457200">
              <a:lnSpc>
                <a:spcPct val="200000"/>
              </a:lnSpc>
              <a:buFont typeface="+mj-lt"/>
              <a:buAutoNum type="arabicPeriod"/>
            </a:pPr>
            <a:r>
              <a:rPr lang="en-US" sz="2400" i="0" dirty="0" smtClean="0">
                <a:cs typeface="Times New Roman" pitchFamily="18" charset="0"/>
              </a:rPr>
              <a:t>Also help in ascertaining the time course of disease.</a:t>
            </a:r>
          </a:p>
          <a:p>
            <a:pPr>
              <a:lnSpc>
                <a:spcPct val="200000"/>
              </a:lnSpc>
            </a:pPr>
            <a:endParaRPr lang="en-US" sz="2400" i="0" dirty="0">
              <a:cs typeface="Times New Roman" pitchFamily="18" charset="0"/>
            </a:endParaRPr>
          </a:p>
        </p:txBody>
      </p:sp>
      <p:sp>
        <p:nvSpPr>
          <p:cNvPr id="7" name="Footer Placeholder 6"/>
          <p:cNvSpPr>
            <a:spLocks noGrp="1"/>
          </p:cNvSpPr>
          <p:nvPr>
            <p:ph type="ftr" sz="quarter" idx="11"/>
          </p:nvPr>
        </p:nvSpPr>
        <p:spPr/>
        <p:txBody>
          <a:bodyPr/>
          <a:lstStyle/>
          <a:p>
            <a:r>
              <a:rPr lang="en-GB" smtClean="0"/>
              <a:t>May Alrashed. PhD</a:t>
            </a:r>
            <a:endParaRPr lang="en-GB"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1143000"/>
          </a:xfrm>
        </p:spPr>
        <p:txBody>
          <a:bodyPr>
            <a:noAutofit/>
          </a:bodyPr>
          <a:lstStyle/>
          <a:p>
            <a:pPr algn="ctr"/>
            <a:r>
              <a:rPr lang="en-US" sz="3800" dirty="0"/>
              <a:t>D</a:t>
            </a:r>
            <a:r>
              <a:rPr lang="en-US" sz="3800" dirty="0" smtClean="0"/>
              <a:t>iagnostic Enzymes in different diseases:-</a:t>
            </a:r>
            <a:endParaRPr lang="en-US" sz="3800" dirty="0"/>
          </a:p>
        </p:txBody>
      </p:sp>
      <p:sp>
        <p:nvSpPr>
          <p:cNvPr id="3" name="Content Placeholder 2"/>
          <p:cNvSpPr>
            <a:spLocks noGrp="1"/>
          </p:cNvSpPr>
          <p:nvPr>
            <p:ph idx="1"/>
          </p:nvPr>
        </p:nvSpPr>
        <p:spPr>
          <a:xfrm>
            <a:off x="457200" y="1308846"/>
            <a:ext cx="8458200" cy="5168153"/>
          </a:xfrm>
          <a:prstGeom prst="rect">
            <a:avLst/>
          </a:prstGeom>
        </p:spPr>
        <p:txBody>
          <a:bodyPr>
            <a:noAutofit/>
          </a:bodyPr>
          <a:lstStyle/>
          <a:p>
            <a:pPr marL="0" indent="0">
              <a:lnSpc>
                <a:spcPct val="200000"/>
              </a:lnSpc>
              <a:buNone/>
            </a:pPr>
            <a:r>
              <a:rPr lang="en-US" sz="2400" dirty="0" smtClean="0">
                <a:cs typeface="Times New Roman" pitchFamily="18" charset="0"/>
              </a:rPr>
              <a:t>  Enzyme estimations are helpful in the diagnosis of –</a:t>
            </a:r>
          </a:p>
          <a:p>
            <a:pPr marL="514350" indent="-514350">
              <a:lnSpc>
                <a:spcPct val="150000"/>
              </a:lnSpc>
              <a:buFont typeface="+mj-lt"/>
              <a:buAutoNum type="arabicPeriod"/>
            </a:pPr>
            <a:r>
              <a:rPr lang="en-US" sz="2400" dirty="0" smtClean="0">
                <a:cs typeface="Times New Roman" pitchFamily="18" charset="0"/>
              </a:rPr>
              <a:t>Myocardial Infarction</a:t>
            </a:r>
          </a:p>
          <a:p>
            <a:pPr marL="514350" indent="-514350">
              <a:lnSpc>
                <a:spcPct val="150000"/>
              </a:lnSpc>
              <a:buFont typeface="+mj-lt"/>
              <a:buAutoNum type="arabicPeriod"/>
            </a:pPr>
            <a:r>
              <a:rPr lang="en-US" sz="2400" dirty="0" smtClean="0">
                <a:cs typeface="Times New Roman" pitchFamily="18" charset="0"/>
              </a:rPr>
              <a:t>Liver diseases</a:t>
            </a:r>
          </a:p>
          <a:p>
            <a:pPr marL="514350" indent="-514350">
              <a:lnSpc>
                <a:spcPct val="150000"/>
              </a:lnSpc>
              <a:buFont typeface="+mj-lt"/>
              <a:buAutoNum type="arabicPeriod"/>
            </a:pPr>
            <a:r>
              <a:rPr lang="en-US" sz="2400" dirty="0" smtClean="0">
                <a:cs typeface="Times New Roman" pitchFamily="18" charset="0"/>
              </a:rPr>
              <a:t>Muscle diseases</a:t>
            </a:r>
          </a:p>
          <a:p>
            <a:pPr marL="514350" indent="-514350">
              <a:lnSpc>
                <a:spcPct val="150000"/>
              </a:lnSpc>
              <a:buFont typeface="+mj-lt"/>
              <a:buAutoNum type="arabicPeriod"/>
            </a:pPr>
            <a:r>
              <a:rPr lang="en-US" sz="2400" dirty="0" smtClean="0">
                <a:cs typeface="Times New Roman" pitchFamily="18" charset="0"/>
              </a:rPr>
              <a:t>Bone diseases</a:t>
            </a:r>
          </a:p>
          <a:p>
            <a:pPr marL="514350" indent="-514350">
              <a:lnSpc>
                <a:spcPct val="150000"/>
              </a:lnSpc>
              <a:buFont typeface="+mj-lt"/>
              <a:buAutoNum type="arabicPeriod"/>
            </a:pPr>
            <a:r>
              <a:rPr lang="en-US" sz="2400" dirty="0" smtClean="0">
                <a:cs typeface="Times New Roman" pitchFamily="18" charset="0"/>
              </a:rPr>
              <a:t>Cancers</a:t>
            </a:r>
          </a:p>
          <a:p>
            <a:pPr marL="514350" indent="-514350">
              <a:lnSpc>
                <a:spcPct val="150000"/>
              </a:lnSpc>
              <a:buFont typeface="+mj-lt"/>
              <a:buAutoNum type="arabicPeriod"/>
            </a:pPr>
            <a:r>
              <a:rPr lang="en-US" sz="2400" dirty="0" smtClean="0">
                <a:cs typeface="Times New Roman" pitchFamily="18" charset="0"/>
              </a:rPr>
              <a:t>GI Tract diseases</a:t>
            </a:r>
          </a:p>
          <a:p>
            <a:pPr>
              <a:lnSpc>
                <a:spcPct val="200000"/>
              </a:lnSpc>
              <a:buNone/>
            </a:pPr>
            <a:endParaRPr lang="en-US" sz="2400" dirty="0">
              <a:cs typeface="Times New Roman" pitchFamily="18" charset="0"/>
            </a:endParaRPr>
          </a:p>
        </p:txBody>
      </p:sp>
      <p:sp>
        <p:nvSpPr>
          <p:cNvPr id="7" name="Footer Placeholder 6"/>
          <p:cNvSpPr>
            <a:spLocks noGrp="1"/>
          </p:cNvSpPr>
          <p:nvPr>
            <p:ph type="ftr" sz="quarter" idx="11"/>
          </p:nvPr>
        </p:nvSpPr>
        <p:spPr/>
        <p:txBody>
          <a:bodyPr/>
          <a:lstStyle/>
          <a:p>
            <a:r>
              <a:rPr lang="en-GB" smtClean="0"/>
              <a:t>May Alrashed. PhD</a:t>
            </a:r>
            <a:endParaRPr lang="en-GB"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descr="C:\Documents and Settings\Sallu\Desktop\images.jpg"/>
          <p:cNvPicPr>
            <a:picLocks noChangeAspect="1" noChangeArrowheads="1"/>
          </p:cNvPicPr>
          <p:nvPr/>
        </p:nvPicPr>
        <p:blipFill>
          <a:blip r:embed="rId2" cstate="print">
            <a:extLst>
              <a:ext uri="{BEBA8EAE-BF5A-486C-A8C5-ECC9F3942E4B}">
                <a14:imgProps xmlns:a14="http://schemas.microsoft.com/office/drawing/2010/main">
                  <a14:imgLayer r:embed="rId3">
                    <a14:imgEffect>
                      <a14:colorTemperature colorTemp="11200"/>
                    </a14:imgEffect>
                  </a14:imgLayer>
                </a14:imgProps>
              </a:ext>
            </a:extLst>
          </a:blip>
          <a:srcRect/>
          <a:stretch>
            <a:fillRect/>
          </a:stretch>
        </p:blipFill>
        <p:spPr bwMode="auto">
          <a:xfrm>
            <a:off x="5924723" y="5365376"/>
            <a:ext cx="3219277" cy="1119300"/>
          </a:xfrm>
          <a:prstGeom prst="rect">
            <a:avLst/>
          </a:prstGeom>
          <a:noFill/>
        </p:spPr>
      </p:pic>
      <p:sp>
        <p:nvSpPr>
          <p:cNvPr id="2" name="Title 1"/>
          <p:cNvSpPr>
            <a:spLocks noGrp="1"/>
          </p:cNvSpPr>
          <p:nvPr>
            <p:ph type="title"/>
          </p:nvPr>
        </p:nvSpPr>
        <p:spPr>
          <a:xfrm>
            <a:off x="-107567" y="182880"/>
            <a:ext cx="8610600" cy="1417320"/>
          </a:xfrm>
        </p:spPr>
        <p:txBody>
          <a:bodyPr>
            <a:normAutofit/>
          </a:bodyPr>
          <a:lstStyle/>
          <a:p>
            <a:pPr algn="ctr"/>
            <a:r>
              <a:rPr lang="en-US" sz="3800" dirty="0" smtClean="0"/>
              <a:t>Diagnosis of Acute Myocardial Infarction (AMI):-</a:t>
            </a:r>
            <a:endParaRPr lang="en-US" sz="3800" dirty="0"/>
          </a:p>
        </p:txBody>
      </p:sp>
      <p:sp>
        <p:nvSpPr>
          <p:cNvPr id="6" name="Content Placeholder 5"/>
          <p:cNvSpPr>
            <a:spLocks noGrp="1"/>
          </p:cNvSpPr>
          <p:nvPr>
            <p:ph idx="1"/>
          </p:nvPr>
        </p:nvSpPr>
        <p:spPr>
          <a:xfrm>
            <a:off x="-1" y="1104900"/>
            <a:ext cx="8498541" cy="5029200"/>
          </a:xfrm>
          <a:prstGeom prst="rect">
            <a:avLst/>
          </a:prstGeom>
        </p:spPr>
        <p:txBody>
          <a:bodyPr>
            <a:noAutofit/>
          </a:bodyPr>
          <a:lstStyle/>
          <a:p>
            <a:pPr>
              <a:lnSpc>
                <a:spcPct val="160000"/>
              </a:lnSpc>
            </a:pPr>
            <a:endParaRPr lang="en-US" sz="2400" i="0" dirty="0" smtClean="0">
              <a:cs typeface="Times New Roman" pitchFamily="18" charset="0"/>
            </a:endParaRPr>
          </a:p>
          <a:p>
            <a:pPr>
              <a:lnSpc>
                <a:spcPct val="160000"/>
              </a:lnSpc>
              <a:buFont typeface="Wingdings" pitchFamily="2" charset="2"/>
              <a:buChar char="Ø"/>
            </a:pPr>
            <a:r>
              <a:rPr lang="en-US" sz="2400" i="0" dirty="0" smtClean="0">
                <a:cs typeface="Times New Roman" pitchFamily="18" charset="0"/>
              </a:rPr>
              <a:t>The diagnosis of AMI is usually predicated on the WHO criteria of chest pain, ECG changes, and increases in biochemical markers of myocardial injury.</a:t>
            </a:r>
          </a:p>
          <a:p>
            <a:pPr>
              <a:lnSpc>
                <a:spcPct val="160000"/>
              </a:lnSpc>
              <a:buFont typeface="Wingdings" pitchFamily="2" charset="2"/>
              <a:buChar char="Ø"/>
            </a:pPr>
            <a:r>
              <a:rPr lang="en-US" sz="2400" i="0" dirty="0" smtClean="0">
                <a:cs typeface="Times New Roman" pitchFamily="18" charset="0"/>
              </a:rPr>
              <a:t>Half of the patients with "typical" symptoms do not have AMI.</a:t>
            </a:r>
          </a:p>
          <a:p>
            <a:pPr>
              <a:lnSpc>
                <a:spcPct val="160000"/>
              </a:lnSpc>
              <a:buFont typeface="Wingdings" pitchFamily="2" charset="2"/>
              <a:buChar char="Ø"/>
            </a:pPr>
            <a:r>
              <a:rPr lang="en-US" sz="2400" i="0" dirty="0" smtClean="0">
                <a:cs typeface="Times New Roman" pitchFamily="18" charset="0"/>
              </a:rPr>
              <a:t>In contrast, biochemical markers have excellent sensitivity for diagnosing AMI.</a:t>
            </a:r>
            <a:endParaRPr lang="en-US" sz="2400" i="0" dirty="0">
              <a:cs typeface="Times New Roman" pitchFamily="18" charset="0"/>
            </a:endParaRPr>
          </a:p>
        </p:txBody>
      </p:sp>
      <p:pic>
        <p:nvPicPr>
          <p:cNvPr id="7" name="Picture 2" descr="http://3.bp.blogspot.com/-uunWqy5dEXw/TvuAzjN9jVI/AAAAAAAACb0/_IvrVuugXQM/s1600/716px-Heart_ant_wall_infarction.jpg"/>
          <p:cNvPicPr>
            <a:picLocks noChangeAspect="1" noChangeArrowheads="1"/>
          </p:cNvPicPr>
          <p:nvPr/>
        </p:nvPicPr>
        <p:blipFill>
          <a:blip r:embed="rId4" cstate="print"/>
          <a:srcRect/>
          <a:stretch>
            <a:fillRect/>
          </a:stretch>
        </p:blipFill>
        <p:spPr bwMode="auto">
          <a:xfrm>
            <a:off x="7708092" y="457200"/>
            <a:ext cx="1302729" cy="1295400"/>
          </a:xfrm>
          <a:prstGeom prst="rect">
            <a:avLst/>
          </a:prstGeom>
          <a:ln>
            <a:noFill/>
          </a:ln>
          <a:effectLst>
            <a:softEdge rad="112500"/>
          </a:effectLst>
        </p:spPr>
      </p:pic>
      <p:sp>
        <p:nvSpPr>
          <p:cNvPr id="11" name="Footer Placeholder 10"/>
          <p:cNvSpPr>
            <a:spLocks noGrp="1"/>
          </p:cNvSpPr>
          <p:nvPr>
            <p:ph type="ftr" sz="quarter" idx="11"/>
          </p:nvPr>
        </p:nvSpPr>
        <p:spPr/>
        <p:txBody>
          <a:bodyPr/>
          <a:lstStyle/>
          <a:p>
            <a:r>
              <a:rPr lang="en-GB" smtClean="0"/>
              <a:t>May Alrashed. PhD</a:t>
            </a:r>
            <a:endParaRPr lang="en-GB"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76400"/>
          </a:xfrm>
        </p:spPr>
        <p:txBody>
          <a:bodyPr>
            <a:noAutofit/>
          </a:bodyPr>
          <a:lstStyle/>
          <a:p>
            <a:pPr algn="ctr"/>
            <a:r>
              <a:rPr lang="en-US" sz="3600" b="1" dirty="0" smtClean="0">
                <a:solidFill>
                  <a:schemeClr val="tx2">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
            </a:r>
            <a:br>
              <a:rPr lang="en-US" sz="3600" b="1" dirty="0" smtClean="0">
                <a:solidFill>
                  <a:schemeClr val="tx2">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en-US" sz="3600" dirty="0" smtClean="0"/>
              <a:t>Serum enzymes in Acute Myocardial Infarction</a:t>
            </a:r>
            <a:br>
              <a:rPr lang="en-US" sz="3600" dirty="0" smtClean="0"/>
            </a:br>
            <a:endParaRPr lang="en-US" sz="3600" dirty="0"/>
          </a:p>
        </p:txBody>
      </p:sp>
      <p:sp>
        <p:nvSpPr>
          <p:cNvPr id="3" name="Content Placeholder 2"/>
          <p:cNvSpPr>
            <a:spLocks noGrp="1"/>
          </p:cNvSpPr>
          <p:nvPr>
            <p:ph idx="1"/>
          </p:nvPr>
        </p:nvSpPr>
        <p:spPr>
          <a:xfrm>
            <a:off x="412376" y="1545336"/>
            <a:ext cx="8426824" cy="4626864"/>
          </a:xfrm>
          <a:prstGeom prst="rect">
            <a:avLst/>
          </a:prstGeom>
        </p:spPr>
        <p:txBody>
          <a:bodyPr>
            <a:noAutofit/>
          </a:bodyPr>
          <a:lstStyle/>
          <a:p>
            <a:pPr marL="0" indent="0">
              <a:lnSpc>
                <a:spcPct val="150000"/>
              </a:lnSpc>
              <a:buNone/>
            </a:pPr>
            <a:r>
              <a:rPr lang="en-US" sz="2400" dirty="0" smtClean="0">
                <a:cs typeface="Times New Roman" pitchFamily="18" charset="0"/>
              </a:rPr>
              <a:t> Enzyme assays routinely carried out for the diagnosis of Acute Myocardial Infarction </a:t>
            </a:r>
            <a:r>
              <a:rPr lang="en-US" sz="2400" i="0" dirty="0" smtClean="0">
                <a:cs typeface="Times New Roman" pitchFamily="18" charset="0"/>
              </a:rPr>
              <a:t>are:-</a:t>
            </a:r>
          </a:p>
          <a:p>
            <a:pPr>
              <a:lnSpc>
                <a:spcPct val="150000"/>
              </a:lnSpc>
              <a:buFont typeface="Wingdings" pitchFamily="2" charset="2"/>
              <a:buChar char="Ø"/>
            </a:pPr>
            <a:r>
              <a:rPr lang="en-US" sz="2400" i="0" dirty="0" smtClean="0">
                <a:cs typeface="Times New Roman" pitchFamily="18" charset="0"/>
              </a:rPr>
              <a:t> Creatine Phosphokinase</a:t>
            </a:r>
          </a:p>
          <a:p>
            <a:pPr>
              <a:lnSpc>
                <a:spcPct val="150000"/>
              </a:lnSpc>
              <a:buFont typeface="Wingdings" pitchFamily="2" charset="2"/>
              <a:buChar char="Ø"/>
            </a:pPr>
            <a:r>
              <a:rPr lang="en-US" sz="2400" i="0" dirty="0" smtClean="0">
                <a:cs typeface="Times New Roman" pitchFamily="18" charset="0"/>
              </a:rPr>
              <a:t> Aspartate transaminase</a:t>
            </a:r>
          </a:p>
          <a:p>
            <a:pPr>
              <a:lnSpc>
                <a:spcPct val="150000"/>
              </a:lnSpc>
              <a:buFont typeface="Wingdings" pitchFamily="2" charset="2"/>
              <a:buChar char="Ø"/>
            </a:pPr>
            <a:r>
              <a:rPr lang="en-US" sz="2400" i="0" dirty="0" smtClean="0">
                <a:cs typeface="Times New Roman" pitchFamily="18" charset="0"/>
              </a:rPr>
              <a:t> Lactate dehydrogenase</a:t>
            </a:r>
          </a:p>
          <a:p>
            <a:pPr>
              <a:lnSpc>
                <a:spcPct val="150000"/>
              </a:lnSpc>
              <a:buFont typeface="Wingdings" pitchFamily="2" charset="2"/>
              <a:buChar char="Ø"/>
            </a:pPr>
            <a:r>
              <a:rPr lang="en-US" sz="2400" i="0" dirty="0" smtClean="0">
                <a:cs typeface="Times New Roman" pitchFamily="18" charset="0"/>
              </a:rPr>
              <a:t>Troponins</a:t>
            </a:r>
            <a:endParaRPr lang="en-US" sz="2400" i="0" dirty="0">
              <a:cs typeface="Times New Roman" pitchFamily="18" charset="0"/>
            </a:endParaRPr>
          </a:p>
          <a:p>
            <a:pPr>
              <a:lnSpc>
                <a:spcPct val="150000"/>
              </a:lnSpc>
              <a:buFont typeface="Wingdings" pitchFamily="2" charset="2"/>
              <a:buChar char="Ø"/>
            </a:pPr>
            <a:r>
              <a:rPr lang="en-US" sz="2400" i="0" dirty="0" smtClean="0">
                <a:cs typeface="Times New Roman" pitchFamily="18" charset="0"/>
              </a:rPr>
              <a:t>Myoglobin </a:t>
            </a:r>
            <a:endParaRPr lang="en-US" sz="2400" i="0" dirty="0">
              <a:cs typeface="Times New Roman" pitchFamily="18" charset="0"/>
            </a:endParaRPr>
          </a:p>
        </p:txBody>
      </p:sp>
      <p:sp>
        <p:nvSpPr>
          <p:cNvPr id="7" name="Footer Placeholder 6"/>
          <p:cNvSpPr>
            <a:spLocks noGrp="1"/>
          </p:cNvSpPr>
          <p:nvPr>
            <p:ph type="ftr" sz="quarter" idx="11"/>
          </p:nvPr>
        </p:nvSpPr>
        <p:spPr/>
        <p:txBody>
          <a:bodyPr/>
          <a:lstStyle/>
          <a:p>
            <a:r>
              <a:rPr lang="en-GB" smtClean="0"/>
              <a:t>May Alrashed. PhD</a:t>
            </a:r>
            <a:endParaRPr lang="en-GB"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Enzyme Specificity</a:t>
            </a:r>
            <a:endParaRPr lang="en-GB" dirty="0"/>
          </a:p>
        </p:txBody>
      </p:sp>
      <p:sp>
        <p:nvSpPr>
          <p:cNvPr id="3" name="Content Placeholder 2"/>
          <p:cNvSpPr>
            <a:spLocks noGrp="1"/>
          </p:cNvSpPr>
          <p:nvPr>
            <p:ph idx="1"/>
          </p:nvPr>
        </p:nvSpPr>
        <p:spPr>
          <a:xfrm>
            <a:off x="457200" y="1378424"/>
            <a:ext cx="8454788" cy="5076384"/>
          </a:xfrm>
        </p:spPr>
        <p:txBody>
          <a:bodyPr>
            <a:normAutofit fontScale="77500" lnSpcReduction="20000"/>
          </a:bodyPr>
          <a:lstStyle/>
          <a:p>
            <a:pPr>
              <a:buNone/>
            </a:pPr>
            <a:r>
              <a:rPr lang="en-US" dirty="0" smtClean="0"/>
              <a:t>In general, there are four distinct types of specificity:</a:t>
            </a:r>
          </a:p>
          <a:p>
            <a:pPr>
              <a:buNone/>
            </a:pPr>
            <a:endParaRPr lang="en-US" dirty="0" smtClean="0"/>
          </a:p>
          <a:p>
            <a:pPr>
              <a:buFont typeface="Wingdings" pitchFamily="2" charset="2"/>
              <a:buChar char="Ø"/>
            </a:pPr>
            <a:r>
              <a:rPr lang="en-US" sz="3600" b="1" dirty="0" smtClean="0">
                <a:solidFill>
                  <a:schemeClr val="accent1"/>
                </a:solidFill>
              </a:rPr>
              <a:t>Absolute specificity </a:t>
            </a:r>
            <a:endParaRPr lang="en-US" sz="3600" dirty="0" smtClean="0"/>
          </a:p>
          <a:p>
            <a:pPr>
              <a:buNone/>
            </a:pPr>
            <a:r>
              <a:rPr lang="en-US" dirty="0" smtClean="0"/>
              <a:t>	The enzyme will catalyze only one reaction. </a:t>
            </a:r>
          </a:p>
          <a:p>
            <a:pPr>
              <a:buNone/>
            </a:pPr>
            <a:endParaRPr lang="en-US" sz="1000" dirty="0" smtClean="0"/>
          </a:p>
          <a:p>
            <a:pPr>
              <a:buFont typeface="Wingdings" pitchFamily="2" charset="2"/>
              <a:buChar char="Ø"/>
            </a:pPr>
            <a:r>
              <a:rPr lang="en-US" sz="3600" b="1" dirty="0" smtClean="0">
                <a:solidFill>
                  <a:schemeClr val="accent1"/>
                </a:solidFill>
              </a:rPr>
              <a:t>Group specificity</a:t>
            </a:r>
            <a:r>
              <a:rPr lang="en-US" sz="3600" dirty="0" smtClean="0">
                <a:solidFill>
                  <a:schemeClr val="accent1"/>
                </a:solidFill>
              </a:rPr>
              <a:t> </a:t>
            </a:r>
            <a:endParaRPr lang="en-US" sz="3600" dirty="0" smtClean="0"/>
          </a:p>
          <a:p>
            <a:pPr>
              <a:buNone/>
            </a:pPr>
            <a:r>
              <a:rPr lang="en-US" dirty="0" smtClean="0"/>
              <a:t>	the enzyme will act only on molecules that have specific functional groups, such as amino, phosphate and methyl groups.</a:t>
            </a:r>
          </a:p>
          <a:p>
            <a:pPr>
              <a:buNone/>
            </a:pPr>
            <a:endParaRPr lang="en-US" sz="900" dirty="0" smtClean="0"/>
          </a:p>
          <a:p>
            <a:pPr>
              <a:buFont typeface="Wingdings" pitchFamily="2" charset="2"/>
              <a:buChar char="Ø"/>
            </a:pPr>
            <a:r>
              <a:rPr lang="en-US" sz="3600" b="1" dirty="0" smtClean="0">
                <a:solidFill>
                  <a:schemeClr val="accent1"/>
                </a:solidFill>
              </a:rPr>
              <a:t>Linkage specificity</a:t>
            </a:r>
            <a:r>
              <a:rPr lang="en-US" sz="3600" dirty="0" smtClean="0">
                <a:solidFill>
                  <a:schemeClr val="accent1"/>
                </a:solidFill>
              </a:rPr>
              <a:t> </a:t>
            </a:r>
            <a:endParaRPr lang="en-US" sz="3600" dirty="0" smtClean="0"/>
          </a:p>
          <a:p>
            <a:pPr>
              <a:buNone/>
            </a:pPr>
            <a:r>
              <a:rPr lang="en-US" dirty="0" smtClean="0"/>
              <a:t>	the enzyme will act on a particular type of chemical bond regardless of the rest of the molecular structure.</a:t>
            </a:r>
          </a:p>
          <a:p>
            <a:pPr>
              <a:buNone/>
            </a:pPr>
            <a:endParaRPr lang="en-US" sz="1200" dirty="0" smtClean="0"/>
          </a:p>
          <a:p>
            <a:pPr>
              <a:buFont typeface="Wingdings" pitchFamily="2" charset="2"/>
              <a:buChar char="Ø"/>
            </a:pPr>
            <a:r>
              <a:rPr lang="en-US" sz="3600" b="1" dirty="0" smtClean="0">
                <a:solidFill>
                  <a:schemeClr val="accent1"/>
                </a:solidFill>
              </a:rPr>
              <a:t>Stereo chemical specificity</a:t>
            </a:r>
            <a:r>
              <a:rPr lang="en-US" sz="3600" dirty="0" smtClean="0">
                <a:solidFill>
                  <a:schemeClr val="accent1"/>
                </a:solidFill>
              </a:rPr>
              <a:t> </a:t>
            </a:r>
            <a:endParaRPr lang="en-US" sz="3600" dirty="0" smtClean="0"/>
          </a:p>
          <a:p>
            <a:pPr>
              <a:buNone/>
            </a:pPr>
            <a:r>
              <a:rPr lang="en-US" dirty="0" smtClean="0"/>
              <a:t>	the enzyme will act on a particular steric or optical isomer. </a:t>
            </a:r>
          </a:p>
        </p:txBody>
      </p:sp>
      <p:sp>
        <p:nvSpPr>
          <p:cNvPr id="4" name="Footer Placeholder 3"/>
          <p:cNvSpPr>
            <a:spLocks noGrp="1"/>
          </p:cNvSpPr>
          <p:nvPr>
            <p:ph type="ftr" sz="quarter" idx="11"/>
          </p:nvPr>
        </p:nvSpPr>
        <p:spPr/>
        <p:txBody>
          <a:bodyPr/>
          <a:lstStyle/>
          <a:p>
            <a:r>
              <a:rPr lang="en-GB" smtClean="0"/>
              <a:t>May Alrashed. PhD</a:t>
            </a:r>
            <a:endParaRPr lang="en-GB"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318" y="243781"/>
            <a:ext cx="8458200" cy="1217466"/>
          </a:xfrm>
        </p:spPr>
        <p:txBody>
          <a:bodyPr>
            <a:normAutofit/>
          </a:bodyPr>
          <a:lstStyle/>
          <a:p>
            <a:pPr algn="l"/>
            <a:r>
              <a:rPr lang="en-US" sz="3800" dirty="0" smtClean="0"/>
              <a:t>1) Creatine Kinase (CK/ CPK) </a:t>
            </a:r>
            <a:endParaRPr lang="en-US" sz="3800" dirty="0"/>
          </a:p>
        </p:txBody>
      </p:sp>
      <p:sp>
        <p:nvSpPr>
          <p:cNvPr id="3" name="Content Placeholder 2"/>
          <p:cNvSpPr>
            <a:spLocks noGrp="1"/>
          </p:cNvSpPr>
          <p:nvPr>
            <p:ph idx="1"/>
          </p:nvPr>
        </p:nvSpPr>
        <p:spPr>
          <a:xfrm>
            <a:off x="340659" y="1600200"/>
            <a:ext cx="8803341" cy="4648200"/>
          </a:xfrm>
          <a:prstGeom prst="rect">
            <a:avLst/>
          </a:prstGeom>
        </p:spPr>
        <p:txBody>
          <a:bodyPr>
            <a:noAutofit/>
          </a:bodyPr>
          <a:lstStyle/>
          <a:p>
            <a:pPr>
              <a:lnSpc>
                <a:spcPct val="150000"/>
              </a:lnSpc>
              <a:buFont typeface="Wingdings" pitchFamily="2" charset="2"/>
              <a:buChar char="Ø"/>
            </a:pPr>
            <a:r>
              <a:rPr lang="en-US" sz="2400" i="0" dirty="0" smtClean="0"/>
              <a:t>Creatine + ATP              phosphocreatine + ADP</a:t>
            </a:r>
          </a:p>
          <a:p>
            <a:pPr>
              <a:lnSpc>
                <a:spcPct val="150000"/>
              </a:lnSpc>
              <a:buFontTx/>
              <a:buNone/>
            </a:pPr>
            <a:r>
              <a:rPr lang="en-US" sz="2400" i="0" dirty="0"/>
              <a:t> </a:t>
            </a:r>
            <a:r>
              <a:rPr lang="en-US" sz="2400" i="0" dirty="0" smtClean="0"/>
              <a:t>     (Phosphocreatine –  serves as energy reserve during muscle contraction)</a:t>
            </a:r>
          </a:p>
          <a:p>
            <a:pPr>
              <a:lnSpc>
                <a:spcPct val="150000"/>
              </a:lnSpc>
              <a:buFont typeface="Wingdings" pitchFamily="2" charset="2"/>
              <a:buChar char="Ø"/>
            </a:pPr>
            <a:r>
              <a:rPr lang="en-US" sz="2400" i="0" dirty="0" smtClean="0">
                <a:cs typeface="Times New Roman" pitchFamily="18" charset="0"/>
              </a:rPr>
              <a:t> It is an enzyme found primarily in the heart and skeletal muscles, and to a lesser extent in the brain but not found at all in liver and kidney</a:t>
            </a:r>
          </a:p>
          <a:p>
            <a:pPr>
              <a:lnSpc>
                <a:spcPct val="150000"/>
              </a:lnSpc>
              <a:buFont typeface="Wingdings" pitchFamily="2" charset="2"/>
              <a:buChar char="Ø"/>
            </a:pPr>
            <a:r>
              <a:rPr lang="en-US" sz="2400" i="0" dirty="0" smtClean="0">
                <a:cs typeface="Times New Roman" pitchFamily="18" charset="0"/>
              </a:rPr>
              <a:t>Catalyzes the transfer of phosphate between creatine and    ATP/ADP</a:t>
            </a:r>
          </a:p>
          <a:p>
            <a:pPr>
              <a:lnSpc>
                <a:spcPct val="150000"/>
              </a:lnSpc>
              <a:buFont typeface="Wingdings" pitchFamily="2" charset="2"/>
              <a:buChar char="Ø"/>
            </a:pPr>
            <a:r>
              <a:rPr lang="en-US" sz="2400" i="0" dirty="0" smtClean="0">
                <a:cs typeface="Times New Roman" pitchFamily="18" charset="0"/>
              </a:rPr>
              <a:t>Provides rapid regeneration of ATP when ATP is low</a:t>
            </a:r>
          </a:p>
          <a:p>
            <a:pPr>
              <a:lnSpc>
                <a:spcPct val="150000"/>
              </a:lnSpc>
            </a:pPr>
            <a:endParaRPr lang="en-US" sz="2400" i="0" dirty="0">
              <a:cs typeface="Times New Roman" pitchFamily="18" charset="0"/>
            </a:endParaRPr>
          </a:p>
        </p:txBody>
      </p:sp>
      <p:cxnSp>
        <p:nvCxnSpPr>
          <p:cNvPr id="5" name="Straight Arrow Connector 4"/>
          <p:cNvCxnSpPr/>
          <p:nvPr/>
        </p:nvCxnSpPr>
        <p:spPr>
          <a:xfrm>
            <a:off x="3290286" y="1921341"/>
            <a:ext cx="61360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10800000">
            <a:off x="3291919" y="2034989"/>
            <a:ext cx="61360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Footer Placeholder 8"/>
          <p:cNvSpPr>
            <a:spLocks noGrp="1"/>
          </p:cNvSpPr>
          <p:nvPr>
            <p:ph type="ftr" sz="quarter" idx="11"/>
          </p:nvPr>
        </p:nvSpPr>
        <p:spPr/>
        <p:txBody>
          <a:bodyPr/>
          <a:lstStyle/>
          <a:p>
            <a:r>
              <a:rPr lang="en-GB" smtClean="0"/>
              <a:t>May Alrashed. PhD</a:t>
            </a:r>
            <a:endParaRPr lang="en-GB"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7696200" cy="1143000"/>
          </a:xfrm>
        </p:spPr>
        <p:txBody>
          <a:bodyPr>
            <a:noAutofit/>
          </a:bodyPr>
          <a:lstStyle/>
          <a:p>
            <a:pPr algn="ctr"/>
            <a:r>
              <a:rPr lang="en-US" sz="3800" dirty="0" smtClean="0"/>
              <a:t>Creatine Kinase (CK/ CPK) </a:t>
            </a:r>
            <a:r>
              <a:rPr lang="en-US" sz="3800" dirty="0" err="1" smtClean="0"/>
              <a:t>Isoenzymes</a:t>
            </a:r>
            <a:endParaRPr lang="en-US" sz="3800" dirty="0"/>
          </a:p>
        </p:txBody>
      </p:sp>
      <p:sp>
        <p:nvSpPr>
          <p:cNvPr id="3" name="Content Placeholder 2"/>
          <p:cNvSpPr>
            <a:spLocks noGrp="1"/>
          </p:cNvSpPr>
          <p:nvPr>
            <p:ph idx="1"/>
          </p:nvPr>
        </p:nvSpPr>
        <p:spPr>
          <a:xfrm>
            <a:off x="396240" y="1752600"/>
            <a:ext cx="8747760" cy="4594412"/>
          </a:xfrm>
          <a:prstGeom prst="rect">
            <a:avLst/>
          </a:prstGeom>
        </p:spPr>
        <p:txBody>
          <a:bodyPr>
            <a:noAutofit/>
          </a:bodyPr>
          <a:lstStyle/>
          <a:p>
            <a:pPr marL="0" indent="0">
              <a:lnSpc>
                <a:spcPct val="150000"/>
              </a:lnSpc>
              <a:buNone/>
            </a:pPr>
            <a:r>
              <a:rPr lang="en-US" sz="2400" i="0" dirty="0" smtClean="0">
                <a:cs typeface="Times New Roman" pitchFamily="18" charset="0"/>
              </a:rPr>
              <a:t>   There are three Isoenzymes.</a:t>
            </a:r>
          </a:p>
          <a:p>
            <a:pPr>
              <a:lnSpc>
                <a:spcPct val="150000"/>
              </a:lnSpc>
              <a:buFont typeface="Wingdings" pitchFamily="2" charset="2"/>
              <a:buChar char="Ø"/>
            </a:pPr>
            <a:r>
              <a:rPr lang="en-US" sz="2400" i="0" dirty="0" smtClean="0">
                <a:cs typeface="Times New Roman" pitchFamily="18" charset="0"/>
              </a:rPr>
              <a:t> Measuring them is of value in the presence of elevated levels of CK or CPK to determine the source of the elevation. </a:t>
            </a:r>
          </a:p>
          <a:p>
            <a:pPr>
              <a:lnSpc>
                <a:spcPct val="150000"/>
              </a:lnSpc>
              <a:buFont typeface="Wingdings" pitchFamily="2" charset="2"/>
              <a:buChar char="Ø"/>
            </a:pPr>
            <a:r>
              <a:rPr lang="en-US" sz="2400" i="0" dirty="0" smtClean="0">
                <a:cs typeface="Times New Roman" pitchFamily="18" charset="0"/>
              </a:rPr>
              <a:t> Each iso enzyme is a dimer composed of two promoters ‘M’ (for muscles) and ‘B’( for Brain).  </a:t>
            </a:r>
          </a:p>
          <a:p>
            <a:pPr>
              <a:lnSpc>
                <a:spcPct val="150000"/>
              </a:lnSpc>
              <a:buFont typeface="Wingdings" pitchFamily="2" charset="2"/>
              <a:buChar char="Ø"/>
            </a:pPr>
            <a:r>
              <a:rPr lang="en-US" sz="2400" i="0" dirty="0" smtClean="0">
                <a:cs typeface="Times New Roman" pitchFamily="18" charset="0"/>
              </a:rPr>
              <a:t> These isoenzymes can be separated by  Electrophoresis or by Ion exchange Chromatography. </a:t>
            </a:r>
          </a:p>
          <a:p>
            <a:pPr>
              <a:lnSpc>
                <a:spcPct val="150000"/>
              </a:lnSpc>
            </a:pPr>
            <a:endParaRPr lang="en-US" sz="2400" i="0" dirty="0" smtClean="0">
              <a:cs typeface="Times New Roman" pitchFamily="18" charset="0"/>
            </a:endParaRPr>
          </a:p>
          <a:p>
            <a:pPr>
              <a:lnSpc>
                <a:spcPct val="150000"/>
              </a:lnSpc>
              <a:buNone/>
            </a:pPr>
            <a:endParaRPr lang="en-US" sz="2400" i="0" dirty="0" smtClean="0">
              <a:cs typeface="Times New Roman" pitchFamily="18" charset="0"/>
            </a:endParaRPr>
          </a:p>
        </p:txBody>
      </p:sp>
      <p:sp>
        <p:nvSpPr>
          <p:cNvPr id="7" name="Footer Placeholder 6"/>
          <p:cNvSpPr>
            <a:spLocks noGrp="1"/>
          </p:cNvSpPr>
          <p:nvPr>
            <p:ph type="ftr" sz="quarter" idx="11"/>
          </p:nvPr>
        </p:nvSpPr>
        <p:spPr/>
        <p:txBody>
          <a:bodyPr/>
          <a:lstStyle/>
          <a:p>
            <a:r>
              <a:rPr lang="en-GB" smtClean="0"/>
              <a:t>May Alrashed. PhD</a:t>
            </a:r>
            <a:endParaRPr lang="en-GB"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8941"/>
            <a:ext cx="9144000" cy="1653988"/>
          </a:xfrm>
        </p:spPr>
        <p:txBody>
          <a:bodyPr>
            <a:normAutofit/>
          </a:bodyPr>
          <a:lstStyle/>
          <a:p>
            <a:pPr algn="ctr"/>
            <a:r>
              <a:rPr lang="en-US" sz="3600" dirty="0" smtClean="0"/>
              <a:t>Creatine Kinase (CK/ CPK) </a:t>
            </a:r>
            <a:r>
              <a:rPr lang="en-US" sz="3600" dirty="0" err="1" smtClean="0"/>
              <a:t>Isoenzymes</a:t>
            </a:r>
            <a:endParaRPr lang="en-US" sz="3600" dirty="0"/>
          </a:p>
        </p:txBody>
      </p:sp>
      <p:pic>
        <p:nvPicPr>
          <p:cNvPr id="4" name="Content Placeholder 3" descr="Picture1.png"/>
          <p:cNvPicPr>
            <a:picLocks noGrp="1" noChangeAspect="1"/>
          </p:cNvPicPr>
          <p:nvPr>
            <p:ph idx="1"/>
          </p:nvPr>
        </p:nvPicPr>
        <p:blipFill>
          <a:blip r:embed="rId2" cstate="print"/>
          <a:stretch>
            <a:fillRect/>
          </a:stretch>
        </p:blipFill>
        <p:spPr>
          <a:xfrm>
            <a:off x="381000" y="1676400"/>
            <a:ext cx="8305800" cy="4282963"/>
          </a:xfrm>
          <a:prstGeom prst="rect">
            <a:avLst/>
          </a:prstGeom>
        </p:spPr>
      </p:pic>
      <p:sp>
        <p:nvSpPr>
          <p:cNvPr id="7" name="Footer Placeholder 6"/>
          <p:cNvSpPr>
            <a:spLocks noGrp="1"/>
          </p:cNvSpPr>
          <p:nvPr>
            <p:ph type="ftr" sz="quarter" idx="11"/>
          </p:nvPr>
        </p:nvSpPr>
        <p:spPr/>
        <p:txBody>
          <a:bodyPr/>
          <a:lstStyle/>
          <a:p>
            <a:r>
              <a:rPr lang="en-GB" smtClean="0"/>
              <a:t>May Alrashed. PhD</a:t>
            </a:r>
            <a:endParaRPr lang="en-GB"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82880"/>
            <a:ext cx="8628529" cy="1341120"/>
          </a:xfrm>
        </p:spPr>
        <p:txBody>
          <a:bodyPr>
            <a:normAutofit/>
          </a:bodyPr>
          <a:lstStyle/>
          <a:p>
            <a:pPr algn="ctr"/>
            <a:r>
              <a:rPr lang="en-US" sz="3800" dirty="0" smtClean="0"/>
              <a:t>Tissues Containing Highest Levels of CK </a:t>
            </a:r>
            <a:endParaRPr lang="en-US" sz="3800" dirty="0"/>
          </a:p>
        </p:txBody>
      </p:sp>
      <p:sp>
        <p:nvSpPr>
          <p:cNvPr id="3" name="Content Placeholder 2"/>
          <p:cNvSpPr>
            <a:spLocks noGrp="1"/>
          </p:cNvSpPr>
          <p:nvPr>
            <p:ph idx="1"/>
          </p:nvPr>
        </p:nvSpPr>
        <p:spPr>
          <a:xfrm>
            <a:off x="457200" y="1545336"/>
            <a:ext cx="8001000" cy="4626864"/>
          </a:xfrm>
          <a:prstGeom prst="rect">
            <a:avLst/>
          </a:prstGeom>
        </p:spPr>
        <p:txBody>
          <a:bodyPr>
            <a:noAutofit/>
          </a:bodyPr>
          <a:lstStyle/>
          <a:p>
            <a:pPr>
              <a:buFont typeface="Wingdings" pitchFamily="2" charset="2"/>
              <a:buChar char="Ø"/>
            </a:pPr>
            <a:r>
              <a:rPr lang="en-US" sz="2400" i="0" dirty="0" smtClean="0">
                <a:cs typeface="Times New Roman" pitchFamily="18" charset="0"/>
              </a:rPr>
              <a:t>Skeletal muscle.    </a:t>
            </a:r>
          </a:p>
          <a:p>
            <a:pPr>
              <a:buFont typeface="Wingdings" pitchFamily="2" charset="2"/>
              <a:buChar char="Ø"/>
            </a:pPr>
            <a:r>
              <a:rPr lang="en-US" sz="2400" i="0" dirty="0" smtClean="0">
                <a:cs typeface="Times New Roman" pitchFamily="18" charset="0"/>
              </a:rPr>
              <a:t>Cardiac muscle.</a:t>
            </a:r>
          </a:p>
          <a:p>
            <a:pPr>
              <a:buFont typeface="Wingdings" pitchFamily="2" charset="2"/>
              <a:buChar char="Ø"/>
            </a:pPr>
            <a:r>
              <a:rPr lang="en-US" sz="2400" i="0" dirty="0" smtClean="0">
                <a:cs typeface="Times New Roman" pitchFamily="18" charset="0"/>
              </a:rPr>
              <a:t>Brain.</a:t>
            </a:r>
          </a:p>
          <a:p>
            <a:pPr>
              <a:buFont typeface="Wingdings" pitchFamily="2" charset="2"/>
              <a:buChar char="Ø"/>
            </a:pPr>
            <a:r>
              <a:rPr lang="en-US" sz="2400" i="0" dirty="0" smtClean="0">
                <a:cs typeface="Times New Roman" pitchFamily="18" charset="0"/>
              </a:rPr>
              <a:t>Smooth muscle of the colon.</a:t>
            </a:r>
          </a:p>
          <a:p>
            <a:pPr>
              <a:buFont typeface="Wingdings" pitchFamily="2" charset="2"/>
              <a:buChar char="Ø"/>
            </a:pPr>
            <a:r>
              <a:rPr lang="en-US" sz="2400" i="0" dirty="0" smtClean="0">
                <a:cs typeface="Times New Roman" pitchFamily="18" charset="0"/>
              </a:rPr>
              <a:t>Small intestine.</a:t>
            </a:r>
          </a:p>
          <a:p>
            <a:pPr>
              <a:buFont typeface="Wingdings" pitchFamily="2" charset="2"/>
              <a:buChar char="Ø"/>
            </a:pPr>
            <a:r>
              <a:rPr lang="en-US" sz="2400" i="0" dirty="0" smtClean="0">
                <a:cs typeface="Times New Roman" pitchFamily="18" charset="0"/>
              </a:rPr>
              <a:t>Uterus.</a:t>
            </a:r>
          </a:p>
          <a:p>
            <a:pPr>
              <a:buFont typeface="Wingdings" pitchFamily="2" charset="2"/>
              <a:buChar char="Ø"/>
            </a:pPr>
            <a:r>
              <a:rPr lang="en-US" sz="2400" i="0" dirty="0" smtClean="0">
                <a:cs typeface="Times New Roman" pitchFamily="18" charset="0"/>
              </a:rPr>
              <a:t>Prostate.</a:t>
            </a:r>
          </a:p>
          <a:p>
            <a:pPr>
              <a:buFont typeface="Wingdings" pitchFamily="2" charset="2"/>
              <a:buChar char="Ø"/>
            </a:pPr>
            <a:r>
              <a:rPr lang="en-US" sz="2400" i="0" dirty="0" smtClean="0">
                <a:cs typeface="Times New Roman" pitchFamily="18" charset="0"/>
              </a:rPr>
              <a:t>Lungs.</a:t>
            </a:r>
          </a:p>
          <a:p>
            <a:pPr>
              <a:buFont typeface="Wingdings" pitchFamily="2" charset="2"/>
              <a:buChar char="Ø"/>
            </a:pPr>
            <a:r>
              <a:rPr lang="en-US" sz="2400" i="0" dirty="0" smtClean="0">
                <a:cs typeface="Times New Roman" pitchFamily="18" charset="0"/>
              </a:rPr>
              <a:t>Kidneys.</a:t>
            </a:r>
          </a:p>
        </p:txBody>
      </p:sp>
      <p:sp>
        <p:nvSpPr>
          <p:cNvPr id="7" name="Footer Placeholder 6"/>
          <p:cNvSpPr>
            <a:spLocks noGrp="1"/>
          </p:cNvSpPr>
          <p:nvPr>
            <p:ph type="ftr" sz="quarter" idx="11"/>
          </p:nvPr>
        </p:nvSpPr>
        <p:spPr/>
        <p:txBody>
          <a:bodyPr/>
          <a:lstStyle/>
          <a:p>
            <a:r>
              <a:rPr lang="en-GB" smtClean="0"/>
              <a:t>May Alrashed. PhD</a:t>
            </a:r>
            <a:endParaRPr lang="en-GB"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35280"/>
            <a:ext cx="8915400" cy="1112520"/>
          </a:xfrm>
        </p:spPr>
        <p:txBody>
          <a:bodyPr>
            <a:noAutofit/>
          </a:bodyPr>
          <a:lstStyle/>
          <a:p>
            <a:pPr algn="ctr"/>
            <a:r>
              <a:rPr lang="en-US" altLang="ja-JP" sz="3800" dirty="0" smtClean="0"/>
              <a:t>Diagnostic Applications</a:t>
            </a:r>
            <a:r>
              <a:rPr lang="en-US" sz="3800" dirty="0" smtClean="0"/>
              <a:t/>
            </a:r>
            <a:br>
              <a:rPr lang="en-US" sz="3800" dirty="0" smtClean="0"/>
            </a:br>
            <a:endParaRPr lang="en-US" sz="3800" dirty="0"/>
          </a:p>
        </p:txBody>
      </p:sp>
      <p:sp>
        <p:nvSpPr>
          <p:cNvPr id="3" name="Content Placeholder 2"/>
          <p:cNvSpPr>
            <a:spLocks noGrp="1"/>
          </p:cNvSpPr>
          <p:nvPr>
            <p:ph idx="1"/>
          </p:nvPr>
        </p:nvSpPr>
        <p:spPr>
          <a:xfrm>
            <a:off x="457200" y="1219200"/>
            <a:ext cx="8229600" cy="4876800"/>
          </a:xfrm>
          <a:prstGeom prst="rect">
            <a:avLst/>
          </a:prstGeom>
        </p:spPr>
        <p:txBody>
          <a:bodyPr>
            <a:noAutofit/>
          </a:bodyPr>
          <a:lstStyle/>
          <a:p>
            <a:pPr>
              <a:buNone/>
            </a:pPr>
            <a:r>
              <a:rPr kumimoji="1" lang="en-US" altLang="ja-JP" sz="2400" i="0" dirty="0" smtClean="0">
                <a:cs typeface="Times New Roman" pitchFamily="18" charset="0"/>
              </a:rPr>
              <a:t>Total Serum CK</a:t>
            </a:r>
            <a:endParaRPr kumimoji="1" lang="en-US" sz="2400" i="0" dirty="0" smtClean="0">
              <a:cs typeface="Times New Roman" pitchFamily="18" charset="0"/>
            </a:endParaRPr>
          </a:p>
          <a:p>
            <a:endParaRPr kumimoji="1" lang="en-US" altLang="ja-JP" sz="2400" i="0" dirty="0" smtClean="0">
              <a:cs typeface="Times New Roman" pitchFamily="18" charset="0"/>
            </a:endParaRPr>
          </a:p>
          <a:p>
            <a:pPr>
              <a:buFont typeface="Wingdings" pitchFamily="2" charset="2"/>
              <a:buChar char="Ø"/>
            </a:pPr>
            <a:r>
              <a:rPr kumimoji="1" lang="en-US" altLang="ja-JP" sz="2400" i="0" dirty="0" smtClean="0">
                <a:cs typeface="Times New Roman" pitchFamily="18" charset="0"/>
              </a:rPr>
              <a:t>Normal:- </a:t>
            </a:r>
            <a:r>
              <a:rPr kumimoji="1" lang="en-US" altLang="ja-JP" sz="2400" i="0" dirty="0" smtClean="0">
                <a:solidFill>
                  <a:schemeClr val="accent6">
                    <a:lumMod val="75000"/>
                  </a:schemeClr>
                </a:solidFill>
                <a:cs typeface="Times New Roman" pitchFamily="18" charset="0"/>
              </a:rPr>
              <a:t>24 – 170 IU/L (women)	24 – 195 IU/L (men</a:t>
            </a:r>
            <a:r>
              <a:rPr kumimoji="1" lang="en-US" altLang="ja-JP" sz="2400" i="0" dirty="0">
                <a:cs typeface="Times New Roman" pitchFamily="18" charset="0"/>
              </a:rPr>
              <a:t>)</a:t>
            </a:r>
            <a:endParaRPr kumimoji="1" lang="en-US" altLang="ja-JP" sz="2400" i="0" dirty="0" smtClean="0">
              <a:cs typeface="Times New Roman" pitchFamily="18" charset="0"/>
            </a:endParaRPr>
          </a:p>
          <a:p>
            <a:pPr>
              <a:lnSpc>
                <a:spcPct val="160000"/>
              </a:lnSpc>
              <a:spcBef>
                <a:spcPct val="50000"/>
              </a:spcBef>
              <a:buFont typeface="Wingdings" pitchFamily="2" charset="2"/>
              <a:buChar char="Ø"/>
            </a:pPr>
            <a:r>
              <a:rPr kumimoji="1" lang="en-US" altLang="ja-JP" sz="2400" i="0" dirty="0" smtClean="0">
                <a:cs typeface="Times New Roman" pitchFamily="18" charset="0"/>
              </a:rPr>
              <a:t>Mild or moderate elevation (2 – 4x normal)</a:t>
            </a:r>
          </a:p>
          <a:p>
            <a:pPr marL="800100" lvl="1" indent="-342900">
              <a:spcBef>
                <a:spcPct val="50000"/>
              </a:spcBef>
              <a:buFontTx/>
              <a:buAutoNum type="arabicPeriod"/>
            </a:pPr>
            <a:r>
              <a:rPr kumimoji="1" lang="en-US" altLang="ja-JP" sz="2400" i="0" dirty="0" smtClean="0">
                <a:cs typeface="Times New Roman" pitchFamily="18" charset="0"/>
              </a:rPr>
              <a:t>Hyper- or hypothermia</a:t>
            </a:r>
          </a:p>
          <a:p>
            <a:pPr marL="800100" lvl="1" indent="-342900">
              <a:spcBef>
                <a:spcPct val="50000"/>
              </a:spcBef>
              <a:buFontTx/>
              <a:buAutoNum type="arabicPeriod"/>
            </a:pPr>
            <a:r>
              <a:rPr kumimoji="1" lang="en-US" altLang="ja-JP" sz="2400" i="0" dirty="0" smtClean="0">
                <a:cs typeface="Times New Roman" pitchFamily="18" charset="0"/>
              </a:rPr>
              <a:t>Hypothyroidism</a:t>
            </a:r>
          </a:p>
          <a:p>
            <a:pPr marL="800100" lvl="1" indent="-342900">
              <a:spcBef>
                <a:spcPct val="50000"/>
              </a:spcBef>
              <a:buFontTx/>
              <a:buAutoNum type="arabicPeriod"/>
            </a:pPr>
            <a:r>
              <a:rPr kumimoji="1" lang="en-US" altLang="ja-JP" sz="2400" i="0" dirty="0" smtClean="0">
                <a:cs typeface="Times New Roman" pitchFamily="18" charset="0"/>
              </a:rPr>
              <a:t>After normal vaginal delivery – BB isoenzyme from myometrial contractions</a:t>
            </a:r>
          </a:p>
          <a:p>
            <a:pPr marL="800100" lvl="1" indent="-342900">
              <a:spcBef>
                <a:spcPct val="50000"/>
              </a:spcBef>
              <a:buFontTx/>
              <a:buAutoNum type="arabicPeriod"/>
            </a:pPr>
            <a:r>
              <a:rPr kumimoji="1" lang="en-US" altLang="ja-JP" sz="2400" i="0" dirty="0" smtClean="0">
                <a:cs typeface="Times New Roman" pitchFamily="18" charset="0"/>
              </a:rPr>
              <a:t>Reye’s syndrome</a:t>
            </a:r>
          </a:p>
          <a:p>
            <a:endParaRPr lang="en-US" sz="2400" i="0" dirty="0">
              <a:cs typeface="Times New Roman" pitchFamily="18" charset="0"/>
            </a:endParaRPr>
          </a:p>
        </p:txBody>
      </p:sp>
      <p:sp>
        <p:nvSpPr>
          <p:cNvPr id="7" name="Footer Placeholder 6"/>
          <p:cNvSpPr>
            <a:spLocks noGrp="1"/>
          </p:cNvSpPr>
          <p:nvPr>
            <p:ph type="ftr" sz="quarter" idx="11"/>
          </p:nvPr>
        </p:nvSpPr>
        <p:spPr/>
        <p:txBody>
          <a:bodyPr/>
          <a:lstStyle/>
          <a:p>
            <a:r>
              <a:rPr lang="en-GB" smtClean="0"/>
              <a:t>May Alrashed. PhD</a:t>
            </a:r>
            <a:endParaRPr lang="en-GB"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071" y="533400"/>
            <a:ext cx="8816529" cy="1219200"/>
          </a:xfrm>
        </p:spPr>
        <p:txBody>
          <a:bodyPr>
            <a:noAutofit/>
          </a:bodyPr>
          <a:lstStyle/>
          <a:p>
            <a:pPr algn="ctr"/>
            <a:r>
              <a:rPr lang="en-US" altLang="ja-JP" sz="3800" dirty="0" smtClean="0"/>
              <a:t>Creatine Kinase (CK/ CPK) </a:t>
            </a:r>
            <a:r>
              <a:rPr lang="en-US" altLang="ja-JP" sz="3800" dirty="0" err="1" smtClean="0"/>
              <a:t>Isoenzymes</a:t>
            </a:r>
            <a:r>
              <a:rPr lang="en-US" altLang="ja-JP" sz="3800" dirty="0" smtClean="0"/>
              <a:t> </a:t>
            </a:r>
            <a:endParaRPr lang="en-US" altLang="ja-JP" sz="3800" dirty="0"/>
          </a:p>
        </p:txBody>
      </p:sp>
      <p:sp>
        <p:nvSpPr>
          <p:cNvPr id="3" name="Content Placeholder 2"/>
          <p:cNvSpPr>
            <a:spLocks noGrp="1"/>
          </p:cNvSpPr>
          <p:nvPr>
            <p:ph idx="1"/>
          </p:nvPr>
        </p:nvSpPr>
        <p:spPr>
          <a:xfrm>
            <a:off x="304800" y="1447800"/>
            <a:ext cx="8001000" cy="4550664"/>
          </a:xfrm>
          <a:prstGeom prst="rect">
            <a:avLst/>
          </a:prstGeom>
        </p:spPr>
        <p:txBody>
          <a:bodyPr>
            <a:noAutofit/>
          </a:bodyPr>
          <a:lstStyle/>
          <a:p>
            <a:pPr lvl="0">
              <a:lnSpc>
                <a:spcPct val="150000"/>
              </a:lnSpc>
            </a:pPr>
            <a:endParaRPr lang="en-US" sz="2400" i="0" dirty="0" smtClean="0">
              <a:cs typeface="Times New Roman" pitchFamily="18" charset="0"/>
            </a:endParaRPr>
          </a:p>
          <a:p>
            <a:pPr lvl="0">
              <a:lnSpc>
                <a:spcPct val="150000"/>
              </a:lnSpc>
              <a:buFont typeface="Wingdings" pitchFamily="2" charset="2"/>
              <a:buChar char="Ø"/>
            </a:pPr>
            <a:r>
              <a:rPr lang="en-US" sz="2400" i="0" dirty="0" smtClean="0">
                <a:cs typeface="Times New Roman" pitchFamily="18" charset="0"/>
              </a:rPr>
              <a:t>Normal levels of CK/CPK are almost entirely MM, from skeletal muscle.</a:t>
            </a:r>
          </a:p>
          <a:p>
            <a:pPr lvl="0">
              <a:lnSpc>
                <a:spcPct val="150000"/>
              </a:lnSpc>
              <a:buFont typeface="Wingdings" pitchFamily="2" charset="2"/>
              <a:buChar char="Ø"/>
            </a:pPr>
            <a:r>
              <a:rPr lang="en-US" sz="2400" i="0" dirty="0" smtClean="0">
                <a:cs typeface="Times New Roman" pitchFamily="18" charset="0"/>
              </a:rPr>
              <a:t>Elevated levels of CK/CPK resulting from acute myocardial infarction are about half MM and half MB.</a:t>
            </a:r>
          </a:p>
          <a:p>
            <a:pPr lvl="0">
              <a:lnSpc>
                <a:spcPct val="150000"/>
              </a:lnSpc>
              <a:buFont typeface="Wingdings" pitchFamily="2" charset="2"/>
              <a:buChar char="Ø"/>
            </a:pPr>
            <a:r>
              <a:rPr lang="en-US" sz="2400" i="0" dirty="0" smtClean="0">
                <a:cs typeface="Times New Roman" pitchFamily="18" charset="0"/>
              </a:rPr>
              <a:t>Myocardial muscle is the only tissue that contains more than five percent of the total CK activity as the CK2 (MB) isoenzyme.</a:t>
            </a:r>
          </a:p>
          <a:p>
            <a:pPr>
              <a:lnSpc>
                <a:spcPct val="150000"/>
              </a:lnSpc>
            </a:pPr>
            <a:endParaRPr lang="en-US" sz="2400" i="0" dirty="0">
              <a:cs typeface="Times New Roman" pitchFamily="18" charset="0"/>
            </a:endParaRPr>
          </a:p>
        </p:txBody>
      </p:sp>
      <p:sp>
        <p:nvSpPr>
          <p:cNvPr id="7" name="Footer Placeholder 6"/>
          <p:cNvSpPr>
            <a:spLocks noGrp="1"/>
          </p:cNvSpPr>
          <p:nvPr>
            <p:ph type="ftr" sz="quarter" idx="11"/>
          </p:nvPr>
        </p:nvSpPr>
        <p:spPr/>
        <p:txBody>
          <a:bodyPr/>
          <a:lstStyle/>
          <a:p>
            <a:r>
              <a:rPr lang="en-GB" smtClean="0"/>
              <a:t>May Alrashed. PhD</a:t>
            </a:r>
            <a:endParaRPr lang="en-GB"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517" y="484093"/>
            <a:ext cx="8229600" cy="1057836"/>
          </a:xfrm>
        </p:spPr>
        <p:txBody>
          <a:bodyPr>
            <a:noAutofit/>
          </a:bodyPr>
          <a:lstStyle/>
          <a:p>
            <a:pPr algn="ctr"/>
            <a:r>
              <a:rPr lang="en-US" altLang="ja-JP" sz="3600" dirty="0" smtClean="0"/>
              <a:t>2) Aspartate amino Transferase    (AST)</a:t>
            </a:r>
            <a:r>
              <a:rPr lang="en-US" altLang="ja-JP" sz="3800" dirty="0" smtClean="0"/>
              <a:t/>
            </a:r>
            <a:br>
              <a:rPr lang="en-US" altLang="ja-JP" sz="3800" dirty="0" smtClean="0"/>
            </a:br>
            <a:endParaRPr lang="en-US" altLang="ja-JP" sz="3800" dirty="0"/>
          </a:p>
        </p:txBody>
      </p:sp>
      <p:sp>
        <p:nvSpPr>
          <p:cNvPr id="3" name="Content Placeholder 2"/>
          <p:cNvSpPr>
            <a:spLocks noGrp="1"/>
          </p:cNvSpPr>
          <p:nvPr>
            <p:ph idx="1"/>
          </p:nvPr>
        </p:nvSpPr>
        <p:spPr>
          <a:xfrm>
            <a:off x="304800" y="1757082"/>
            <a:ext cx="8458200" cy="4796118"/>
          </a:xfrm>
          <a:prstGeom prst="rect">
            <a:avLst/>
          </a:prstGeom>
        </p:spPr>
        <p:txBody>
          <a:bodyPr>
            <a:noAutofit/>
          </a:bodyPr>
          <a:lstStyle/>
          <a:p>
            <a:pPr>
              <a:lnSpc>
                <a:spcPct val="150000"/>
              </a:lnSpc>
              <a:buFont typeface="Wingdings" pitchFamily="2" charset="2"/>
              <a:buChar char="Ø"/>
            </a:pPr>
            <a:r>
              <a:rPr lang="en-US" sz="2400" i="0" dirty="0" smtClean="0">
                <a:cs typeface="Times New Roman" pitchFamily="18" charset="0"/>
              </a:rPr>
              <a:t> It is also called as Serum Glutamate Oxalo acetate Transaminase (SGOT). </a:t>
            </a:r>
          </a:p>
          <a:p>
            <a:pPr>
              <a:lnSpc>
                <a:spcPct val="150000"/>
              </a:lnSpc>
              <a:buFont typeface="Wingdings" pitchFamily="2" charset="2"/>
              <a:buChar char="Ø"/>
            </a:pPr>
            <a:r>
              <a:rPr lang="en-US" sz="2400" i="0" dirty="0" smtClean="0">
                <a:cs typeface="Times New Roman" pitchFamily="18" charset="0"/>
              </a:rPr>
              <a:t> The level is significantly elevated in Acute MI.</a:t>
            </a:r>
          </a:p>
          <a:p>
            <a:pPr>
              <a:lnSpc>
                <a:spcPct val="150000"/>
              </a:lnSpc>
              <a:buFont typeface="Wingdings" pitchFamily="2" charset="2"/>
              <a:buChar char="Ø"/>
            </a:pPr>
            <a:r>
              <a:rPr lang="en-US" sz="2400" i="0" dirty="0" smtClean="0">
                <a:cs typeface="Times New Roman" pitchFamily="18" charset="0"/>
              </a:rPr>
              <a:t> Normal Value:- </a:t>
            </a:r>
            <a:r>
              <a:rPr lang="en-US" sz="2400" i="0" dirty="0" smtClean="0">
                <a:solidFill>
                  <a:schemeClr val="accent6">
                    <a:lumMod val="75000"/>
                  </a:schemeClr>
                </a:solidFill>
                <a:cs typeface="Times New Roman" pitchFamily="18" charset="0"/>
              </a:rPr>
              <a:t>0-41 IU/L at 37°C</a:t>
            </a:r>
          </a:p>
          <a:p>
            <a:pPr>
              <a:lnSpc>
                <a:spcPct val="150000"/>
              </a:lnSpc>
              <a:buFont typeface="Wingdings" pitchFamily="2" charset="2"/>
              <a:buChar char="Ø"/>
            </a:pPr>
            <a:r>
              <a:rPr lang="en-US" sz="2400" i="0" dirty="0" smtClean="0">
                <a:cs typeface="Times New Roman" pitchFamily="18" charset="0"/>
              </a:rPr>
              <a:t> In acute MI- Serum activity rises sharply within the first 12 hours, with a peak level at 24 hours or over and returns to normal within 3-5 days. </a:t>
            </a:r>
          </a:p>
          <a:p>
            <a:pPr>
              <a:lnSpc>
                <a:spcPct val="150000"/>
              </a:lnSpc>
              <a:buFont typeface="Wingdings" pitchFamily="2" charset="2"/>
              <a:buChar char="Ø"/>
            </a:pPr>
            <a:r>
              <a:rPr lang="en-US" sz="2400" i="0" dirty="0" smtClean="0">
                <a:cs typeface="Times New Roman" pitchFamily="18" charset="0"/>
              </a:rPr>
              <a:t> The rise depends on the extent of infarction.</a:t>
            </a:r>
          </a:p>
          <a:p>
            <a:pPr>
              <a:lnSpc>
                <a:spcPct val="150000"/>
              </a:lnSpc>
            </a:pPr>
            <a:endParaRPr lang="en-US" sz="2400" i="0" dirty="0" smtClean="0">
              <a:cs typeface="Times New Roman" pitchFamily="18" charset="0"/>
            </a:endParaRPr>
          </a:p>
          <a:p>
            <a:pPr>
              <a:lnSpc>
                <a:spcPct val="150000"/>
              </a:lnSpc>
            </a:pPr>
            <a:endParaRPr lang="en-US" sz="2400" i="0" dirty="0" smtClean="0">
              <a:cs typeface="Times New Roman" pitchFamily="18" charset="0"/>
            </a:endParaRPr>
          </a:p>
          <a:p>
            <a:pPr>
              <a:lnSpc>
                <a:spcPct val="150000"/>
              </a:lnSpc>
            </a:pPr>
            <a:endParaRPr lang="en-US" sz="2400" i="0" dirty="0">
              <a:cs typeface="Times New Roman" pitchFamily="18" charset="0"/>
            </a:endParaRPr>
          </a:p>
        </p:txBody>
      </p:sp>
      <p:sp>
        <p:nvSpPr>
          <p:cNvPr id="7" name="Footer Placeholder 6"/>
          <p:cNvSpPr>
            <a:spLocks noGrp="1"/>
          </p:cNvSpPr>
          <p:nvPr>
            <p:ph type="ftr" sz="quarter" idx="11"/>
          </p:nvPr>
        </p:nvSpPr>
        <p:spPr/>
        <p:txBody>
          <a:bodyPr/>
          <a:lstStyle/>
          <a:p>
            <a:r>
              <a:rPr lang="en-GB" smtClean="0"/>
              <a:t>May Alrashed. PhD</a:t>
            </a:r>
            <a:endParaRPr lang="en-GB"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altLang="ja-JP" sz="3600" dirty="0" smtClean="0"/>
              <a:t>Aspartate amino Transferase    (AST)</a:t>
            </a:r>
            <a:endParaRPr lang="en-GB" sz="3600" dirty="0"/>
          </a:p>
        </p:txBody>
      </p:sp>
      <p:sp>
        <p:nvSpPr>
          <p:cNvPr id="3" name="Content Placeholder 2"/>
          <p:cNvSpPr>
            <a:spLocks noGrp="1"/>
          </p:cNvSpPr>
          <p:nvPr>
            <p:ph idx="1"/>
          </p:nvPr>
        </p:nvSpPr>
        <p:spPr>
          <a:xfrm>
            <a:off x="457200" y="1631576"/>
            <a:ext cx="8229600" cy="4823232"/>
          </a:xfrm>
          <a:prstGeom prst="rect">
            <a:avLst/>
          </a:prstGeom>
        </p:spPr>
        <p:txBody>
          <a:bodyPr>
            <a:noAutofit/>
          </a:bodyPr>
          <a:lstStyle/>
          <a:p>
            <a:pPr marL="0" indent="0">
              <a:lnSpc>
                <a:spcPct val="150000"/>
              </a:lnSpc>
              <a:buNone/>
            </a:pPr>
            <a:r>
              <a:rPr lang="en-US" sz="2400" b="1" i="0" dirty="0" smtClean="0">
                <a:cs typeface="Times New Roman" pitchFamily="18" charset="0"/>
              </a:rPr>
              <a:t> </a:t>
            </a:r>
            <a:r>
              <a:rPr lang="en-US" sz="2400" i="0" dirty="0" smtClean="0">
                <a:solidFill>
                  <a:srgbClr val="FF3399"/>
                </a:solidFill>
                <a:cs typeface="Times New Roman" pitchFamily="18" charset="0"/>
              </a:rPr>
              <a:t>Prognostic significance</a:t>
            </a:r>
          </a:p>
          <a:p>
            <a:pPr>
              <a:buFont typeface="Wingdings" pitchFamily="2" charset="2"/>
              <a:buChar char="Ø"/>
            </a:pPr>
            <a:r>
              <a:rPr lang="en-US" sz="2400" b="1" i="0" dirty="0" smtClean="0">
                <a:cs typeface="Times New Roman" pitchFamily="18" charset="0"/>
              </a:rPr>
              <a:t> </a:t>
            </a:r>
            <a:r>
              <a:rPr lang="en-US" sz="2400" i="0" dirty="0" smtClean="0">
                <a:cs typeface="Times New Roman" pitchFamily="18" charset="0"/>
              </a:rPr>
              <a:t> Levels&gt; 350 IU/L are due to massive infarction (Fatal), </a:t>
            </a:r>
          </a:p>
          <a:p>
            <a:pPr>
              <a:buFont typeface="Wingdings" pitchFamily="2" charset="2"/>
              <a:buChar char="Ø"/>
            </a:pPr>
            <a:r>
              <a:rPr lang="en-US" sz="2400" i="0" dirty="0" smtClean="0">
                <a:cs typeface="Times New Roman" pitchFamily="18" charset="0"/>
              </a:rPr>
              <a:t> &gt; 150 IU/L are associated with high mortality and levels,</a:t>
            </a:r>
          </a:p>
          <a:p>
            <a:pPr>
              <a:buFont typeface="Wingdings" pitchFamily="2" charset="2"/>
              <a:buChar char="Ø"/>
            </a:pPr>
            <a:r>
              <a:rPr lang="en-US" sz="2400" i="0" dirty="0" smtClean="0">
                <a:cs typeface="Times New Roman" pitchFamily="18" charset="0"/>
              </a:rPr>
              <a:t> &lt; 50 IU/L are associated with low mortality.</a:t>
            </a:r>
          </a:p>
          <a:p>
            <a:pPr marL="0" indent="0">
              <a:lnSpc>
                <a:spcPct val="150000"/>
              </a:lnSpc>
              <a:buNone/>
            </a:pPr>
            <a:r>
              <a:rPr lang="en-US" sz="2400" b="1" i="0" dirty="0">
                <a:solidFill>
                  <a:srgbClr val="FF3399"/>
                </a:solidFill>
                <a:cs typeface="Times New Roman" pitchFamily="18" charset="0"/>
              </a:rPr>
              <a:t> </a:t>
            </a:r>
            <a:r>
              <a:rPr lang="en-US" sz="2400" b="1" i="0" dirty="0" smtClean="0">
                <a:solidFill>
                  <a:srgbClr val="FF3399"/>
                </a:solidFill>
                <a:cs typeface="Times New Roman" pitchFamily="18" charset="0"/>
              </a:rPr>
              <a:t>     </a:t>
            </a:r>
            <a:r>
              <a:rPr lang="en-US" sz="2400" i="0" dirty="0" smtClean="0">
                <a:solidFill>
                  <a:srgbClr val="FF3399"/>
                </a:solidFill>
                <a:cs typeface="Times New Roman" pitchFamily="18" charset="0"/>
              </a:rPr>
              <a:t>Other diseases</a:t>
            </a:r>
          </a:p>
          <a:p>
            <a:pPr algn="just">
              <a:buFont typeface="Wingdings" pitchFamily="2" charset="2"/>
              <a:buChar char="Ø"/>
            </a:pPr>
            <a:r>
              <a:rPr lang="en-US" sz="2400" i="0" dirty="0" smtClean="0">
                <a:cs typeface="Times New Roman" pitchFamily="18" charset="0"/>
              </a:rPr>
              <a:t> The rise in activity is also observed in muscle and hepatic diseases. These can be well differentiated from simultaneous estimations of other enzyme activities like SGPT etc, which do not show and rise in activity in Acute MI.</a:t>
            </a:r>
          </a:p>
          <a:p>
            <a:pPr>
              <a:lnSpc>
                <a:spcPct val="150000"/>
              </a:lnSpc>
            </a:pPr>
            <a:endParaRPr lang="en-US" sz="2400" i="0" dirty="0" smtClean="0">
              <a:cs typeface="Times New Roman" pitchFamily="18" charset="0"/>
            </a:endParaRPr>
          </a:p>
          <a:p>
            <a:pPr>
              <a:lnSpc>
                <a:spcPct val="150000"/>
              </a:lnSpc>
            </a:pPr>
            <a:endParaRPr lang="en-US" sz="2400" i="0" dirty="0">
              <a:cs typeface="Times New Roman" pitchFamily="18" charset="0"/>
            </a:endParaRPr>
          </a:p>
        </p:txBody>
      </p:sp>
      <p:sp>
        <p:nvSpPr>
          <p:cNvPr id="6" name="Footer Placeholder 5"/>
          <p:cNvSpPr>
            <a:spLocks noGrp="1"/>
          </p:cNvSpPr>
          <p:nvPr>
            <p:ph type="ftr" sz="quarter" idx="11"/>
          </p:nvPr>
        </p:nvSpPr>
        <p:spPr/>
        <p:txBody>
          <a:bodyPr/>
          <a:lstStyle/>
          <a:p>
            <a:r>
              <a:rPr lang="en-GB" smtClean="0"/>
              <a:t>May Alrashed. PhD</a:t>
            </a:r>
            <a:endParaRPr lang="en-GB"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685800" y="1676400"/>
            <a:ext cx="7948030" cy="4114800"/>
          </a:xfrm>
          <a:prstGeom prst="rect">
            <a:avLst/>
          </a:prstGeom>
        </p:spPr>
        <p:txBody>
          <a:bodyPr>
            <a:noAutofit/>
          </a:bodyPr>
          <a:lstStyle/>
          <a:p>
            <a:pPr>
              <a:lnSpc>
                <a:spcPct val="160000"/>
              </a:lnSpc>
              <a:buFont typeface="Wingdings" pitchFamily="2" charset="2"/>
              <a:buChar char="Ø"/>
            </a:pPr>
            <a:r>
              <a:rPr lang="en-US" sz="2400" i="0" dirty="0" smtClean="0">
                <a:cs typeface="Times New Roman" pitchFamily="18" charset="0"/>
              </a:rPr>
              <a:t> Lactate dehydrogenase catalyzes the reversible conversion of pyruvate and lactate.</a:t>
            </a:r>
            <a:endParaRPr lang="en-US" sz="2400" b="1" i="0" dirty="0" smtClean="0">
              <a:cs typeface="Times New Roman" pitchFamily="18" charset="0"/>
            </a:endParaRPr>
          </a:p>
          <a:p>
            <a:pPr>
              <a:lnSpc>
                <a:spcPct val="160000"/>
              </a:lnSpc>
              <a:buFont typeface="Wingdings" pitchFamily="2" charset="2"/>
              <a:buChar char="Ø"/>
            </a:pPr>
            <a:r>
              <a:rPr lang="en-US" sz="2400" b="1" i="0" dirty="0" smtClean="0">
                <a:cs typeface="Times New Roman" pitchFamily="18" charset="0"/>
              </a:rPr>
              <a:t> Normal level :-  </a:t>
            </a:r>
            <a:r>
              <a:rPr lang="en-US" sz="2400" i="0" dirty="0" smtClean="0">
                <a:solidFill>
                  <a:schemeClr val="accent6">
                    <a:lumMod val="75000"/>
                  </a:schemeClr>
                </a:solidFill>
                <a:cs typeface="Times New Roman" pitchFamily="18" charset="0"/>
              </a:rPr>
              <a:t>55-140 IU/L at 30°C</a:t>
            </a:r>
            <a:r>
              <a:rPr lang="en-US" sz="2400" i="0" dirty="0" smtClean="0">
                <a:cs typeface="Times New Roman" pitchFamily="18" charset="0"/>
              </a:rPr>
              <a:t>.</a:t>
            </a:r>
          </a:p>
          <a:p>
            <a:pPr>
              <a:lnSpc>
                <a:spcPct val="160000"/>
              </a:lnSpc>
              <a:buFont typeface="Wingdings" pitchFamily="2" charset="2"/>
              <a:buChar char="Ø"/>
            </a:pPr>
            <a:r>
              <a:rPr lang="en-US" sz="2400" i="0" dirty="0" smtClean="0">
                <a:cs typeface="Times New Roman" pitchFamily="18" charset="0"/>
              </a:rPr>
              <a:t> The levels in the upper range are generally seen in children. </a:t>
            </a:r>
          </a:p>
          <a:p>
            <a:pPr>
              <a:lnSpc>
                <a:spcPct val="160000"/>
              </a:lnSpc>
              <a:buFont typeface="Wingdings" pitchFamily="2" charset="2"/>
              <a:buChar char="Ø"/>
            </a:pPr>
            <a:r>
              <a:rPr lang="en-US" sz="2400" i="0" dirty="0" smtClean="0">
                <a:cs typeface="Times New Roman" pitchFamily="18" charset="0"/>
              </a:rPr>
              <a:t> LDH level is 100 times more inside the RBCs than in plasma, and therefore minor amount of hemolysis results in false positive result.</a:t>
            </a:r>
          </a:p>
          <a:p>
            <a:pPr>
              <a:lnSpc>
                <a:spcPct val="160000"/>
              </a:lnSpc>
            </a:pPr>
            <a:endParaRPr lang="en-US" sz="2400" i="0" dirty="0" smtClean="0">
              <a:cs typeface="Times New Roman" pitchFamily="18" charset="0"/>
            </a:endParaRPr>
          </a:p>
          <a:p>
            <a:pPr>
              <a:lnSpc>
                <a:spcPct val="160000"/>
              </a:lnSpc>
            </a:pPr>
            <a:endParaRPr lang="en-US" sz="2400" i="0" dirty="0">
              <a:cs typeface="Times New Roman" pitchFamily="18" charset="0"/>
            </a:endParaRPr>
          </a:p>
        </p:txBody>
      </p:sp>
      <p:sp>
        <p:nvSpPr>
          <p:cNvPr id="2" name="Title 1"/>
          <p:cNvSpPr>
            <a:spLocks noGrp="1"/>
          </p:cNvSpPr>
          <p:nvPr>
            <p:ph type="title"/>
          </p:nvPr>
        </p:nvSpPr>
        <p:spPr>
          <a:xfrm>
            <a:off x="228600" y="399894"/>
            <a:ext cx="8660892" cy="1213754"/>
          </a:xfrm>
        </p:spPr>
        <p:txBody>
          <a:bodyPr>
            <a:normAutofit/>
          </a:bodyPr>
          <a:lstStyle/>
          <a:p>
            <a:pPr algn="ctr"/>
            <a:r>
              <a:rPr lang="en-US" altLang="ja-JP" sz="3600" dirty="0" smtClean="0"/>
              <a:t>3) Lactate dehydrogenase (</a:t>
            </a:r>
            <a:r>
              <a:rPr lang="en-US" altLang="ja-JP" sz="3600" dirty="0" err="1" smtClean="0"/>
              <a:t>LDH</a:t>
            </a:r>
            <a:r>
              <a:rPr lang="en-US" altLang="ja-JP" sz="3600" dirty="0" smtClean="0"/>
              <a:t>)</a:t>
            </a:r>
            <a:br>
              <a:rPr lang="en-US" altLang="ja-JP" sz="3600" dirty="0" smtClean="0"/>
            </a:br>
            <a:endParaRPr lang="en-US" altLang="ja-JP" sz="3600" dirty="0"/>
          </a:p>
        </p:txBody>
      </p:sp>
      <p:sp>
        <p:nvSpPr>
          <p:cNvPr id="7" name="Footer Placeholder 6"/>
          <p:cNvSpPr>
            <a:spLocks noGrp="1"/>
          </p:cNvSpPr>
          <p:nvPr>
            <p:ph type="ftr" sz="quarter" idx="11"/>
          </p:nvPr>
        </p:nvSpPr>
        <p:spPr/>
        <p:txBody>
          <a:bodyPr/>
          <a:lstStyle/>
          <a:p>
            <a:r>
              <a:rPr lang="en-GB" smtClean="0"/>
              <a:t>May Alrashed. PhD</a:t>
            </a:r>
            <a:endParaRPr lang="en-GB"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67494"/>
            <a:ext cx="9144000" cy="933777"/>
          </a:xfrm>
        </p:spPr>
        <p:txBody>
          <a:bodyPr>
            <a:normAutofit/>
          </a:bodyPr>
          <a:lstStyle/>
          <a:p>
            <a:pPr algn="ctr"/>
            <a:r>
              <a:rPr lang="en-US" sz="3600" b="1" dirty="0" smtClean="0">
                <a:solidFill>
                  <a:schemeClr val="tx2">
                    <a:lumMod val="60000"/>
                    <a:lumOff val="40000"/>
                  </a:schemeClr>
                </a:solidFill>
                <a:latin typeface="Times New Roman" pitchFamily="18" charset="0"/>
                <a:cs typeface="Times New Roman" pitchFamily="18" charset="0"/>
              </a:rPr>
              <a:t> </a:t>
            </a:r>
            <a:r>
              <a:rPr lang="en-US" altLang="ja-JP" sz="3600" dirty="0" smtClean="0"/>
              <a:t>In Acute MI  </a:t>
            </a:r>
            <a:endParaRPr lang="en-GB" sz="3600" dirty="0"/>
          </a:p>
        </p:txBody>
      </p:sp>
      <p:sp>
        <p:nvSpPr>
          <p:cNvPr id="3" name="Content Placeholder 2"/>
          <p:cNvSpPr>
            <a:spLocks noGrp="1"/>
          </p:cNvSpPr>
          <p:nvPr>
            <p:ph idx="1"/>
          </p:nvPr>
        </p:nvSpPr>
        <p:spPr>
          <a:xfrm>
            <a:off x="457200" y="1524000"/>
            <a:ext cx="8435788" cy="4930808"/>
          </a:xfrm>
          <a:prstGeom prst="rect">
            <a:avLst/>
          </a:prstGeom>
        </p:spPr>
        <p:txBody>
          <a:bodyPr>
            <a:noAutofit/>
          </a:bodyPr>
          <a:lstStyle/>
          <a:p>
            <a:pPr>
              <a:buFont typeface="Wingdings" pitchFamily="2" charset="2"/>
              <a:buChar char="Ø"/>
            </a:pPr>
            <a:r>
              <a:rPr lang="en-US" sz="2400" i="0" dirty="0" smtClean="0">
                <a:cs typeface="Times New Roman" pitchFamily="18" charset="0"/>
              </a:rPr>
              <a:t>The serum activity rises within 12 to 24 hours, attains a peak at 48 hours (2 to 4 days) reaching about 1000 IU/L and then returns gradually to normal from 8th to 14th day.</a:t>
            </a:r>
          </a:p>
          <a:p>
            <a:pPr>
              <a:buNone/>
            </a:pPr>
            <a:r>
              <a:rPr lang="en-US" sz="2400" i="0" dirty="0" smtClean="0">
                <a:cs typeface="Times New Roman" pitchFamily="18" charset="0"/>
              </a:rPr>
              <a:t> </a:t>
            </a:r>
          </a:p>
          <a:p>
            <a:pPr>
              <a:buFont typeface="Wingdings" pitchFamily="2" charset="2"/>
              <a:buChar char="Ø"/>
            </a:pPr>
            <a:r>
              <a:rPr lang="en-US" sz="2400" i="0" dirty="0" smtClean="0">
                <a:cs typeface="Times New Roman" pitchFamily="18" charset="0"/>
              </a:rPr>
              <a:t>The magnitude of rise is proportional to the extent of myocardial infarction.</a:t>
            </a:r>
          </a:p>
          <a:p>
            <a:pPr>
              <a:buNone/>
            </a:pPr>
            <a:endParaRPr lang="en-US" sz="2400" i="0" dirty="0" smtClean="0">
              <a:cs typeface="Times New Roman" pitchFamily="18" charset="0"/>
            </a:endParaRPr>
          </a:p>
          <a:p>
            <a:pPr>
              <a:buFont typeface="Wingdings" pitchFamily="2" charset="2"/>
              <a:buChar char="Ø"/>
            </a:pPr>
            <a:r>
              <a:rPr lang="en-US" sz="2400" i="0" dirty="0" smtClean="0">
                <a:cs typeface="Times New Roman" pitchFamily="18" charset="0"/>
              </a:rPr>
              <a:t>Serum LDH elevation may persist for more than a week after CPK and SGOT levels have returned to normal levels.</a:t>
            </a:r>
          </a:p>
          <a:p>
            <a:endParaRPr lang="en-US" sz="2400" i="0" dirty="0" smtClean="0">
              <a:cs typeface="Times New Roman" pitchFamily="18" charset="0"/>
            </a:endParaRPr>
          </a:p>
          <a:p>
            <a:endParaRPr lang="en-US" sz="2400" i="0" dirty="0">
              <a:cs typeface="Times New Roman" pitchFamily="18" charset="0"/>
            </a:endParaRPr>
          </a:p>
        </p:txBody>
      </p:sp>
      <p:sp>
        <p:nvSpPr>
          <p:cNvPr id="6" name="Footer Placeholder 5"/>
          <p:cNvSpPr>
            <a:spLocks noGrp="1"/>
          </p:cNvSpPr>
          <p:nvPr>
            <p:ph type="ftr" sz="quarter" idx="11"/>
          </p:nvPr>
        </p:nvSpPr>
        <p:spPr/>
        <p:txBody>
          <a:bodyPr/>
          <a:lstStyle/>
          <a:p>
            <a:r>
              <a:rPr lang="en-GB" smtClean="0"/>
              <a:t>May Alrashed. PhD</a:t>
            </a:r>
            <a:endParaRPr lang="en-GB"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solidFill>
                  <a:schemeClr val="accent1"/>
                </a:solidFill>
              </a:rPr>
              <a:t>Absolute specificity </a:t>
            </a:r>
            <a:endParaRPr lang="en-GB" dirty="0"/>
          </a:p>
        </p:txBody>
      </p:sp>
      <p:sp>
        <p:nvSpPr>
          <p:cNvPr id="3" name="Content Placeholder 2"/>
          <p:cNvSpPr>
            <a:spLocks noGrp="1"/>
          </p:cNvSpPr>
          <p:nvPr>
            <p:ph idx="1"/>
          </p:nvPr>
        </p:nvSpPr>
        <p:spPr/>
        <p:txBody>
          <a:bodyPr>
            <a:normAutofit/>
          </a:bodyPr>
          <a:lstStyle/>
          <a:p>
            <a:pPr>
              <a:buFont typeface="Wingdings" pitchFamily="2" charset="2"/>
              <a:buChar char="Ø"/>
            </a:pPr>
            <a:r>
              <a:rPr lang="en-US" sz="2800" dirty="0" smtClean="0"/>
              <a:t>Is the highest degree of specificity.</a:t>
            </a:r>
          </a:p>
          <a:p>
            <a:pPr>
              <a:buFont typeface="Wingdings" pitchFamily="2" charset="2"/>
              <a:buChar char="Ø"/>
            </a:pPr>
            <a:endParaRPr lang="en-US" sz="2800" dirty="0" smtClean="0"/>
          </a:p>
          <a:p>
            <a:pPr>
              <a:buFont typeface="Wingdings" pitchFamily="2" charset="2"/>
              <a:buChar char="Ø"/>
            </a:pPr>
            <a:r>
              <a:rPr lang="en-US" sz="2800" dirty="0" smtClean="0"/>
              <a:t>The enzyme active site is recognized by a single substrate.</a:t>
            </a:r>
          </a:p>
          <a:p>
            <a:pPr>
              <a:buFont typeface="Wingdings" pitchFamily="2" charset="2"/>
              <a:buChar char="Ø"/>
            </a:pPr>
            <a:endParaRPr lang="en-US" sz="2800" dirty="0" smtClean="0"/>
          </a:p>
          <a:p>
            <a:pPr>
              <a:buFont typeface="Wingdings" pitchFamily="2" charset="2"/>
              <a:buChar char="Ø"/>
            </a:pPr>
            <a:r>
              <a:rPr lang="en-US" sz="2800" dirty="0" smtClean="0"/>
              <a:t>Example: </a:t>
            </a:r>
            <a:r>
              <a:rPr lang="en-US" sz="2800" dirty="0" err="1" smtClean="0"/>
              <a:t>Glucokinase</a:t>
            </a:r>
            <a:r>
              <a:rPr lang="en-US" sz="2800" dirty="0" smtClean="0"/>
              <a:t> catalyzes the conversion of glucose to glucose -6-phosphate</a:t>
            </a:r>
          </a:p>
          <a:p>
            <a:pPr>
              <a:buFont typeface="Wingdings" pitchFamily="2" charset="2"/>
              <a:buChar char="Ø"/>
            </a:pPr>
            <a:endParaRPr lang="en-GB" sz="2800" dirty="0"/>
          </a:p>
        </p:txBody>
      </p:sp>
      <p:sp>
        <p:nvSpPr>
          <p:cNvPr id="4" name="Footer Placeholder 3"/>
          <p:cNvSpPr>
            <a:spLocks noGrp="1"/>
          </p:cNvSpPr>
          <p:nvPr>
            <p:ph type="ftr" sz="quarter" idx="11"/>
          </p:nvPr>
        </p:nvSpPr>
        <p:spPr/>
        <p:txBody>
          <a:bodyPr/>
          <a:lstStyle/>
          <a:p>
            <a:r>
              <a:rPr lang="en-GB" smtClean="0"/>
              <a:t>May Alrashed. PhD</a:t>
            </a:r>
            <a:endParaRPr lang="en-GB"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457199" y="743505"/>
            <a:ext cx="8229600" cy="5592763"/>
          </a:xfrm>
          <a:prstGeom prst="rect">
            <a:avLst/>
          </a:prstGeom>
        </p:spPr>
        <p:txBody>
          <a:bodyPr>
            <a:normAutofit/>
          </a:bodyPr>
          <a:lstStyle/>
          <a:p>
            <a:endParaRPr lang="en-US" sz="2400" dirty="0" smtClean="0">
              <a:cs typeface="Times New Roman" pitchFamily="18" charset="0"/>
            </a:endParaRPr>
          </a:p>
          <a:p>
            <a:pPr marL="0" indent="0">
              <a:buNone/>
            </a:pPr>
            <a:r>
              <a:rPr lang="en-US" sz="2400" dirty="0" smtClean="0">
                <a:cs typeface="Times New Roman" pitchFamily="18" charset="0"/>
              </a:rPr>
              <a:t> </a:t>
            </a:r>
            <a:r>
              <a:rPr lang="en-US" sz="2400" b="1" i="0" dirty="0" smtClean="0">
                <a:solidFill>
                  <a:schemeClr val="tx2">
                    <a:lumMod val="60000"/>
                    <a:lumOff val="40000"/>
                  </a:schemeClr>
                </a:solidFill>
                <a:cs typeface="Times New Roman" pitchFamily="18" charset="0"/>
              </a:rPr>
              <a:t>Other diseases :-</a:t>
            </a:r>
          </a:p>
          <a:p>
            <a:pPr>
              <a:buNone/>
            </a:pPr>
            <a:r>
              <a:rPr lang="en-US" sz="2400" b="1" i="0" dirty="0" smtClean="0">
                <a:cs typeface="Times New Roman" pitchFamily="18" charset="0"/>
              </a:rPr>
              <a:t>       </a:t>
            </a:r>
          </a:p>
          <a:p>
            <a:pPr>
              <a:lnSpc>
                <a:spcPct val="250000"/>
              </a:lnSpc>
              <a:buFont typeface="Wingdings" pitchFamily="2" charset="2"/>
              <a:buChar char="Ø"/>
            </a:pPr>
            <a:r>
              <a:rPr lang="en-US" sz="2200" i="0" dirty="0" smtClean="0">
                <a:cs typeface="Times New Roman" pitchFamily="18" charset="0"/>
              </a:rPr>
              <a:t> </a:t>
            </a:r>
            <a:r>
              <a:rPr lang="en-US" sz="2200" i="0" dirty="0">
                <a:cs typeface="Times New Roman" pitchFamily="18" charset="0"/>
              </a:rPr>
              <a:t>H</a:t>
            </a:r>
            <a:r>
              <a:rPr lang="en-US" sz="2200" i="0" dirty="0" smtClean="0">
                <a:cs typeface="Times New Roman" pitchFamily="18" charset="0"/>
              </a:rPr>
              <a:t>emolytic anemia's,</a:t>
            </a:r>
          </a:p>
          <a:p>
            <a:pPr>
              <a:lnSpc>
                <a:spcPct val="250000"/>
              </a:lnSpc>
              <a:buFont typeface="Wingdings" pitchFamily="2" charset="2"/>
              <a:buChar char="Ø"/>
            </a:pPr>
            <a:r>
              <a:rPr lang="en-US" sz="2200" i="0" dirty="0" smtClean="0">
                <a:cs typeface="Times New Roman" pitchFamily="18" charset="0"/>
              </a:rPr>
              <a:t> </a:t>
            </a:r>
            <a:r>
              <a:rPr lang="en-US" sz="2200" i="0" dirty="0">
                <a:cs typeface="Times New Roman" pitchFamily="18" charset="0"/>
              </a:rPr>
              <a:t>H</a:t>
            </a:r>
            <a:r>
              <a:rPr lang="en-US" sz="2200" i="0" dirty="0" smtClean="0">
                <a:cs typeface="Times New Roman" pitchFamily="18" charset="0"/>
              </a:rPr>
              <a:t>epatocellular damage, </a:t>
            </a:r>
            <a:endParaRPr lang="en-US" sz="2200" i="0" dirty="0">
              <a:cs typeface="Times New Roman" pitchFamily="18" charset="0"/>
            </a:endParaRPr>
          </a:p>
          <a:p>
            <a:pPr>
              <a:lnSpc>
                <a:spcPct val="250000"/>
              </a:lnSpc>
              <a:buFont typeface="Wingdings" pitchFamily="2" charset="2"/>
              <a:buChar char="Ø"/>
            </a:pPr>
            <a:r>
              <a:rPr lang="en-US" sz="2200" i="0" dirty="0" smtClean="0">
                <a:cs typeface="Times New Roman" pitchFamily="18" charset="0"/>
              </a:rPr>
              <a:t> Carcinoma, </a:t>
            </a:r>
          </a:p>
          <a:p>
            <a:pPr>
              <a:lnSpc>
                <a:spcPct val="250000"/>
              </a:lnSpc>
              <a:buFont typeface="Wingdings" pitchFamily="2" charset="2"/>
              <a:buChar char="Ø"/>
            </a:pPr>
            <a:r>
              <a:rPr lang="en-US" sz="2200" i="0" dirty="0" smtClean="0">
                <a:cs typeface="Times New Roman" pitchFamily="18" charset="0"/>
              </a:rPr>
              <a:t> Leukemia's</a:t>
            </a:r>
            <a:r>
              <a:rPr lang="en-US" sz="2200" i="0" dirty="0">
                <a:cs typeface="Times New Roman" pitchFamily="18" charset="0"/>
              </a:rPr>
              <a:t>.</a:t>
            </a:r>
            <a:endParaRPr lang="en-US" sz="2200" i="0" dirty="0" smtClean="0">
              <a:cs typeface="Times New Roman" pitchFamily="18" charset="0"/>
            </a:endParaRPr>
          </a:p>
          <a:p>
            <a:pPr marL="0" indent="0">
              <a:lnSpc>
                <a:spcPct val="250000"/>
              </a:lnSpc>
              <a:buNone/>
            </a:pPr>
            <a:endParaRPr lang="en-US" sz="2400" i="0" dirty="0" smtClean="0">
              <a:cs typeface="Times New Roman" pitchFamily="18" charset="0"/>
            </a:endParaRPr>
          </a:p>
          <a:p>
            <a:endParaRPr lang="en-US" sz="2400" dirty="0" smtClean="0">
              <a:cs typeface="Times New Roman" pitchFamily="18" charset="0"/>
            </a:endParaRPr>
          </a:p>
          <a:p>
            <a:pPr marL="0" indent="0">
              <a:buNone/>
            </a:pPr>
            <a:endParaRPr lang="en-US" sz="2400" dirty="0" smtClean="0">
              <a:cs typeface="Times New Roman" pitchFamily="18" charset="0"/>
            </a:endParaRPr>
          </a:p>
          <a:p>
            <a:endParaRPr lang="en-US" sz="2400" dirty="0" smtClean="0">
              <a:cs typeface="Times New Roman" pitchFamily="18" charset="0"/>
            </a:endParaRPr>
          </a:p>
          <a:p>
            <a:endParaRPr lang="en-US" sz="2400" dirty="0">
              <a:cs typeface="Times New Roman" pitchFamily="18" charset="0"/>
            </a:endParaRPr>
          </a:p>
        </p:txBody>
      </p:sp>
      <p:sp>
        <p:nvSpPr>
          <p:cNvPr id="5" name="Footer Placeholder 4"/>
          <p:cNvSpPr>
            <a:spLocks noGrp="1"/>
          </p:cNvSpPr>
          <p:nvPr>
            <p:ph type="ftr" sz="quarter" idx="11"/>
          </p:nvPr>
        </p:nvSpPr>
        <p:spPr/>
        <p:txBody>
          <a:bodyPr/>
          <a:lstStyle/>
          <a:p>
            <a:r>
              <a:rPr lang="en-GB" smtClean="0"/>
              <a:t>May Alrashed. PhD</a:t>
            </a:r>
            <a:endParaRPr lang="en-GB"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381000" y="1359932"/>
            <a:ext cx="8382000" cy="4888468"/>
          </a:xfrm>
          <a:prstGeom prst="rect">
            <a:avLst/>
          </a:prstGeom>
        </p:spPr>
        <p:txBody>
          <a:bodyPr>
            <a:noAutofit/>
          </a:bodyPr>
          <a:lstStyle/>
          <a:p>
            <a:pPr>
              <a:lnSpc>
                <a:spcPct val="150000"/>
              </a:lnSpc>
              <a:buFont typeface="Wingdings" pitchFamily="2" charset="2"/>
              <a:buChar char="Ø"/>
            </a:pPr>
            <a:r>
              <a:rPr lang="en-US" sz="2200" i="0" dirty="0" smtClean="0">
                <a:cs typeface="Times New Roman" pitchFamily="18" charset="0"/>
              </a:rPr>
              <a:t> LDH enzyme is tetramer with 4 subunits. </a:t>
            </a:r>
          </a:p>
          <a:p>
            <a:pPr>
              <a:lnSpc>
                <a:spcPct val="150000"/>
              </a:lnSpc>
              <a:buFont typeface="Wingdings" pitchFamily="2" charset="2"/>
              <a:buChar char="Ø"/>
            </a:pPr>
            <a:r>
              <a:rPr lang="en-US" sz="2200" i="0" dirty="0" smtClean="0">
                <a:cs typeface="Times New Roman" pitchFamily="18" charset="0"/>
              </a:rPr>
              <a:t> The subunit may be either H(Heart) or M(Muscle) polypeptide chains. </a:t>
            </a:r>
          </a:p>
          <a:p>
            <a:pPr>
              <a:lnSpc>
                <a:spcPct val="150000"/>
              </a:lnSpc>
              <a:buFont typeface="Wingdings" pitchFamily="2" charset="2"/>
              <a:buChar char="Ø"/>
            </a:pPr>
            <a:r>
              <a:rPr lang="en-US" sz="2200" i="0" dirty="0" smtClean="0">
                <a:cs typeface="Times New Roman" pitchFamily="18" charset="0"/>
              </a:rPr>
              <a:t> These two chains are the product of 2 different genes. </a:t>
            </a:r>
          </a:p>
          <a:p>
            <a:pPr>
              <a:lnSpc>
                <a:spcPct val="150000"/>
              </a:lnSpc>
              <a:buFont typeface="Wingdings" pitchFamily="2" charset="2"/>
              <a:buChar char="Ø"/>
            </a:pPr>
            <a:r>
              <a:rPr lang="en-US" sz="2200" i="0" dirty="0" smtClean="0">
                <a:cs typeface="Times New Roman" pitchFamily="18" charset="0"/>
              </a:rPr>
              <a:t> Although both of them have the same molecular weight, there are    minor amino acid variations.</a:t>
            </a:r>
          </a:p>
          <a:p>
            <a:pPr>
              <a:lnSpc>
                <a:spcPct val="150000"/>
              </a:lnSpc>
              <a:buFont typeface="Wingdings" pitchFamily="2" charset="2"/>
              <a:buChar char="Ø"/>
            </a:pPr>
            <a:r>
              <a:rPr lang="en-US" sz="2200" i="0" dirty="0" smtClean="0">
                <a:cs typeface="Times New Roman" pitchFamily="18" charset="0"/>
              </a:rPr>
              <a:t> There can be 5 possible combinations; H4, H3M1, H2M2, H1M3. M4, these are 5 different types of isoenzymes seen in all individuals.</a:t>
            </a:r>
          </a:p>
          <a:p>
            <a:pPr>
              <a:lnSpc>
                <a:spcPct val="150000"/>
              </a:lnSpc>
            </a:pPr>
            <a:endParaRPr lang="en-US" sz="2200" i="0" dirty="0" smtClean="0">
              <a:cs typeface="Times New Roman" pitchFamily="18" charset="0"/>
            </a:endParaRPr>
          </a:p>
          <a:p>
            <a:pPr>
              <a:lnSpc>
                <a:spcPct val="150000"/>
              </a:lnSpc>
            </a:pPr>
            <a:endParaRPr lang="en-US" sz="2200" i="0" dirty="0">
              <a:cs typeface="Times New Roman" pitchFamily="18" charset="0"/>
            </a:endParaRPr>
          </a:p>
        </p:txBody>
      </p:sp>
      <p:sp>
        <p:nvSpPr>
          <p:cNvPr id="2" name="Title 1"/>
          <p:cNvSpPr>
            <a:spLocks noGrp="1"/>
          </p:cNvSpPr>
          <p:nvPr>
            <p:ph type="title"/>
          </p:nvPr>
        </p:nvSpPr>
        <p:spPr>
          <a:xfrm>
            <a:off x="0" y="381000"/>
            <a:ext cx="9144000" cy="914400"/>
          </a:xfrm>
        </p:spPr>
        <p:txBody>
          <a:bodyPr>
            <a:noAutofit/>
          </a:bodyPr>
          <a:lstStyle/>
          <a:p>
            <a:pPr algn="ctr">
              <a:lnSpc>
                <a:spcPct val="160000"/>
              </a:lnSpc>
              <a:buClr>
                <a:schemeClr val="accent1"/>
              </a:buClr>
              <a:buSzPct val="80000"/>
            </a:pPr>
            <a:r>
              <a:rPr lang="en-US" altLang="ja-JP" sz="3600" dirty="0" smtClean="0"/>
              <a:t>Isoenzymes of </a:t>
            </a:r>
            <a:r>
              <a:rPr lang="en-US" altLang="ja-JP" sz="3600" dirty="0" err="1" smtClean="0"/>
              <a:t>LDH</a:t>
            </a:r>
            <a:endParaRPr lang="en-US" altLang="ja-JP" sz="3600" dirty="0" smtClean="0"/>
          </a:p>
        </p:txBody>
      </p:sp>
      <p:sp>
        <p:nvSpPr>
          <p:cNvPr id="6" name="Footer Placeholder 5"/>
          <p:cNvSpPr>
            <a:spLocks noGrp="1"/>
          </p:cNvSpPr>
          <p:nvPr>
            <p:ph type="ftr" sz="quarter" idx="11"/>
          </p:nvPr>
        </p:nvSpPr>
        <p:spPr/>
        <p:txBody>
          <a:bodyPr/>
          <a:lstStyle/>
          <a:p>
            <a:r>
              <a:rPr lang="en-GB" smtClean="0"/>
              <a:t>May Alrashed. PhD</a:t>
            </a:r>
            <a:endParaRPr lang="en-GB"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icture123.png"/>
          <p:cNvPicPr>
            <a:picLocks noGrp="1" noChangeAspect="1"/>
          </p:cNvPicPr>
          <p:nvPr>
            <p:ph sz="quarter" idx="4294967295"/>
          </p:nvPr>
        </p:nvPicPr>
        <p:blipFill>
          <a:blip r:embed="rId2" cstate="print"/>
          <a:stretch>
            <a:fillRect/>
          </a:stretch>
        </p:blipFill>
        <p:spPr>
          <a:xfrm>
            <a:off x="343410" y="762000"/>
            <a:ext cx="8495790" cy="5181600"/>
          </a:xfrm>
          <a:prstGeom prst="rect">
            <a:avLst/>
          </a:prstGeom>
        </p:spPr>
      </p:pic>
      <p:sp>
        <p:nvSpPr>
          <p:cNvPr id="5" name="Footer Placeholder 4"/>
          <p:cNvSpPr>
            <a:spLocks noGrp="1"/>
          </p:cNvSpPr>
          <p:nvPr>
            <p:ph type="ftr" sz="quarter" idx="11"/>
          </p:nvPr>
        </p:nvSpPr>
        <p:spPr/>
        <p:txBody>
          <a:bodyPr/>
          <a:lstStyle/>
          <a:p>
            <a:r>
              <a:rPr lang="en-GB" smtClean="0"/>
              <a:t>May Alrashed. PhD</a:t>
            </a:r>
            <a:endParaRPr lang="en-GB"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Grp="1" noChangeAspect="1"/>
          </p:cNvGraphicFramePr>
          <p:nvPr>
            <p:ph idx="1"/>
            <p:extLst>
              <p:ext uri="{D42A27DB-BD31-4B8C-83A1-F6EECF244321}">
                <p14:modId xmlns:p14="http://schemas.microsoft.com/office/powerpoint/2010/main" val="1221716744"/>
              </p:ext>
            </p:extLst>
          </p:nvPr>
        </p:nvGraphicFramePr>
        <p:xfrm>
          <a:off x="0" y="1905001"/>
          <a:ext cx="9130610" cy="3348038"/>
        </p:xfrm>
        <a:graphic>
          <a:graphicData uri="http://schemas.openxmlformats.org/presentationml/2006/ole">
            <mc:AlternateContent xmlns:mc="http://schemas.openxmlformats.org/markup-compatibility/2006">
              <mc:Choice xmlns:v="urn:schemas-microsoft-com:vml" Requires="v">
                <p:oleObj spid="_x0000_s81950" name="Visio" r:id="rId3" imgW="6537064" imgH="2397760" progId="">
                  <p:embed/>
                </p:oleObj>
              </mc:Choice>
              <mc:Fallback>
                <p:oleObj name="Visio" r:id="rId3" imgW="6537064" imgH="2397760" progId="">
                  <p:embed/>
                  <p:pic>
                    <p:nvPicPr>
                      <p:cNvPr id="0" name="Picture 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905001"/>
                        <a:ext cx="9130610" cy="3348038"/>
                      </a:xfrm>
                      <a:prstGeom prst="rect">
                        <a:avLst/>
                      </a:prstGeom>
                      <a:solidFill>
                        <a:schemeClr val="tx1"/>
                      </a:solidFill>
                      <a:extLst/>
                    </p:spPr>
                  </p:pic>
                </p:oleObj>
              </mc:Fallback>
            </mc:AlternateContent>
          </a:graphicData>
        </a:graphic>
      </p:graphicFrame>
      <p:sp>
        <p:nvSpPr>
          <p:cNvPr id="6" name="Footer Placeholder 5"/>
          <p:cNvSpPr>
            <a:spLocks noGrp="1"/>
          </p:cNvSpPr>
          <p:nvPr>
            <p:ph type="ftr" sz="quarter" idx="11"/>
          </p:nvPr>
        </p:nvSpPr>
        <p:spPr/>
        <p:txBody>
          <a:bodyPr/>
          <a:lstStyle/>
          <a:p>
            <a:r>
              <a:rPr lang="en-GB" smtClean="0"/>
              <a:t>May Alrashed. PhD</a:t>
            </a:r>
            <a:endParaRPr lang="en-GB"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457200" y="1371600"/>
            <a:ext cx="8453718" cy="4800600"/>
          </a:xfrm>
          <a:prstGeom prst="rect">
            <a:avLst/>
          </a:prstGeom>
        </p:spPr>
        <p:txBody>
          <a:bodyPr>
            <a:noAutofit/>
          </a:bodyPr>
          <a:lstStyle/>
          <a:p>
            <a:pPr>
              <a:lnSpc>
                <a:spcPct val="200000"/>
              </a:lnSpc>
              <a:buFont typeface="Wingdings" pitchFamily="2" charset="2"/>
              <a:buChar char="Ø"/>
            </a:pPr>
            <a:r>
              <a:rPr lang="en-US" sz="2400" i="0" dirty="0" smtClean="0">
                <a:cs typeface="Times New Roman" pitchFamily="18" charset="0"/>
              </a:rPr>
              <a:t> They are not enzymes; however they are accepted as </a:t>
            </a:r>
            <a:r>
              <a:rPr lang="en-US" sz="2400" b="1" i="0" dirty="0" smtClean="0">
                <a:solidFill>
                  <a:schemeClr val="accent6">
                    <a:lumMod val="75000"/>
                  </a:schemeClr>
                </a:solidFill>
                <a:cs typeface="Times New Roman" pitchFamily="18" charset="0"/>
              </a:rPr>
              <a:t>markers of myocardial infarction.</a:t>
            </a:r>
            <a:endParaRPr lang="en-US" sz="2400" i="0" dirty="0" smtClean="0">
              <a:cs typeface="Times New Roman" pitchFamily="18" charset="0"/>
            </a:endParaRPr>
          </a:p>
          <a:p>
            <a:pPr>
              <a:lnSpc>
                <a:spcPct val="200000"/>
              </a:lnSpc>
              <a:buFont typeface="Wingdings" pitchFamily="2" charset="2"/>
              <a:buChar char="Ø"/>
            </a:pPr>
            <a:r>
              <a:rPr lang="en-US" sz="2400" i="0" dirty="0" smtClean="0">
                <a:cs typeface="Times New Roman" pitchFamily="18" charset="0"/>
              </a:rPr>
              <a:t> The Troponin complex consists of 3 components; </a:t>
            </a:r>
            <a:endParaRPr lang="en-US" sz="2400" b="1" i="0" dirty="0" smtClean="0">
              <a:cs typeface="Times New Roman" pitchFamily="18" charset="0"/>
            </a:endParaRPr>
          </a:p>
          <a:p>
            <a:pPr>
              <a:lnSpc>
                <a:spcPct val="200000"/>
              </a:lnSpc>
              <a:buFont typeface="Wingdings" pitchFamily="2" charset="2"/>
              <a:buChar char="Ø"/>
            </a:pPr>
            <a:r>
              <a:rPr lang="en-US" sz="2400" b="1" i="0" dirty="0" smtClean="0">
                <a:cs typeface="Times New Roman" pitchFamily="18" charset="0"/>
              </a:rPr>
              <a:t> Troponin C (</a:t>
            </a:r>
            <a:r>
              <a:rPr lang="en-US" sz="2400" b="1" i="0" dirty="0" smtClean="0">
                <a:solidFill>
                  <a:schemeClr val="accent6">
                    <a:lumMod val="75000"/>
                  </a:schemeClr>
                </a:solidFill>
                <a:cs typeface="Times New Roman" pitchFamily="18" charset="0"/>
              </a:rPr>
              <a:t>Calcium binding</a:t>
            </a:r>
            <a:r>
              <a:rPr lang="en-US" sz="2400" b="1" i="0" dirty="0" smtClean="0">
                <a:cs typeface="Times New Roman" pitchFamily="18" charset="0"/>
              </a:rPr>
              <a:t>).</a:t>
            </a:r>
          </a:p>
          <a:p>
            <a:pPr>
              <a:lnSpc>
                <a:spcPct val="200000"/>
              </a:lnSpc>
              <a:buFont typeface="Wingdings" pitchFamily="2" charset="2"/>
              <a:buChar char="Ø"/>
            </a:pPr>
            <a:r>
              <a:rPr lang="en-US" sz="2400" b="1" i="0" dirty="0" smtClean="0">
                <a:cs typeface="Times New Roman" pitchFamily="18" charset="0"/>
              </a:rPr>
              <a:t> Troponin I</a:t>
            </a:r>
            <a:r>
              <a:rPr lang="en-US" sz="2400" b="1" i="0" dirty="0">
                <a:solidFill>
                  <a:schemeClr val="accent6">
                    <a:lumMod val="75000"/>
                  </a:schemeClr>
                </a:solidFill>
                <a:cs typeface="Times New Roman" pitchFamily="18" charset="0"/>
              </a:rPr>
              <a:t> </a:t>
            </a:r>
            <a:r>
              <a:rPr lang="en-US" sz="2400" b="1" i="0" dirty="0" smtClean="0">
                <a:cs typeface="Times New Roman" pitchFamily="18" charset="0"/>
              </a:rPr>
              <a:t>( </a:t>
            </a:r>
            <a:r>
              <a:rPr lang="en-US" sz="2400" b="1" i="0" dirty="0" smtClean="0">
                <a:solidFill>
                  <a:schemeClr val="accent6">
                    <a:lumMod val="75000"/>
                  </a:schemeClr>
                </a:solidFill>
                <a:cs typeface="Times New Roman" pitchFamily="18" charset="0"/>
              </a:rPr>
              <a:t>Actomyosin ATPase inhibitory element</a:t>
            </a:r>
            <a:r>
              <a:rPr lang="en-US" sz="2400" b="1" i="0" dirty="0" smtClean="0">
                <a:cs typeface="Times New Roman" pitchFamily="18" charset="0"/>
              </a:rPr>
              <a:t>).</a:t>
            </a:r>
          </a:p>
          <a:p>
            <a:pPr>
              <a:lnSpc>
                <a:spcPct val="200000"/>
              </a:lnSpc>
              <a:buFont typeface="Wingdings" pitchFamily="2" charset="2"/>
              <a:buChar char="Ø"/>
            </a:pPr>
            <a:r>
              <a:rPr lang="en-US" sz="2400" b="1" i="0" dirty="0" smtClean="0">
                <a:cs typeface="Times New Roman" pitchFamily="18" charset="0"/>
              </a:rPr>
              <a:t> Troponin T(</a:t>
            </a:r>
            <a:r>
              <a:rPr lang="en-US" sz="2400" b="1" i="0" dirty="0" smtClean="0">
                <a:solidFill>
                  <a:schemeClr val="accent6">
                    <a:lumMod val="75000"/>
                  </a:schemeClr>
                </a:solidFill>
                <a:cs typeface="Times New Roman" pitchFamily="18" charset="0"/>
              </a:rPr>
              <a:t>Tropomyosin binding element</a:t>
            </a:r>
            <a:r>
              <a:rPr lang="en-US" sz="2400" b="1" i="0" dirty="0" smtClean="0">
                <a:cs typeface="Times New Roman" pitchFamily="18" charset="0"/>
              </a:rPr>
              <a:t>). </a:t>
            </a:r>
          </a:p>
          <a:p>
            <a:pPr>
              <a:lnSpc>
                <a:spcPct val="200000"/>
              </a:lnSpc>
            </a:pPr>
            <a:endParaRPr lang="en-US" sz="2400" i="0" dirty="0" smtClean="0">
              <a:cs typeface="Times New Roman" pitchFamily="18" charset="0"/>
            </a:endParaRPr>
          </a:p>
          <a:p>
            <a:pPr>
              <a:lnSpc>
                <a:spcPct val="200000"/>
              </a:lnSpc>
            </a:pPr>
            <a:endParaRPr lang="en-US" sz="2400" i="0" dirty="0" smtClean="0">
              <a:cs typeface="Times New Roman" pitchFamily="18" charset="0"/>
            </a:endParaRPr>
          </a:p>
          <a:p>
            <a:pPr>
              <a:lnSpc>
                <a:spcPct val="200000"/>
              </a:lnSpc>
            </a:pPr>
            <a:endParaRPr lang="en-US" sz="2400" i="0" dirty="0">
              <a:cs typeface="Times New Roman" pitchFamily="18" charset="0"/>
            </a:endParaRPr>
          </a:p>
        </p:txBody>
      </p:sp>
      <p:sp>
        <p:nvSpPr>
          <p:cNvPr id="2" name="Title 1"/>
          <p:cNvSpPr>
            <a:spLocks noGrp="1"/>
          </p:cNvSpPr>
          <p:nvPr>
            <p:ph type="title"/>
          </p:nvPr>
        </p:nvSpPr>
        <p:spPr>
          <a:xfrm>
            <a:off x="0" y="381000"/>
            <a:ext cx="9144000" cy="1143000"/>
          </a:xfrm>
        </p:spPr>
        <p:txBody>
          <a:bodyPr>
            <a:noAutofit/>
          </a:bodyPr>
          <a:lstStyle/>
          <a:p>
            <a:pPr algn="ctr"/>
            <a:r>
              <a:rPr lang="en-US" altLang="ja-JP" sz="3600" dirty="0" smtClean="0"/>
              <a:t>4) Cardiac </a:t>
            </a:r>
            <a:r>
              <a:rPr lang="en-US" altLang="ja-JP" sz="3600" dirty="0" err="1" smtClean="0"/>
              <a:t>Troponins</a:t>
            </a:r>
            <a:r>
              <a:rPr lang="en-US" altLang="ja-JP" sz="3600" dirty="0" smtClean="0"/>
              <a:t/>
            </a:r>
            <a:br>
              <a:rPr lang="en-US" altLang="ja-JP" sz="3600" dirty="0" smtClean="0"/>
            </a:br>
            <a:endParaRPr lang="en-US" altLang="ja-JP" sz="3600" dirty="0"/>
          </a:p>
        </p:txBody>
      </p:sp>
      <p:sp>
        <p:nvSpPr>
          <p:cNvPr id="7" name="Footer Placeholder 6"/>
          <p:cNvSpPr>
            <a:spLocks noGrp="1"/>
          </p:cNvSpPr>
          <p:nvPr>
            <p:ph type="ftr" sz="quarter" idx="11"/>
          </p:nvPr>
        </p:nvSpPr>
        <p:spPr/>
        <p:txBody>
          <a:bodyPr/>
          <a:lstStyle/>
          <a:p>
            <a:r>
              <a:rPr lang="en-GB" smtClean="0"/>
              <a:t>May Alrashed. PhD</a:t>
            </a:r>
            <a:endParaRPr lang="en-GB"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206194" y="609600"/>
            <a:ext cx="8686800" cy="6019800"/>
          </a:xfrm>
          <a:prstGeom prst="rect">
            <a:avLst/>
          </a:prstGeom>
        </p:spPr>
        <p:txBody>
          <a:bodyPr>
            <a:noAutofit/>
          </a:bodyPr>
          <a:lstStyle/>
          <a:p>
            <a:pPr>
              <a:lnSpc>
                <a:spcPct val="150000"/>
              </a:lnSpc>
            </a:pPr>
            <a:endParaRPr lang="en-US" sz="2400" b="1" i="0" dirty="0" smtClean="0">
              <a:cs typeface="Times New Roman" pitchFamily="18" charset="0"/>
            </a:endParaRPr>
          </a:p>
          <a:p>
            <a:pPr>
              <a:lnSpc>
                <a:spcPct val="150000"/>
              </a:lnSpc>
              <a:buFont typeface="Wingdings" pitchFamily="2" charset="2"/>
              <a:buChar char="Ø"/>
            </a:pPr>
            <a:r>
              <a:rPr lang="en-US" sz="2400" b="1" i="0" dirty="0" smtClean="0">
                <a:cs typeface="Times New Roman" pitchFamily="18" charset="0"/>
              </a:rPr>
              <a:t> Troponin I </a:t>
            </a:r>
            <a:r>
              <a:rPr lang="en-US" sz="2400" i="0" dirty="0" smtClean="0">
                <a:cs typeface="Times New Roman" pitchFamily="18" charset="0"/>
              </a:rPr>
              <a:t>is released in to the circulation within 4 hours of the onset of cardiac manifestations, peak is observed at 14-24 hours and remains elevated for 3-5 days post infarction. </a:t>
            </a:r>
          </a:p>
          <a:p>
            <a:pPr>
              <a:lnSpc>
                <a:spcPct val="150000"/>
              </a:lnSpc>
            </a:pPr>
            <a:endParaRPr lang="en-US" sz="2400" i="0" dirty="0" smtClean="0">
              <a:cs typeface="Times New Roman" pitchFamily="18" charset="0"/>
            </a:endParaRPr>
          </a:p>
          <a:p>
            <a:pPr>
              <a:lnSpc>
                <a:spcPct val="150000"/>
              </a:lnSpc>
              <a:buFont typeface="Wingdings" pitchFamily="2" charset="2"/>
              <a:buChar char="Ø"/>
            </a:pPr>
            <a:r>
              <a:rPr lang="en-US" sz="2400" i="0" dirty="0" smtClean="0">
                <a:cs typeface="Times New Roman" pitchFamily="18" charset="0"/>
              </a:rPr>
              <a:t> Serum level of </a:t>
            </a:r>
            <a:r>
              <a:rPr lang="en-US" sz="2400" b="1" i="0" dirty="0" smtClean="0">
                <a:cs typeface="Times New Roman" pitchFamily="18" charset="0"/>
              </a:rPr>
              <a:t>TnT increases within 6 hous of myocardial infarction, peaks at 72 hours and then remains elevated up to 7-10 days. </a:t>
            </a:r>
            <a:r>
              <a:rPr lang="en-US" sz="2400" i="0" dirty="0" smtClean="0">
                <a:cs typeface="Times New Roman" pitchFamily="18" charset="0"/>
              </a:rPr>
              <a:t>The TnT2 estimation is 100% sensitive index for myocardial infarction</a:t>
            </a:r>
            <a:endParaRPr lang="en-US" sz="2400" i="0" dirty="0">
              <a:cs typeface="Times New Roman" pitchFamily="18" charset="0"/>
            </a:endParaRPr>
          </a:p>
        </p:txBody>
      </p:sp>
      <p:sp>
        <p:nvSpPr>
          <p:cNvPr id="5" name="Footer Placeholder 4"/>
          <p:cNvSpPr>
            <a:spLocks noGrp="1"/>
          </p:cNvSpPr>
          <p:nvPr>
            <p:ph type="ftr" sz="quarter" idx="11"/>
          </p:nvPr>
        </p:nvSpPr>
        <p:spPr/>
        <p:txBody>
          <a:bodyPr/>
          <a:lstStyle/>
          <a:p>
            <a:r>
              <a:rPr lang="en-GB" smtClean="0"/>
              <a:t>May Alrashed. PhD</a:t>
            </a:r>
            <a:endParaRPr lang="en-GB"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304800" y="1143000"/>
            <a:ext cx="8480612" cy="4419600"/>
          </a:xfrm>
          <a:prstGeom prst="rect">
            <a:avLst/>
          </a:prstGeom>
        </p:spPr>
        <p:txBody>
          <a:bodyPr>
            <a:noAutofit/>
          </a:bodyPr>
          <a:lstStyle/>
          <a:p>
            <a:pPr marL="0" indent="0">
              <a:lnSpc>
                <a:spcPct val="200000"/>
              </a:lnSpc>
              <a:buNone/>
            </a:pPr>
            <a:endParaRPr lang="en-US" sz="2400" i="0" dirty="0" smtClean="0">
              <a:cs typeface="Times New Roman" pitchFamily="18" charset="0"/>
            </a:endParaRPr>
          </a:p>
          <a:p>
            <a:pPr>
              <a:lnSpc>
                <a:spcPct val="200000"/>
              </a:lnSpc>
              <a:buFont typeface="Wingdings" pitchFamily="2" charset="2"/>
              <a:buChar char="Ø"/>
            </a:pPr>
            <a:r>
              <a:rPr lang="en-US" sz="2400" i="0" dirty="0" smtClean="0">
                <a:cs typeface="Times New Roman" pitchFamily="18" charset="0"/>
              </a:rPr>
              <a:t> One of earliest markers is </a:t>
            </a:r>
            <a:r>
              <a:rPr lang="en-US" sz="2400" i="0" dirty="0" err="1" smtClean="0">
                <a:cs typeface="Times New Roman" pitchFamily="18" charset="0"/>
              </a:rPr>
              <a:t>myoglobin</a:t>
            </a:r>
            <a:r>
              <a:rPr lang="en-US" sz="2400" i="0" dirty="0" smtClean="0">
                <a:cs typeface="Times New Roman" pitchFamily="18" charset="0"/>
              </a:rPr>
              <a:t>, which is very sensitive but, in  certain clinical settings, lacks specificity.</a:t>
            </a:r>
          </a:p>
          <a:p>
            <a:pPr>
              <a:lnSpc>
                <a:spcPct val="200000"/>
              </a:lnSpc>
              <a:buFont typeface="Wingdings" pitchFamily="2" charset="2"/>
              <a:buChar char="Ø"/>
            </a:pPr>
            <a:r>
              <a:rPr lang="en-US" sz="2400" i="0" dirty="0" smtClean="0">
                <a:cs typeface="Times New Roman" pitchFamily="18" charset="0"/>
              </a:rPr>
              <a:t>  Its level rises within 4 hours of infarction.</a:t>
            </a:r>
          </a:p>
          <a:p>
            <a:pPr>
              <a:lnSpc>
                <a:spcPct val="200000"/>
              </a:lnSpc>
              <a:buFont typeface="Wingdings" pitchFamily="2" charset="2"/>
              <a:buChar char="Ø"/>
            </a:pPr>
            <a:r>
              <a:rPr lang="en-US" sz="2400" i="0" dirty="0" smtClean="0">
                <a:cs typeface="Times New Roman" pitchFamily="18" charset="0"/>
              </a:rPr>
              <a:t> Falsely high levels may be observed in patients of Renal failure or patients having muscle injuries.</a:t>
            </a:r>
          </a:p>
          <a:p>
            <a:pPr>
              <a:lnSpc>
                <a:spcPct val="200000"/>
              </a:lnSpc>
            </a:pPr>
            <a:endParaRPr lang="en-US" sz="2400" i="0" dirty="0">
              <a:cs typeface="Times New Roman" pitchFamily="18" charset="0"/>
            </a:endParaRPr>
          </a:p>
        </p:txBody>
      </p:sp>
      <p:sp>
        <p:nvSpPr>
          <p:cNvPr id="2" name="Title 1"/>
          <p:cNvSpPr>
            <a:spLocks noGrp="1"/>
          </p:cNvSpPr>
          <p:nvPr>
            <p:ph type="title"/>
          </p:nvPr>
        </p:nvSpPr>
        <p:spPr>
          <a:xfrm>
            <a:off x="0" y="333428"/>
            <a:ext cx="9144000" cy="912666"/>
          </a:xfrm>
        </p:spPr>
        <p:txBody>
          <a:bodyPr>
            <a:normAutofit/>
          </a:bodyPr>
          <a:lstStyle/>
          <a:p>
            <a:pPr algn="ctr"/>
            <a:r>
              <a:rPr lang="en-US" altLang="ja-JP" sz="3600" dirty="0" smtClean="0"/>
              <a:t>5) Myoglobin </a:t>
            </a:r>
            <a:endParaRPr lang="en-US" altLang="ja-JP" sz="3600" dirty="0"/>
          </a:p>
        </p:txBody>
      </p:sp>
      <p:sp>
        <p:nvSpPr>
          <p:cNvPr id="7" name="Footer Placeholder 6"/>
          <p:cNvSpPr>
            <a:spLocks noGrp="1"/>
          </p:cNvSpPr>
          <p:nvPr>
            <p:ph type="ftr" sz="quarter" idx="11"/>
          </p:nvPr>
        </p:nvSpPr>
        <p:spPr/>
        <p:txBody>
          <a:bodyPr/>
          <a:lstStyle/>
          <a:p>
            <a:r>
              <a:rPr lang="en-GB" smtClean="0"/>
              <a:t>May Alrashed. PhD</a:t>
            </a:r>
            <a:endParaRPr lang="en-GB"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25400"/>
            <a:ext cx="8229600" cy="1066800"/>
          </a:xfrm>
        </p:spPr>
        <p:txBody>
          <a:bodyPr>
            <a:noAutofit/>
          </a:bodyPr>
          <a:lstStyle/>
          <a:p>
            <a:pPr algn="ctr"/>
            <a:r>
              <a:rPr lang="en-US" altLang="zh-CN" sz="3600" dirty="0"/>
              <a:t>Enzymatic activity changes in Acute </a:t>
            </a:r>
            <a:r>
              <a:rPr lang="en-US" altLang="zh-CN" sz="3600" dirty="0" smtClean="0"/>
              <a:t>MI</a:t>
            </a:r>
            <a:endParaRPr lang="en-US" sz="3600" dirty="0"/>
          </a:p>
        </p:txBody>
      </p:sp>
      <p:pic>
        <p:nvPicPr>
          <p:cNvPr id="6" name="Picture 4" descr="img001"/>
          <p:cNvPicPr>
            <a:picLocks noGrp="1" noChangeAspect="1" noChangeArrowheads="1"/>
          </p:cNvPicPr>
          <p:nvPr>
            <p:ph idx="1"/>
          </p:nvPr>
        </p:nvPicPr>
        <p:blipFill>
          <a:blip r:embed="rId2" cstate="print"/>
          <a:stretch>
            <a:fillRect/>
          </a:stretch>
        </p:blipFill>
        <p:spPr bwMode="auto">
          <a:xfrm>
            <a:off x="800749" y="1216770"/>
            <a:ext cx="7542502" cy="5138658"/>
          </a:xfrm>
          <a:prstGeom prst="rect">
            <a:avLst/>
          </a:prstGeom>
          <a:noFill/>
          <a:ln w="38100">
            <a:solidFill>
              <a:schemeClr val="bg2"/>
            </a:solidFill>
            <a:miter lim="800000"/>
            <a:headEnd/>
            <a:tailEnd/>
          </a:ln>
        </p:spPr>
      </p:pic>
      <p:sp>
        <p:nvSpPr>
          <p:cNvPr id="3" name="Rectangle 2"/>
          <p:cNvSpPr/>
          <p:nvPr/>
        </p:nvSpPr>
        <p:spPr>
          <a:xfrm>
            <a:off x="3193499" y="6477000"/>
            <a:ext cx="2978701" cy="369332"/>
          </a:xfrm>
          <a:prstGeom prst="rect">
            <a:avLst/>
          </a:prstGeom>
        </p:spPr>
        <p:txBody>
          <a:bodyPr wrap="none">
            <a:spAutoFit/>
          </a:bodyPr>
          <a:lstStyle/>
          <a:p>
            <a:r>
              <a:rPr lang="en-US" dirty="0">
                <a:solidFill>
                  <a:schemeClr val="accent6">
                    <a:lumMod val="50000"/>
                  </a:schemeClr>
                </a:solidFill>
              </a:rPr>
              <a:t>VIGNAN PHARMACY COLLEGE</a:t>
            </a:r>
          </a:p>
        </p:txBody>
      </p:sp>
      <p:sp>
        <p:nvSpPr>
          <p:cNvPr id="8" name="Footer Placeholder 7"/>
          <p:cNvSpPr>
            <a:spLocks noGrp="1"/>
          </p:cNvSpPr>
          <p:nvPr>
            <p:ph type="ftr" sz="quarter" idx="11"/>
          </p:nvPr>
        </p:nvSpPr>
        <p:spPr/>
        <p:txBody>
          <a:bodyPr/>
          <a:lstStyle/>
          <a:p>
            <a:r>
              <a:rPr lang="en-GB" smtClean="0"/>
              <a:t>May Alrashed. PhD</a:t>
            </a:r>
            <a:endParaRPr lang="en-GB"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762000" y="1392936"/>
            <a:ext cx="8130988" cy="4322064"/>
          </a:xfrm>
          <a:prstGeom prst="rect">
            <a:avLst/>
          </a:prstGeom>
        </p:spPr>
        <p:txBody>
          <a:bodyPr>
            <a:noAutofit/>
          </a:bodyPr>
          <a:lstStyle/>
          <a:p>
            <a:pPr>
              <a:lnSpc>
                <a:spcPct val="150000"/>
              </a:lnSpc>
            </a:pPr>
            <a:endParaRPr lang="en-US" sz="2400" i="0" dirty="0" smtClean="0">
              <a:cs typeface="Times New Roman" pitchFamily="18" charset="0"/>
            </a:endParaRPr>
          </a:p>
          <a:p>
            <a:pPr marL="0" indent="0">
              <a:buNone/>
            </a:pPr>
            <a:r>
              <a:rPr lang="en-US" sz="2400" i="0" dirty="0" smtClean="0">
                <a:cs typeface="Times New Roman" pitchFamily="18" charset="0"/>
              </a:rPr>
              <a:t>Serum enzyme tests can be grouped into two categories: </a:t>
            </a:r>
          </a:p>
          <a:p>
            <a:pPr marL="514350" indent="-514350">
              <a:buAutoNum type="arabicParenBoth"/>
            </a:pPr>
            <a:endParaRPr lang="en-US" sz="2400" i="0" dirty="0" smtClean="0">
              <a:cs typeface="Times New Roman" pitchFamily="18" charset="0"/>
            </a:endParaRPr>
          </a:p>
          <a:p>
            <a:pPr>
              <a:buFont typeface="Wingdings" pitchFamily="2" charset="2"/>
              <a:buChar char="Ø"/>
            </a:pPr>
            <a:r>
              <a:rPr lang="en-US" sz="2400" i="0" dirty="0" smtClean="0">
                <a:cs typeface="Times New Roman" pitchFamily="18" charset="0"/>
              </a:rPr>
              <a:t> Enzymes whose elevation in serum reflects damage to </a:t>
            </a:r>
            <a:r>
              <a:rPr lang="en-US" sz="2400" i="0" dirty="0" err="1" smtClean="0">
                <a:cs typeface="Times New Roman" pitchFamily="18" charset="0"/>
              </a:rPr>
              <a:t>hepatocytes</a:t>
            </a:r>
            <a:r>
              <a:rPr lang="en-US" sz="2400" i="0" dirty="0" smtClean="0">
                <a:cs typeface="Times New Roman" pitchFamily="18" charset="0"/>
              </a:rPr>
              <a:t> </a:t>
            </a:r>
          </a:p>
          <a:p>
            <a:pPr marL="514350" indent="-514350">
              <a:buAutoNum type="arabicParenBoth"/>
            </a:pPr>
            <a:endParaRPr lang="en-US" sz="2400" i="0" dirty="0" smtClean="0">
              <a:cs typeface="Times New Roman" pitchFamily="18" charset="0"/>
            </a:endParaRPr>
          </a:p>
          <a:p>
            <a:pPr>
              <a:buFont typeface="Wingdings" pitchFamily="2" charset="2"/>
              <a:buChar char="Ø"/>
            </a:pPr>
            <a:r>
              <a:rPr lang="en-US" sz="2400" i="0" dirty="0" smtClean="0">
                <a:cs typeface="Times New Roman" pitchFamily="18" charset="0"/>
              </a:rPr>
              <a:t>  Enzymes whose elevation in serum reflects cholestasis (</a:t>
            </a:r>
            <a:r>
              <a:rPr lang="en-US" sz="2400" dirty="0" smtClean="0"/>
              <a:t>a </a:t>
            </a:r>
            <a:r>
              <a:rPr lang="en-US" sz="2400" dirty="0"/>
              <a:t>decrease in bile flow due to impaired secretion by hepatocytes or </a:t>
            </a:r>
            <a:r>
              <a:rPr lang="en-US" sz="2400" dirty="0" smtClean="0"/>
              <a:t>due to </a:t>
            </a:r>
            <a:r>
              <a:rPr lang="en-US" sz="2400" dirty="0"/>
              <a:t>obstruction of bile flow through intra-or </a:t>
            </a:r>
            <a:r>
              <a:rPr lang="en-US" sz="2400" dirty="0" smtClean="0"/>
              <a:t>extra-hepatic </a:t>
            </a:r>
            <a:r>
              <a:rPr lang="en-US" sz="2400" dirty="0"/>
              <a:t>bile ducts</a:t>
            </a:r>
            <a:r>
              <a:rPr lang="en-US" sz="2400" dirty="0" smtClean="0"/>
              <a:t>.)</a:t>
            </a:r>
            <a:r>
              <a:rPr lang="en-US" sz="2400" i="0" dirty="0" smtClean="0">
                <a:cs typeface="Times New Roman" pitchFamily="18" charset="0"/>
              </a:rPr>
              <a:t>.</a:t>
            </a:r>
          </a:p>
          <a:p>
            <a:pPr>
              <a:lnSpc>
                <a:spcPct val="150000"/>
              </a:lnSpc>
            </a:pPr>
            <a:endParaRPr lang="en-US" sz="2400" i="0" dirty="0" smtClean="0">
              <a:cs typeface="Times New Roman" pitchFamily="18" charset="0"/>
            </a:endParaRPr>
          </a:p>
          <a:p>
            <a:pPr>
              <a:lnSpc>
                <a:spcPct val="150000"/>
              </a:lnSpc>
            </a:pPr>
            <a:endParaRPr lang="en-US" sz="2400" i="0" dirty="0">
              <a:cs typeface="Times New Roman" pitchFamily="18" charset="0"/>
            </a:endParaRPr>
          </a:p>
        </p:txBody>
      </p:sp>
      <p:sp>
        <p:nvSpPr>
          <p:cNvPr id="2" name="Title 1"/>
          <p:cNvSpPr>
            <a:spLocks noGrp="1"/>
          </p:cNvSpPr>
          <p:nvPr>
            <p:ph type="title"/>
          </p:nvPr>
        </p:nvSpPr>
        <p:spPr>
          <a:xfrm>
            <a:off x="1" y="381000"/>
            <a:ext cx="9144000" cy="609600"/>
          </a:xfrm>
        </p:spPr>
        <p:txBody>
          <a:bodyPr>
            <a:noAutofit/>
          </a:bodyPr>
          <a:lstStyle/>
          <a:p>
            <a:pPr algn="ctr"/>
            <a:r>
              <a:rPr lang="en-US" altLang="ja-JP" sz="3600" dirty="0" smtClean="0"/>
              <a:t> </a:t>
            </a:r>
            <a:r>
              <a:rPr lang="en-US" altLang="ja-JP" sz="3600" dirty="0"/>
              <a:t>L</a:t>
            </a:r>
            <a:r>
              <a:rPr lang="en-US" altLang="ja-JP" sz="3600" dirty="0" smtClean="0"/>
              <a:t>iver diseases</a:t>
            </a:r>
            <a:endParaRPr lang="en-US" altLang="ja-JP" sz="3600" dirty="0"/>
          </a:p>
        </p:txBody>
      </p:sp>
      <p:sp>
        <p:nvSpPr>
          <p:cNvPr id="7" name="Footer Placeholder 6"/>
          <p:cNvSpPr>
            <a:spLocks noGrp="1"/>
          </p:cNvSpPr>
          <p:nvPr>
            <p:ph type="ftr" sz="quarter" idx="11"/>
          </p:nvPr>
        </p:nvSpPr>
        <p:spPr/>
        <p:txBody>
          <a:bodyPr/>
          <a:lstStyle/>
          <a:p>
            <a:r>
              <a:rPr lang="en-GB" smtClean="0"/>
              <a:t>May Alrashed. PhD</a:t>
            </a:r>
            <a:endParaRPr lang="en-GB"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533399" y="1545336"/>
            <a:ext cx="8341659" cy="4474464"/>
          </a:xfrm>
          <a:prstGeom prst="rect">
            <a:avLst/>
          </a:prstGeom>
        </p:spPr>
        <p:txBody>
          <a:bodyPr>
            <a:noAutofit/>
          </a:bodyPr>
          <a:lstStyle/>
          <a:p>
            <a:pPr>
              <a:lnSpc>
                <a:spcPct val="150000"/>
              </a:lnSpc>
            </a:pPr>
            <a:endParaRPr lang="en-US" sz="2400" b="1" i="0" dirty="0" smtClean="0">
              <a:cs typeface="Times New Roman" pitchFamily="18" charset="0"/>
            </a:endParaRPr>
          </a:p>
          <a:p>
            <a:pPr marL="0" indent="0">
              <a:lnSpc>
                <a:spcPct val="150000"/>
              </a:lnSpc>
              <a:buNone/>
            </a:pPr>
            <a:r>
              <a:rPr lang="en-US" sz="2400" i="0" dirty="0" smtClean="0">
                <a:cs typeface="Times New Roman" pitchFamily="18" charset="0"/>
              </a:rPr>
              <a:t>The</a:t>
            </a:r>
            <a:r>
              <a:rPr lang="en-US" sz="2400" b="1" i="0" dirty="0" smtClean="0">
                <a:cs typeface="Times New Roman" pitchFamily="18" charset="0"/>
              </a:rPr>
              <a:t> Aminotransferases</a:t>
            </a:r>
            <a:r>
              <a:rPr lang="en-US" sz="2400" i="0" dirty="0" smtClean="0">
                <a:cs typeface="Times New Roman" pitchFamily="18" charset="0"/>
              </a:rPr>
              <a:t> (transaminases) are sensitive indicators of liver cell injury and are most helpful in recognizing acute hepatocellular diseases such as hepatitis.</a:t>
            </a:r>
            <a:endParaRPr lang="en-US" sz="2400" i="0" dirty="0">
              <a:cs typeface="Times New Roman" pitchFamily="18" charset="0"/>
            </a:endParaRPr>
          </a:p>
          <a:p>
            <a:pPr marL="0" indent="0">
              <a:lnSpc>
                <a:spcPct val="150000"/>
              </a:lnSpc>
              <a:buNone/>
            </a:pPr>
            <a:r>
              <a:rPr lang="en-US" sz="2400" i="0" dirty="0" smtClean="0">
                <a:cs typeface="Times New Roman" pitchFamily="18" charset="0"/>
              </a:rPr>
              <a:t> These include-</a:t>
            </a:r>
          </a:p>
          <a:p>
            <a:pPr marL="514350" indent="-514350">
              <a:lnSpc>
                <a:spcPct val="150000"/>
              </a:lnSpc>
              <a:buAutoNum type="arabicParenR"/>
            </a:pPr>
            <a:r>
              <a:rPr lang="en-US" sz="2400" i="0" dirty="0" smtClean="0">
                <a:cs typeface="Times New Roman" pitchFamily="18" charset="0"/>
              </a:rPr>
              <a:t>Aspartate aminotransferase (AST),</a:t>
            </a:r>
          </a:p>
          <a:p>
            <a:pPr marL="514350" indent="-514350">
              <a:lnSpc>
                <a:spcPct val="150000"/>
              </a:lnSpc>
              <a:buAutoNum type="arabicParenR"/>
            </a:pPr>
            <a:r>
              <a:rPr lang="en-US" sz="2400" i="0" dirty="0" smtClean="0">
                <a:cs typeface="Times New Roman" pitchFamily="18" charset="0"/>
              </a:rPr>
              <a:t>Alanine aminotransferase (ALT). </a:t>
            </a:r>
          </a:p>
          <a:p>
            <a:pPr>
              <a:lnSpc>
                <a:spcPct val="150000"/>
              </a:lnSpc>
            </a:pPr>
            <a:endParaRPr lang="en-US" sz="2400" i="0" dirty="0">
              <a:cs typeface="Times New Roman" pitchFamily="18" charset="0"/>
            </a:endParaRPr>
          </a:p>
        </p:txBody>
      </p:sp>
      <p:sp>
        <p:nvSpPr>
          <p:cNvPr id="2" name="Title 1"/>
          <p:cNvSpPr>
            <a:spLocks noGrp="1"/>
          </p:cNvSpPr>
          <p:nvPr>
            <p:ph type="title"/>
          </p:nvPr>
        </p:nvSpPr>
        <p:spPr>
          <a:xfrm>
            <a:off x="0" y="0"/>
            <a:ext cx="9144000" cy="1645920"/>
          </a:xfrm>
        </p:spPr>
        <p:txBody>
          <a:bodyPr>
            <a:normAutofit/>
          </a:bodyPr>
          <a:lstStyle/>
          <a:p>
            <a:pPr algn="ctr"/>
            <a:r>
              <a:rPr lang="en-US" altLang="ja-JP" sz="3600" dirty="0" smtClean="0"/>
              <a:t>Enzymes that Reflect Damage to</a:t>
            </a:r>
            <a:br>
              <a:rPr lang="en-US" altLang="ja-JP" sz="3600" dirty="0" smtClean="0"/>
            </a:br>
            <a:r>
              <a:rPr lang="en-US" altLang="ja-JP" sz="3600" dirty="0" smtClean="0"/>
              <a:t>  Hepatocytes</a:t>
            </a:r>
            <a:endParaRPr lang="en-US" altLang="ja-JP" sz="3600" dirty="0"/>
          </a:p>
        </p:txBody>
      </p:sp>
      <p:sp>
        <p:nvSpPr>
          <p:cNvPr id="7" name="Footer Placeholder 6"/>
          <p:cNvSpPr>
            <a:spLocks noGrp="1"/>
          </p:cNvSpPr>
          <p:nvPr>
            <p:ph type="ftr" sz="quarter" idx="11"/>
          </p:nvPr>
        </p:nvSpPr>
        <p:spPr/>
        <p:txBody>
          <a:bodyPr/>
          <a:lstStyle/>
          <a:p>
            <a:r>
              <a:rPr lang="en-GB" smtClean="0"/>
              <a:t>May Alrashed. PhD</a:t>
            </a:r>
            <a:endParaRPr lang="en-GB"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121566</TotalTime>
  <Words>5802</Words>
  <Application>Microsoft Office PowerPoint</Application>
  <PresentationFormat>On-screen Show (4:3)</PresentationFormat>
  <Paragraphs>925</Paragraphs>
  <Slides>114</Slides>
  <Notes>4</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2</vt:i4>
      </vt:variant>
      <vt:variant>
        <vt:lpstr>Slide Titles</vt:lpstr>
      </vt:variant>
      <vt:variant>
        <vt:i4>114</vt:i4>
      </vt:variant>
    </vt:vector>
  </HeadingPairs>
  <TitlesOfParts>
    <vt:vector size="130" baseType="lpstr">
      <vt:lpstr>ＭＳ Ｐゴシック</vt:lpstr>
      <vt:lpstr>Arial</vt:lpstr>
      <vt:lpstr>Bookshelf Symbol 2</vt:lpstr>
      <vt:lpstr>Calibri</vt:lpstr>
      <vt:lpstr>Helvetica</vt:lpstr>
      <vt:lpstr>Monotype Sorts</vt:lpstr>
      <vt:lpstr>黑体</vt:lpstr>
      <vt:lpstr>Symbol</vt:lpstr>
      <vt:lpstr>Times New Roman</vt:lpstr>
      <vt:lpstr>Verdana</vt:lpstr>
      <vt:lpstr>Wingdings</vt:lpstr>
      <vt:lpstr>Wingdings 2</vt:lpstr>
      <vt:lpstr>WP MathA</vt:lpstr>
      <vt:lpstr>Verve</vt:lpstr>
      <vt:lpstr>Microsoft Equation 3.0</vt:lpstr>
      <vt:lpstr>Visio</vt:lpstr>
      <vt:lpstr>CLINICAL ENZYMOLOGY </vt:lpstr>
      <vt:lpstr>General properties</vt:lpstr>
      <vt:lpstr>General properties</vt:lpstr>
      <vt:lpstr>Active Site</vt:lpstr>
      <vt:lpstr>Active Site</vt:lpstr>
      <vt:lpstr>Lock &amp; Key Model of Enzyme-Substrate Binding</vt:lpstr>
      <vt:lpstr>Induced-Fit Model of Enzyme-Substrate Binding</vt:lpstr>
      <vt:lpstr>Enzyme Specificity</vt:lpstr>
      <vt:lpstr>Absolute specificity </vt:lpstr>
      <vt:lpstr>Group specificity </vt:lpstr>
      <vt:lpstr>Reaction specificity</vt:lpstr>
      <vt:lpstr>Optical specificity</vt:lpstr>
      <vt:lpstr>PowerPoint Presentation</vt:lpstr>
      <vt:lpstr>PowerPoint Presentation</vt:lpstr>
      <vt:lpstr>PowerPoint Presentation</vt:lpstr>
      <vt:lpstr>Coenzymes and Cofactors</vt:lpstr>
      <vt:lpstr>Coenzymes</vt:lpstr>
      <vt:lpstr>Prosthetic group </vt:lpstr>
      <vt:lpstr>Role of metal ions</vt:lpstr>
      <vt:lpstr>PowerPoint Presentation</vt:lpstr>
      <vt:lpstr>Mechanism of Action of Enzymes How do enzymes catalyze?</vt:lpstr>
      <vt:lpstr>How do enzymes increase the rate of reaction?</vt:lpstr>
      <vt:lpstr>Stabilization of the Transition State </vt:lpstr>
      <vt:lpstr>PowerPoint Presentation</vt:lpstr>
      <vt:lpstr>Mechanism of Enzymes Action</vt:lpstr>
      <vt:lpstr>PowerPoint Presentation</vt:lpstr>
      <vt:lpstr>1) Thermodynamic changes </vt:lpstr>
      <vt:lpstr>PowerPoint Presentation</vt:lpstr>
      <vt:lpstr>PowerPoint Presentation</vt:lpstr>
      <vt:lpstr>PowerPoint Presentation</vt:lpstr>
      <vt:lpstr>PowerPoint Presentation</vt:lpstr>
      <vt:lpstr>2) Processes at the active site</vt:lpstr>
      <vt:lpstr>PowerPoint Presentation</vt:lpstr>
      <vt:lpstr>Enzyme Catalysis- overview</vt:lpstr>
      <vt:lpstr>Enzyme Kinetics</vt:lpstr>
      <vt:lpstr>Michaelis Menten Kinetics</vt:lpstr>
      <vt:lpstr>PowerPoint Presentation</vt:lpstr>
      <vt:lpstr>Michaelis Menten equation</vt:lpstr>
      <vt:lpstr>PowerPoint Presentation</vt:lpstr>
      <vt:lpstr>Michaelis Menten equation</vt:lpstr>
      <vt:lpstr>PowerPoint Presentation</vt:lpstr>
      <vt:lpstr>Understanding Km</vt:lpstr>
      <vt:lpstr>PowerPoint Presentation</vt:lpstr>
      <vt:lpstr>PowerPoint Presentation</vt:lpstr>
      <vt:lpstr>PowerPoint Presentation</vt:lpstr>
      <vt:lpstr>Understanding Vmax</vt:lpstr>
      <vt:lpstr>PowerPoint Presentation</vt:lpstr>
      <vt:lpstr>Clinical Enzymology</vt:lpstr>
      <vt:lpstr>Factors that influence enzymatic action</vt:lpstr>
      <vt:lpstr>PowerPoint Presentation</vt:lpstr>
      <vt:lpstr>Relationship between substrate concentration and the reaction rate in a enzymatic reaction</vt:lpstr>
      <vt:lpstr>PowerPoint Presentation</vt:lpstr>
      <vt:lpstr>PowerPoint Presentation</vt:lpstr>
      <vt:lpstr>PowerPoint Presentation</vt:lpstr>
      <vt:lpstr>7- Coupled enzyme reactions</vt:lpstr>
      <vt:lpstr>PowerPoint Presentation</vt:lpstr>
      <vt:lpstr>PowerPoint Presentation</vt:lpstr>
      <vt:lpstr>PowerPoint Presentation</vt:lpstr>
      <vt:lpstr>PowerPoint Presentation</vt:lpstr>
      <vt:lpstr>A Typical Enzyme Reaction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Regulation of enzyme activity</vt:lpstr>
      <vt:lpstr>Five ways by which enzyme activity in the cell can be changed </vt:lpstr>
      <vt:lpstr>PowerPoint Presentation</vt:lpstr>
      <vt:lpstr>Mechanisms of Regulation </vt:lpstr>
      <vt:lpstr>PowerPoint Presentation</vt:lpstr>
      <vt:lpstr>Diagnostic  Enzymes </vt:lpstr>
      <vt:lpstr>Causes of increased enzyme  serum levels</vt:lpstr>
      <vt:lpstr>Causes of Decreased enzyme serum levels</vt:lpstr>
      <vt:lpstr>Clinical Significance of enzyme estimation</vt:lpstr>
      <vt:lpstr>Diagnostic Enzymes in different diseases:-</vt:lpstr>
      <vt:lpstr>Diagnosis of Acute Myocardial Infarction (AMI):-</vt:lpstr>
      <vt:lpstr> Serum enzymes in Acute Myocardial Infarction </vt:lpstr>
      <vt:lpstr>1) Creatine Kinase (CK/ CPK) </vt:lpstr>
      <vt:lpstr>Creatine Kinase (CK/ CPK) Isoenzymes</vt:lpstr>
      <vt:lpstr>Creatine Kinase (CK/ CPK) Isoenzymes</vt:lpstr>
      <vt:lpstr>Tissues Containing Highest Levels of CK </vt:lpstr>
      <vt:lpstr>Diagnostic Applications </vt:lpstr>
      <vt:lpstr>Creatine Kinase (CK/ CPK) Isoenzymes </vt:lpstr>
      <vt:lpstr>2) Aspartate amino Transferase    (AST) </vt:lpstr>
      <vt:lpstr>Aspartate amino Transferase    (AST)</vt:lpstr>
      <vt:lpstr>3) Lactate dehydrogenase (LDH) </vt:lpstr>
      <vt:lpstr> In Acute MI  </vt:lpstr>
      <vt:lpstr>PowerPoint Presentation</vt:lpstr>
      <vt:lpstr>Isoenzymes of LDH</vt:lpstr>
      <vt:lpstr>PowerPoint Presentation</vt:lpstr>
      <vt:lpstr>PowerPoint Presentation</vt:lpstr>
      <vt:lpstr>4) Cardiac Troponins </vt:lpstr>
      <vt:lpstr>PowerPoint Presentation</vt:lpstr>
      <vt:lpstr>5) Myoglobin </vt:lpstr>
      <vt:lpstr>Enzymatic activity changes in Acute MI</vt:lpstr>
      <vt:lpstr> Liver diseases</vt:lpstr>
      <vt:lpstr>Enzymes that Reflect Damage to   Hepatocytes</vt:lpstr>
      <vt:lpstr>  Amino Transferases </vt:lpstr>
      <vt:lpstr>Diagnostic significance of Aminotransferases</vt:lpstr>
      <vt:lpstr>  Enzymes that reflect Cholestasis </vt:lpstr>
      <vt:lpstr> 1) Alkaline phosphatase in Liver diseases</vt:lpstr>
      <vt:lpstr>Isozymes of Alkaline phosphatase</vt:lpstr>
      <vt:lpstr>2) - Glutamyl transferase (GT) </vt:lpstr>
      <vt:lpstr>3)  5’ Nucleotidase</vt:lpstr>
      <vt:lpstr>Serum enzymes in liver diseases</vt:lpstr>
      <vt:lpstr> Bone diseases</vt:lpstr>
      <vt:lpstr>GI tract diseases</vt:lpstr>
      <vt:lpstr>Lipase</vt:lpstr>
      <vt:lpstr>Enzymes in diagnostic use     </vt:lpstr>
      <vt:lpstr>Enzymes in diagnostic use     </vt:lpstr>
      <vt:lpstr>Enzymes in diagnostic use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CLINICAL ENZYMOLOGY</dc:title>
  <dc:creator>may alrashed</dc:creator>
  <cp:lastModifiedBy>May Alrashed</cp:lastModifiedBy>
  <cp:revision>73</cp:revision>
  <dcterms:created xsi:type="dcterms:W3CDTF">2014-09-06T13:19:34Z</dcterms:created>
  <dcterms:modified xsi:type="dcterms:W3CDTF">2016-09-25T08:55:24Z</dcterms:modified>
</cp:coreProperties>
</file>