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432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CD62D-1344-4732-9980-33BF0DCEC4CA}" type="datetimeFigureOut">
              <a:rPr lang="en-GB" smtClean="0"/>
              <a:t>07/09/2014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A0B46-6328-468A-93C5-59827235E4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2843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D09DA-B5C2-4EBE-902D-DE836D7E8DAE}" type="datetimeFigureOut">
              <a:rPr lang="en-GB" smtClean="0"/>
              <a:t>07/09/2014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8A987-3628-4E7A-BA9E-C27E1DE8FCD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12669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5045359-DB79-4FD5-8707-531F8CCEAD06}" type="datetime1">
              <a:rPr lang="en-GB" smtClean="0"/>
              <a:t>07/09/2014</a:t>
            </a:fld>
            <a:endParaRPr lang="en-GB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en-GB" dirty="0" smtClean="0"/>
              <a:t>May Alrashed. PhD</a:t>
            </a:r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213AB17-2374-42AF-BAB3-1E0321EC7F5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557A-5FDD-4768-BD26-B65A89A7D51C}" type="datetime1">
              <a:rPr lang="en-GB" smtClean="0"/>
              <a:t>07/09/2014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May Alrashed. PhD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AB17-2374-42AF-BAB3-1E0321EC7F5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06E2-E772-4E30-9BD7-DA3AA9986776}" type="datetime1">
              <a:rPr lang="en-GB" smtClean="0"/>
              <a:t>07/09/2014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May Alrashed. PhD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AB17-2374-42AF-BAB3-1E0321EC7F5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3E99407-545B-4CCB-85E0-2AFD0B53DE4F}" type="datetime1">
              <a:rPr lang="en-GB" smtClean="0"/>
              <a:t>07/09/2014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r>
              <a:rPr lang="en-GB" dirty="0" smtClean="0"/>
              <a:t>May Alrashed. PhD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AB17-2374-42AF-BAB3-1E0321EC7F5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26D16A9-4A0F-48E4-97FF-249C68CCE37F}" type="datetime1">
              <a:rPr lang="en-GB" smtClean="0"/>
              <a:t>07/09/2014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r>
              <a:rPr lang="en-GB" dirty="0" smtClean="0"/>
              <a:t>May Alrashed. PhD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213AB17-2374-42AF-BAB3-1E0321EC7F5B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3803A64-3EC6-4D2B-932B-816F03490FCD}" type="datetime1">
              <a:rPr lang="en-GB" smtClean="0"/>
              <a:t>07/09/2014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en-GB" dirty="0" smtClean="0"/>
              <a:t>May Alrashed. PhD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213AB17-2374-42AF-BAB3-1E0321EC7F5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2665B03-02BB-48D1-8BEF-141616054F1C}" type="datetime1">
              <a:rPr lang="en-GB" smtClean="0"/>
              <a:t>07/09/2014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en-GB" dirty="0" smtClean="0"/>
              <a:t>May Alrashed. PhD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213AB17-2374-42AF-BAB3-1E0321EC7F5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70F5-C9FD-4B3C-9CB4-E8487CC99258}" type="datetime1">
              <a:rPr lang="en-GB" smtClean="0"/>
              <a:t>07/09/2014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May Alrashed. PhD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AB17-2374-42AF-BAB3-1E0321EC7F5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C6BF55B-2DC4-4DE9-9485-216CB4824813}" type="datetime1">
              <a:rPr lang="en-GB" smtClean="0"/>
              <a:t>07/09/2014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r>
              <a:rPr lang="en-GB" dirty="0" smtClean="0"/>
              <a:t>May Alrashed. PhD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213AB17-2374-42AF-BAB3-1E0321EC7F5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FAE1206-AEEA-4658-8DE6-46E074052BBF}" type="datetime1">
              <a:rPr lang="en-GB" smtClean="0"/>
              <a:t>07/09/2014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en-GB" dirty="0" smtClean="0"/>
              <a:t>May Alrashed. PhD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213AB17-2374-42AF-BAB3-1E0321EC7F5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4D8464B-A96F-459C-A6E7-D21483CE1088}" type="datetime1">
              <a:rPr lang="en-GB" smtClean="0"/>
              <a:t>07/09/2014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en-GB" dirty="0" smtClean="0"/>
              <a:t>May Alrashed. PhD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213AB17-2374-42AF-BAB3-1E0321EC7F5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6B055E7-A516-47D8-AD99-E698B41195D2}" type="datetime1">
              <a:rPr lang="en-GB" smtClean="0"/>
              <a:t>07/09/2014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May Alrashed. PhD</a:t>
            </a:r>
            <a:endParaRPr lang="en-GB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213AB17-2374-42AF-BAB3-1E0321EC7F5B}" type="slidenum">
              <a:rPr lang="en-GB" smtClean="0"/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2819400"/>
            <a:ext cx="8062912" cy="1012825"/>
          </a:xfrm>
        </p:spPr>
        <p:txBody>
          <a:bodyPr/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CLINICAL ENZYMOLOGY 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CLS 431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May Alrashed. PhD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eaLnBrk="0" hangingPunc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this model, the active site of the unbound enzyme is complementary in shape to the substrate.</a:t>
            </a:r>
          </a:p>
          <a:p>
            <a:pPr eaLnBrk="0" hangingPunct="0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May Alrashed. PhD</a:t>
            </a:r>
            <a:endParaRPr lang="en-GB" dirty="0"/>
          </a:p>
        </p:txBody>
      </p:sp>
      <p:sp>
        <p:nvSpPr>
          <p:cNvPr id="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1726-274B-4B32-942E-AE3D658435A5}" type="slidenum">
              <a:rPr lang="ar-SA"/>
              <a:pPr/>
              <a:t>10</a:t>
            </a:fld>
            <a:endParaRPr lang="en-US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124200"/>
            <a:ext cx="4876800" cy="326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Lock &amp; Key Model of Enzyme-Substrate Binding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441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Induced-Fit Model of Enzyme-Substrate Binding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this model, the enzyme changes shape on substrate binding.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active site forms a shape complementary to the substrate only after the substrate has been bound.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May Alrashed. PhD</a:t>
            </a:r>
            <a:endParaRPr lang="en-GB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1700" y="3383447"/>
            <a:ext cx="4800600" cy="31690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21809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Mechanism of Action of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Enzymes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How do enzymes catalyze?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May Alrashed. PhD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146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399032"/>
          </a:xfrm>
        </p:spPr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General properties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98459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Enzymes are protein catalyst that increase the velocity of a chemical reaction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4008" indent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Enzymes are not consumed during the reaction they catalyzed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4008" indent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With the exception of catalytic RNA molecules, or ribozymes, enzymes are proteins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4008" indent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 addition to being highly efficient, enzymes are also extremely selective catalysts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May Alrashed. PhD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Coenzymes and Cofactors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4876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Cofactors can be subdivided into two groups: metals and small organic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molecules.</a:t>
            </a:r>
          </a:p>
          <a:p>
            <a:pPr marL="64008" indent="0">
              <a:buNone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Cofactors that are small organic molecules are called coenzymes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4008" indent="0">
              <a:buNone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Most common cofactor are also metal ions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4008" indent="0">
              <a:buNone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If tightly bound, the cofactors are called prosthetic groups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4008" indent="0">
              <a:buNone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Loosely bound Cofactors serve functions similar to those of prosthetic groups but bind in a transient, dissociable manner either to the enzyme or to a substrate.</a:t>
            </a:r>
          </a:p>
          <a:p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May Alrashed. PhD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Coenzymes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May Alrashed. PhD</a:t>
            </a:r>
            <a:endParaRPr lang="en-GB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049" y="1600200"/>
            <a:ext cx="7963901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5968"/>
            <a:ext cx="8229600" cy="1399032"/>
          </a:xfrm>
        </p:spPr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Prosthetic group 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Metals are the most common prosthetic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groups.</a:t>
            </a:r>
          </a:p>
          <a:p>
            <a:pPr marL="64008" indent="0">
              <a:buNone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Tightly integrated into the enzyme structure by covalent or non-covalent forces. e.g;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Pyridoxal phosphate 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Flavin mononucleotide( FMN)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Flavin adenine dinucleotide(FAD)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Thiamin pyrophosphate (TPP)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Biotin 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Metal ions – Co, Cu, Mg, Mn, Zn </a:t>
            </a:r>
          </a:p>
          <a:p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May Alrashed. PhD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Role of metal ions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Enzymes that contain tightly bound metal ions are termed – </a:t>
            </a:r>
            <a:r>
              <a:rPr lang="en-US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Metalloenzymes. </a:t>
            </a:r>
            <a:endParaRPr lang="en-US" sz="24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Enzymes that require metal ions as loosely bound cofactors are termed as </a:t>
            </a:r>
            <a:r>
              <a:rPr lang="en-US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metal-activated </a:t>
            </a:r>
            <a:r>
              <a:rPr lang="en-US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enzymes. </a:t>
            </a:r>
            <a:endParaRPr lang="en-US" sz="24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Metal ions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facilitate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Binding and orientation of the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substrate.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Formation of covalent bonds with reaction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intermediates.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Interact with substrate to render them more electrophilic or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nucleophilic.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May Alrashed. PhD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May Alrashed. PhD</a:t>
            </a:r>
            <a:endParaRPr lang="en-GB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/>
          <a:srcRect t="7461"/>
          <a:stretch/>
        </p:blipFill>
        <p:spPr bwMode="auto">
          <a:xfrm>
            <a:off x="1279525" y="896471"/>
            <a:ext cx="6584950" cy="5507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3381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4724400" cy="1399032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Active Site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752600"/>
            <a:ext cx="8229600" cy="4822792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Active site is a region in the enzyme that                  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binds substrates and 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cofactors.</a:t>
            </a:r>
          </a:p>
          <a:p>
            <a:pPr marL="64008" indent="0">
              <a:buNone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Takes 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the form of a cleft or 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pocket.</a:t>
            </a:r>
          </a:p>
          <a:p>
            <a:pPr marL="64008" indent="0">
              <a:buNone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Takes up a relatively small part of the total volume of an 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enzyme.</a:t>
            </a:r>
          </a:p>
          <a:p>
            <a:pPr marL="64008" indent="0">
              <a:buNone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Substrates are bound to enzymes by multiple weak 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attractions.</a:t>
            </a:r>
          </a:p>
          <a:p>
            <a:pPr marL="64008" indent="0">
              <a:buNone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The specificity of binding depends on the precisely defined arrangement of atoms in an active 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site.</a:t>
            </a:r>
          </a:p>
          <a:p>
            <a:pPr marL="64008" indent="0">
              <a:buNone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The active sites of multimeric enzymes are located at the interface between subunits and recruit residues from more than one 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monomer.</a:t>
            </a:r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May Alrashed. PhD</a:t>
            </a:r>
            <a:endParaRPr lang="en-GB" dirty="0"/>
          </a:p>
        </p:txBody>
      </p:sp>
      <p:pic>
        <p:nvPicPr>
          <p:cNvPr id="5" name="Picture 5" descr="trypsin-surfa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1175" y="13447"/>
            <a:ext cx="2778589" cy="2653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9682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Active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Two models have been proposed to explain how an enzyme binds its substrate</a:t>
            </a: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64008" indent="0">
              <a:buNone/>
            </a:pPr>
            <a:endParaRPr lang="en-US" altLang="zh-CN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lock-and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–key </a:t>
            </a: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model.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Induced-fit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model. 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May Alrashed. PhD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515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407</TotalTime>
  <Words>473</Words>
  <Application>Microsoft Office PowerPoint</Application>
  <PresentationFormat>On-screen Show (4:3)</PresentationFormat>
  <Paragraphs>76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Verve</vt:lpstr>
      <vt:lpstr>CLINICAL ENZYMOLOGY </vt:lpstr>
      <vt:lpstr>General properties</vt:lpstr>
      <vt:lpstr>Coenzymes and Cofactors</vt:lpstr>
      <vt:lpstr>Coenzymes</vt:lpstr>
      <vt:lpstr>Prosthetic group </vt:lpstr>
      <vt:lpstr>Role of metal ions</vt:lpstr>
      <vt:lpstr>PowerPoint Presentation</vt:lpstr>
      <vt:lpstr>Active Site</vt:lpstr>
      <vt:lpstr>Active Site</vt:lpstr>
      <vt:lpstr>Lock &amp; Key Model of Enzyme-Substrate Binding</vt:lpstr>
      <vt:lpstr>Induced-Fit Model of Enzyme-Substrate Binding</vt:lpstr>
      <vt:lpstr>Mechanism of Action of Enzymes How do enzymes catalyze?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ENZYMOLOGY</dc:title>
  <dc:creator>may alrashed</dc:creator>
  <cp:lastModifiedBy>May Alrashed</cp:lastModifiedBy>
  <cp:revision>8</cp:revision>
  <dcterms:created xsi:type="dcterms:W3CDTF">2014-09-06T13:19:34Z</dcterms:created>
  <dcterms:modified xsi:type="dcterms:W3CDTF">2014-09-07T12:29:15Z</dcterms:modified>
</cp:coreProperties>
</file>