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4" r:id="rId13"/>
    <p:sldId id="278" r:id="rId14"/>
    <p:sldId id="279" r:id="rId15"/>
    <p:sldId id="280" r:id="rId16"/>
    <p:sldId id="281" r:id="rId17"/>
    <p:sldId id="267" r:id="rId18"/>
    <p:sldId id="282" r:id="rId19"/>
    <p:sldId id="276" r:id="rId20"/>
    <p:sldId id="283" r:id="rId21"/>
    <p:sldId id="275" r:id="rId22"/>
    <p:sldId id="277" r:id="rId23"/>
    <p:sldId id="268" r:id="rId24"/>
    <p:sldId id="269" r:id="rId25"/>
    <p:sldId id="284" r:id="rId26"/>
    <p:sldId id="285" r:id="rId27"/>
    <p:sldId id="270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8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CD62D-1344-4732-9980-33BF0DCEC4CA}" type="datetimeFigureOut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A0B46-6328-468A-93C5-59827235E4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84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D09DA-B5C2-4EBE-902D-DE836D7E8DAE}" type="datetimeFigureOut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8A987-3628-4E7A-BA9E-C27E1DE8FC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266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5045359-DB79-4FD5-8707-531F8CCEAD06}" type="datetime1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557A-5FDD-4768-BD26-B65A89A7D51C}" type="datetime1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06E2-E772-4E30-9BD7-DA3AA9986776}" type="datetime1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E99407-545B-4CCB-85E0-2AFD0B53DE4F}" type="datetime1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26D16A9-4A0F-48E4-97FF-249C68CCE37F}" type="datetime1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803A64-3EC6-4D2B-932B-816F03490FCD}" type="datetime1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2665B03-02BB-48D1-8BEF-141616054F1C}" type="datetime1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70F5-C9FD-4B3C-9CB4-E8487CC99258}" type="datetime1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6BF55B-2DC4-4DE9-9485-216CB4824813}" type="datetime1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FAE1206-AEEA-4658-8DE6-46E074052BBF}" type="datetime1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4D8464B-A96F-459C-A6E7-D21483CE1088}" type="datetime1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6B055E7-A516-47D8-AD99-E698B41195D2}" type="datetime1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annica.com/EBchecked/topic/141012/covalent-bon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2819400"/>
            <a:ext cx="8062912" cy="101282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CLINICAL ENZYMOLOGY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CLS 431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eaLnBrk="0" hangingPunc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this model, the active site of the unbound enzyme is complementary in shape to the substrate.</a:t>
            </a:r>
          </a:p>
          <a:p>
            <a:pPr eaLnBrk="0" hangingPunct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1726-274B-4B32-942E-AE3D658435A5}" type="slidenum">
              <a:rPr lang="ar-SA"/>
              <a:pPr/>
              <a:t>10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24200"/>
            <a:ext cx="4876800" cy="326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 &amp; Key Model of Enzyme-Substrate Binding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4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Induced-Fit Model of Enzyme-Substrate Binding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model, the enzyme changes shape on substrate binding.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active site forms a shape complementary to the substrate only after the substrate has been bound.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3383447"/>
            <a:ext cx="4800600" cy="3169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80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Specificity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424"/>
            <a:ext cx="8454788" cy="50763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In general, there are four distinct types of specificity: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Absolute specificity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catalyze only one reaction. </a:t>
            </a:r>
          </a:p>
          <a:p>
            <a:pPr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Group specificity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act only on molecules that have specific functional groups, such as amino, phosphate and methyl groups.</a:t>
            </a:r>
          </a:p>
          <a:p>
            <a:pPr>
              <a:buNone/>
            </a:pPr>
            <a:endParaRPr lang="en-US" sz="900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Linkage specificity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act on a particular type of chemical bond regardless of the rest of the molecular structure.</a:t>
            </a:r>
          </a:p>
          <a:p>
            <a:pPr>
              <a:buNone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Stereo chemical specificity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act on a particular steric or optical isomer.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Absolute specificity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Is the highest degree of specificity.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enzyme active site is recognized by a single substrate.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 </a:t>
            </a:r>
            <a:r>
              <a:rPr lang="en-US" sz="2800" dirty="0" err="1" smtClean="0"/>
              <a:t>Glucokinase</a:t>
            </a:r>
            <a:r>
              <a:rPr lang="en-US" sz="2800" dirty="0" smtClean="0"/>
              <a:t> catalyzes the conversion of glucose to glucose -6-phosphate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Group</a:t>
            </a:r>
            <a:r>
              <a:rPr lang="en-US" sz="4400" b="1" dirty="0" smtClean="0">
                <a:solidFill>
                  <a:schemeClr val="accent1"/>
                </a:solidFill>
              </a:rPr>
              <a:t> </a:t>
            </a:r>
            <a:r>
              <a:rPr lang="en-US" sz="4400" dirty="0" smtClean="0">
                <a:solidFill>
                  <a:schemeClr val="accent1"/>
                </a:solidFill>
              </a:rPr>
              <a:t>specificity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Enzyme active site can recognize many substrates , all belonging to same group of compounds.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Trypsin</a:t>
            </a:r>
            <a:r>
              <a:rPr lang="en-US" sz="2800" dirty="0" smtClean="0"/>
              <a:t> catalyzes the hydrolysis of peptide bond in several proteins.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Hexokinases</a:t>
            </a:r>
            <a:r>
              <a:rPr lang="en-US" sz="2800" dirty="0" smtClean="0"/>
              <a:t> act on six carbon sugars.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Reaction specificity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enzyme catalyzes only one type of reaction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Oxidoreductases</a:t>
            </a:r>
            <a:r>
              <a:rPr lang="en-US" sz="2800" dirty="0" smtClean="0"/>
              <a:t> catalyze oxidation –reduction reactions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Optical specificity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5" y="1582557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Enzyme is stereospecific.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Is capable to differentiate between L- and D- isomers of a compound.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</a:t>
            </a:r>
          </a:p>
          <a:p>
            <a:pPr lvl="1"/>
            <a:r>
              <a:rPr lang="en-US" sz="2400" dirty="0" smtClean="0"/>
              <a:t>L amino acid </a:t>
            </a:r>
            <a:r>
              <a:rPr lang="en-US" sz="2400" dirty="0" err="1" smtClean="0"/>
              <a:t>oxidase</a:t>
            </a:r>
            <a:r>
              <a:rPr lang="en-US" sz="2400" dirty="0" smtClean="0"/>
              <a:t> acts only on L-amino acid.</a:t>
            </a:r>
          </a:p>
          <a:p>
            <a:pPr lvl="1"/>
            <a:r>
              <a:rPr lang="el-GR" sz="2400" dirty="0" smtClean="0"/>
              <a:t>α</a:t>
            </a:r>
            <a:r>
              <a:rPr lang="en-US" sz="2400" dirty="0" smtClean="0"/>
              <a:t>-glycosidase acts only on </a:t>
            </a:r>
            <a:r>
              <a:rPr lang="el-GR" sz="2400" dirty="0" smtClean="0"/>
              <a:t>α</a:t>
            </a:r>
            <a:r>
              <a:rPr lang="en-US" sz="2400" dirty="0" smtClean="0"/>
              <a:t>-</a:t>
            </a:r>
            <a:r>
              <a:rPr lang="en-US" sz="2400" dirty="0" err="1" smtClean="0"/>
              <a:t>glycosidic</a:t>
            </a:r>
            <a:r>
              <a:rPr lang="en-US" sz="2400" dirty="0" smtClean="0"/>
              <a:t> bond which are present in starch and glycogen.</a:t>
            </a:r>
          </a:p>
          <a:p>
            <a:pPr lvl="1"/>
            <a:r>
              <a:rPr lang="el-GR" sz="2400" dirty="0" smtClean="0"/>
              <a:t>β</a:t>
            </a:r>
            <a:r>
              <a:rPr lang="en-US" sz="2400" dirty="0" smtClean="0"/>
              <a:t>-glycosidase acts only on </a:t>
            </a:r>
            <a:r>
              <a:rPr lang="el-GR" sz="2400" dirty="0" smtClean="0"/>
              <a:t>β </a:t>
            </a:r>
            <a:r>
              <a:rPr lang="en-US" sz="2400" dirty="0" smtClean="0"/>
              <a:t>-</a:t>
            </a:r>
            <a:r>
              <a:rPr lang="en-US" sz="2400" dirty="0" err="1" smtClean="0"/>
              <a:t>glycosidic</a:t>
            </a:r>
            <a:r>
              <a:rPr lang="en-US" sz="2400" dirty="0" smtClean="0"/>
              <a:t> bond that are present in cellulose.</a:t>
            </a:r>
          </a:p>
          <a:p>
            <a:pPr lvl="1">
              <a:buNone/>
            </a:pPr>
            <a:r>
              <a:rPr lang="en-US" sz="2400" dirty="0" smtClean="0"/>
              <a:t>(think)*** 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enzymes catalyze?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19934"/>
          </a:xfrm>
        </p:spPr>
        <p:txBody>
          <a:bodyPr>
            <a:normAutofit fontScale="92500"/>
          </a:bodyPr>
          <a:lstStyle/>
          <a:p>
            <a:pPr marL="53975" indent="0">
              <a:buNone/>
            </a:pPr>
            <a:r>
              <a:rPr lang="en-US" sz="2800" dirty="0" smtClean="0"/>
              <a:t>The basic enzymatic reaction can be represented as follows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</a:t>
            </a:r>
            <a:r>
              <a:rPr lang="en-US" sz="2800" dirty="0" smtClean="0">
                <a:solidFill>
                  <a:schemeClr val="bg1"/>
                </a:solidFill>
              </a:rPr>
              <a:t>ES complex      EX complex</a:t>
            </a:r>
          </a:p>
          <a:p>
            <a:pPr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http://www.wiley.com/college/pratt/0471393878/instructor/animations/enzyme_kinetics/index.html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</a:t>
            </a:r>
            <a:r>
              <a:rPr lang="en-GB" dirty="0" err="1" smtClean="0"/>
              <a:t>Alrashed</a:t>
            </a:r>
            <a:r>
              <a:rPr lang="en-GB" dirty="0" smtClean="0"/>
              <a:t>. PhD</a:t>
            </a:r>
            <a:endParaRPr lang="en-GB" dirty="0"/>
          </a:p>
        </p:txBody>
      </p:sp>
      <p:pic>
        <p:nvPicPr>
          <p:cNvPr id="6" name="Picture 5" descr="enzyme mechan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448" y="2657911"/>
            <a:ext cx="6934200" cy="26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enzymes increase the rate of reaction?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Enzymes increase reaction rates by decreasing the amount of energy required to form a complex of reactants that is competent to produce reaction products.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This complex is known as the activated state or transition state complex for the reaction.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Enzymes and other catalysts accelerate reactions by lowering the energy of the transition state. 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Stabilization of the Transition State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015"/>
            <a:ext cx="8229600" cy="502179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800" dirty="0" smtClean="0"/>
              <a:t>The catalytic role of an enzyme is to reduce the energy barrier between substrate and transition state.  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This is accomplished through the formation of an enzyme-substrate complex (ES).  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This complex is converted to product by passing through a transition state (EX</a:t>
            </a:r>
            <a:r>
              <a:rPr lang="en-GB" sz="2800" baseline="30000" dirty="0" smtClean="0"/>
              <a:t>‡</a:t>
            </a:r>
            <a:r>
              <a:rPr lang="en-GB" sz="2800" dirty="0" smtClean="0"/>
              <a:t>).  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The energy of EX  is lower than for X . Therefore, this decrease in energy partially explains the enzymes ability to accelerate the reaction rate.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9903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properties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845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are protein catalyst that increase the velocity of a chemical reaction.</a:t>
            </a:r>
          </a:p>
          <a:p>
            <a:pPr marL="64008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are not consumed during the reaction they catalyzed.</a:t>
            </a:r>
          </a:p>
          <a:p>
            <a:pPr marL="64008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With the exception of catalytic RNA molecules, or ribozymes, enzymes are proteins.</a:t>
            </a:r>
          </a:p>
          <a:p>
            <a:pPr marL="64008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addition to being highly efficient, enzymes are also extremely selective catalysts.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4" name="Picture 3" descr="figure enzyme rea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639" y="868297"/>
            <a:ext cx="7276707" cy="5191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846"/>
            <a:ext cx="8229600" cy="1399032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 of Enzymes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624"/>
            <a:ext cx="82296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/>
              <a:t>The combination formed by an enzyme and its substrates is called the enzyme–substrate complex. </a:t>
            </a:r>
          </a:p>
          <a:p>
            <a:pPr>
              <a:buNone/>
            </a:pPr>
            <a:endParaRPr lang="en-GB" sz="9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When two substrates and one enzyme are involved, the complex is called a ternary complex;</a:t>
            </a:r>
          </a:p>
          <a:p>
            <a:pPr>
              <a:buNone/>
            </a:pPr>
            <a:endParaRPr lang="en-GB" sz="8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one substrate and one enzyme are called a binary complex. 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The substrates are attracted to the active site by electrostatic and hydrophobic forces, which are called noncovalent bonds because they are physical attractions and not </a:t>
            </a:r>
            <a:r>
              <a:rPr lang="en-GB" sz="2400" dirty="0" smtClean="0">
                <a:hlinkClick r:id="rId2"/>
              </a:rPr>
              <a:t>chemical bonds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2429077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The mechanism of action of enzymes can be explained by two perspectives</a:t>
            </a:r>
          </a:p>
          <a:p>
            <a:pPr>
              <a:buNone/>
            </a:pPr>
            <a:endParaRPr lang="en-US" sz="2800" dirty="0" smtClean="0"/>
          </a:p>
          <a:p>
            <a:pPr lvl="3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 smtClean="0"/>
              <a:t>Thermodynamic changes</a:t>
            </a:r>
          </a:p>
          <a:p>
            <a:pPr lvl="3">
              <a:buClr>
                <a:schemeClr val="accent2"/>
              </a:buClr>
            </a:pPr>
            <a:r>
              <a:rPr lang="en-US" sz="2800" dirty="0" smtClean="0"/>
              <a:t> </a:t>
            </a:r>
          </a:p>
          <a:p>
            <a:pPr lvl="3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 smtClean="0"/>
              <a:t>Processes at the active site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Thermodynamic changes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Enzymes accelerate reactions by lowering the free energy of activation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Enzymes do this by binding the </a:t>
            </a:r>
            <a:r>
              <a:rPr lang="en-US" dirty="0" smtClean="0">
                <a:solidFill>
                  <a:srgbClr val="FF3399"/>
                </a:solidFill>
              </a:rPr>
              <a:t>transition state</a:t>
            </a:r>
            <a:r>
              <a:rPr lang="en-US" dirty="0" smtClean="0">
                <a:solidFill>
                  <a:srgbClr val="FFFFFF"/>
                </a:solidFill>
              </a:rPr>
              <a:t> of the reaction better than the substrate </a:t>
            </a:r>
          </a:p>
          <a:p>
            <a:pPr marL="341313" indent="-276225">
              <a:buFont typeface="Wingdings" pitchFamily="2" charset="2"/>
              <a:buChar char="Ø"/>
            </a:pPr>
            <a:r>
              <a:rPr lang="en-US" dirty="0" smtClean="0"/>
              <a:t>The lower activation energy means that more molecules have the required energy to reach the transition state.  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4039" y="1801504"/>
            <a:ext cx="7946836" cy="423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Free energy change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48854"/>
            <a:ext cx="9144000" cy="3291386"/>
          </a:xfrm>
          <a:prstGeom prst="rect">
            <a:avLst/>
          </a:prstGeom>
        </p:spPr>
        <p:txBody>
          <a:bodyPr/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ΔG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# :(Standard free energy change (Gibbs free energy)→it is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ΔG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under standard state conditions.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Standard free energy change (Gibbs free energy) It is energy difference in free energy between substrate and product.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ΔG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= G product – G substrate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ΔG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o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expresses the amount of energy capable of doing work during a reaction at constant temp. and pressure.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sz="2800" dirty="0" smtClean="0"/>
              <a:t>If free energy of substrate and product is same then </a:t>
            </a:r>
            <a:r>
              <a:rPr lang="en-US" sz="2800" dirty="0" err="1" smtClean="0"/>
              <a:t>ΔG</a:t>
            </a:r>
            <a:r>
              <a:rPr lang="en-US" sz="2800" dirty="0" smtClean="0"/>
              <a:t>° is zero. The reaction is said to be at </a:t>
            </a:r>
            <a:r>
              <a:rPr lang="en-US" sz="2800" dirty="0" err="1" smtClean="0"/>
              <a:t>equlibrium</a:t>
            </a:r>
            <a:r>
              <a:rPr lang="en-US" sz="2800" dirty="0" smtClean="0"/>
              <a:t>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noFill/>
        </p:spPr>
        <p:txBody>
          <a:bodyPr/>
          <a:lstStyle/>
          <a:p>
            <a:fld id="{9D10A9DF-7116-4DD8-B7F1-34E94B3067D3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785" y="1228299"/>
            <a:ext cx="8407021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cs typeface="Arial" charset="0"/>
              </a:rPr>
              <a:t>The relationship between </a:t>
            </a:r>
            <a:r>
              <a:rPr lang="en-US" sz="2800" dirty="0" err="1" smtClean="0">
                <a:cs typeface="Arial" charset="0"/>
              </a:rPr>
              <a:t>Keq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dirty="0" err="1" smtClean="0">
                <a:cs typeface="Arial" charset="0"/>
              </a:rPr>
              <a:t>ΔG</a:t>
            </a:r>
            <a:r>
              <a:rPr lang="en-US" sz="2800" baseline="30000" dirty="0" err="1" smtClean="0">
                <a:cs typeface="Arial" charset="0"/>
              </a:rPr>
              <a:t>o</a:t>
            </a:r>
            <a:r>
              <a:rPr lang="en-US" sz="2800" baseline="30000" dirty="0" smtClean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:-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Arial" charset="0"/>
              </a:rPr>
              <a:t>ΔG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baseline="30000" dirty="0" smtClean="0">
                <a:cs typeface="Arial" charset="0"/>
              </a:rPr>
              <a:t>o </a:t>
            </a:r>
            <a:r>
              <a:rPr lang="en-US" sz="2800" dirty="0" smtClean="0">
                <a:cs typeface="Arial" charset="0"/>
              </a:rPr>
              <a:t>= -</a:t>
            </a:r>
            <a:r>
              <a:rPr lang="en-US" sz="2800" dirty="0" err="1" smtClean="0">
                <a:cs typeface="Arial" charset="0"/>
              </a:rPr>
              <a:t>RT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ln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Keq</a:t>
            </a:r>
            <a:r>
              <a:rPr lang="en-US" sz="2800" dirty="0" smtClean="0">
                <a:cs typeface="Arial" charset="0"/>
              </a:rPr>
              <a:t> 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cs typeface="Arial" charset="0"/>
              </a:rPr>
              <a:t>R : gas constant , </a:t>
            </a:r>
            <a:r>
              <a:rPr lang="el-GR" sz="2800" dirty="0" smtClean="0">
                <a:cs typeface="Arial" charset="0"/>
              </a:rPr>
              <a:t>Δ</a:t>
            </a:r>
            <a:r>
              <a:rPr lang="en-US" sz="2800" dirty="0" smtClean="0">
                <a:cs typeface="Arial" charset="0"/>
              </a:rPr>
              <a:t>G°= -2.303 </a:t>
            </a:r>
            <a:r>
              <a:rPr lang="en-US" sz="2800" dirty="0" err="1" smtClean="0">
                <a:cs typeface="Arial" charset="0"/>
              </a:rPr>
              <a:t>RT</a:t>
            </a:r>
            <a:r>
              <a:rPr lang="en-US" sz="2800" dirty="0" smtClean="0">
                <a:cs typeface="Arial" charset="0"/>
              </a:rPr>
              <a:t> log  </a:t>
            </a:r>
            <a:r>
              <a:rPr lang="en-US" sz="2800" dirty="0" err="1" smtClean="0">
                <a:cs typeface="Arial" charset="0"/>
              </a:rPr>
              <a:t>Keq</a:t>
            </a:r>
            <a:endParaRPr lang="en-US" sz="2800" dirty="0" smtClean="0">
              <a:cs typeface="Arial" charset="0"/>
            </a:endParaRP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cs typeface="Arial" charset="0"/>
              </a:rPr>
              <a:t>T : absolute Temp (t + 273) →298k(c°)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Arial" charset="0"/>
              </a:rPr>
              <a:t>Keq</a:t>
            </a:r>
            <a:r>
              <a:rPr lang="en-US" sz="2800" dirty="0" smtClean="0">
                <a:cs typeface="Arial" charset="0"/>
              </a:rPr>
              <a:t>= [P][S]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cs typeface="Arial" charset="0"/>
              </a:rPr>
              <a:t>Both </a:t>
            </a:r>
            <a:r>
              <a:rPr lang="el-GR" sz="2800" dirty="0" smtClean="0">
                <a:cs typeface="Arial" charset="0"/>
              </a:rPr>
              <a:t>Δ</a:t>
            </a:r>
            <a:r>
              <a:rPr lang="en-US" sz="2800" dirty="0" err="1" smtClean="0">
                <a:cs typeface="Arial" charset="0"/>
              </a:rPr>
              <a:t>G°and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Keq</a:t>
            </a:r>
            <a:r>
              <a:rPr lang="en-US" sz="2800" dirty="0" smtClean="0">
                <a:cs typeface="Arial" charset="0"/>
              </a:rPr>
              <a:t> tell in which direction and how for a reaction will proceed 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cs typeface="Arial" charset="0"/>
              </a:rPr>
              <a:t>when all substrates and products are 1M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3" name="Picture 11" descr="FG06_08"/>
          <p:cNvPicPr>
            <a:picLocks noChangeAspect="1" noChangeArrowheads="1"/>
          </p:cNvPicPr>
          <p:nvPr/>
        </p:nvPicPr>
        <p:blipFill>
          <a:blip r:embed="rId2" cstate="print"/>
          <a:srcRect b="58728"/>
          <a:stretch>
            <a:fillRect/>
          </a:stretch>
        </p:blipFill>
        <p:spPr bwMode="auto">
          <a:xfrm>
            <a:off x="742950" y="1295400"/>
            <a:ext cx="7410450" cy="2438400"/>
          </a:xfrm>
          <a:prstGeom prst="rect">
            <a:avLst/>
          </a:prstGeom>
          <a:noFill/>
        </p:spPr>
      </p:pic>
      <p:pic>
        <p:nvPicPr>
          <p:cNvPr id="4" name="Picture 12" descr="FG06_08"/>
          <p:cNvPicPr>
            <a:picLocks noChangeAspect="1" noChangeArrowheads="1"/>
          </p:cNvPicPr>
          <p:nvPr/>
        </p:nvPicPr>
        <p:blipFill>
          <a:blip r:embed="rId2" cstate="print"/>
          <a:srcRect t="53654" b="6664"/>
          <a:stretch>
            <a:fillRect/>
          </a:stretch>
        </p:blipFill>
        <p:spPr bwMode="auto">
          <a:xfrm>
            <a:off x="762000" y="3927475"/>
            <a:ext cx="7410450" cy="2930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8740" y="286603"/>
            <a:ext cx="7574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Effect of a Catalyst (enzymes) on Activation Energy</a:t>
            </a:r>
            <a:endParaRPr lang="en-GB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382000" cy="1399032"/>
          </a:xfrm>
        </p:spPr>
        <p:txBody>
          <a:bodyPr/>
          <a:lstStyle/>
          <a:p>
            <a:r>
              <a:rPr lang="en-US" dirty="0" smtClean="0"/>
              <a:t>2) Processes at the active 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Catalysis by proximity 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	</a:t>
            </a:r>
            <a:r>
              <a:rPr lang="en-US" sz="2800" dirty="0" smtClean="0"/>
              <a:t>When an enzyme binds substrate molecules at its active site, it creates a region of high local substrate concentration. Enzyme-substrate interactions orient reactive groups and bring them into proximity with one another.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chemeClr val="accent1"/>
                </a:solidFill>
              </a:rPr>
              <a:t>Acid base catalysis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	the </a:t>
            </a:r>
            <a:r>
              <a:rPr lang="en-US" sz="2800" dirty="0" err="1" smtClean="0"/>
              <a:t>ionizable</a:t>
            </a:r>
            <a:r>
              <a:rPr lang="en-US" sz="2800" dirty="0" smtClean="0"/>
              <a:t> functional groups of </a:t>
            </a:r>
            <a:r>
              <a:rPr lang="en-US" sz="2800" dirty="0" err="1" smtClean="0"/>
              <a:t>aminoacyl</a:t>
            </a:r>
            <a:r>
              <a:rPr lang="en-US" sz="2800" dirty="0" smtClean="0"/>
              <a:t> side chains of prosthetic groups contribute to catalysis by acting as acids or bases </a:t>
            </a:r>
          </a:p>
          <a:p>
            <a:pPr>
              <a:buNone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578358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accent1"/>
                </a:solidFill>
              </a:rPr>
              <a:t>Catalysis by strain </a:t>
            </a:r>
            <a:endParaRPr lang="en-US" dirty="0" smtClean="0"/>
          </a:p>
          <a:p>
            <a:pPr marL="578358" indent="-514350">
              <a:buNone/>
            </a:pPr>
            <a:r>
              <a:rPr lang="en-US" dirty="0" smtClean="0"/>
              <a:t>	Enzymes that catalyze the </a:t>
            </a:r>
            <a:r>
              <a:rPr lang="en-US" dirty="0" err="1" smtClean="0"/>
              <a:t>lytic</a:t>
            </a:r>
            <a:r>
              <a:rPr lang="en-US" dirty="0" smtClean="0"/>
              <a:t> reactions involve breaking a covalent bond typically bind their substrates in a configuration slightly unfavorable for the bond that will undergo cleavage .</a:t>
            </a:r>
          </a:p>
          <a:p>
            <a:pPr marL="578358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accent1"/>
                </a:solidFill>
              </a:rPr>
              <a:t>Covalent Catalysis </a:t>
            </a:r>
            <a:endParaRPr lang="en-US" dirty="0" smtClean="0"/>
          </a:p>
          <a:p>
            <a:pPr marL="578358" indent="-514350">
              <a:buNone/>
            </a:pPr>
            <a:r>
              <a:rPr lang="en-US" dirty="0" smtClean="0"/>
              <a:t>	Involves the formation of a covalent bond between the enzyme and one or more substrates which introduces a new reaction pathway whose activation energy is lower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Coenzymes and Cofactors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Cofactors can be subdivided into two groups: metals and small organic molecules.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Cofactors that are small organic molecules are called coenzymes.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Most common cofactor are also metal ions.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If tightly bound, the cofactors are called prosthetic groups.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Loosely bound Cofactors serve functions similar to those of prosthetic groups but bind in a transient, dissociable manner either to the enzyme or to a substrate.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Catalysis- overview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5" name="Picture 5" descr="02_0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423"/>
          <a:stretch>
            <a:fillRect/>
          </a:stretch>
        </p:blipFill>
        <p:spPr bwMode="auto">
          <a:xfrm>
            <a:off x="558800" y="1524000"/>
            <a:ext cx="7874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Coenzymes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9" y="1600200"/>
            <a:ext cx="796390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968"/>
            <a:ext cx="8229600" cy="139903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Prosthetic group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Metals are the most common prosthetic groups.</a:t>
            </a:r>
          </a:p>
          <a:p>
            <a:pPr marL="64008" indent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Tightly integrated into the enzyme structure by covalent or non-covalent forces. e.g;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Pyridoxal phosphate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Flavin mononucleotide( FMN)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Flavin adenine dinucleotide(FAD)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Thiamin pyrophosphate (TPP)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Biotin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Metal ions – Co, Cu, Mg, Mn, Zn 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 of metal ions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that contain tightly bound metal ions are termed – 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Metalloenzymes. </a:t>
            </a:r>
          </a:p>
          <a:p>
            <a:pPr>
              <a:buFont typeface="Wingdings" pitchFamily="2" charset="2"/>
              <a:buChar char="Ø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that require metal ions as loosely bound cofactors are termed as 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metal-activated enzymes. </a:t>
            </a:r>
          </a:p>
          <a:p>
            <a:pPr>
              <a:buFont typeface="Wingdings" pitchFamily="2" charset="2"/>
              <a:buChar char="Ø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Metal ions facilitate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Binding and orientation of the substrate.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Formation of covalent bonds with reaction intermediates.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Interact with substrate to render them more electrophilic or nucleophilic. </a:t>
            </a:r>
          </a:p>
          <a:p>
            <a:pPr>
              <a:buFont typeface="Wingdings" pitchFamily="2" charset="2"/>
              <a:buChar char="Ø"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May Alrashed. PhD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7461"/>
          <a:stretch/>
        </p:blipFill>
        <p:spPr bwMode="auto">
          <a:xfrm>
            <a:off x="1279525" y="896471"/>
            <a:ext cx="6584950" cy="55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38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4724400" cy="139903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 Site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82279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site is a region in the enzyme that                 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binds substrates and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cofactors.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Takes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form of a cleft or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pocket.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Takes up a relatively small part of the total volume of an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enzyme.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Substrates are bound to enzymes by multiple weak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attractions.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specificity of binding depends on the precisely defined arrangement of atoms in an active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site.</a:t>
            </a:r>
          </a:p>
          <a:p>
            <a:pPr marL="64008" indent="0"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active sites of multimeric enzymes are located at the interface between subunits and recruit residues from more than one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monomer.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5" name="Picture 5" descr="trypsin-sur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175" y="13447"/>
            <a:ext cx="2778589" cy="265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68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Two models have been proposed to explain how an enzyme binds its substrate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4008" indent="0">
              <a:buNone/>
            </a:pP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lock-and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–key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model.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Induced-fit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model. 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1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785</TotalTime>
  <Words>1152</Words>
  <Application>Microsoft Office PowerPoint</Application>
  <PresentationFormat>On-screen Show (4:3)</PresentationFormat>
  <Paragraphs>198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Verve</vt:lpstr>
      <vt:lpstr>CLINICAL ENZYMOLOGY </vt:lpstr>
      <vt:lpstr>General properties</vt:lpstr>
      <vt:lpstr>Coenzymes and Cofactors</vt:lpstr>
      <vt:lpstr>Coenzymes</vt:lpstr>
      <vt:lpstr>Prosthetic group </vt:lpstr>
      <vt:lpstr>Role of metal ions</vt:lpstr>
      <vt:lpstr>PowerPoint Presentation</vt:lpstr>
      <vt:lpstr>Active Site</vt:lpstr>
      <vt:lpstr>Active Site</vt:lpstr>
      <vt:lpstr>Lock &amp; Key Model of Enzyme-Substrate Binding</vt:lpstr>
      <vt:lpstr>Induced-Fit Model of Enzyme-Substrate Binding</vt:lpstr>
      <vt:lpstr>Enzyme Specificity</vt:lpstr>
      <vt:lpstr>Absolute specificity </vt:lpstr>
      <vt:lpstr>Group specificity </vt:lpstr>
      <vt:lpstr>Reaction specificity</vt:lpstr>
      <vt:lpstr>Optical specificity</vt:lpstr>
      <vt:lpstr>Mechanism of Action of Enzymes How do enzymes catalyze?</vt:lpstr>
      <vt:lpstr>How do enzymes increase the rate of reaction?</vt:lpstr>
      <vt:lpstr>Stabilization of the Transition State </vt:lpstr>
      <vt:lpstr>PowerPoint Presentation</vt:lpstr>
      <vt:lpstr>Mechanism of Action of Enzymes</vt:lpstr>
      <vt:lpstr>PowerPoint Presentation</vt:lpstr>
      <vt:lpstr>1) Thermodynamic changes </vt:lpstr>
      <vt:lpstr>PowerPoint Presentation</vt:lpstr>
      <vt:lpstr>PowerPoint Presentation</vt:lpstr>
      <vt:lpstr>PowerPoint Presentation</vt:lpstr>
      <vt:lpstr>PowerPoint Presentation</vt:lpstr>
      <vt:lpstr>2) Processes at the active site</vt:lpstr>
      <vt:lpstr>PowerPoint Presentation</vt:lpstr>
      <vt:lpstr>Enzyme Catalysis-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ENZYMOLOGY</dc:title>
  <dc:creator>may alrashed</dc:creator>
  <cp:lastModifiedBy>May Alrashed</cp:lastModifiedBy>
  <cp:revision>17</cp:revision>
  <dcterms:created xsi:type="dcterms:W3CDTF">2014-09-06T13:19:34Z</dcterms:created>
  <dcterms:modified xsi:type="dcterms:W3CDTF">2014-09-15T05:47:40Z</dcterms:modified>
</cp:coreProperties>
</file>