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4" r:id="rId13"/>
    <p:sldId id="278" r:id="rId14"/>
    <p:sldId id="279" r:id="rId15"/>
    <p:sldId id="280" r:id="rId16"/>
    <p:sldId id="281" r:id="rId17"/>
    <p:sldId id="267" r:id="rId18"/>
    <p:sldId id="282" r:id="rId19"/>
    <p:sldId id="276" r:id="rId20"/>
    <p:sldId id="283" r:id="rId21"/>
    <p:sldId id="277" r:id="rId22"/>
    <p:sldId id="268" r:id="rId23"/>
    <p:sldId id="286" r:id="rId24"/>
    <p:sldId id="287" r:id="rId25"/>
    <p:sldId id="288" r:id="rId26"/>
    <p:sldId id="270" r:id="rId27"/>
    <p:sldId id="289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D62D-1344-4732-9980-33BF0DCEC4CA}" type="datetimeFigureOut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A0B46-6328-468A-93C5-59827235E4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D09DA-B5C2-4EBE-902D-DE836D7E8DAE}" type="datetimeFigureOut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A987-3628-4E7A-BA9E-C27E1DE8F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66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045359-DB79-4FD5-8707-531F8CCEAD06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557A-5FDD-4768-BD26-B65A89A7D51C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6E2-E772-4E30-9BD7-DA3AA9986776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E99407-545B-4CCB-85E0-2AFD0B53DE4F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6D16A9-4A0F-48E4-97FF-249C68CCE37F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803A64-3EC6-4D2B-932B-816F03490FCD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665B03-02BB-48D1-8BEF-141616054F1C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70F5-C9FD-4B3C-9CB4-E8487CC99258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6BF55B-2DC4-4DE9-9485-216CB4824813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AE1206-AEEA-4658-8DE6-46E074052BBF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D8464B-A96F-459C-A6E7-D21483CE1088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B055E7-A516-47D8-AD99-E698B41195D2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141012/covalent-bon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819400"/>
            <a:ext cx="8062912" cy="101282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CLINICAL ENZYMOLOGY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CLS 431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eaLnBrk="0" hangingPunc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this model, the active site of the unbound enzyme is complementary in shape to the substrate.</a:t>
            </a:r>
          </a:p>
          <a:p>
            <a:pPr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26-274B-4B32-942E-AE3D658435A5}" type="slidenum">
              <a:rPr lang="ar-SA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76800" cy="32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&amp; Key Model of Enzyme-Substrate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Induced-Fit Model of Enzyme-Substrate Binding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model, the enzyme changes shape on substrate binding.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site forms a shape complementary to the substrate only after the substrate has been bound.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3383447"/>
            <a:ext cx="4800600" cy="3169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8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454788" cy="50763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 general, there are four distinct types of specificity: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Absolute specificity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catalyze only one reaction. </a:t>
            </a:r>
          </a:p>
          <a:p>
            <a:pPr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Group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only on molecules that have specific functional groups, such as amino, phosphate and methyl groups.</a:t>
            </a:r>
          </a:p>
          <a:p>
            <a:pPr>
              <a:buNone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Linkage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type of chemical bond regardless of the rest of the molecular structure.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Stereo chemical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steric or optical isomer.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Absolute 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Is the highest degree of specificity.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active site is recognized by a single substrate.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  <a:r>
              <a:rPr lang="en-US" sz="2800" dirty="0" err="1" smtClean="0"/>
              <a:t>Glucokinase</a:t>
            </a:r>
            <a:r>
              <a:rPr lang="en-US" sz="2800" dirty="0" smtClean="0"/>
              <a:t> catalyzes the conversion of glucose to glucose -6-phosphate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Group</a:t>
            </a:r>
            <a:r>
              <a:rPr lang="en-US" sz="4400" b="1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active site can recognize many substrates , all belonging to same group of compounds.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Trypsin</a:t>
            </a:r>
            <a:r>
              <a:rPr lang="en-US" sz="2800" dirty="0" smtClean="0"/>
              <a:t> catalyzes the hydrolysis of peptide bond in several proteins.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Hexokinases</a:t>
            </a:r>
            <a:r>
              <a:rPr lang="en-US" sz="2800" dirty="0" smtClean="0"/>
              <a:t> act on six carbon sugars.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Reaction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catalyzes only one type of reaction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Oxidoreductases</a:t>
            </a:r>
            <a:r>
              <a:rPr lang="en-US" sz="2800" dirty="0" smtClean="0"/>
              <a:t> catalyze oxidation –reduction reactions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582557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is stereospecific.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Is capable to differentiate between L- and D- isomers of a compound.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L amino acid </a:t>
            </a:r>
            <a:r>
              <a:rPr lang="en-US" sz="2400" dirty="0" err="1" smtClean="0"/>
              <a:t>oxidase</a:t>
            </a:r>
            <a:r>
              <a:rPr lang="en-US" sz="2400" dirty="0" smtClean="0"/>
              <a:t> acts only on L-amino acid.</a:t>
            </a:r>
          </a:p>
          <a:p>
            <a:pPr lvl="1"/>
            <a:r>
              <a:rPr lang="el-GR" sz="2400" dirty="0" smtClean="0"/>
              <a:t>α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which are present in starch and glycogen.</a:t>
            </a:r>
          </a:p>
          <a:p>
            <a:pPr lvl="1"/>
            <a:r>
              <a:rPr lang="el-GR" sz="2400" dirty="0" smtClean="0"/>
              <a:t>β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β 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that are present in cellulose.</a:t>
            </a:r>
          </a:p>
          <a:p>
            <a:pPr lvl="1">
              <a:buNone/>
            </a:pPr>
            <a:r>
              <a:rPr lang="en-US" sz="2400" dirty="0" smtClean="0"/>
              <a:t>(think)*** 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enzymes catalyze?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19934"/>
          </a:xfrm>
        </p:spPr>
        <p:txBody>
          <a:bodyPr>
            <a:normAutofit fontScale="92500"/>
          </a:bodyPr>
          <a:lstStyle/>
          <a:p>
            <a:pPr marL="53975" indent="0">
              <a:buNone/>
            </a:pPr>
            <a:r>
              <a:rPr lang="en-US" sz="2800" dirty="0" smtClean="0"/>
              <a:t>The basic enzymatic reaction can be represented as follows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</a:t>
            </a:r>
            <a:r>
              <a:rPr lang="en-US" sz="2800" dirty="0" smtClean="0">
                <a:solidFill>
                  <a:schemeClr val="bg1"/>
                </a:solidFill>
              </a:rPr>
              <a:t>ES complex      EX complex</a:t>
            </a:r>
          </a:p>
          <a:p>
            <a:pP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http://www.wiley.com/college/pratt/0471393878/instructor/animations/enzyme_kinetics/index.html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</a:t>
            </a:r>
            <a:r>
              <a:rPr lang="en-GB" dirty="0" err="1" smtClean="0"/>
              <a:t>Alrashed</a:t>
            </a:r>
            <a:r>
              <a:rPr lang="en-GB" dirty="0" smtClean="0"/>
              <a:t>. PhD</a:t>
            </a:r>
            <a:endParaRPr lang="en-GB" dirty="0"/>
          </a:p>
        </p:txBody>
      </p:sp>
      <p:pic>
        <p:nvPicPr>
          <p:cNvPr id="6" name="Picture 5" descr="enzyme mechan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48" y="2657911"/>
            <a:ext cx="6934200" cy="2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enzymes increase the rate of reaction?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Enzymes increase reaction rates by decreasing the amount of energy required to form a complex of reactants that is competent to produce reaction products</a:t>
            </a:r>
            <a:r>
              <a:rPr lang="en-US" sz="2400" dirty="0" smtClean="0"/>
              <a:t>.</a:t>
            </a:r>
          </a:p>
          <a:p>
            <a:pPr marL="64008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This complex is known as the activated state or transition state complex for the reaction</a:t>
            </a:r>
            <a:r>
              <a:rPr lang="en-US" sz="2400" dirty="0" smtClean="0"/>
              <a:t>.</a:t>
            </a:r>
          </a:p>
          <a:p>
            <a:pPr marL="6400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Enzymes and other catalysts accelerate reactions by lowering the energy of the transition state. 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Stabilization of the Transition 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15"/>
            <a:ext cx="8229600" cy="502179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catalytic role of an enzyme is to reduce the energy barrier between substrate and transition state. </a:t>
            </a:r>
            <a:endParaRPr lang="en-GB" sz="2400" dirty="0" smtClean="0"/>
          </a:p>
          <a:p>
            <a:pPr marL="64008" indent="0">
              <a:buNone/>
            </a:pPr>
            <a:r>
              <a:rPr lang="en-GB" sz="2400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This is accomplished through the formation of an enzyme-substrate complex (ES</a:t>
            </a:r>
            <a:r>
              <a:rPr lang="en-GB" sz="2400" dirty="0" smtClean="0"/>
              <a:t>).</a:t>
            </a:r>
          </a:p>
          <a:p>
            <a:pPr marL="64008" indent="0">
              <a:buNone/>
            </a:pPr>
            <a:r>
              <a:rPr lang="en-GB" sz="2400" dirty="0" smtClean="0"/>
              <a:t>  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This complex is converted to product by passing through a transition state (EX</a:t>
            </a:r>
            <a:r>
              <a:rPr lang="en-GB" sz="2400" baseline="30000" dirty="0" smtClean="0"/>
              <a:t>‡</a:t>
            </a:r>
            <a:r>
              <a:rPr lang="en-GB" sz="2400" dirty="0" smtClean="0"/>
              <a:t>).  </a:t>
            </a:r>
            <a:endParaRPr lang="en-GB" sz="2400" dirty="0" smtClean="0"/>
          </a:p>
          <a:p>
            <a:pPr marL="64008" indent="0">
              <a:buNone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energy of EX  is lower than for </a:t>
            </a:r>
            <a:r>
              <a:rPr lang="en-GB" sz="2400" dirty="0" smtClean="0"/>
              <a:t>substrate. </a:t>
            </a:r>
            <a:r>
              <a:rPr lang="en-GB" sz="2400" dirty="0" smtClean="0"/>
              <a:t>Therefore, this decrease in energy partially explains the enzymes ability to accelerate the reaction rate.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properties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84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protein catalyst that increase the velocity of a chemical reaction.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not consumed during the reaction they catalyzed.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 the exception of catalytic RNA molecules, or ribozymes, enzymes are proteins.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being highly efficient, enzymes are also extremely selective catalysts.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4" name="Picture 3" descr="figure enzyme re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639" y="868297"/>
            <a:ext cx="7276707" cy="519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Enzymes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0" y="1425608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800" dirty="0"/>
              <a:t>The mechanism of action of enzymes can </a:t>
            </a:r>
            <a:r>
              <a:rPr lang="en-US" sz="2800" dirty="0" smtClean="0"/>
              <a:t>be explained </a:t>
            </a:r>
            <a:r>
              <a:rPr lang="en-US" sz="2800" dirty="0"/>
              <a:t>by two perspectives</a:t>
            </a:r>
          </a:p>
          <a:p>
            <a:pPr>
              <a:lnSpc>
                <a:spcPct val="120000"/>
              </a:lnSpc>
              <a:buNone/>
            </a:pPr>
            <a:endParaRPr lang="en-US" sz="280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/>
              <a:t>Thermodynamic changes:</a:t>
            </a:r>
          </a:p>
          <a:p>
            <a:pPr lvl="3">
              <a:lnSpc>
                <a:spcPct val="120000"/>
              </a:lnSpc>
              <a:buClr>
                <a:schemeClr val="accent2"/>
              </a:buClr>
            </a:pPr>
            <a:endParaRPr lang="en-US" sz="2400" dirty="0"/>
          </a:p>
          <a:p>
            <a:pPr marL="1161288" lvl="3" indent="0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sz="2400" dirty="0"/>
              <a:t>The enzymes provide an alternate, energetically favorable reaction pathway different from the uncatalyzed reaction. </a:t>
            </a:r>
          </a:p>
          <a:p>
            <a:pPr lvl="3">
              <a:lnSpc>
                <a:spcPct val="120000"/>
              </a:lnSpc>
              <a:buClr>
                <a:schemeClr val="accent2"/>
              </a:buClr>
            </a:pPr>
            <a:endParaRPr lang="en-US" sz="240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/>
              <a:t>Processes at the active site:</a:t>
            </a:r>
          </a:p>
          <a:p>
            <a:pPr lvl="3">
              <a:lnSpc>
                <a:spcPct val="120000"/>
              </a:lnSpc>
              <a:buClr>
                <a:schemeClr val="accent2"/>
              </a:buClr>
            </a:pPr>
            <a:endParaRPr lang="en-US" sz="2400" dirty="0"/>
          </a:p>
          <a:p>
            <a:pPr marL="1161288" lvl="3" indent="0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sz="2400" dirty="0"/>
              <a:t>Describes how the active site chemically facilitates catalysis.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13606"/>
          </a:xfrm>
        </p:spPr>
        <p:txBody>
          <a:bodyPr/>
          <a:lstStyle/>
          <a:p>
            <a:r>
              <a:rPr lang="en-US" dirty="0" smtClean="0"/>
              <a:t>1) Thermodynamic changes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chemical reactions have an energy barrier separating the reactants and the products</a:t>
            </a:r>
            <a:r>
              <a:rPr lang="en-US" dirty="0" smtClean="0"/>
              <a:t>.</a:t>
            </a:r>
          </a:p>
          <a:p>
            <a:pPr marL="64008" indent="0">
              <a:buNone/>
            </a:pPr>
            <a:endParaRPr lang="en-US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barrier, called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energy of activation</a:t>
            </a:r>
            <a:r>
              <a:rPr lang="en-US" dirty="0"/>
              <a:t>, </a:t>
            </a:r>
            <a:r>
              <a:rPr lang="en-US" dirty="0" smtClean="0"/>
              <a:t>which is </a:t>
            </a:r>
            <a:r>
              <a:rPr lang="en-US" dirty="0"/>
              <a:t>the energy difference between that of the reactants and a high-energy intermediate that occurs during the formation of product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</a:t>
            </a:r>
            <a:r>
              <a:rPr lang="en-US" dirty="0" smtClean="0">
                <a:solidFill>
                  <a:srgbClr val="FFFFFF"/>
                </a:solidFill>
              </a:rPr>
              <a:t>accelerate reactions by lowering the free energy of activation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do this by binding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state </a:t>
            </a:r>
            <a:r>
              <a:rPr lang="en-US" dirty="0" smtClean="0">
                <a:solidFill>
                  <a:srgbClr val="FFFFFF"/>
                </a:solidFill>
              </a:rPr>
              <a:t>of the reaction better than the substrate </a:t>
            </a:r>
          </a:p>
          <a:p>
            <a:pPr marL="341313" indent="-276225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lower activation energy means that more molecules have the required energy to reach the transition state. 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4" r="-17204"/>
          <a:stretch/>
        </p:blipFill>
        <p:spPr>
          <a:xfrm>
            <a:off x="95250" y="42077"/>
            <a:ext cx="4781550" cy="6453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8250" y="575786"/>
            <a:ext cx="4171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figure shows </a:t>
            </a:r>
            <a:r>
              <a:rPr lang="en-US" sz="2800" dirty="0"/>
              <a:t>the changes in energy </a:t>
            </a:r>
            <a:r>
              <a:rPr lang="en-US" sz="2800" dirty="0" smtClean="0"/>
              <a:t>during </a:t>
            </a:r>
            <a:r>
              <a:rPr lang="en-US" sz="2800" dirty="0"/>
              <a:t>the conversion of a molecule of reactant A to product B as it </a:t>
            </a:r>
            <a:r>
              <a:rPr lang="en-US" sz="2800" dirty="0" smtClean="0"/>
              <a:t>proceeds </a:t>
            </a:r>
            <a:r>
              <a:rPr lang="en-US" sz="2800" dirty="0"/>
              <a:t>through the transition state (</a:t>
            </a:r>
            <a:r>
              <a:rPr lang="en-US" sz="2800" dirty="0" smtClean="0"/>
              <a:t>high-energy intermediate</a:t>
            </a:r>
            <a:r>
              <a:rPr lang="en-US" sz="2800" dirty="0"/>
              <a:t>), T*: </a:t>
            </a:r>
            <a:endParaRPr lang="en-US" sz="2800" dirty="0" smtClean="0"/>
          </a:p>
          <a:p>
            <a:pPr algn="ctr"/>
            <a:r>
              <a:rPr lang="en-US" sz="2800" dirty="0" smtClean="0"/>
              <a:t>A </a:t>
            </a:r>
            <a:r>
              <a:rPr lang="en-US" sz="2800" dirty="0"/>
              <a:t>&amp; T* B </a:t>
            </a:r>
          </a:p>
        </p:txBody>
      </p:sp>
    </p:spTree>
    <p:extLst>
      <p:ext uri="{BB962C8B-B14F-4D97-AF65-F5344CB8AC3E}">
        <p14:creationId xmlns:p14="http://schemas.microsoft.com/office/powerpoint/2010/main" val="225614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150" y="76994"/>
            <a:ext cx="9734550" cy="7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Energy changes occurring during the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5943600"/>
          </a:xfrm>
        </p:spPr>
        <p:txBody>
          <a:bodyPr>
            <a:noAutofit/>
          </a:bodyPr>
          <a:lstStyle/>
          <a:p>
            <a:pPr marL="578358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 Free energy of activation: </a:t>
            </a:r>
            <a:endParaRPr lang="en-US" sz="2800" dirty="0" smtClean="0"/>
          </a:p>
          <a:p>
            <a:pPr marL="722376" lvl="2" indent="0">
              <a:lnSpc>
                <a:spcPct val="12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/>
              <a:t>peak of energy </a:t>
            </a:r>
            <a:r>
              <a:rPr lang="en-US" sz="2000" dirty="0" smtClean="0"/>
              <a:t>is </a:t>
            </a:r>
            <a:r>
              <a:rPr lang="en-US" sz="2000" dirty="0"/>
              <a:t>the difference in free energy between the reactant and T</a:t>
            </a:r>
            <a:r>
              <a:rPr lang="en-US" sz="2000" dirty="0" smtClean="0"/>
              <a:t>* (transition state).</a:t>
            </a:r>
            <a:endParaRPr lang="en-US" sz="2000" dirty="0"/>
          </a:p>
          <a:p>
            <a:pPr marL="578358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sz="2800" dirty="0" smtClean="0"/>
              <a:t>Rate </a:t>
            </a:r>
            <a:r>
              <a:rPr lang="en-US" sz="2800" dirty="0"/>
              <a:t>of reaction</a:t>
            </a:r>
            <a:r>
              <a:rPr lang="en-US" sz="2800" dirty="0" smtClean="0"/>
              <a:t>:</a:t>
            </a:r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For molecules to react, they must contain </a:t>
            </a:r>
            <a:r>
              <a:rPr lang="en-US" sz="2000" dirty="0" smtClean="0"/>
              <a:t>sufficient </a:t>
            </a:r>
            <a:r>
              <a:rPr lang="en-US" sz="2000" dirty="0"/>
              <a:t>energy to overcome the energy barrier of the transition state. </a:t>
            </a:r>
            <a:endParaRPr lang="en-US" sz="2000" dirty="0" smtClean="0"/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dirty="0"/>
              <a:t>the absence of an enzyme, only a small proportion of a </a:t>
            </a:r>
            <a:r>
              <a:rPr lang="en-US" sz="2000" dirty="0" smtClean="0"/>
              <a:t>population </a:t>
            </a:r>
            <a:r>
              <a:rPr lang="en-US" sz="2000" dirty="0"/>
              <a:t>of molecules may possess enough energy to achieve the transition state between reactant and product. </a:t>
            </a:r>
            <a:endParaRPr lang="en-US" sz="2000" dirty="0" smtClean="0"/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rate of </a:t>
            </a:r>
            <a:r>
              <a:rPr lang="en-US" sz="2000" dirty="0" smtClean="0"/>
              <a:t>reaction </a:t>
            </a:r>
            <a:r>
              <a:rPr lang="en-US" sz="2000" dirty="0"/>
              <a:t>is determined by the number of such energized molecules</a:t>
            </a:r>
            <a:r>
              <a:rPr lang="en-US" sz="2000" dirty="0" smtClean="0"/>
              <a:t>.</a:t>
            </a:r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dirty="0"/>
              <a:t>general, the lower the free energy of activation, the more molecules have sufficient energy to pass through the transition state, and, thus, the faster the rate of the reaction. 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0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57750" y="0"/>
            <a:ext cx="4286250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>
              <a:lnSpc>
                <a:spcPct val="120000"/>
              </a:lnSpc>
              <a:buClr>
                <a:schemeClr val="accent1"/>
              </a:buClr>
              <a:buSzPct val="90000"/>
              <a:buFont typeface="+mj-lt"/>
              <a:buAutoNum type="arabicPeriod" startAt="3"/>
            </a:pPr>
            <a:r>
              <a:rPr lang="en-US" sz="2800" dirty="0"/>
              <a:t>Alternate reaction pathway</a:t>
            </a:r>
            <a:r>
              <a:rPr lang="en-US" sz="2800" dirty="0" smtClean="0"/>
              <a:t>:</a:t>
            </a:r>
          </a:p>
          <a:p>
            <a:pPr marL="64008">
              <a:lnSpc>
                <a:spcPct val="120000"/>
              </a:lnSpc>
              <a:buClr>
                <a:schemeClr val="accent1"/>
              </a:buClr>
              <a:buSzPct val="90000"/>
            </a:pPr>
            <a:endParaRPr lang="en-US" sz="900" dirty="0"/>
          </a:p>
          <a:p>
            <a:pPr marL="150876" indent="-342900">
              <a:lnSpc>
                <a:spcPct val="12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000" dirty="0"/>
              <a:t>An enzyme allows a reaction to </a:t>
            </a:r>
            <a:r>
              <a:rPr lang="en-US" sz="2000" dirty="0" smtClean="0"/>
              <a:t>proceed </a:t>
            </a:r>
            <a:r>
              <a:rPr lang="en-US" sz="2000" dirty="0"/>
              <a:t>rapidly under conditions prevailing in the cell by providing an alternate reaction pathway with a lower free energy of activation (see </a:t>
            </a:r>
            <a:r>
              <a:rPr lang="en-US" sz="2000" dirty="0" smtClean="0"/>
              <a:t>Figure). </a:t>
            </a:r>
          </a:p>
          <a:p>
            <a:pPr marL="150876" indent="-342900">
              <a:lnSpc>
                <a:spcPct val="12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150876" indent="-342900">
              <a:lnSpc>
                <a:spcPct val="12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enzyme does not change the free energies of the reactants or products and, therefore, does not change the equilibrium of the reaction.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2077"/>
            <a:ext cx="4781550" cy="66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11" descr="FG06_08"/>
          <p:cNvPicPr>
            <a:picLocks noChangeAspect="1" noChangeArrowheads="1"/>
          </p:cNvPicPr>
          <p:nvPr/>
        </p:nvPicPr>
        <p:blipFill>
          <a:blip r:embed="rId2" cstate="print"/>
          <a:srcRect b="58728"/>
          <a:stretch>
            <a:fillRect/>
          </a:stretch>
        </p:blipFill>
        <p:spPr bwMode="auto">
          <a:xfrm>
            <a:off x="742950" y="1295400"/>
            <a:ext cx="7410450" cy="2438400"/>
          </a:xfrm>
          <a:prstGeom prst="rect">
            <a:avLst/>
          </a:prstGeom>
          <a:noFill/>
        </p:spPr>
      </p:pic>
      <p:pic>
        <p:nvPicPr>
          <p:cNvPr id="4" name="Picture 12" descr="FG06_08"/>
          <p:cNvPicPr>
            <a:picLocks noChangeAspect="1" noChangeArrowheads="1"/>
          </p:cNvPicPr>
          <p:nvPr/>
        </p:nvPicPr>
        <p:blipFill>
          <a:blip r:embed="rId2" cstate="print"/>
          <a:srcRect t="53654" b="6664"/>
          <a:stretch>
            <a:fillRect/>
          </a:stretch>
        </p:blipFill>
        <p:spPr bwMode="auto">
          <a:xfrm>
            <a:off x="762000" y="3927475"/>
            <a:ext cx="7410450" cy="2930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8740" y="286603"/>
            <a:ext cx="7574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Effect of a Catalyst (enzymes) on Activation Energy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Processes at the active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9498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combination formed by an enzyme and its substrates is called the enzyme–substrate complex. </a:t>
            </a:r>
          </a:p>
          <a:p>
            <a:pPr>
              <a:buNone/>
            </a:pPr>
            <a:endParaRPr lang="en-GB" sz="9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When two substrates and one enzyme are involved, the complex is called a ternary complex;</a:t>
            </a:r>
          </a:p>
          <a:p>
            <a:pPr>
              <a:buNone/>
            </a:pPr>
            <a:endParaRPr lang="en-GB" sz="8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dirty="0" smtClean="0"/>
              <a:t>One </a:t>
            </a:r>
            <a:r>
              <a:rPr lang="en-GB" sz="2400" dirty="0" smtClean="0"/>
              <a:t>substrate and one enzyme are called a binary complex.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substrates are attracted to the active site by electrostatic and hydrophobic forces, which are called noncovalent bonds because they are physical attractions and not </a:t>
            </a:r>
            <a:r>
              <a:rPr lang="en-GB" sz="2400" dirty="0" smtClean="0">
                <a:hlinkClick r:id="rId2"/>
              </a:rPr>
              <a:t>chemical bonds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679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066006"/>
          </a:xfrm>
        </p:spPr>
        <p:txBody>
          <a:bodyPr/>
          <a:lstStyle/>
          <a:p>
            <a:r>
              <a:rPr lang="en-US" dirty="0" smtClean="0"/>
              <a:t>2) Processes at the active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625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Catalysis by proximity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800" dirty="0" smtClean="0"/>
              <a:t>When an enzyme binds substrate molecules at its active site, it creates a region of high local substrate concentration.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Enzyme-substrate </a:t>
            </a:r>
            <a:r>
              <a:rPr lang="en-US" sz="2800" dirty="0" smtClean="0"/>
              <a:t>interactions orient reactive groups and bring them into proximity with one another.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</a:rPr>
              <a:t>Acid base catalysis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the ionizable functional groups of aminoacyl side chains of prosthetic groups contribute to catalysis by acting as acids or bases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Catalysis by strain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Enzymes that catalyze the lytic reactions involve breaking a covalent bond typically bind their substrates in a configuration slightly unfavorable for the bond that will undergo cleavage </a:t>
            </a:r>
            <a:r>
              <a:rPr lang="en-US" dirty="0" smtClean="0"/>
              <a:t>.</a:t>
            </a:r>
          </a:p>
          <a:p>
            <a:pPr marL="578358" indent="-514350">
              <a:buNone/>
            </a:pPr>
            <a:endParaRPr lang="en-US" dirty="0" smtClean="0"/>
          </a:p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Covalent Catalysis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Involves the formation of a covalent bond between the enzyme and one or more substrates which introduces a new reaction pathway whose activation energy is lower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Coenzymes and Cofactors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can be subdivided into two groups: metals and small organic molecules.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that are small organic molecules are called coenzymes.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common cofactor are also metal ions.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tightly bound, the cofactors are called prosthetic groups.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Loosely bound Cofactors serve functions similar to those of prosthetic groups but bind in a transient, dissociable manner either to the enzyme or to a substrate.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Catalysis-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02_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23"/>
          <a:stretch>
            <a:fillRect/>
          </a:stretch>
        </p:blipFill>
        <p:spPr bwMode="auto">
          <a:xfrm>
            <a:off x="558800" y="1524000"/>
            <a:ext cx="787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Coenzymes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9" y="1600200"/>
            <a:ext cx="79639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68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Prosthetic group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Metals are the most common prosthetic groups.</a:t>
            </a:r>
          </a:p>
          <a:p>
            <a:pPr marL="64008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Tightly integrated into the enzyme structure by covalent or non-covalent forces. e.g;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Pyridoxal phosphate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mononucleotide( FMN)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adenine dinucleotide(FAD)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Thiamin pyrophosphate (TPP)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Biotin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– Co, Cu, Mg, Mn, Zn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metal 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contain tightly bound metal ions are termed –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Metalloenzymes.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require metal ions as loosely bound cofactors are termed as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metal-activated 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facilitate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Binding and orientation of the substrate.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Formation of covalent bonds with reaction intermediates.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Interact with substrate to render them more electrophilic or nucleophilic. 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Alrashed. PhD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7461"/>
          <a:stretch/>
        </p:blipFill>
        <p:spPr bwMode="auto">
          <a:xfrm>
            <a:off x="1279525" y="896471"/>
            <a:ext cx="6584950" cy="55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4724400" cy="13990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8227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site is a region in the enzyme that                 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binds substrates and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cofactors.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form of a cleft or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pocket.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Takes up a relatively small part of the total volume of an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enzyme.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Substrates are bound to enzymes by multiple weak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attractions.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specificity of binding depends on the precisely defined arrangement of atoms in an active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</a:p>
          <a:p>
            <a:pPr marL="64008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active sites of multimeric enzymes are located at the interface between subunits and recruit residues from more than one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monomer.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trypsin-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75" y="13447"/>
            <a:ext cx="2778589" cy="26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Two models have been proposed to explain how an enzyme binds its substrate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4008" indent="0">
              <a:buNone/>
            </a:pP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lock-and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–key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Induced-fit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1092</TotalTime>
  <Words>1300</Words>
  <Application>Microsoft Office PowerPoint</Application>
  <PresentationFormat>On-screen Show (4:3)</PresentationFormat>
  <Paragraphs>213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CLINICAL ENZYMOLOGY </vt:lpstr>
      <vt:lpstr>General properties</vt:lpstr>
      <vt:lpstr>Coenzymes and Cofactors</vt:lpstr>
      <vt:lpstr>Coenzymes</vt:lpstr>
      <vt:lpstr>Prosthetic group </vt:lpstr>
      <vt:lpstr>Role of metal ions</vt:lpstr>
      <vt:lpstr>PowerPoint Presentation</vt:lpstr>
      <vt:lpstr>Active Site</vt:lpstr>
      <vt:lpstr>Active Site</vt:lpstr>
      <vt:lpstr>Lock &amp; Key Model of Enzyme-Substrate Binding</vt:lpstr>
      <vt:lpstr>Induced-Fit Model of Enzyme-Substrate Binding</vt:lpstr>
      <vt:lpstr>Enzyme Specificity</vt:lpstr>
      <vt:lpstr>Absolute specificity </vt:lpstr>
      <vt:lpstr>Group specificity </vt:lpstr>
      <vt:lpstr>Reaction specificity</vt:lpstr>
      <vt:lpstr>Optical specificity</vt:lpstr>
      <vt:lpstr>Mechanism of Action of Enzymes How do enzymes catalyze?</vt:lpstr>
      <vt:lpstr>How do enzymes increase the rate of reaction?</vt:lpstr>
      <vt:lpstr>Stabilization of the Transition State </vt:lpstr>
      <vt:lpstr>PowerPoint Presentation</vt:lpstr>
      <vt:lpstr>Mechanism of Action of Enzymes</vt:lpstr>
      <vt:lpstr>1) Thermodynamic changes </vt:lpstr>
      <vt:lpstr>PowerPoint Presentation</vt:lpstr>
      <vt:lpstr>Energy changes occurring during the reaction</vt:lpstr>
      <vt:lpstr>PowerPoint Presentation</vt:lpstr>
      <vt:lpstr>PowerPoint Presentation</vt:lpstr>
      <vt:lpstr>2) Processes at the active site</vt:lpstr>
      <vt:lpstr>2) Processes at the active site</vt:lpstr>
      <vt:lpstr>PowerPoint Presentation</vt:lpstr>
      <vt:lpstr>Enzyme Catalysis-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ENZYMOLOGY</dc:title>
  <dc:creator>may alrashed</dc:creator>
  <cp:lastModifiedBy>May Alrashed</cp:lastModifiedBy>
  <cp:revision>28</cp:revision>
  <dcterms:created xsi:type="dcterms:W3CDTF">2014-09-06T13:19:34Z</dcterms:created>
  <dcterms:modified xsi:type="dcterms:W3CDTF">2014-09-21T11:44:20Z</dcterms:modified>
</cp:coreProperties>
</file>