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handoutMasterIdLst>
    <p:handoutMasterId r:id="rId74"/>
  </p:handoutMasterIdLst>
  <p:sldIdLst>
    <p:sldId id="256" r:id="rId2"/>
    <p:sldId id="257" r:id="rId3"/>
    <p:sldId id="258" r:id="rId4"/>
    <p:sldId id="261" r:id="rId5"/>
    <p:sldId id="259" r:id="rId6"/>
    <p:sldId id="260" r:id="rId7"/>
    <p:sldId id="262" r:id="rId8"/>
    <p:sldId id="263" r:id="rId9"/>
    <p:sldId id="264" r:id="rId10"/>
    <p:sldId id="265" r:id="rId11"/>
    <p:sldId id="266" r:id="rId12"/>
    <p:sldId id="274" r:id="rId13"/>
    <p:sldId id="278" r:id="rId14"/>
    <p:sldId id="279" r:id="rId15"/>
    <p:sldId id="280" r:id="rId16"/>
    <p:sldId id="281" r:id="rId17"/>
    <p:sldId id="267" r:id="rId18"/>
    <p:sldId id="282" r:id="rId19"/>
    <p:sldId id="276" r:id="rId20"/>
    <p:sldId id="283" r:id="rId21"/>
    <p:sldId id="275" r:id="rId22"/>
    <p:sldId id="277" r:id="rId23"/>
    <p:sldId id="268" r:id="rId24"/>
    <p:sldId id="269" r:id="rId25"/>
    <p:sldId id="284" r:id="rId26"/>
    <p:sldId id="285" r:id="rId27"/>
    <p:sldId id="270" r:id="rId28"/>
    <p:sldId id="271" r:id="rId29"/>
    <p:sldId id="272" r:id="rId30"/>
    <p:sldId id="273" r:id="rId31"/>
    <p:sldId id="335" r:id="rId32"/>
    <p:sldId id="336" r:id="rId33"/>
    <p:sldId id="337" r:id="rId34"/>
    <p:sldId id="338" r:id="rId35"/>
    <p:sldId id="340" r:id="rId36"/>
    <p:sldId id="339" r:id="rId37"/>
    <p:sldId id="288" r:id="rId38"/>
    <p:sldId id="286" r:id="rId39"/>
    <p:sldId id="289" r:id="rId40"/>
    <p:sldId id="303" r:id="rId41"/>
    <p:sldId id="304" r:id="rId42"/>
    <p:sldId id="305" r:id="rId43"/>
    <p:sldId id="297" r:id="rId44"/>
    <p:sldId id="294" r:id="rId45"/>
    <p:sldId id="295" r:id="rId46"/>
    <p:sldId id="306" r:id="rId47"/>
    <p:sldId id="298" r:id="rId48"/>
    <p:sldId id="307" r:id="rId49"/>
    <p:sldId id="309" r:id="rId50"/>
    <p:sldId id="310" r:id="rId51"/>
    <p:sldId id="312" r:id="rId52"/>
    <p:sldId id="320" r:id="rId53"/>
    <p:sldId id="313" r:id="rId54"/>
    <p:sldId id="308" r:id="rId55"/>
    <p:sldId id="333" r:id="rId56"/>
    <p:sldId id="314" r:id="rId57"/>
    <p:sldId id="315" r:id="rId58"/>
    <p:sldId id="316" r:id="rId59"/>
    <p:sldId id="328" r:id="rId60"/>
    <p:sldId id="317" r:id="rId61"/>
    <p:sldId id="318" r:id="rId62"/>
    <p:sldId id="329" r:id="rId63"/>
    <p:sldId id="330" r:id="rId64"/>
    <p:sldId id="331" r:id="rId65"/>
    <p:sldId id="332" r:id="rId66"/>
    <p:sldId id="321" r:id="rId67"/>
    <p:sldId id="324" r:id="rId68"/>
    <p:sldId id="325" r:id="rId69"/>
    <p:sldId id="326" r:id="rId70"/>
    <p:sldId id="327" r:id="rId71"/>
    <p:sldId id="33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0D5F"/>
    <a:srgbClr val="E13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p:cViewPr>
        <p:scale>
          <a:sx n="50" d="100"/>
          <a:sy n="50" d="100"/>
        </p:scale>
        <p:origin x="-5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8CD62D-1344-4732-9980-33BF0DCEC4CA}" type="datetimeFigureOut">
              <a:rPr lang="en-GB" smtClean="0"/>
              <a:pPr/>
              <a:t>27/10/2014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9A0B46-6328-468A-93C5-59827235E44D}" type="slidenum">
              <a:rPr lang="en-GB" smtClean="0"/>
              <a:pPr/>
              <a:t>‹#›</a:t>
            </a:fld>
            <a:endParaRPr lang="en-GB" dirty="0"/>
          </a:p>
        </p:txBody>
      </p:sp>
    </p:spTree>
    <p:extLst>
      <p:ext uri="{BB962C8B-B14F-4D97-AF65-F5344CB8AC3E}">
        <p14:creationId xmlns:p14="http://schemas.microsoft.com/office/powerpoint/2010/main" val="3502843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D09DA-B5C2-4EBE-902D-DE836D7E8DAE}" type="datetimeFigureOut">
              <a:rPr lang="en-GB" smtClean="0"/>
              <a:pPr/>
              <a:t>27/10/2014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8A987-3628-4E7A-BA9E-C27E1DE8FCDE}" type="slidenum">
              <a:rPr lang="en-GB" smtClean="0"/>
              <a:pPr/>
              <a:t>‹#›</a:t>
            </a:fld>
            <a:endParaRPr lang="en-GB" dirty="0"/>
          </a:p>
        </p:txBody>
      </p:sp>
    </p:spTree>
    <p:extLst>
      <p:ext uri="{BB962C8B-B14F-4D97-AF65-F5344CB8AC3E}">
        <p14:creationId xmlns:p14="http://schemas.microsoft.com/office/powerpoint/2010/main" val="4241266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5045359-DB79-4FD5-8707-531F8CCEAD06}" type="datetime1">
              <a:rPr lang="en-GB" smtClean="0"/>
              <a:pPr/>
              <a:t>27/10/2014</a:t>
            </a:fld>
            <a:endParaRPr lang="en-GB"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GB" dirty="0" smtClean="0"/>
              <a:t>May Alrashed. PhD</a:t>
            </a:r>
            <a:endParaRPr lang="en-GB"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213AB17-2374-42AF-BAB3-1E0321EC7F5B}"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33557A-5FDD-4768-BD26-B65A89A7D51C}" type="datetime1">
              <a:rPr lang="en-GB" smtClean="0"/>
              <a:pPr/>
              <a:t>27/10/2014</a:t>
            </a:fld>
            <a:endParaRPr lang="en-GB" dirty="0"/>
          </a:p>
        </p:txBody>
      </p:sp>
      <p:sp>
        <p:nvSpPr>
          <p:cNvPr id="5" name="Footer Placeholder 4"/>
          <p:cNvSpPr>
            <a:spLocks noGrp="1"/>
          </p:cNvSpPr>
          <p:nvPr>
            <p:ph type="ftr" sz="quarter" idx="11"/>
          </p:nvPr>
        </p:nvSpPr>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1906E2-E772-4E30-9BD7-DA3AA9986776}" type="datetime1">
              <a:rPr lang="en-GB" smtClean="0"/>
              <a:pPr/>
              <a:t>27/10/2014</a:t>
            </a:fld>
            <a:endParaRPr lang="en-GB" dirty="0"/>
          </a:p>
        </p:txBody>
      </p:sp>
      <p:sp>
        <p:nvSpPr>
          <p:cNvPr id="5" name="Footer Placeholder 4"/>
          <p:cNvSpPr>
            <a:spLocks noGrp="1"/>
          </p:cNvSpPr>
          <p:nvPr>
            <p:ph type="ftr" sz="quarter" idx="11"/>
          </p:nvPr>
        </p:nvSpPr>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3E99407-545B-4CCB-85E0-2AFD0B53DE4F}" type="datetime1">
              <a:rPr lang="en-GB" smtClean="0"/>
              <a:pPr/>
              <a:t>27/10/2014</a:t>
            </a:fld>
            <a:endParaRPr lang="en-GB" dirty="0"/>
          </a:p>
        </p:txBody>
      </p:sp>
      <p:sp>
        <p:nvSpPr>
          <p:cNvPr id="5" name="Footer Placeholder 4"/>
          <p:cNvSpPr>
            <a:spLocks noGrp="1"/>
          </p:cNvSpPr>
          <p:nvPr>
            <p:ph type="ftr" sz="quarter" idx="11"/>
          </p:nvPr>
        </p:nvSpPr>
        <p:spPr>
          <a:xfrm>
            <a:off x="457200" y="6480969"/>
            <a:ext cx="4260056" cy="300831"/>
          </a:xfrm>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726D16A9-4A0F-48E4-97FF-249C68CCE37F}" type="datetime1">
              <a:rPr lang="en-GB" smtClean="0"/>
              <a:pPr/>
              <a:t>27/10/2014</a:t>
            </a:fld>
            <a:endParaRPr lang="en-GB" dirty="0"/>
          </a:p>
        </p:txBody>
      </p:sp>
      <p:sp>
        <p:nvSpPr>
          <p:cNvPr id="5" name="Footer Placeholder 4"/>
          <p:cNvSpPr>
            <a:spLocks noGrp="1"/>
          </p:cNvSpPr>
          <p:nvPr>
            <p:ph type="ftr" sz="quarter" idx="11"/>
          </p:nvPr>
        </p:nvSpPr>
        <p:spPr>
          <a:xfrm>
            <a:off x="2619376" y="6480969"/>
            <a:ext cx="4260056" cy="300831"/>
          </a:xfrm>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a:xfrm>
            <a:off x="8451056" y="809624"/>
            <a:ext cx="502920" cy="300831"/>
          </a:xfrm>
        </p:spPr>
        <p:txBody>
          <a:bodyPr/>
          <a:lstStyle/>
          <a:p>
            <a:fld id="{4213AB17-2374-42AF-BAB3-1E0321EC7F5B}" type="slidenum">
              <a:rPr lang="en-GB" smtClean="0"/>
              <a:pPr/>
              <a:t>‹#›</a:t>
            </a:fld>
            <a:endParaRPr lang="en-GB"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3803A64-3EC6-4D2B-932B-816F03490FCD}" type="datetime1">
              <a:rPr lang="en-GB" smtClean="0"/>
              <a:pPr/>
              <a:t>27/10/2014</a:t>
            </a:fld>
            <a:endParaRPr lang="en-GB" dirty="0"/>
          </a:p>
        </p:txBody>
      </p:sp>
      <p:sp>
        <p:nvSpPr>
          <p:cNvPr id="6" name="Footer Placeholder 5"/>
          <p:cNvSpPr>
            <a:spLocks noGrp="1"/>
          </p:cNvSpPr>
          <p:nvPr>
            <p:ph type="ftr" sz="quarter" idx="11"/>
          </p:nvPr>
        </p:nvSpPr>
        <p:spPr>
          <a:xfrm>
            <a:off x="457200" y="6480969"/>
            <a:ext cx="4260056" cy="301752"/>
          </a:xfrm>
        </p:spPr>
        <p:txBody>
          <a:bodyPr/>
          <a:lstStyle/>
          <a:p>
            <a:r>
              <a:rPr lang="en-GB" dirty="0" smtClean="0"/>
              <a:t>May Alrashed. PhD</a:t>
            </a:r>
            <a:endParaRPr lang="en-GB" dirty="0"/>
          </a:p>
        </p:txBody>
      </p:sp>
      <p:sp>
        <p:nvSpPr>
          <p:cNvPr id="7" name="Slide Number Placeholder 6"/>
          <p:cNvSpPr>
            <a:spLocks noGrp="1"/>
          </p:cNvSpPr>
          <p:nvPr>
            <p:ph type="sldNum" sz="quarter" idx="12"/>
          </p:nvPr>
        </p:nvSpPr>
        <p:spPr>
          <a:xfrm>
            <a:off x="7589520" y="6480969"/>
            <a:ext cx="502920" cy="301752"/>
          </a:xfrm>
        </p:spPr>
        <p:txBody>
          <a:bodyPr/>
          <a:lstStyle/>
          <a:p>
            <a:fld id="{4213AB17-2374-42AF-BAB3-1E0321EC7F5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2665B03-02BB-48D1-8BEF-141616054F1C}" type="datetime1">
              <a:rPr lang="en-GB" smtClean="0"/>
              <a:pPr/>
              <a:t>27/10/2014</a:t>
            </a:fld>
            <a:endParaRPr lang="en-GB" dirty="0"/>
          </a:p>
        </p:txBody>
      </p:sp>
      <p:sp>
        <p:nvSpPr>
          <p:cNvPr id="8" name="Footer Placeholder 7"/>
          <p:cNvSpPr>
            <a:spLocks noGrp="1"/>
          </p:cNvSpPr>
          <p:nvPr>
            <p:ph type="ftr" sz="quarter" idx="11"/>
          </p:nvPr>
        </p:nvSpPr>
        <p:spPr>
          <a:xfrm>
            <a:off x="457200" y="6480969"/>
            <a:ext cx="4261104" cy="301752"/>
          </a:xfrm>
        </p:spPr>
        <p:txBody>
          <a:bodyPr/>
          <a:lstStyle/>
          <a:p>
            <a:r>
              <a:rPr lang="en-GB" dirty="0" smtClean="0"/>
              <a:t>May Alrashed. PhD</a:t>
            </a:r>
            <a:endParaRPr lang="en-GB"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3B70F5-C9FD-4B3C-9CB4-E8487CC99258}" type="datetime1">
              <a:rPr lang="en-GB" smtClean="0"/>
              <a:pPr/>
              <a:t>27/10/2014</a:t>
            </a:fld>
            <a:endParaRPr lang="en-GB" dirty="0"/>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
        <p:nvSpPr>
          <p:cNvPr id="5" name="Slide Number Placeholder 4"/>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C6BF55B-2DC4-4DE9-9485-216CB4824813}" type="datetime1">
              <a:rPr lang="en-GB" smtClean="0"/>
              <a:pPr/>
              <a:t>27/10/2014</a:t>
            </a:fld>
            <a:endParaRPr lang="en-GB" dirty="0"/>
          </a:p>
        </p:txBody>
      </p:sp>
      <p:sp>
        <p:nvSpPr>
          <p:cNvPr id="3" name="Footer Placeholder 2"/>
          <p:cNvSpPr>
            <a:spLocks noGrp="1"/>
          </p:cNvSpPr>
          <p:nvPr>
            <p:ph type="ftr" sz="quarter" idx="11"/>
          </p:nvPr>
        </p:nvSpPr>
        <p:spPr>
          <a:xfrm>
            <a:off x="457200" y="6481890"/>
            <a:ext cx="4260056" cy="300831"/>
          </a:xfrm>
        </p:spPr>
        <p:txBody>
          <a:bodyPr/>
          <a:lstStyle/>
          <a:p>
            <a:r>
              <a:rPr lang="en-GB" dirty="0" smtClean="0"/>
              <a:t>May Alrashed. PhD</a:t>
            </a:r>
            <a:endParaRPr lang="en-GB" dirty="0"/>
          </a:p>
        </p:txBody>
      </p:sp>
      <p:sp>
        <p:nvSpPr>
          <p:cNvPr id="4" name="Slide Number Placeholder 3"/>
          <p:cNvSpPr>
            <a:spLocks noGrp="1"/>
          </p:cNvSpPr>
          <p:nvPr>
            <p:ph type="sldNum" sz="quarter" idx="12"/>
          </p:nvPr>
        </p:nvSpPr>
        <p:spPr>
          <a:xfrm>
            <a:off x="7589520" y="6480969"/>
            <a:ext cx="502920" cy="301752"/>
          </a:xfrm>
        </p:spPr>
        <p:txBody>
          <a:bodyPr/>
          <a:lstStyle/>
          <a:p>
            <a:fld id="{4213AB17-2374-42AF-BAB3-1E0321EC7F5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FAE1206-AEEA-4658-8DE6-46E074052BBF}" type="datetime1">
              <a:rPr lang="en-GB" smtClean="0"/>
              <a:pPr/>
              <a:t>27/10/2014</a:t>
            </a:fld>
            <a:endParaRPr lang="en-GB"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GB" dirty="0" smtClean="0"/>
              <a:t>May Alrashed. PhD</a:t>
            </a:r>
            <a:endParaRPr lang="en-GB"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4D8464B-A96F-459C-A6E7-D21483CE1088}" type="datetime1">
              <a:rPr lang="en-GB" smtClean="0"/>
              <a:pPr/>
              <a:t>27/10/2014</a:t>
            </a:fld>
            <a:endParaRPr lang="en-GB"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GB" dirty="0" smtClean="0"/>
              <a:t>May Alrashed. PhD</a:t>
            </a:r>
            <a:endParaRPr lang="en-GB"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6B055E7-A516-47D8-AD99-E698B41195D2}" type="datetime1">
              <a:rPr lang="en-GB" smtClean="0"/>
              <a:pPr/>
              <a:t>27/10/2014</a:t>
            </a:fld>
            <a:endParaRPr lang="en-GB"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n-GB" dirty="0" smtClean="0"/>
              <a:t>May Alrashed. PhD</a:t>
            </a:r>
            <a:endParaRPr lang="en-GB"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213AB17-2374-42AF-BAB3-1E0321EC7F5B}"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britannica.com/EBchecked/topic/141012/covalent-bon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2819400"/>
            <a:ext cx="8062912" cy="1012825"/>
          </a:xfrm>
        </p:spPr>
        <p:txBody>
          <a:bodyPr/>
          <a:lstStyle/>
          <a:p>
            <a:pPr algn="ctr"/>
            <a:r>
              <a:rPr lang="en-US" b="1" dirty="0" smtClean="0">
                <a:latin typeface="Arial" pitchFamily="34" charset="0"/>
                <a:cs typeface="Arial" pitchFamily="34" charset="0"/>
              </a:rPr>
              <a:t>CLINICAL ENZYMOLOGY </a:t>
            </a:r>
            <a:endParaRPr lang="en-GB" b="1" dirty="0">
              <a:latin typeface="Arial" pitchFamily="34" charset="0"/>
              <a:cs typeface="Arial" pitchFamily="34" charset="0"/>
            </a:endParaRPr>
          </a:p>
        </p:txBody>
      </p:sp>
      <p:sp>
        <p:nvSpPr>
          <p:cNvPr id="3" name="Subtitle 2"/>
          <p:cNvSpPr>
            <a:spLocks noGrp="1"/>
          </p:cNvSpPr>
          <p:nvPr>
            <p:ph type="subTitle" idx="1"/>
          </p:nvPr>
        </p:nvSpPr>
        <p:spPr/>
        <p:txBody>
          <a:bodyPr/>
          <a:lstStyle/>
          <a:p>
            <a:pPr algn="ctr"/>
            <a:r>
              <a:rPr lang="en-US" b="1" dirty="0" smtClean="0">
                <a:latin typeface="Arial" pitchFamily="34" charset="0"/>
                <a:cs typeface="Arial" pitchFamily="34" charset="0"/>
              </a:rPr>
              <a:t>CLS 431</a:t>
            </a:r>
            <a:endParaRPr lang="en-GB"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pPr marL="64008" indent="0" eaLnBrk="0" hangingPunct="0">
              <a:buNone/>
            </a:pPr>
            <a:r>
              <a:rPr lang="en-US" sz="2400" b="1"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this model, the active site of the unbound enzyme is complementary in shape to the substrate.</a:t>
            </a:r>
          </a:p>
          <a:p>
            <a:pPr eaLnBrk="0" hangingPunct="0"/>
            <a:endParaRPr lang="en-US" sz="2400" dirty="0">
              <a:latin typeface="Arial" panose="020B0604020202020204" pitchFamily="34" charset="0"/>
              <a:cs typeface="Arial" panose="020B0604020202020204" pitchFamily="34" charset="0"/>
            </a:endParaRPr>
          </a:p>
          <a:p>
            <a:pPr marL="64008" indent="0">
              <a:buNone/>
            </a:pPr>
            <a:endParaRPr lang="en-US" sz="2400" dirty="0"/>
          </a:p>
        </p:txBody>
      </p:sp>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Slide Number Placeholder 8"/>
          <p:cNvSpPr>
            <a:spLocks noGrp="1"/>
          </p:cNvSpPr>
          <p:nvPr>
            <p:ph type="sldNum" sz="quarter" idx="12"/>
          </p:nvPr>
        </p:nvSpPr>
        <p:spPr/>
        <p:txBody>
          <a:bodyPr/>
          <a:lstStyle/>
          <a:p>
            <a:fld id="{6AAD1726-274B-4B32-942E-AE3D658435A5}" type="slidenum">
              <a:rPr lang="ar-SA"/>
              <a:pPr/>
              <a:t>10</a:t>
            </a:fld>
            <a:endParaRPr lang="en-US"/>
          </a:p>
        </p:txBody>
      </p:sp>
      <p:pic>
        <p:nvPicPr>
          <p:cNvPr id="6" name="Picture 4"/>
          <p:cNvPicPr>
            <a:picLocks noChangeAspect="1" noChangeArrowheads="1"/>
          </p:cNvPicPr>
          <p:nvPr/>
        </p:nvPicPr>
        <p:blipFill>
          <a:blip r:embed="rId2" cstate="print"/>
          <a:srcRect/>
          <a:stretch>
            <a:fillRect/>
          </a:stretch>
        </p:blipFill>
        <p:spPr bwMode="auto">
          <a:xfrm>
            <a:off x="2057400" y="3124200"/>
            <a:ext cx="4876800" cy="3260725"/>
          </a:xfrm>
          <a:prstGeom prst="rect">
            <a:avLst/>
          </a:prstGeom>
          <a:noFill/>
          <a:ln w="9525">
            <a:solidFill>
              <a:schemeClr val="tx1"/>
            </a:solidFill>
            <a:miter lim="800000"/>
            <a:headEnd/>
            <a:tailEnd/>
          </a:ln>
        </p:spPr>
      </p:pic>
      <p:sp>
        <p:nvSpPr>
          <p:cNvPr id="12" name="Title 11"/>
          <p:cNvSpPr>
            <a:spLocks noGrp="1"/>
          </p:cNvSpPr>
          <p:nvPr>
            <p:ph type="title"/>
          </p:nvPr>
        </p:nvSpPr>
        <p:spPr/>
        <p:txBody>
          <a:bodyPr>
            <a:normAutofit fontScale="90000"/>
          </a:bodyPr>
          <a:lstStyle/>
          <a:p>
            <a:pPr algn="ctr"/>
            <a:r>
              <a:rPr lang="en-US" sz="4400" b="1" dirty="0">
                <a:solidFill>
                  <a:schemeClr val="accent1"/>
                </a:solidFill>
                <a:latin typeface="Arial" panose="020B0604020202020204" pitchFamily="34" charset="0"/>
                <a:cs typeface="Arial" panose="020B0604020202020204" pitchFamily="34" charset="0"/>
              </a:rPr>
              <a:t>Lock &amp; Key Model of Enzyme-Substrate Binding</a:t>
            </a:r>
            <a:endParaRPr lang="en-US" dirty="0"/>
          </a:p>
        </p:txBody>
      </p:sp>
    </p:spTree>
    <p:extLst>
      <p:ext uri="{BB962C8B-B14F-4D97-AF65-F5344CB8AC3E}">
        <p14:creationId xmlns:p14="http://schemas.microsoft.com/office/powerpoint/2010/main" val="311444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Induced-Fit Model of Enzyme-Substrate Binding</a:t>
            </a:r>
            <a:endParaRPr lang="en-US" sz="36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676400"/>
            <a:ext cx="8229600" cy="4572000"/>
          </a:xfrm>
        </p:spPr>
        <p:txBody>
          <a:bodyPr>
            <a:norm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In this model, the enzyme changes shape on substrate binding.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active site forms a shape complementary to the substrate only after the substrate has been bound.</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6" name="Picture 5"/>
          <p:cNvPicPr>
            <a:picLocks noChangeAspect="1" noChangeArrowheads="1"/>
          </p:cNvPicPr>
          <p:nvPr/>
        </p:nvPicPr>
        <p:blipFill>
          <a:blip r:embed="rId2" cstate="print"/>
          <a:srcRect/>
          <a:stretch>
            <a:fillRect/>
          </a:stretch>
        </p:blipFill>
        <p:spPr bwMode="auto">
          <a:xfrm>
            <a:off x="2171700" y="3383447"/>
            <a:ext cx="4800600" cy="316905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2180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Specificity</a:t>
            </a:r>
            <a:endParaRPr lang="en-GB" dirty="0"/>
          </a:p>
        </p:txBody>
      </p:sp>
      <p:sp>
        <p:nvSpPr>
          <p:cNvPr id="3" name="Content Placeholder 2"/>
          <p:cNvSpPr>
            <a:spLocks noGrp="1"/>
          </p:cNvSpPr>
          <p:nvPr>
            <p:ph idx="1"/>
          </p:nvPr>
        </p:nvSpPr>
        <p:spPr>
          <a:xfrm>
            <a:off x="457200" y="1378424"/>
            <a:ext cx="8454788" cy="5076384"/>
          </a:xfrm>
        </p:spPr>
        <p:txBody>
          <a:bodyPr>
            <a:normAutofit fontScale="77500" lnSpcReduction="20000"/>
          </a:bodyPr>
          <a:lstStyle/>
          <a:p>
            <a:pPr>
              <a:buNone/>
            </a:pPr>
            <a:r>
              <a:rPr lang="en-US" dirty="0" smtClean="0"/>
              <a:t>In general, there are four distinct types of specificity:</a:t>
            </a:r>
          </a:p>
          <a:p>
            <a:pPr>
              <a:buNone/>
            </a:pPr>
            <a:endParaRPr lang="en-US" dirty="0" smtClean="0"/>
          </a:p>
          <a:p>
            <a:pPr>
              <a:buFont typeface="Wingdings" pitchFamily="2" charset="2"/>
              <a:buChar char="Ø"/>
            </a:pPr>
            <a:r>
              <a:rPr lang="en-US" sz="3600" b="1" dirty="0" smtClean="0">
                <a:solidFill>
                  <a:schemeClr val="accent1"/>
                </a:solidFill>
              </a:rPr>
              <a:t>Absolute specificity </a:t>
            </a:r>
            <a:endParaRPr lang="en-US" sz="3600" dirty="0" smtClean="0"/>
          </a:p>
          <a:p>
            <a:pPr>
              <a:buNone/>
            </a:pPr>
            <a:r>
              <a:rPr lang="en-US" dirty="0" smtClean="0"/>
              <a:t>	The enzyme will catalyze only one reaction. </a:t>
            </a:r>
          </a:p>
          <a:p>
            <a:pPr>
              <a:buNone/>
            </a:pPr>
            <a:endParaRPr lang="en-US" sz="1000" dirty="0" smtClean="0"/>
          </a:p>
          <a:p>
            <a:pPr>
              <a:buFont typeface="Wingdings" pitchFamily="2" charset="2"/>
              <a:buChar char="Ø"/>
            </a:pPr>
            <a:r>
              <a:rPr lang="en-US" sz="3600" b="1" dirty="0" smtClean="0">
                <a:solidFill>
                  <a:schemeClr val="accent1"/>
                </a:solidFill>
              </a:rPr>
              <a:t>Group specificity</a:t>
            </a:r>
            <a:r>
              <a:rPr lang="en-US" sz="3600" dirty="0" smtClean="0">
                <a:solidFill>
                  <a:schemeClr val="accent1"/>
                </a:solidFill>
              </a:rPr>
              <a:t> </a:t>
            </a:r>
            <a:endParaRPr lang="en-US" sz="3600" dirty="0" smtClean="0"/>
          </a:p>
          <a:p>
            <a:pPr>
              <a:buNone/>
            </a:pPr>
            <a:r>
              <a:rPr lang="en-US" dirty="0" smtClean="0"/>
              <a:t>	the enzyme will act only on molecules that have specific functional groups, such as amino, phosphate and methyl groups.</a:t>
            </a:r>
          </a:p>
          <a:p>
            <a:pPr>
              <a:buNone/>
            </a:pPr>
            <a:endParaRPr lang="en-US" sz="900" dirty="0" smtClean="0"/>
          </a:p>
          <a:p>
            <a:pPr>
              <a:buFont typeface="Wingdings" pitchFamily="2" charset="2"/>
              <a:buChar char="Ø"/>
            </a:pPr>
            <a:r>
              <a:rPr lang="en-US" sz="3600" b="1" dirty="0" smtClean="0">
                <a:solidFill>
                  <a:schemeClr val="accent1"/>
                </a:solidFill>
              </a:rPr>
              <a:t>Linkage specificity</a:t>
            </a:r>
            <a:r>
              <a:rPr lang="en-US" sz="3600" dirty="0" smtClean="0">
                <a:solidFill>
                  <a:schemeClr val="accent1"/>
                </a:solidFill>
              </a:rPr>
              <a:t> </a:t>
            </a:r>
            <a:endParaRPr lang="en-US" sz="3600" dirty="0" smtClean="0"/>
          </a:p>
          <a:p>
            <a:pPr>
              <a:buNone/>
            </a:pPr>
            <a:r>
              <a:rPr lang="en-US" dirty="0" smtClean="0"/>
              <a:t>	the enzyme will act on a particular type of chemical bond regardless of the rest of the molecular structure.</a:t>
            </a:r>
          </a:p>
          <a:p>
            <a:pPr>
              <a:buNone/>
            </a:pPr>
            <a:endParaRPr lang="en-US" sz="1200" dirty="0" smtClean="0"/>
          </a:p>
          <a:p>
            <a:pPr>
              <a:buFont typeface="Wingdings" pitchFamily="2" charset="2"/>
              <a:buChar char="Ø"/>
            </a:pPr>
            <a:r>
              <a:rPr lang="en-US" sz="3600" b="1" dirty="0" smtClean="0">
                <a:solidFill>
                  <a:schemeClr val="accent1"/>
                </a:solidFill>
              </a:rPr>
              <a:t>Stereo chemical specificity</a:t>
            </a:r>
            <a:r>
              <a:rPr lang="en-US" sz="3600" dirty="0" smtClean="0">
                <a:solidFill>
                  <a:schemeClr val="accent1"/>
                </a:solidFill>
              </a:rPr>
              <a:t> </a:t>
            </a:r>
            <a:endParaRPr lang="en-US" sz="3600" dirty="0" smtClean="0"/>
          </a:p>
          <a:p>
            <a:pPr>
              <a:buNone/>
            </a:pPr>
            <a:r>
              <a:rPr lang="en-US" dirty="0" smtClean="0"/>
              <a:t>	the enzyme will act on a particular steric or optical isomer. </a:t>
            </a: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1"/>
                </a:solidFill>
              </a:rPr>
              <a:t>Absolute specificity </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Is the highest degree of specificity.</a:t>
            </a:r>
          </a:p>
          <a:p>
            <a:pPr>
              <a:buFont typeface="Wingdings" pitchFamily="2" charset="2"/>
              <a:buChar char="Ø"/>
            </a:pPr>
            <a:endParaRPr lang="en-US" sz="2800" dirty="0" smtClean="0"/>
          </a:p>
          <a:p>
            <a:pPr>
              <a:buFont typeface="Wingdings" pitchFamily="2" charset="2"/>
              <a:buChar char="Ø"/>
            </a:pPr>
            <a:r>
              <a:rPr lang="en-US" sz="2800" dirty="0" smtClean="0"/>
              <a:t>The enzyme active site is recognized by a single substrate.</a:t>
            </a:r>
          </a:p>
          <a:p>
            <a:pPr>
              <a:buFont typeface="Wingdings" pitchFamily="2" charset="2"/>
              <a:buChar char="Ø"/>
            </a:pPr>
            <a:endParaRPr lang="en-US" sz="2800" dirty="0" smtClean="0"/>
          </a:p>
          <a:p>
            <a:pPr>
              <a:buFont typeface="Wingdings" pitchFamily="2" charset="2"/>
              <a:buChar char="Ø"/>
            </a:pPr>
            <a:r>
              <a:rPr lang="en-US" sz="2800" dirty="0" smtClean="0"/>
              <a:t>Example: </a:t>
            </a:r>
            <a:r>
              <a:rPr lang="en-US" sz="2800" dirty="0" err="1" smtClean="0"/>
              <a:t>Glucokinase</a:t>
            </a:r>
            <a:r>
              <a:rPr lang="en-US" sz="2800" dirty="0" smtClean="0"/>
              <a:t> catalyzes the conversion of glucose to glucose -6-phosphate</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1"/>
                </a:solidFill>
              </a:rPr>
              <a:t>Group</a:t>
            </a:r>
            <a:r>
              <a:rPr lang="en-US" sz="4400" b="1" dirty="0" smtClean="0">
                <a:solidFill>
                  <a:schemeClr val="accent1"/>
                </a:solidFill>
              </a:rPr>
              <a:t> </a:t>
            </a:r>
            <a:r>
              <a:rPr lang="en-US" sz="4400" dirty="0" smtClean="0">
                <a:solidFill>
                  <a:schemeClr val="accent1"/>
                </a:solidFill>
              </a:rPr>
              <a:t>specificity </a:t>
            </a:r>
            <a:endParaRPr lang="en-GB" dirty="0"/>
          </a:p>
        </p:txBody>
      </p:sp>
      <p:sp>
        <p:nvSpPr>
          <p:cNvPr id="3" name="Content Placeholder 2"/>
          <p:cNvSpPr>
            <a:spLocks noGrp="1"/>
          </p:cNvSpPr>
          <p:nvPr>
            <p:ph idx="1"/>
          </p:nvPr>
        </p:nvSpPr>
        <p:spPr/>
        <p:txBody>
          <a:bodyPr/>
          <a:lstStyle/>
          <a:p>
            <a:pPr>
              <a:buFont typeface="Wingdings" pitchFamily="2" charset="2"/>
              <a:buChar char="Ø"/>
            </a:pPr>
            <a:r>
              <a:rPr lang="en-US" sz="2800" dirty="0" smtClean="0"/>
              <a:t>Enzyme active site can recognize many substrates , all belonging to same group of compounds.</a:t>
            </a:r>
          </a:p>
          <a:p>
            <a:pPr>
              <a:buFont typeface="Wingdings" pitchFamily="2" charset="2"/>
              <a:buChar char="Ø"/>
            </a:pPr>
            <a:endParaRPr lang="en-US" sz="2800" dirty="0" smtClean="0"/>
          </a:p>
          <a:p>
            <a:pPr>
              <a:buFont typeface="Wingdings" pitchFamily="2" charset="2"/>
              <a:buChar char="Ø"/>
            </a:pPr>
            <a:r>
              <a:rPr lang="en-US" sz="2800" dirty="0" smtClean="0"/>
              <a:t>Example: </a:t>
            </a:r>
          </a:p>
          <a:p>
            <a:pPr>
              <a:buFont typeface="Wingdings" pitchFamily="2" charset="2"/>
              <a:buChar char="Ø"/>
            </a:pPr>
            <a:r>
              <a:rPr lang="en-US" sz="2800" dirty="0" err="1" smtClean="0"/>
              <a:t>Trypsin</a:t>
            </a:r>
            <a:r>
              <a:rPr lang="en-US" sz="2800" dirty="0" smtClean="0"/>
              <a:t> catalyzes the hydrolysis of peptide bond in several proteins.</a:t>
            </a:r>
          </a:p>
          <a:p>
            <a:pPr>
              <a:buFont typeface="Wingdings" pitchFamily="2" charset="2"/>
              <a:buChar char="Ø"/>
            </a:pPr>
            <a:r>
              <a:rPr lang="en-US" sz="2800" dirty="0" err="1" smtClean="0"/>
              <a:t>Hexokinases</a:t>
            </a:r>
            <a:r>
              <a:rPr lang="en-US" sz="2800" dirty="0" smtClean="0"/>
              <a:t> act on six carbon sugars.</a:t>
            </a:r>
          </a:p>
          <a:p>
            <a:pPr>
              <a:buFont typeface="Wingdings" pitchFamily="2" charset="2"/>
              <a:buChar char="Ø"/>
            </a:pP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Reaction specificity</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The enzyme catalyzes only one type of reaction</a:t>
            </a:r>
          </a:p>
          <a:p>
            <a:pPr>
              <a:buFont typeface="Wingdings" pitchFamily="2" charset="2"/>
              <a:buChar char="Ø"/>
            </a:pPr>
            <a:endParaRPr lang="en-US" sz="2800" dirty="0" smtClean="0"/>
          </a:p>
          <a:p>
            <a:pPr>
              <a:buFont typeface="Wingdings" pitchFamily="2" charset="2"/>
              <a:buChar char="Ø"/>
            </a:pPr>
            <a:r>
              <a:rPr lang="en-US" sz="2800" dirty="0" smtClean="0"/>
              <a:t>Example:</a:t>
            </a:r>
          </a:p>
          <a:p>
            <a:pPr>
              <a:buFont typeface="Wingdings" pitchFamily="2" charset="2"/>
              <a:buChar char="Ø"/>
            </a:pPr>
            <a:r>
              <a:rPr lang="en-US" sz="2800" dirty="0" err="1" smtClean="0"/>
              <a:t>Oxidoreductases</a:t>
            </a:r>
            <a:r>
              <a:rPr lang="en-US" sz="2800" dirty="0" smtClean="0"/>
              <a:t> catalyze oxidation –reduction reactions</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Optical specificity</a:t>
            </a:r>
            <a:endParaRPr lang="en-GB" dirty="0"/>
          </a:p>
        </p:txBody>
      </p:sp>
      <p:sp>
        <p:nvSpPr>
          <p:cNvPr id="3" name="Content Placeholder 2"/>
          <p:cNvSpPr>
            <a:spLocks noGrp="1"/>
          </p:cNvSpPr>
          <p:nvPr>
            <p:ph idx="1"/>
          </p:nvPr>
        </p:nvSpPr>
        <p:spPr>
          <a:xfrm>
            <a:off x="429905" y="1582557"/>
            <a:ext cx="8229600" cy="4572000"/>
          </a:xfrm>
        </p:spPr>
        <p:txBody>
          <a:bodyPr>
            <a:normAutofit/>
          </a:bodyPr>
          <a:lstStyle/>
          <a:p>
            <a:pPr>
              <a:buFont typeface="Wingdings" pitchFamily="2" charset="2"/>
              <a:buChar char="Ø"/>
            </a:pPr>
            <a:r>
              <a:rPr lang="en-US" sz="2800" dirty="0" smtClean="0"/>
              <a:t>Enzyme is stereospecific. </a:t>
            </a:r>
          </a:p>
          <a:p>
            <a:pPr>
              <a:buFont typeface="Wingdings" pitchFamily="2" charset="2"/>
              <a:buChar char="Ø"/>
            </a:pPr>
            <a:r>
              <a:rPr lang="en-US" sz="2800" dirty="0" smtClean="0"/>
              <a:t>Is capable to differentiate between L- and D- isomers of a compound.</a:t>
            </a:r>
          </a:p>
          <a:p>
            <a:pPr>
              <a:buFont typeface="Wingdings" pitchFamily="2" charset="2"/>
              <a:buChar char="Ø"/>
            </a:pPr>
            <a:r>
              <a:rPr lang="en-US" sz="2800" dirty="0" smtClean="0"/>
              <a:t>Example:</a:t>
            </a:r>
          </a:p>
          <a:p>
            <a:pPr lvl="1"/>
            <a:r>
              <a:rPr lang="en-US" sz="2400" dirty="0" smtClean="0"/>
              <a:t>L amino acid </a:t>
            </a:r>
            <a:r>
              <a:rPr lang="en-US" sz="2400" dirty="0" err="1" smtClean="0"/>
              <a:t>oxidase</a:t>
            </a:r>
            <a:r>
              <a:rPr lang="en-US" sz="2400" dirty="0" smtClean="0"/>
              <a:t> acts only on L-amino acid.</a:t>
            </a:r>
          </a:p>
          <a:p>
            <a:pPr lvl="1"/>
            <a:r>
              <a:rPr lang="el-GR" sz="2400" dirty="0" smtClean="0"/>
              <a:t>α</a:t>
            </a:r>
            <a:r>
              <a:rPr lang="en-US" sz="2400" dirty="0" smtClean="0"/>
              <a:t>-glycosidase acts only on </a:t>
            </a:r>
            <a:r>
              <a:rPr lang="el-GR" sz="2400" dirty="0" smtClean="0"/>
              <a:t>α</a:t>
            </a:r>
            <a:r>
              <a:rPr lang="en-US" sz="2400" dirty="0" smtClean="0"/>
              <a:t>-</a:t>
            </a:r>
            <a:r>
              <a:rPr lang="en-US" sz="2400" dirty="0" err="1" smtClean="0"/>
              <a:t>glycosidic</a:t>
            </a:r>
            <a:r>
              <a:rPr lang="en-US" sz="2400" dirty="0" smtClean="0"/>
              <a:t> bond which are present in starch and glycogen.</a:t>
            </a:r>
          </a:p>
          <a:p>
            <a:pPr lvl="1"/>
            <a:r>
              <a:rPr lang="el-GR" sz="2400" dirty="0" smtClean="0"/>
              <a:t>β</a:t>
            </a:r>
            <a:r>
              <a:rPr lang="en-US" sz="2400" dirty="0" smtClean="0"/>
              <a:t>-glycosidase acts only on </a:t>
            </a:r>
            <a:r>
              <a:rPr lang="el-GR" sz="2400" dirty="0" smtClean="0"/>
              <a:t>β </a:t>
            </a:r>
            <a:r>
              <a:rPr lang="en-US" sz="2400" dirty="0" smtClean="0"/>
              <a:t>-</a:t>
            </a:r>
            <a:r>
              <a:rPr lang="en-US" sz="2400" dirty="0" err="1" smtClean="0"/>
              <a:t>glycosidic</a:t>
            </a:r>
            <a:r>
              <a:rPr lang="en-US" sz="2400" dirty="0" smtClean="0"/>
              <a:t> bond that are present in cellulose.</a:t>
            </a:r>
          </a:p>
          <a:p>
            <a:pPr lvl="1">
              <a:buNone/>
            </a:pPr>
            <a:r>
              <a:rPr lang="en-US" sz="2400" dirty="0" smtClean="0"/>
              <a:t>(think)*** </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normAutofit fontScale="90000"/>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 of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Enzymes</a:t>
            </a:r>
            <a:b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enzymes catalyze?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819934"/>
          </a:xfrm>
        </p:spPr>
        <p:txBody>
          <a:bodyPr>
            <a:normAutofit fontScale="92500"/>
          </a:bodyPr>
          <a:lstStyle/>
          <a:p>
            <a:pPr marL="53975" indent="0">
              <a:buNone/>
            </a:pPr>
            <a:r>
              <a:rPr lang="en-US" sz="2800" dirty="0" smtClean="0"/>
              <a:t>The basic enzymatic reaction can be represented as follows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t>
            </a:r>
            <a:r>
              <a:rPr lang="en-US" sz="2800" dirty="0" smtClean="0">
                <a:solidFill>
                  <a:schemeClr val="bg1"/>
                </a:solidFill>
              </a:rPr>
              <a:t>ES complex      EX complex</a:t>
            </a:r>
          </a:p>
          <a:p>
            <a:pPr>
              <a:buNone/>
            </a:pPr>
            <a:endParaRPr lang="en-US" sz="1500" dirty="0" smtClean="0">
              <a:solidFill>
                <a:schemeClr val="bg1"/>
              </a:solidFill>
            </a:endParaRPr>
          </a:p>
          <a:p>
            <a:pPr>
              <a:buNone/>
            </a:pPr>
            <a:r>
              <a:rPr lang="en-US" sz="1500" dirty="0" smtClean="0">
                <a:solidFill>
                  <a:schemeClr val="bg1"/>
                </a:solidFill>
              </a:rPr>
              <a:t>http://www.wiley.com/college/pratt/0471393878/instructor/animations/enzyme_kinetics/index.html</a:t>
            </a:r>
          </a:p>
          <a:p>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
        <p:nvSpPr>
          <p:cNvPr id="4" name="Footer Placeholder 3"/>
          <p:cNvSpPr>
            <a:spLocks noGrp="1"/>
          </p:cNvSpPr>
          <p:nvPr>
            <p:ph type="ftr" sz="quarter" idx="11"/>
          </p:nvPr>
        </p:nvSpPr>
        <p:spPr/>
        <p:txBody>
          <a:bodyPr/>
          <a:lstStyle/>
          <a:p>
            <a:r>
              <a:rPr lang="en-GB" dirty="0" smtClean="0"/>
              <a:t>May </a:t>
            </a:r>
            <a:r>
              <a:rPr lang="en-GB" dirty="0" err="1" smtClean="0"/>
              <a:t>Alrashed</a:t>
            </a:r>
            <a:r>
              <a:rPr lang="en-GB" dirty="0" smtClean="0"/>
              <a:t>. PhD</a:t>
            </a:r>
            <a:endParaRPr lang="en-GB" dirty="0"/>
          </a:p>
        </p:txBody>
      </p:sp>
      <p:pic>
        <p:nvPicPr>
          <p:cNvPr id="6" name="Picture 5" descr="enzyme mechanism.png"/>
          <p:cNvPicPr>
            <a:picLocks noChangeAspect="1"/>
          </p:cNvPicPr>
          <p:nvPr/>
        </p:nvPicPr>
        <p:blipFill>
          <a:blip r:embed="rId2" cstate="print"/>
          <a:stretch>
            <a:fillRect/>
          </a:stretch>
        </p:blipFill>
        <p:spPr>
          <a:xfrm>
            <a:off x="699448" y="2657911"/>
            <a:ext cx="6934200" cy="2699219"/>
          </a:xfrm>
          <a:prstGeom prst="rect">
            <a:avLst/>
          </a:prstGeom>
        </p:spPr>
      </p:pic>
    </p:spTree>
    <p:extLst>
      <p:ext uri="{BB962C8B-B14F-4D97-AF65-F5344CB8AC3E}">
        <p14:creationId xmlns:p14="http://schemas.microsoft.com/office/powerpoint/2010/main" val="365014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effectLst>
                  <a:outerShdw blurRad="38100" dist="38100" dir="2700000" algn="tl">
                    <a:srgbClr val="000000">
                      <a:alpha val="43137"/>
                    </a:srgbClr>
                  </a:outerShdw>
                </a:effectLst>
              </a:rPr>
              <a:t>How do enzymes increase the rate of reaction?</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Enzymes increase reaction rates by decreasing the amount of energy required to form a complex of reactants that is competent to produce reaction products. </a:t>
            </a:r>
          </a:p>
          <a:p>
            <a:pPr>
              <a:buFont typeface="Wingdings" pitchFamily="2" charset="2"/>
              <a:buChar char="Ø"/>
            </a:pPr>
            <a:r>
              <a:rPr lang="en-US" sz="2800" dirty="0" smtClean="0"/>
              <a:t>This complex is known as the activated state or transition state complex for the reaction.</a:t>
            </a:r>
          </a:p>
          <a:p>
            <a:pPr>
              <a:buFont typeface="Wingdings" pitchFamily="2" charset="2"/>
              <a:buChar char="Ø"/>
            </a:pPr>
            <a:r>
              <a:rPr lang="en-US" sz="2800" dirty="0" smtClean="0"/>
              <a:t>Enzymes and other catalysts accelerate reactions by lowering the energy of the transition state. </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Stabilization of the Transition State</a:t>
            </a:r>
            <a:br>
              <a:rPr lang="en-GB" dirty="0" smtClean="0"/>
            </a:br>
            <a:endParaRPr lang="en-GB" dirty="0"/>
          </a:p>
        </p:txBody>
      </p:sp>
      <p:sp>
        <p:nvSpPr>
          <p:cNvPr id="3" name="Content Placeholder 2"/>
          <p:cNvSpPr>
            <a:spLocks noGrp="1"/>
          </p:cNvSpPr>
          <p:nvPr>
            <p:ph idx="1"/>
          </p:nvPr>
        </p:nvSpPr>
        <p:spPr>
          <a:xfrm>
            <a:off x="457200" y="1433015"/>
            <a:ext cx="8229600" cy="5021793"/>
          </a:xfrm>
        </p:spPr>
        <p:txBody>
          <a:bodyPr>
            <a:noAutofit/>
          </a:bodyPr>
          <a:lstStyle/>
          <a:p>
            <a:pPr>
              <a:buFont typeface="Wingdings" pitchFamily="2" charset="2"/>
              <a:buChar char="Ø"/>
            </a:pPr>
            <a:r>
              <a:rPr lang="en-GB" sz="2800" dirty="0" smtClean="0"/>
              <a:t>The catalytic role of an enzyme is to reduce the energy barrier between substrate and transition state.  </a:t>
            </a:r>
          </a:p>
          <a:p>
            <a:pPr>
              <a:buFont typeface="Wingdings" pitchFamily="2" charset="2"/>
              <a:buChar char="Ø"/>
            </a:pPr>
            <a:r>
              <a:rPr lang="en-GB" sz="2800" dirty="0" smtClean="0"/>
              <a:t>This is accomplished through the formation of an enzyme-substrate complex (ES).  </a:t>
            </a:r>
          </a:p>
          <a:p>
            <a:pPr>
              <a:buFont typeface="Wingdings" pitchFamily="2" charset="2"/>
              <a:buChar char="Ø"/>
            </a:pPr>
            <a:r>
              <a:rPr lang="en-GB" sz="2800" dirty="0" smtClean="0"/>
              <a:t>This complex is converted to product by passing through a transition state (EX</a:t>
            </a:r>
            <a:r>
              <a:rPr lang="en-GB" sz="2800" baseline="30000" dirty="0" smtClean="0"/>
              <a:t>‡</a:t>
            </a:r>
            <a:r>
              <a:rPr lang="en-GB" sz="2800" dirty="0" smtClean="0"/>
              <a:t>).  </a:t>
            </a:r>
          </a:p>
          <a:p>
            <a:pPr>
              <a:buFont typeface="Wingdings" pitchFamily="2" charset="2"/>
              <a:buChar char="Ø"/>
            </a:pPr>
            <a:r>
              <a:rPr lang="en-GB" sz="2800" dirty="0" smtClean="0"/>
              <a:t>The energy of EX  is lower than for X . Therefore, this decrease in energy partially explains the enzymes ability to accelerate the reaction rate.</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lstStyle/>
          <a:p>
            <a:r>
              <a:rPr lang="en-US" b="1" dirty="0" smtClean="0">
                <a:latin typeface="Arial" panose="020B0604020202020204" pitchFamily="34" charset="0"/>
                <a:cs typeface="Arial" panose="020B0604020202020204" pitchFamily="34" charset="0"/>
              </a:rPr>
              <a:t>General properties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3984592"/>
          </a:xfrm>
        </p:spPr>
        <p:txBody>
          <a:bodyPr>
            <a:normAutofit fontScale="92500" lnSpcReduction="10000"/>
          </a:bodyPr>
          <a:lstStyle/>
          <a:p>
            <a:pPr>
              <a:buFont typeface="Wingdings" pitchFamily="2" charset="2"/>
              <a:buChar char="Ø"/>
            </a:pPr>
            <a:r>
              <a:rPr lang="en-US" sz="2400" dirty="0" smtClean="0">
                <a:latin typeface="Arial" pitchFamily="34" charset="0"/>
                <a:cs typeface="Arial" pitchFamily="34" charset="0"/>
              </a:rPr>
              <a:t>Enzymes are protein catalyst that increase the velocity of a chemical reaction.</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Enzymes are not consumed during the reaction they catalyzed.</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With the exception of catalytic RNA molecules, or ribozymes, enzymes are proteins.</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In addition to being highly efficient, enzymes are also extremely selective catalysts.</a:t>
            </a:r>
          </a:p>
          <a:p>
            <a:pPr>
              <a:buClr>
                <a:schemeClr val="bg1"/>
              </a:buClr>
              <a:buFont typeface="Wingdings" pitchFamily="2" charset="2"/>
              <a:buChar char="Ø"/>
            </a:pPr>
            <a:endParaRPr lang="en-US" sz="2400" dirty="0" smtClean="0">
              <a:latin typeface="Arial" pitchFamily="34" charset="0"/>
              <a:cs typeface="Arial" pitchFamily="34" charset="0"/>
            </a:endParaRP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4" name="Picture 3" descr="figure enzyme reaction.png"/>
          <p:cNvPicPr>
            <a:picLocks noChangeAspect="1"/>
          </p:cNvPicPr>
          <p:nvPr/>
        </p:nvPicPr>
        <p:blipFill>
          <a:blip r:embed="rId2" cstate="print"/>
          <a:stretch>
            <a:fillRect/>
          </a:stretch>
        </p:blipFill>
        <p:spPr>
          <a:xfrm>
            <a:off x="982639" y="868297"/>
            <a:ext cx="7276707" cy="519130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6"/>
            <a:ext cx="8229600" cy="1399032"/>
          </a:xfrm>
        </p:spPr>
        <p:txBody>
          <a:bodyPr/>
          <a:lstStyle/>
          <a:p>
            <a:pPr algn="ct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 of Enzymes</a:t>
            </a:r>
            <a:endParaRPr lang="en-GB" dirty="0"/>
          </a:p>
        </p:txBody>
      </p:sp>
      <p:sp>
        <p:nvSpPr>
          <p:cNvPr id="3" name="Content Placeholder 2"/>
          <p:cNvSpPr>
            <a:spLocks noGrp="1"/>
          </p:cNvSpPr>
          <p:nvPr>
            <p:ph idx="1"/>
          </p:nvPr>
        </p:nvSpPr>
        <p:spPr>
          <a:xfrm>
            <a:off x="457200" y="1773624"/>
            <a:ext cx="8229600" cy="4572000"/>
          </a:xfrm>
        </p:spPr>
        <p:txBody>
          <a:bodyPr>
            <a:noAutofit/>
          </a:bodyPr>
          <a:lstStyle/>
          <a:p>
            <a:pPr>
              <a:buFont typeface="Wingdings" pitchFamily="2" charset="2"/>
              <a:buChar char="Ø"/>
            </a:pPr>
            <a:r>
              <a:rPr lang="en-GB" sz="2400" dirty="0" smtClean="0"/>
              <a:t>The combination formed by an enzyme and its substrates is called the enzyme–substrate complex. </a:t>
            </a:r>
          </a:p>
          <a:p>
            <a:pPr>
              <a:buNone/>
            </a:pPr>
            <a:endParaRPr lang="en-GB" sz="900" dirty="0" smtClean="0"/>
          </a:p>
          <a:p>
            <a:pPr>
              <a:buFont typeface="Wingdings" pitchFamily="2" charset="2"/>
              <a:buChar char="Ø"/>
            </a:pPr>
            <a:r>
              <a:rPr lang="en-GB" sz="2400" dirty="0" smtClean="0"/>
              <a:t>When two substrates and one enzyme are involved, the complex is called a ternary complex;</a:t>
            </a:r>
          </a:p>
          <a:p>
            <a:pPr>
              <a:buNone/>
            </a:pPr>
            <a:endParaRPr lang="en-GB" sz="800" dirty="0" smtClean="0"/>
          </a:p>
          <a:p>
            <a:pPr>
              <a:buFont typeface="Wingdings" pitchFamily="2" charset="2"/>
              <a:buChar char="Ø"/>
            </a:pPr>
            <a:r>
              <a:rPr lang="en-GB" sz="2400" dirty="0" smtClean="0"/>
              <a:t> one substrate and one enzyme are called a binary complex. </a:t>
            </a:r>
          </a:p>
          <a:p>
            <a:pPr>
              <a:buFont typeface="Wingdings" pitchFamily="2" charset="2"/>
              <a:buChar char="Ø"/>
            </a:pPr>
            <a:r>
              <a:rPr lang="en-GB" sz="2400" dirty="0" smtClean="0"/>
              <a:t>The substrates are attracted to the active site by electrostatic and hydrophobic forces, which are called noncovalent bonds because they are physical attractions and not </a:t>
            </a:r>
            <a:r>
              <a:rPr lang="en-GB" sz="2400" dirty="0" smtClean="0">
                <a:hlinkClick r:id="rId2"/>
              </a:rPr>
              <a:t>chemical bonds</a:t>
            </a:r>
            <a:endParaRPr lang="en-GB" sz="24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0" y="2429077"/>
            <a:ext cx="9144000" cy="2677656"/>
          </a:xfrm>
          <a:prstGeom prst="rect">
            <a:avLst/>
          </a:prstGeom>
        </p:spPr>
        <p:txBody>
          <a:bodyPr wrap="square">
            <a:spAutoFit/>
          </a:bodyPr>
          <a:lstStyle/>
          <a:p>
            <a:pPr>
              <a:buNone/>
            </a:pPr>
            <a:r>
              <a:rPr lang="en-US" sz="2800" dirty="0" smtClean="0"/>
              <a:t>The mechanism of action of enzymes can be explained by two perspectives</a:t>
            </a:r>
          </a:p>
          <a:p>
            <a:pPr>
              <a:buNone/>
            </a:pPr>
            <a:endParaRPr lang="en-US" sz="2800" dirty="0" smtClean="0"/>
          </a:p>
          <a:p>
            <a:pPr lvl="3">
              <a:buClr>
                <a:schemeClr val="accent2"/>
              </a:buClr>
              <a:buFont typeface="Wingdings" pitchFamily="2" charset="2"/>
              <a:buChar char="Ø"/>
            </a:pPr>
            <a:r>
              <a:rPr lang="en-US" sz="2800" dirty="0" smtClean="0"/>
              <a:t>Thermodynamic changes</a:t>
            </a:r>
          </a:p>
          <a:p>
            <a:pPr lvl="3">
              <a:buClr>
                <a:schemeClr val="accent2"/>
              </a:buClr>
            </a:pPr>
            <a:r>
              <a:rPr lang="en-US" sz="2800" dirty="0" smtClean="0"/>
              <a:t> </a:t>
            </a:r>
          </a:p>
          <a:p>
            <a:pPr lvl="3">
              <a:buClr>
                <a:schemeClr val="accent2"/>
              </a:buClr>
              <a:buFont typeface="Wingdings" pitchFamily="2" charset="2"/>
              <a:buChar char="Ø"/>
            </a:pPr>
            <a:r>
              <a:rPr lang="en-US" sz="2800" dirty="0" smtClean="0"/>
              <a:t>Processes at the active site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Thermodynamic changes </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solidFill>
                  <a:srgbClr val="FFFFFF"/>
                </a:solidFill>
              </a:rPr>
              <a:t>Enzymes accelerate reactions by lowering the free energy of activation </a:t>
            </a:r>
          </a:p>
          <a:p>
            <a:pPr>
              <a:buFont typeface="Wingdings" pitchFamily="2" charset="2"/>
              <a:buChar char="Ø"/>
            </a:pPr>
            <a:r>
              <a:rPr lang="en-US" dirty="0" smtClean="0">
                <a:solidFill>
                  <a:srgbClr val="FFFFFF"/>
                </a:solidFill>
              </a:rPr>
              <a:t>Enzymes do this by binding the </a:t>
            </a:r>
            <a:r>
              <a:rPr lang="en-US" dirty="0" smtClean="0">
                <a:solidFill>
                  <a:srgbClr val="FF3399"/>
                </a:solidFill>
              </a:rPr>
              <a:t>transition state</a:t>
            </a:r>
            <a:r>
              <a:rPr lang="en-US" dirty="0" smtClean="0">
                <a:solidFill>
                  <a:srgbClr val="FFFFFF"/>
                </a:solidFill>
              </a:rPr>
              <a:t> of the reaction better than the substrate </a:t>
            </a:r>
          </a:p>
          <a:p>
            <a:pPr marL="341313" indent="-276225">
              <a:buFont typeface="Wingdings" pitchFamily="2" charset="2"/>
              <a:buChar char="Ø"/>
            </a:pPr>
            <a:r>
              <a:rPr lang="en-US" dirty="0" smtClean="0"/>
              <a:t>The lower activation energy means that more molecules have the required energy to reach the transition state.  </a:t>
            </a:r>
          </a:p>
          <a:p>
            <a:pPr>
              <a:buFont typeface="Wingdings" pitchFamily="2" charset="2"/>
              <a:buChar char="Ø"/>
            </a:pP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2"/>
          <p:cNvPicPr>
            <a:picLocks noChangeAspect="1" noChangeArrowheads="1"/>
          </p:cNvPicPr>
          <p:nvPr/>
        </p:nvPicPr>
        <p:blipFill>
          <a:blip r:embed="rId2" cstate="print"/>
          <a:srcRect/>
          <a:stretch>
            <a:fillRect/>
          </a:stretch>
        </p:blipFill>
        <p:spPr>
          <a:xfrm>
            <a:off x="754039" y="1801504"/>
            <a:ext cx="7946836" cy="423831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Title 1"/>
          <p:cNvSpPr txBox="1">
            <a:spLocks/>
          </p:cNvSpPr>
          <p:nvPr/>
        </p:nvSpPr>
        <p:spPr>
          <a:xfrm>
            <a:off x="0" y="0"/>
            <a:ext cx="9144000" cy="685800"/>
          </a:xfrm>
          <a:prstGeom prst="rect">
            <a:avLst/>
          </a:prstGeom>
        </p:spPr>
        <p:txBody>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Free energy change</a:t>
            </a:r>
          </a:p>
        </p:txBody>
      </p:sp>
      <p:sp>
        <p:nvSpPr>
          <p:cNvPr id="4" name="Content Placeholder 2"/>
          <p:cNvSpPr txBox="1">
            <a:spLocks/>
          </p:cNvSpPr>
          <p:nvPr/>
        </p:nvSpPr>
        <p:spPr>
          <a:xfrm>
            <a:off x="0" y="1348854"/>
            <a:ext cx="9144000" cy="3291386"/>
          </a:xfrm>
          <a:prstGeom prst="rect">
            <a:avLst/>
          </a:prstGeom>
        </p:spPr>
        <p:txBody>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err="1" smtClean="0">
                <a:ln>
                  <a:noFill/>
                </a:ln>
                <a:solidFill>
                  <a:schemeClr val="tx1"/>
                </a:solidFill>
                <a:effectLst/>
                <a:uLnTx/>
                <a:uFillTx/>
                <a:ea typeface="+mn-ea"/>
                <a:cs typeface="Arial" charset="0"/>
              </a:rPr>
              <a:t>ΔG</a:t>
            </a:r>
            <a:r>
              <a:rPr kumimoji="0" lang="en-US" sz="2800" b="0" i="0" u="none" strike="noStrike" kern="1200" cap="none" spc="0" normalizeH="0" baseline="0" noProof="0" dirty="0" smtClean="0">
                <a:ln>
                  <a:noFill/>
                </a:ln>
                <a:solidFill>
                  <a:schemeClr val="tx1"/>
                </a:solidFill>
                <a:effectLst/>
                <a:uLnTx/>
                <a:uFillTx/>
                <a:ea typeface="+mn-ea"/>
                <a:cs typeface="Arial" charset="0"/>
              </a:rPr>
              <a:t># :(Standard free energy change (Gibbs free energy)→it is </a:t>
            </a:r>
            <a:r>
              <a:rPr kumimoji="0" lang="en-US" sz="2800" b="0" i="0" u="none" strike="noStrike" kern="1200" cap="none" spc="0" normalizeH="0" baseline="0" noProof="0" dirty="0" err="1" smtClean="0">
                <a:ln>
                  <a:noFill/>
                </a:ln>
                <a:solidFill>
                  <a:schemeClr val="tx1"/>
                </a:solidFill>
                <a:effectLst/>
                <a:uLnTx/>
                <a:uFillTx/>
                <a:ea typeface="+mn-ea"/>
                <a:cs typeface="Arial" charset="0"/>
              </a:rPr>
              <a:t>ΔG</a:t>
            </a:r>
            <a:r>
              <a:rPr kumimoji="0" lang="en-US" sz="2800" b="0" i="0" u="none" strike="noStrike" kern="1200" cap="none" spc="0" normalizeH="0" baseline="0" noProof="0" dirty="0" smtClean="0">
                <a:ln>
                  <a:noFill/>
                </a:ln>
                <a:solidFill>
                  <a:schemeClr val="tx1"/>
                </a:solidFill>
                <a:effectLst/>
                <a:uLnTx/>
                <a:uFillTx/>
                <a:ea typeface="+mn-ea"/>
                <a:cs typeface="Arial" charset="0"/>
              </a:rPr>
              <a:t> under standard state conditions.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ea typeface="+mn-ea"/>
                <a:cs typeface="Arial" charset="0"/>
              </a:rPr>
              <a:t>Standard free energy change (Gibbs free energy) It is energy difference in free energy between substrate and product.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err="1" smtClean="0">
                <a:ln>
                  <a:noFill/>
                </a:ln>
                <a:solidFill>
                  <a:schemeClr val="tx1"/>
                </a:solidFill>
                <a:effectLst/>
                <a:uLnTx/>
                <a:uFillTx/>
                <a:ea typeface="+mn-ea"/>
                <a:cs typeface="Arial" charset="0"/>
              </a:rPr>
              <a:t>ΔG</a:t>
            </a:r>
            <a:r>
              <a:rPr kumimoji="0" lang="en-US" sz="2800" b="0" i="0" u="none" strike="noStrike" kern="1200" cap="none" spc="0" normalizeH="0" baseline="0" noProof="0" dirty="0" smtClean="0">
                <a:ln>
                  <a:noFill/>
                </a:ln>
                <a:solidFill>
                  <a:schemeClr val="tx1"/>
                </a:solidFill>
                <a:effectLst/>
                <a:uLnTx/>
                <a:uFillTx/>
                <a:ea typeface="+mn-ea"/>
                <a:cs typeface="Arial" charset="0"/>
              </a:rPr>
              <a:t> </a:t>
            </a:r>
            <a:r>
              <a:rPr kumimoji="0" lang="en-US" sz="2800" b="0" i="0" u="none" strike="noStrike" kern="1200" cap="none" spc="0" normalizeH="0" baseline="30000" noProof="0" dirty="0" smtClean="0">
                <a:ln>
                  <a:noFill/>
                </a:ln>
                <a:solidFill>
                  <a:schemeClr val="tx1"/>
                </a:solidFill>
                <a:effectLst/>
                <a:uLnTx/>
                <a:uFillTx/>
                <a:ea typeface="+mn-ea"/>
                <a:cs typeface="Arial" charset="0"/>
              </a:rPr>
              <a:t>o</a:t>
            </a:r>
            <a:r>
              <a:rPr kumimoji="0" lang="en-US" sz="2800" b="0" i="0" u="none" strike="noStrike" kern="1200" cap="none" spc="0" normalizeH="0" baseline="0" noProof="0" dirty="0" smtClean="0">
                <a:ln>
                  <a:noFill/>
                </a:ln>
                <a:solidFill>
                  <a:schemeClr val="tx1"/>
                </a:solidFill>
                <a:effectLst/>
                <a:uLnTx/>
                <a:uFillTx/>
                <a:ea typeface="+mn-ea"/>
                <a:cs typeface="Arial" charset="0"/>
              </a:rPr>
              <a:t> = G product – G substrate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err="1" smtClean="0">
                <a:ln>
                  <a:noFill/>
                </a:ln>
                <a:solidFill>
                  <a:schemeClr val="tx1"/>
                </a:solidFill>
                <a:effectLst/>
                <a:uLnTx/>
                <a:uFillTx/>
                <a:ea typeface="+mn-ea"/>
                <a:cs typeface="Arial" charset="0"/>
              </a:rPr>
              <a:t>ΔG</a:t>
            </a:r>
            <a:r>
              <a:rPr kumimoji="0" lang="en-US" sz="2800" b="0" i="0" u="none" strike="noStrike" kern="1200" cap="none" spc="0" normalizeH="0" baseline="0" noProof="0" dirty="0" smtClean="0">
                <a:ln>
                  <a:noFill/>
                </a:ln>
                <a:solidFill>
                  <a:schemeClr val="tx1"/>
                </a:solidFill>
                <a:effectLst/>
                <a:uLnTx/>
                <a:uFillTx/>
                <a:ea typeface="+mn-ea"/>
                <a:cs typeface="Arial" charset="0"/>
              </a:rPr>
              <a:t> </a:t>
            </a:r>
            <a:r>
              <a:rPr kumimoji="0" lang="en-US" sz="2800" b="0" i="0" u="none" strike="noStrike" kern="1200" cap="none" spc="0" normalizeH="0" baseline="30000" noProof="0" dirty="0" smtClean="0">
                <a:ln>
                  <a:noFill/>
                </a:ln>
                <a:solidFill>
                  <a:schemeClr val="tx1"/>
                </a:solidFill>
                <a:effectLst/>
                <a:uLnTx/>
                <a:uFillTx/>
                <a:ea typeface="+mn-ea"/>
                <a:cs typeface="Arial" charset="0"/>
              </a:rPr>
              <a:t>o  </a:t>
            </a:r>
            <a:r>
              <a:rPr kumimoji="0" lang="en-US" sz="2800" b="0" i="0" u="none" strike="noStrike" kern="1200" cap="none" spc="0" normalizeH="0" baseline="0" noProof="0" dirty="0" smtClean="0">
                <a:ln>
                  <a:noFill/>
                </a:ln>
                <a:solidFill>
                  <a:schemeClr val="tx1"/>
                </a:solidFill>
                <a:effectLst/>
                <a:uLnTx/>
                <a:uFillTx/>
                <a:ea typeface="+mn-ea"/>
                <a:cs typeface="Arial" charset="0"/>
              </a:rPr>
              <a:t>expresses the amount of energy capable of doing work during a reaction at constant temp. and pressure.</a:t>
            </a:r>
          </a:p>
          <a:p>
            <a:pPr marL="448056" indent="-384048">
              <a:spcBef>
                <a:spcPct val="20000"/>
              </a:spcBef>
              <a:buClr>
                <a:schemeClr val="accent1"/>
              </a:buClr>
              <a:buSzPct val="80000"/>
              <a:buFont typeface="Wingdings" pitchFamily="2" charset="2"/>
              <a:buChar char="Ø"/>
            </a:pPr>
            <a:r>
              <a:rPr lang="en-US" sz="2800" dirty="0" smtClean="0"/>
              <a:t>If free energy of substrate and product is same then </a:t>
            </a:r>
            <a:r>
              <a:rPr lang="en-US" sz="2800" dirty="0" err="1" smtClean="0"/>
              <a:t>ΔG</a:t>
            </a:r>
            <a:r>
              <a:rPr lang="en-US" sz="2800" dirty="0" smtClean="0"/>
              <a:t>° is zero. The reaction is said to be at </a:t>
            </a:r>
            <a:r>
              <a:rPr lang="en-US" sz="2800" dirty="0" err="1" smtClean="0"/>
              <a:t>equlibrium</a:t>
            </a:r>
            <a:r>
              <a:rPr lang="en-US" sz="2800" dirty="0" smtClean="0"/>
              <a:t>.</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endParaRPr kumimoji="0" lang="en-US" sz="2800" b="0" i="0" u="none" strike="noStrike" kern="1200" cap="none" spc="0" normalizeH="0" baseline="0" noProof="0" dirty="0" smtClean="0">
              <a:ln>
                <a:noFill/>
              </a:ln>
              <a:solidFill>
                <a:schemeClr val="tx1"/>
              </a:solidFill>
              <a:effectLst/>
              <a:uLnTx/>
              <a:uFillTx/>
              <a:ea typeface="+mn-ea"/>
              <a:cs typeface="Arial"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endParaRPr kumimoji="0" lang="en-US" sz="2800" b="0" i="0" u="none" strike="noStrike" kern="1200" cap="none" spc="0" normalizeH="0" baseline="0" noProof="0" dirty="0" smtClean="0">
              <a:ln>
                <a:noFill/>
              </a:ln>
              <a:solidFill>
                <a:schemeClr val="tx1"/>
              </a:solidFill>
              <a:effectLst/>
              <a:uLnTx/>
              <a:uFillTx/>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endParaRPr kumimoji="0" lang="en-US" sz="2800" b="0" i="0" u="none" strike="noStrike" kern="1200" cap="none" spc="0" normalizeH="0" baseline="0" noProof="0" dirty="0" smtClean="0">
              <a:ln>
                <a:noFill/>
              </a:ln>
              <a:solidFill>
                <a:schemeClr val="tx1"/>
              </a:solidFill>
              <a:effectLst/>
              <a:uLnTx/>
              <a:uFillTx/>
              <a:ea typeface="+mn-ea"/>
              <a:cs typeface="+mn-cs"/>
            </a:endParaRPr>
          </a:p>
        </p:txBody>
      </p:sp>
      <p:sp>
        <p:nvSpPr>
          <p:cNvPr id="5" name="Slide Number Placeholder 3"/>
          <p:cNvSpPr>
            <a:spLocks noGrp="1"/>
          </p:cNvSpPr>
          <p:nvPr>
            <p:ph type="sldNum" sz="quarter" idx="12"/>
          </p:nvPr>
        </p:nvSpPr>
        <p:spPr>
          <a:xfrm>
            <a:off x="7239000" y="6629400"/>
            <a:ext cx="1905000" cy="228600"/>
          </a:xfrm>
          <a:noFill/>
        </p:spPr>
        <p:txBody>
          <a:bodyPr/>
          <a:lstStyle/>
          <a:p>
            <a:fld id="{9D10A9DF-7116-4DD8-B7F1-34E94B3067D3}" type="slidenum">
              <a:rPr lang="en-US" smtClean="0"/>
              <a:pPr/>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395785" y="1228299"/>
            <a:ext cx="8407021" cy="4056495"/>
          </a:xfrm>
          <a:prstGeom prst="rect">
            <a:avLst/>
          </a:prstGeom>
        </p:spPr>
        <p:txBody>
          <a:bodyPr wrap="square">
            <a:spAutoFit/>
          </a:bodyPr>
          <a:lstStyle/>
          <a:p>
            <a:pPr marL="448056" lvl="0" indent="-384048">
              <a:spcBef>
                <a:spcPct val="20000"/>
              </a:spcBef>
              <a:buClr>
                <a:schemeClr val="accent1"/>
              </a:buClr>
              <a:buSzPct val="80000"/>
              <a:buFont typeface="Wingdings" pitchFamily="2" charset="2"/>
              <a:buChar char="Ø"/>
              <a:defRPr/>
            </a:pPr>
            <a:r>
              <a:rPr lang="en-US" sz="2800" dirty="0" smtClean="0">
                <a:cs typeface="Arial" charset="0"/>
              </a:rPr>
              <a:t>The relationship between </a:t>
            </a:r>
            <a:r>
              <a:rPr lang="en-US" sz="2800" dirty="0" err="1" smtClean="0">
                <a:cs typeface="Arial" charset="0"/>
              </a:rPr>
              <a:t>Keq</a:t>
            </a:r>
            <a:r>
              <a:rPr lang="en-US" sz="2800" dirty="0" smtClean="0">
                <a:cs typeface="Arial" charset="0"/>
              </a:rPr>
              <a:t> and </a:t>
            </a:r>
            <a:r>
              <a:rPr lang="en-US" sz="2800" dirty="0" err="1" smtClean="0">
                <a:cs typeface="Arial" charset="0"/>
              </a:rPr>
              <a:t>ΔG</a:t>
            </a:r>
            <a:r>
              <a:rPr lang="en-US" sz="2800" baseline="30000" dirty="0" err="1" smtClean="0">
                <a:cs typeface="Arial" charset="0"/>
              </a:rPr>
              <a:t>o</a:t>
            </a:r>
            <a:r>
              <a:rPr lang="en-US" sz="2800" baseline="30000" dirty="0" smtClean="0">
                <a:cs typeface="Arial" charset="0"/>
              </a:rPr>
              <a:t> </a:t>
            </a:r>
            <a:r>
              <a:rPr lang="en-US" sz="2800" dirty="0" smtClean="0">
                <a:cs typeface="Arial" charset="0"/>
              </a:rPr>
              <a:t>:-</a:t>
            </a:r>
          </a:p>
          <a:p>
            <a:pPr marL="448056" lvl="0" indent="-384048">
              <a:spcBef>
                <a:spcPct val="20000"/>
              </a:spcBef>
              <a:buClr>
                <a:schemeClr val="accent1"/>
              </a:buClr>
              <a:buSzPct val="80000"/>
              <a:buFont typeface="Wingdings" pitchFamily="2" charset="2"/>
              <a:buChar char="Ø"/>
              <a:defRPr/>
            </a:pPr>
            <a:r>
              <a:rPr lang="en-US" sz="2800" dirty="0" err="1" smtClean="0">
                <a:cs typeface="Arial" charset="0"/>
              </a:rPr>
              <a:t>ΔG</a:t>
            </a:r>
            <a:r>
              <a:rPr lang="en-US" sz="2800" dirty="0" smtClean="0">
                <a:cs typeface="Arial" charset="0"/>
              </a:rPr>
              <a:t> </a:t>
            </a:r>
            <a:r>
              <a:rPr lang="en-US" sz="2800" baseline="30000" dirty="0" smtClean="0">
                <a:cs typeface="Arial" charset="0"/>
              </a:rPr>
              <a:t>o </a:t>
            </a:r>
            <a:r>
              <a:rPr lang="en-US" sz="2800" dirty="0" smtClean="0">
                <a:cs typeface="Arial" charset="0"/>
              </a:rPr>
              <a:t>= -</a:t>
            </a:r>
            <a:r>
              <a:rPr lang="en-US" sz="2800" dirty="0" err="1" smtClean="0">
                <a:cs typeface="Arial" charset="0"/>
              </a:rPr>
              <a:t>RT</a:t>
            </a:r>
            <a:r>
              <a:rPr lang="en-US" sz="2800" dirty="0" smtClean="0">
                <a:cs typeface="Arial" charset="0"/>
              </a:rPr>
              <a:t> </a:t>
            </a:r>
            <a:r>
              <a:rPr lang="en-US" sz="2800" dirty="0" err="1" smtClean="0">
                <a:cs typeface="Arial" charset="0"/>
              </a:rPr>
              <a:t>ln</a:t>
            </a:r>
            <a:r>
              <a:rPr lang="en-US" sz="2800" dirty="0" smtClean="0">
                <a:cs typeface="Arial" charset="0"/>
              </a:rPr>
              <a:t> </a:t>
            </a:r>
            <a:r>
              <a:rPr lang="en-US" sz="2800" dirty="0" err="1" smtClean="0">
                <a:cs typeface="Arial" charset="0"/>
              </a:rPr>
              <a:t>Keq</a:t>
            </a:r>
            <a:r>
              <a:rPr lang="en-US" sz="2800" dirty="0" smtClean="0">
                <a:cs typeface="Arial" charset="0"/>
              </a:rPr>
              <a:t> </a:t>
            </a:r>
          </a:p>
          <a:p>
            <a:pPr marL="448056" lvl="0" indent="-384048">
              <a:spcBef>
                <a:spcPct val="20000"/>
              </a:spcBef>
              <a:buClr>
                <a:schemeClr val="accent1"/>
              </a:buClr>
              <a:buSzPct val="80000"/>
              <a:buFont typeface="Wingdings" pitchFamily="2" charset="2"/>
              <a:buChar char="Ø"/>
              <a:defRPr/>
            </a:pPr>
            <a:r>
              <a:rPr lang="en-US" sz="2800" dirty="0" smtClean="0">
                <a:cs typeface="Arial" charset="0"/>
              </a:rPr>
              <a:t>R : gas constant , </a:t>
            </a:r>
            <a:r>
              <a:rPr lang="el-GR" sz="2800" dirty="0" smtClean="0">
                <a:cs typeface="Arial" charset="0"/>
              </a:rPr>
              <a:t>Δ</a:t>
            </a:r>
            <a:r>
              <a:rPr lang="en-US" sz="2800" dirty="0" smtClean="0">
                <a:cs typeface="Arial" charset="0"/>
              </a:rPr>
              <a:t>G°= -2.303 </a:t>
            </a:r>
            <a:r>
              <a:rPr lang="en-US" sz="2800" dirty="0" err="1" smtClean="0">
                <a:cs typeface="Arial" charset="0"/>
              </a:rPr>
              <a:t>RT</a:t>
            </a:r>
            <a:r>
              <a:rPr lang="en-US" sz="2800" dirty="0" smtClean="0">
                <a:cs typeface="Arial" charset="0"/>
              </a:rPr>
              <a:t> log  </a:t>
            </a:r>
            <a:r>
              <a:rPr lang="en-US" sz="2800" dirty="0" err="1" smtClean="0">
                <a:cs typeface="Arial" charset="0"/>
              </a:rPr>
              <a:t>Keq</a:t>
            </a:r>
            <a:endParaRPr lang="en-US" sz="2800" dirty="0" smtClean="0">
              <a:cs typeface="Arial" charset="0"/>
            </a:endParaRPr>
          </a:p>
          <a:p>
            <a:pPr marL="448056" lvl="0" indent="-384048">
              <a:spcBef>
                <a:spcPct val="20000"/>
              </a:spcBef>
              <a:buClr>
                <a:schemeClr val="accent1"/>
              </a:buClr>
              <a:buSzPct val="80000"/>
              <a:buFont typeface="Wingdings" pitchFamily="2" charset="2"/>
              <a:buChar char="Ø"/>
              <a:defRPr/>
            </a:pPr>
            <a:r>
              <a:rPr lang="en-US" sz="2800" dirty="0" smtClean="0">
                <a:cs typeface="Arial" charset="0"/>
              </a:rPr>
              <a:t>T : absolute Temp (t + 273) →298k(c°)</a:t>
            </a:r>
          </a:p>
          <a:p>
            <a:pPr marL="448056" lvl="0" indent="-384048">
              <a:spcBef>
                <a:spcPct val="20000"/>
              </a:spcBef>
              <a:buClr>
                <a:schemeClr val="accent1"/>
              </a:buClr>
              <a:buSzPct val="80000"/>
              <a:buFont typeface="Wingdings" pitchFamily="2" charset="2"/>
              <a:buChar char="Ø"/>
              <a:defRPr/>
            </a:pPr>
            <a:r>
              <a:rPr lang="en-US" sz="2800" dirty="0" err="1" smtClean="0">
                <a:cs typeface="Arial" charset="0"/>
              </a:rPr>
              <a:t>Keq</a:t>
            </a:r>
            <a:r>
              <a:rPr lang="en-US" sz="2800" dirty="0" smtClean="0">
                <a:cs typeface="Arial" charset="0"/>
              </a:rPr>
              <a:t>= [P][S]</a:t>
            </a:r>
          </a:p>
          <a:p>
            <a:pPr marL="448056" lvl="0" indent="-384048">
              <a:spcBef>
                <a:spcPct val="20000"/>
              </a:spcBef>
              <a:buClr>
                <a:schemeClr val="accent1"/>
              </a:buClr>
              <a:buSzPct val="80000"/>
              <a:buFont typeface="Wingdings" pitchFamily="2" charset="2"/>
              <a:buChar char="Ø"/>
              <a:defRPr/>
            </a:pPr>
            <a:r>
              <a:rPr lang="en-US" sz="2800" dirty="0" smtClean="0">
                <a:cs typeface="Arial" charset="0"/>
              </a:rPr>
              <a:t>Both </a:t>
            </a:r>
            <a:r>
              <a:rPr lang="el-GR" sz="2800" dirty="0" smtClean="0">
                <a:cs typeface="Arial" charset="0"/>
              </a:rPr>
              <a:t>Δ</a:t>
            </a:r>
            <a:r>
              <a:rPr lang="en-US" sz="2800" dirty="0" err="1" smtClean="0">
                <a:cs typeface="Arial" charset="0"/>
              </a:rPr>
              <a:t>G°and</a:t>
            </a:r>
            <a:r>
              <a:rPr lang="en-US" sz="2800" dirty="0" smtClean="0">
                <a:cs typeface="Arial" charset="0"/>
              </a:rPr>
              <a:t> </a:t>
            </a:r>
            <a:r>
              <a:rPr lang="en-US" sz="2800" dirty="0" err="1" smtClean="0">
                <a:cs typeface="Arial" charset="0"/>
              </a:rPr>
              <a:t>Keq</a:t>
            </a:r>
            <a:r>
              <a:rPr lang="en-US" sz="2800" dirty="0" smtClean="0">
                <a:cs typeface="Arial" charset="0"/>
              </a:rPr>
              <a:t> tell in which direction and how for a reaction will proceed </a:t>
            </a:r>
          </a:p>
          <a:p>
            <a:pPr marL="448056" lvl="0" indent="-384048">
              <a:spcBef>
                <a:spcPct val="20000"/>
              </a:spcBef>
              <a:buClr>
                <a:schemeClr val="accent1"/>
              </a:buClr>
              <a:buSzPct val="80000"/>
              <a:buFont typeface="Wingdings" pitchFamily="2" charset="2"/>
              <a:buChar char="Ø"/>
              <a:defRPr/>
            </a:pPr>
            <a:r>
              <a:rPr lang="en-US" sz="2800" dirty="0" smtClean="0">
                <a:cs typeface="Arial" charset="0"/>
              </a:rPr>
              <a:t>when all substrates and products are 1M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11" descr="FG06_08"/>
          <p:cNvPicPr>
            <a:picLocks noChangeAspect="1" noChangeArrowheads="1"/>
          </p:cNvPicPr>
          <p:nvPr/>
        </p:nvPicPr>
        <p:blipFill>
          <a:blip r:embed="rId2" cstate="print"/>
          <a:srcRect b="58728"/>
          <a:stretch>
            <a:fillRect/>
          </a:stretch>
        </p:blipFill>
        <p:spPr bwMode="auto">
          <a:xfrm>
            <a:off x="742950" y="1295400"/>
            <a:ext cx="7410450" cy="2438400"/>
          </a:xfrm>
          <a:prstGeom prst="rect">
            <a:avLst/>
          </a:prstGeom>
          <a:noFill/>
        </p:spPr>
      </p:pic>
      <p:pic>
        <p:nvPicPr>
          <p:cNvPr id="4" name="Picture 12" descr="FG06_08"/>
          <p:cNvPicPr>
            <a:picLocks noChangeAspect="1" noChangeArrowheads="1"/>
          </p:cNvPicPr>
          <p:nvPr/>
        </p:nvPicPr>
        <p:blipFill>
          <a:blip r:embed="rId2" cstate="print"/>
          <a:srcRect t="53654" b="6664"/>
          <a:stretch>
            <a:fillRect/>
          </a:stretch>
        </p:blipFill>
        <p:spPr bwMode="auto">
          <a:xfrm>
            <a:off x="762000" y="3927475"/>
            <a:ext cx="7410450" cy="2930525"/>
          </a:xfrm>
          <a:prstGeom prst="rect">
            <a:avLst/>
          </a:prstGeom>
          <a:noFill/>
        </p:spPr>
      </p:pic>
      <p:sp>
        <p:nvSpPr>
          <p:cNvPr id="5" name="TextBox 4"/>
          <p:cNvSpPr txBox="1"/>
          <p:nvPr/>
        </p:nvSpPr>
        <p:spPr>
          <a:xfrm>
            <a:off x="668740" y="286603"/>
            <a:ext cx="7574508" cy="1077218"/>
          </a:xfrm>
          <a:prstGeom prst="rect">
            <a:avLst/>
          </a:prstGeom>
          <a:noFill/>
        </p:spPr>
        <p:txBody>
          <a:bodyPr wrap="square" rtlCol="0">
            <a:spAutoFit/>
          </a:bodyPr>
          <a:lstStyle/>
          <a:p>
            <a:pPr algn="ctr"/>
            <a:r>
              <a:rPr lang="en-US" sz="3200" dirty="0" smtClean="0">
                <a:solidFill>
                  <a:schemeClr val="accent2"/>
                </a:solidFill>
                <a:effectLst>
                  <a:outerShdw blurRad="38100" dist="38100" dir="2700000" algn="tl">
                    <a:srgbClr val="000000">
                      <a:alpha val="43137"/>
                    </a:srgbClr>
                  </a:outerShdw>
                </a:effectLst>
                <a:ea typeface="ＭＳ Ｐゴシック" charset="-128"/>
              </a:rPr>
              <a:t>Effect of a Catalyst (enzymes) on Activation Energy</a:t>
            </a:r>
            <a:endParaRPr lang="en-GB" sz="3200"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lstStyle/>
          <a:p>
            <a:r>
              <a:rPr lang="en-US" dirty="0" smtClean="0"/>
              <a:t>2) Processes at the active site</a:t>
            </a:r>
            <a:endParaRPr lang="en-GB"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800" dirty="0" smtClean="0">
                <a:solidFill>
                  <a:schemeClr val="accent1"/>
                </a:solidFill>
              </a:rPr>
              <a:t>Catalysis by proximity </a:t>
            </a:r>
          </a:p>
          <a:p>
            <a:pPr marL="514350" indent="-514350">
              <a:buNone/>
            </a:pPr>
            <a:r>
              <a:rPr lang="en-US" sz="2800" dirty="0" smtClean="0">
                <a:solidFill>
                  <a:schemeClr val="accent1"/>
                </a:solidFill>
              </a:rPr>
              <a:t>	</a:t>
            </a:r>
            <a:r>
              <a:rPr lang="en-US" sz="2800" dirty="0" smtClean="0"/>
              <a:t>When an enzyme binds substrate molecules at its active site, it creates a region of high local substrate concentration. Enzyme-substrate interactions orient reactive groups and bring them into proximity with one another. </a:t>
            </a:r>
          </a:p>
          <a:p>
            <a:pPr marL="514350" indent="-514350">
              <a:buFont typeface="+mj-lt"/>
              <a:buAutoNum type="arabicPeriod" startAt="2"/>
            </a:pPr>
            <a:r>
              <a:rPr lang="en-US" sz="2800" dirty="0" smtClean="0">
                <a:solidFill>
                  <a:schemeClr val="accent1"/>
                </a:solidFill>
              </a:rPr>
              <a:t>Acid base catalysis </a:t>
            </a:r>
            <a:endParaRPr lang="en-US" sz="2800" dirty="0" smtClean="0"/>
          </a:p>
          <a:p>
            <a:pPr marL="514350" indent="-514350">
              <a:buNone/>
            </a:pPr>
            <a:r>
              <a:rPr lang="en-US" sz="2800" dirty="0" smtClean="0"/>
              <a:t>	the </a:t>
            </a:r>
            <a:r>
              <a:rPr lang="en-US" sz="2800" dirty="0" err="1" smtClean="0"/>
              <a:t>ionizable</a:t>
            </a:r>
            <a:r>
              <a:rPr lang="en-US" sz="2800" dirty="0" smtClean="0"/>
              <a:t> functional groups of </a:t>
            </a:r>
            <a:r>
              <a:rPr lang="en-US" sz="2800" dirty="0" err="1" smtClean="0"/>
              <a:t>aminoacyl</a:t>
            </a:r>
            <a:r>
              <a:rPr lang="en-US" sz="2800" dirty="0" smtClean="0"/>
              <a:t> side chains of prosthetic groups contribute to catalysis by acting as acids or bases </a:t>
            </a:r>
          </a:p>
          <a:p>
            <a:pPr>
              <a:buNone/>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72000"/>
          </a:xfrm>
        </p:spPr>
        <p:txBody>
          <a:bodyPr>
            <a:normAutofit fontScale="92500" lnSpcReduction="10000"/>
          </a:bodyPr>
          <a:lstStyle/>
          <a:p>
            <a:pPr marL="578358" indent="-514350">
              <a:buFont typeface="+mj-lt"/>
              <a:buAutoNum type="arabicPeriod" startAt="3"/>
            </a:pPr>
            <a:r>
              <a:rPr lang="en-US" dirty="0" smtClean="0">
                <a:solidFill>
                  <a:schemeClr val="accent1"/>
                </a:solidFill>
              </a:rPr>
              <a:t>Catalysis by strain </a:t>
            </a:r>
            <a:endParaRPr lang="en-US" dirty="0" smtClean="0"/>
          </a:p>
          <a:p>
            <a:pPr marL="578358" indent="-514350">
              <a:buNone/>
            </a:pPr>
            <a:r>
              <a:rPr lang="en-US" dirty="0" smtClean="0"/>
              <a:t>	Enzymes that catalyze the </a:t>
            </a:r>
            <a:r>
              <a:rPr lang="en-US" dirty="0" err="1" smtClean="0"/>
              <a:t>lytic</a:t>
            </a:r>
            <a:r>
              <a:rPr lang="en-US" dirty="0" smtClean="0"/>
              <a:t> reactions involve breaking a covalent bond typically bind their substrates in a configuration slightly unfavorable for the bond that will undergo cleavage .</a:t>
            </a:r>
          </a:p>
          <a:p>
            <a:pPr marL="578358" indent="-514350">
              <a:buFont typeface="+mj-lt"/>
              <a:buAutoNum type="arabicPeriod" startAt="3"/>
            </a:pPr>
            <a:r>
              <a:rPr lang="en-US" dirty="0" smtClean="0">
                <a:solidFill>
                  <a:schemeClr val="accent1"/>
                </a:solidFill>
              </a:rPr>
              <a:t>Covalent Catalysis </a:t>
            </a:r>
            <a:endParaRPr lang="en-US" dirty="0" smtClean="0"/>
          </a:p>
          <a:p>
            <a:pPr marL="578358" indent="-514350">
              <a:buNone/>
            </a:pPr>
            <a:r>
              <a:rPr lang="en-US" dirty="0" smtClean="0"/>
              <a:t>	Involves the formation of a covalent bond between the enzyme and one or more substrates which introduces a new reaction pathway whose activation energy is lower </a:t>
            </a:r>
          </a:p>
          <a:p>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pitchFamily="34" charset="0"/>
                <a:cs typeface="Arial" pitchFamily="34" charset="0"/>
              </a:rPr>
              <a:t>Coenzymes and Cofactors</a:t>
            </a:r>
            <a:endParaRPr lang="en-GB" b="1" dirty="0">
              <a:latin typeface="Arial" pitchFamily="34" charset="0"/>
              <a:cs typeface="Arial" pitchFamily="34" charset="0"/>
            </a:endParaRPr>
          </a:p>
        </p:txBody>
      </p:sp>
      <p:sp>
        <p:nvSpPr>
          <p:cNvPr id="3" name="Content Placeholder 2"/>
          <p:cNvSpPr>
            <a:spLocks noGrp="1"/>
          </p:cNvSpPr>
          <p:nvPr>
            <p:ph idx="1"/>
          </p:nvPr>
        </p:nvSpPr>
        <p:spPr>
          <a:xfrm>
            <a:off x="457200" y="1524000"/>
            <a:ext cx="8534400" cy="4876800"/>
          </a:xfrm>
        </p:spPr>
        <p:txBody>
          <a:bodyPr>
            <a:noAutofit/>
          </a:bodyPr>
          <a:lstStyle/>
          <a:p>
            <a:pPr>
              <a:buFont typeface="Wingdings" pitchFamily="2" charset="2"/>
              <a:buChar char="Ø"/>
            </a:pPr>
            <a:r>
              <a:rPr lang="en-US" sz="2400" dirty="0" smtClean="0">
                <a:latin typeface="Arial" pitchFamily="34" charset="0"/>
                <a:cs typeface="Arial" pitchFamily="34" charset="0"/>
              </a:rPr>
              <a:t>Cofactors can be subdivided into two groups: metals and small organic molecules.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Cofactors that are small organic molecules are called coenzymes.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Most common cofactor are also metal ions.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If tightly bound, the cofactors are called prosthetic groups.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Loosely bound Cofactors serve functions similar to those of prosthetic groups but bind in a transient, dissociable manner either to the enzyme or to a substrate.</a:t>
            </a: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Catalysis- overview</a:t>
            </a: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pic>
        <p:nvPicPr>
          <p:cNvPr id="5" name="Picture 5" descr="02_047"/>
          <p:cNvPicPr>
            <a:picLocks noGrp="1" noChangeAspect="1" noChangeArrowheads="1"/>
          </p:cNvPicPr>
          <p:nvPr>
            <p:ph idx="1"/>
          </p:nvPr>
        </p:nvPicPr>
        <p:blipFill>
          <a:blip r:embed="rId2" cstate="print"/>
          <a:srcRect b="13423"/>
          <a:stretch>
            <a:fillRect/>
          </a:stretch>
        </p:blipFill>
        <p:spPr bwMode="auto">
          <a:xfrm>
            <a:off x="558800" y="1524000"/>
            <a:ext cx="7874000" cy="4724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reaction velocity</a:t>
            </a:r>
            <a:endParaRPr lang="en-US" dirty="0"/>
          </a:p>
        </p:txBody>
      </p:sp>
      <p:sp>
        <p:nvSpPr>
          <p:cNvPr id="3" name="Content Placeholder 2"/>
          <p:cNvSpPr>
            <a:spLocks noGrp="1"/>
          </p:cNvSpPr>
          <p:nvPr>
            <p:ph idx="1"/>
          </p:nvPr>
        </p:nvSpPr>
        <p:spPr>
          <a:xfrm>
            <a:off x="457200" y="1882808"/>
            <a:ext cx="8544910" cy="4572000"/>
          </a:xfrm>
        </p:spPr>
        <p:txBody>
          <a:bodyPr>
            <a:normAutofit fontScale="62500" lnSpcReduction="20000"/>
          </a:bodyPr>
          <a:lstStyle/>
          <a:p>
            <a:pPr marL="64008" indent="0">
              <a:buNone/>
            </a:pPr>
            <a:r>
              <a:rPr lang="en-US" dirty="0"/>
              <a:t>Numerous factors affect the reaction </a:t>
            </a:r>
            <a:r>
              <a:rPr lang="en-US" dirty="0" smtClean="0"/>
              <a:t>rate</a:t>
            </a:r>
            <a:endParaRPr lang="en-US" dirty="0"/>
          </a:p>
          <a:p>
            <a:pPr marL="64008" indent="0">
              <a:buNone/>
            </a:pPr>
            <a:r>
              <a:rPr lang="en-US" sz="4500" dirty="0" smtClean="0">
                <a:solidFill>
                  <a:schemeClr val="accent2">
                    <a:lumMod val="60000"/>
                    <a:lumOff val="40000"/>
                  </a:schemeClr>
                </a:solidFill>
                <a:effectLst>
                  <a:outerShdw blurRad="38100" dist="38100" dir="2700000" algn="tl">
                    <a:srgbClr val="000000">
                      <a:alpha val="43137"/>
                    </a:srgbClr>
                  </a:outerShdw>
                </a:effectLst>
              </a:rPr>
              <a:t>Temperature:</a:t>
            </a:r>
          </a:p>
          <a:p>
            <a:pPr marL="64008" indent="0">
              <a:buNone/>
            </a:pPr>
            <a:endParaRPr lang="en-US" dirty="0">
              <a:solidFill>
                <a:schemeClr val="accent2">
                  <a:lumMod val="60000"/>
                  <a:lumOff val="40000"/>
                </a:schemeClr>
              </a:solidFill>
              <a:effectLst>
                <a:outerShdw blurRad="38100" dist="38100" dir="2700000" algn="tl">
                  <a:srgbClr val="000000">
                    <a:alpha val="43137"/>
                  </a:srgbClr>
                </a:outerShdw>
              </a:effectLst>
            </a:endParaRPr>
          </a:p>
          <a:p>
            <a:pPr>
              <a:lnSpc>
                <a:spcPct val="120000"/>
              </a:lnSpc>
              <a:buFont typeface="Wingdings" panose="05000000000000000000" pitchFamily="2" charset="2"/>
              <a:buChar char="Ø"/>
            </a:pPr>
            <a:r>
              <a:rPr lang="en-US" sz="3200" dirty="0"/>
              <a:t>The reaction rate increases with temperature to a maximum level, then abruptly declines with further increase of </a:t>
            </a:r>
            <a:r>
              <a:rPr lang="en-US" sz="3200" dirty="0" smtClean="0"/>
              <a:t>temperature.</a:t>
            </a:r>
          </a:p>
          <a:p>
            <a:pPr marL="64008" indent="0">
              <a:lnSpc>
                <a:spcPct val="120000"/>
              </a:lnSpc>
              <a:buNone/>
            </a:pPr>
            <a:endParaRPr lang="en-US" sz="1100" dirty="0"/>
          </a:p>
          <a:p>
            <a:pPr>
              <a:lnSpc>
                <a:spcPct val="120000"/>
              </a:lnSpc>
              <a:buFont typeface="Wingdings" panose="05000000000000000000" pitchFamily="2" charset="2"/>
              <a:buChar char="Ø"/>
            </a:pPr>
            <a:r>
              <a:rPr lang="en-US" sz="3200" dirty="0"/>
              <a:t>Most animal enzymes rapidly become denatured at temperatures above </a:t>
            </a:r>
            <a:r>
              <a:rPr lang="en-US" sz="3200" dirty="0" smtClean="0"/>
              <a:t>40</a:t>
            </a:r>
            <a:r>
              <a:rPr lang="en-US" sz="3200" baseline="30000" dirty="0" smtClean="0"/>
              <a:t>o</a:t>
            </a:r>
            <a:r>
              <a:rPr lang="en-US" sz="3200" dirty="0" smtClean="0"/>
              <a:t>C.</a:t>
            </a:r>
          </a:p>
          <a:p>
            <a:pPr marL="64008" indent="0">
              <a:lnSpc>
                <a:spcPct val="120000"/>
              </a:lnSpc>
              <a:buNone/>
            </a:pPr>
            <a:endParaRPr lang="en-US" sz="1300" dirty="0"/>
          </a:p>
          <a:p>
            <a:pPr>
              <a:lnSpc>
                <a:spcPct val="120000"/>
              </a:lnSpc>
              <a:buFont typeface="Wingdings" panose="05000000000000000000" pitchFamily="2" charset="2"/>
              <a:buChar char="Ø"/>
            </a:pPr>
            <a:r>
              <a:rPr lang="en-US" sz="3200" dirty="0"/>
              <a:t>The optimal temperatures of the enzymes in higher organisms rarely exceed 50 °</a:t>
            </a:r>
            <a:r>
              <a:rPr lang="en-US" sz="3200" dirty="0" smtClean="0"/>
              <a:t>C</a:t>
            </a:r>
            <a:r>
              <a:rPr lang="en-US" dirty="0" smtClean="0"/>
              <a:t>.</a:t>
            </a:r>
          </a:p>
          <a:p>
            <a:pPr marL="64008" indent="0">
              <a:lnSpc>
                <a:spcPct val="120000"/>
              </a:lnSpc>
              <a:buNone/>
            </a:pPr>
            <a:r>
              <a:rPr lang="en-US" dirty="0" smtClean="0"/>
              <a:t>  </a:t>
            </a:r>
            <a:endParaRPr lang="en-US" dirty="0"/>
          </a:p>
          <a:p>
            <a:pPr>
              <a:lnSpc>
                <a:spcPct val="120000"/>
              </a:lnSpc>
              <a:buFont typeface="Wingdings" panose="05000000000000000000" pitchFamily="2" charset="2"/>
              <a:buChar char="Ø"/>
            </a:pPr>
            <a:r>
              <a:rPr lang="en-US" sz="3200" dirty="0"/>
              <a:t>The </a:t>
            </a:r>
            <a:r>
              <a:rPr lang="en-US" sz="3200" b="1" dirty="0"/>
              <a:t>Q</a:t>
            </a:r>
            <a:r>
              <a:rPr lang="en-US" sz="3200" baseline="-25000" dirty="0"/>
              <a:t>10</a:t>
            </a:r>
            <a:r>
              <a:rPr lang="en-US" sz="3200" dirty="0"/>
              <a:t>, </a:t>
            </a:r>
            <a:r>
              <a:rPr lang="en-US" sz="3200" b="1" dirty="0"/>
              <a:t>or temperature coefficient,</a:t>
            </a:r>
            <a:r>
              <a:rPr lang="en-US" sz="3200" dirty="0"/>
              <a:t> is the factor by which the rate of a biologic process increases for a 10 °C increase in temperature. </a:t>
            </a:r>
          </a:p>
          <a:p>
            <a:endParaRPr lang="en-US"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901198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 of Temperature </a:t>
            </a:r>
            <a:endParaRPr lang="en-US" dirty="0"/>
          </a:p>
        </p:txBody>
      </p:sp>
      <p:sp>
        <p:nvSpPr>
          <p:cNvPr id="9" name="TextBox 8"/>
          <p:cNvSpPr txBox="1"/>
          <p:nvPr/>
        </p:nvSpPr>
        <p:spPr>
          <a:xfrm>
            <a:off x="602374" y="1893318"/>
            <a:ext cx="2819400" cy="3170099"/>
          </a:xfrm>
          <a:prstGeom prst="rect">
            <a:avLst/>
          </a:prstGeom>
          <a:noFill/>
        </p:spPr>
        <p:txBody>
          <a:bodyPr wrap="square" rtlCol="0">
            <a:spAutoFit/>
          </a:bodyPr>
          <a:lstStyle/>
          <a:p>
            <a:r>
              <a:rPr lang="en-US" sz="2000" dirty="0" smtClean="0"/>
              <a:t>For mammals and other homoeothermic organisms, changes in enzyme reaction rates with temperature assume physiologic importance only in circumstances such as fever or hypothermia.</a:t>
            </a:r>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624" y="1645667"/>
            <a:ext cx="4057650" cy="5212331"/>
          </a:xfrm>
          <a:prstGeom prst="rect">
            <a:avLst/>
          </a:prstGeom>
        </p:spPr>
      </p:pic>
    </p:spTree>
    <p:extLst>
      <p:ext uri="{BB962C8B-B14F-4D97-AF65-F5344CB8AC3E}">
        <p14:creationId xmlns:p14="http://schemas.microsoft.com/office/powerpoint/2010/main" val="3753137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sz="2400" dirty="0" smtClean="0"/>
              <a:t>The rate of almost all enzyme-catalyzed reactions exhibits a significant dependence on hydrogen ion </a:t>
            </a:r>
            <a:r>
              <a:rPr lang="en-US" sz="2400" dirty="0" smtClean="0"/>
              <a:t>concentration.</a:t>
            </a:r>
          </a:p>
          <a:p>
            <a:pPr marL="64008" indent="0">
              <a:buNone/>
            </a:pPr>
            <a:endParaRPr lang="en-US" sz="2400" dirty="0" smtClean="0"/>
          </a:p>
          <a:p>
            <a:pPr>
              <a:buFont typeface="Wingdings" panose="05000000000000000000" pitchFamily="2" charset="2"/>
              <a:buChar char="Ø"/>
            </a:pPr>
            <a:r>
              <a:rPr lang="en-US" sz="2400" dirty="0" smtClean="0"/>
              <a:t>Most intracellular enzymes exhibit optimal activity at pH values between 5 and 9</a:t>
            </a:r>
            <a:r>
              <a:rPr lang="en-US" sz="2400" dirty="0" smtClean="0"/>
              <a:t>.</a:t>
            </a:r>
          </a:p>
          <a:p>
            <a:pPr marL="64008" indent="0">
              <a:buNone/>
            </a:pPr>
            <a:r>
              <a:rPr lang="en-US" sz="2400" dirty="0" smtClean="0"/>
              <a:t> </a:t>
            </a:r>
            <a:endParaRPr lang="en-US" sz="2400" dirty="0" smtClean="0"/>
          </a:p>
          <a:p>
            <a:pPr>
              <a:buFont typeface="Wingdings" panose="05000000000000000000" pitchFamily="2" charset="2"/>
              <a:buChar char="Ø"/>
            </a:pPr>
            <a:r>
              <a:rPr lang="en-US" sz="2400" dirty="0" smtClean="0"/>
              <a:t>The relationship of activity to hydrogen ion concentration reflects the balance between enzyme denaturation at high or low pH and effects on the charged state of the enzyme, the substrates, or both. </a:t>
            </a:r>
            <a:endParaRPr lang="en-US" sz="2400" dirty="0"/>
          </a:p>
        </p:txBody>
      </p:sp>
      <p:sp>
        <p:nvSpPr>
          <p:cNvPr id="3" name="Title 2"/>
          <p:cNvSpPr>
            <a:spLocks noGrp="1"/>
          </p:cNvSpPr>
          <p:nvPr>
            <p:ph type="title"/>
          </p:nvPr>
        </p:nvSpPr>
        <p:spPr/>
        <p:txBody>
          <a:bodyPr>
            <a:normAutofit/>
          </a:bodyPr>
          <a:lstStyle/>
          <a:p>
            <a:r>
              <a:rPr lang="en-US" dirty="0" smtClean="0"/>
              <a:t>Effect of pH on enzyme activity</a:t>
            </a:r>
            <a:endParaRPr lang="en-US" dirty="0"/>
          </a:p>
        </p:txBody>
      </p:sp>
    </p:spTree>
    <p:extLst>
      <p:ext uri="{BB962C8B-B14F-4D97-AF65-F5344CB8AC3E}">
        <p14:creationId xmlns:p14="http://schemas.microsoft.com/office/powerpoint/2010/main" val="2471244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 of pH on enzyme activity</a:t>
            </a:r>
            <a:endParaRPr lang="en-US" dirty="0"/>
          </a:p>
        </p:txBody>
      </p:sp>
      <p:pic>
        <p:nvPicPr>
          <p:cNvPr id="2050" name="Picture 2" descr="C:\Documents and Settings\Sallu\Desktop\images (1).jpg"/>
          <p:cNvPicPr>
            <a:picLocks noChangeAspect="1" noChangeArrowheads="1"/>
          </p:cNvPicPr>
          <p:nvPr/>
        </p:nvPicPr>
        <p:blipFill>
          <a:blip r:embed="rId2" cstate="print"/>
          <a:srcRect l="6000" t="5556" r="6000" b="5555"/>
          <a:stretch>
            <a:fillRect/>
          </a:stretch>
        </p:blipFill>
        <p:spPr bwMode="auto">
          <a:xfrm>
            <a:off x="457200" y="2209800"/>
            <a:ext cx="3505200" cy="2438400"/>
          </a:xfrm>
          <a:prstGeom prst="rect">
            <a:avLst/>
          </a:prstGeom>
          <a:noFill/>
        </p:spPr>
      </p:pic>
      <p:sp>
        <p:nvSpPr>
          <p:cNvPr id="6" name="TextBox 5"/>
          <p:cNvSpPr txBox="1"/>
          <p:nvPr/>
        </p:nvSpPr>
        <p:spPr>
          <a:xfrm>
            <a:off x="838200" y="5562600"/>
            <a:ext cx="7848600" cy="646331"/>
          </a:xfrm>
          <a:prstGeom prst="rect">
            <a:avLst/>
          </a:prstGeom>
          <a:noFill/>
        </p:spPr>
        <p:txBody>
          <a:bodyPr wrap="square" rtlCol="0">
            <a:spAutoFit/>
          </a:bodyPr>
          <a:lstStyle/>
          <a:p>
            <a:r>
              <a:rPr lang="en-US" dirty="0" smtClean="0"/>
              <a:t>Except for Pepsin, acid phosphatase and alkaline phosphatase, most enzyme  have optimum pH between 5 to 9</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3386" y="1425162"/>
            <a:ext cx="3236214" cy="4137438"/>
          </a:xfrm>
        </p:spPr>
      </p:pic>
    </p:spTree>
    <p:extLst>
      <p:ext uri="{BB962C8B-B14F-4D97-AF65-F5344CB8AC3E}">
        <p14:creationId xmlns:p14="http://schemas.microsoft.com/office/powerpoint/2010/main" val="721787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 typeface="Wingdings" panose="05000000000000000000" pitchFamily="2" charset="2"/>
              <a:buChar char="Ø"/>
            </a:pPr>
            <a:r>
              <a:rPr lang="en-US" dirty="0" smtClean="0"/>
              <a:t>At lower concentrations, the active sites on most of the enzyme molecules are not filled because there is not much substrate.  Higher concentrations cause more collisions between the molecules. The rate of reaction </a:t>
            </a:r>
            <a:r>
              <a:rPr lang="en-US" dirty="0" smtClean="0"/>
              <a:t>increases </a:t>
            </a:r>
            <a:r>
              <a:rPr lang="en-US" dirty="0" smtClean="0">
                <a:solidFill>
                  <a:srgbClr val="F30D5F"/>
                </a:solidFill>
              </a:rPr>
              <a:t>(</a:t>
            </a:r>
            <a:r>
              <a:rPr lang="en-US" dirty="0" smtClean="0">
                <a:solidFill>
                  <a:srgbClr val="F30D5F"/>
                </a:solidFill>
              </a:rPr>
              <a:t>First order reaction</a:t>
            </a:r>
            <a:r>
              <a:rPr lang="en-US" dirty="0" smtClean="0">
                <a:solidFill>
                  <a:srgbClr val="F30D5F"/>
                </a:solidFill>
              </a:rPr>
              <a:t>).</a:t>
            </a:r>
          </a:p>
          <a:p>
            <a:pPr marL="64008" indent="0">
              <a:buNone/>
            </a:pPr>
            <a:endParaRPr lang="en-US" dirty="0" smtClean="0">
              <a:solidFill>
                <a:srgbClr val="F30D5F"/>
              </a:solidFill>
            </a:endParaRPr>
          </a:p>
          <a:p>
            <a:pPr>
              <a:buFont typeface="Wingdings" panose="05000000000000000000" pitchFamily="2" charset="2"/>
              <a:buChar char="Ø"/>
            </a:pPr>
            <a:r>
              <a:rPr lang="en-US" dirty="0" smtClean="0"/>
              <a:t>The maximum velocity of a reaction is reached when the active sites are almost continuously filled. Increased substrate concentration after this point will not increase the rate.  Reaction rate therefore increases as substrate concentration is increased but it levels off </a:t>
            </a:r>
            <a:r>
              <a:rPr lang="en-US" dirty="0" smtClean="0">
                <a:solidFill>
                  <a:srgbClr val="F30D5F"/>
                </a:solidFill>
              </a:rPr>
              <a:t>(Zero order reaction)</a:t>
            </a:r>
          </a:p>
          <a:p>
            <a:pPr>
              <a:buFont typeface="Wingdings" panose="05000000000000000000" pitchFamily="2" charset="2"/>
              <a:buChar char="Ø"/>
            </a:pPr>
            <a:endParaRPr lang="en-US" dirty="0"/>
          </a:p>
        </p:txBody>
      </p:sp>
      <p:sp>
        <p:nvSpPr>
          <p:cNvPr id="3" name="Title 2"/>
          <p:cNvSpPr>
            <a:spLocks noGrp="1"/>
          </p:cNvSpPr>
          <p:nvPr>
            <p:ph type="title"/>
          </p:nvPr>
        </p:nvSpPr>
        <p:spPr/>
        <p:txBody>
          <a:bodyPr>
            <a:normAutofit/>
          </a:bodyPr>
          <a:lstStyle/>
          <a:p>
            <a:pPr algn="ctr"/>
            <a:r>
              <a:rPr lang="en-US" dirty="0" smtClean="0"/>
              <a:t>Effect of </a:t>
            </a:r>
            <a:r>
              <a:rPr lang="en-US" sz="4000" dirty="0" smtClean="0"/>
              <a:t>substrate</a:t>
            </a:r>
            <a:r>
              <a:rPr lang="en-US" dirty="0" smtClean="0"/>
              <a:t> concentration</a:t>
            </a:r>
            <a:endParaRPr lang="en-US" dirty="0"/>
          </a:p>
        </p:txBody>
      </p:sp>
    </p:spTree>
    <p:extLst>
      <p:ext uri="{BB962C8B-B14F-4D97-AF65-F5344CB8AC3E}">
        <p14:creationId xmlns:p14="http://schemas.microsoft.com/office/powerpoint/2010/main" val="4037204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 of enzyme concentration</a:t>
            </a:r>
            <a:endParaRPr lang="en-US" dirty="0"/>
          </a:p>
        </p:txBody>
      </p:sp>
      <p:sp>
        <p:nvSpPr>
          <p:cNvPr id="5" name="TextBox 4"/>
          <p:cNvSpPr txBox="1"/>
          <p:nvPr/>
        </p:nvSpPr>
        <p:spPr>
          <a:xfrm>
            <a:off x="762000" y="2133600"/>
            <a:ext cx="3581400" cy="3170099"/>
          </a:xfrm>
          <a:prstGeom prst="rect">
            <a:avLst/>
          </a:prstGeom>
          <a:noFill/>
        </p:spPr>
        <p:txBody>
          <a:bodyPr wrap="square" rtlCol="0">
            <a:spAutoFit/>
          </a:bodyPr>
          <a:lstStyle/>
          <a:p>
            <a:r>
              <a:rPr lang="en-US" sz="2000" dirty="0" smtClean="0"/>
              <a:t>As the amount of enzyme is increased, the rate of reaction increases. If there are more enzyme molecules than are needed, adding additional enzyme will not increase the rate. Reaction rate therefore increases as enzyme concentration increases but then it levels off.</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6542" y="1411914"/>
            <a:ext cx="4230708" cy="5236535"/>
          </a:xfrm>
        </p:spPr>
      </p:pic>
    </p:spTree>
    <p:extLst>
      <p:ext uri="{BB962C8B-B14F-4D97-AF65-F5344CB8AC3E}">
        <p14:creationId xmlns:p14="http://schemas.microsoft.com/office/powerpoint/2010/main" val="3018351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16388" name="Rectangle 4"/>
          <p:cNvSpPr>
            <a:spLocks noGrp="1" noChangeArrowheads="1"/>
          </p:cNvSpPr>
          <p:nvPr>
            <p:ph type="title"/>
          </p:nvPr>
        </p:nvSpPr>
        <p:spPr>
          <a:xfrm>
            <a:off x="2053988" y="304800"/>
            <a:ext cx="5036024" cy="579438"/>
          </a:xfrm>
          <a:noFill/>
          <a:ln/>
        </p:spPr>
        <p:txBody>
          <a:bodyPr lIns="90488" tIns="44450" rIns="90488" bIns="44450">
            <a:noAutofit/>
          </a:bodyPr>
          <a:lstStyle/>
          <a:p>
            <a:pPr algn="ctr"/>
            <a:r>
              <a:rPr lang="en-US" sz="4400" dirty="0">
                <a:solidFill>
                  <a:schemeClr val="accent2"/>
                </a:solidFill>
              </a:rPr>
              <a:t>Enzyme Kinetics</a:t>
            </a:r>
          </a:p>
        </p:txBody>
      </p:sp>
      <p:sp>
        <p:nvSpPr>
          <p:cNvPr id="16389" name="Rectangle 5"/>
          <p:cNvSpPr>
            <a:spLocks noGrp="1" noChangeArrowheads="1"/>
          </p:cNvSpPr>
          <p:nvPr>
            <p:ph type="body" idx="1"/>
          </p:nvPr>
        </p:nvSpPr>
        <p:spPr>
          <a:xfrm>
            <a:off x="1168008" y="3276600"/>
            <a:ext cx="4648200" cy="3276600"/>
          </a:xfrm>
          <a:noFill/>
          <a:ln/>
        </p:spPr>
        <p:txBody>
          <a:bodyPr lIns="90488" tIns="44450" rIns="90488" bIns="44450"/>
          <a:lstStyle/>
          <a:p>
            <a:pPr>
              <a:buNone/>
            </a:pPr>
            <a:r>
              <a:rPr lang="en-US" sz="2800" i="1" dirty="0"/>
              <a:t>Several terms to know: </a:t>
            </a:r>
          </a:p>
          <a:p>
            <a:pPr>
              <a:buFont typeface="Wingdings" pitchFamily="2" charset="2"/>
              <a:buChar char="ü"/>
            </a:pPr>
            <a:r>
              <a:rPr lang="en-US" sz="2800" dirty="0"/>
              <a:t>rate or velocity </a:t>
            </a:r>
          </a:p>
          <a:p>
            <a:pPr>
              <a:buFont typeface="Wingdings" pitchFamily="2" charset="2"/>
              <a:buChar char="ü"/>
            </a:pPr>
            <a:r>
              <a:rPr lang="en-US" sz="2800" dirty="0"/>
              <a:t>rate constant </a:t>
            </a:r>
          </a:p>
          <a:p>
            <a:pPr>
              <a:buFont typeface="Wingdings" pitchFamily="2" charset="2"/>
              <a:buChar char="ü"/>
            </a:pPr>
            <a:r>
              <a:rPr lang="en-US" sz="2800" dirty="0"/>
              <a:t>rate law </a:t>
            </a:r>
          </a:p>
          <a:p>
            <a:pPr>
              <a:buFont typeface="Wingdings" pitchFamily="2" charset="2"/>
              <a:buChar char="ü"/>
            </a:pPr>
            <a:r>
              <a:rPr lang="en-US" sz="2800" dirty="0"/>
              <a:t>order of a reaction </a:t>
            </a:r>
          </a:p>
        </p:txBody>
      </p:sp>
      <p:sp>
        <p:nvSpPr>
          <p:cNvPr id="16390" name="Rectangle 6"/>
          <p:cNvSpPr>
            <a:spLocks noChangeArrowheads="1"/>
          </p:cNvSpPr>
          <p:nvPr/>
        </p:nvSpPr>
        <p:spPr bwMode="auto">
          <a:xfrm>
            <a:off x="457200" y="1295400"/>
            <a:ext cx="8229600" cy="21336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accent2"/>
              </a:buClr>
              <a:buSzPct val="90000"/>
              <a:buFont typeface="Wingdings" pitchFamily="2" charset="2"/>
              <a:buChar char="Ø"/>
            </a:pPr>
            <a:r>
              <a:rPr lang="en-US" sz="2800" dirty="0"/>
              <a:t>Enzymes accelerate reactions by lowering the free energy of activation </a:t>
            </a:r>
          </a:p>
          <a:p>
            <a:pPr marL="342900" indent="-342900">
              <a:spcBef>
                <a:spcPct val="20000"/>
              </a:spcBef>
              <a:buClr>
                <a:schemeClr val="accent2"/>
              </a:buClr>
              <a:buSzPct val="90000"/>
              <a:buFont typeface="Wingdings" pitchFamily="2" charset="2"/>
              <a:buChar char="Ø"/>
            </a:pPr>
            <a:r>
              <a:rPr lang="en-US" sz="2800" dirty="0"/>
              <a:t>Enzymes do this by binding the transition state of the reaction better than the substrate</a:t>
            </a:r>
            <a:endParaRPr lang="en-US" sz="3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7838" y="1308550"/>
            <a:ext cx="8062912" cy="1470025"/>
          </a:xfrm>
        </p:spPr>
        <p:txBody>
          <a:bodyPr/>
          <a:lstStyle/>
          <a:p>
            <a:pPr algn="l"/>
            <a:r>
              <a:rPr lang="en-US" dirty="0" smtClean="0">
                <a:ea typeface="ＭＳ Ｐゴシック" charset="-128"/>
              </a:rPr>
              <a:t>Michaelis Menten Kinetics</a:t>
            </a: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25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2533" name="Rectangle 5"/>
          <p:cNvSpPr>
            <a:spLocks noGrp="1" noChangeArrowheads="1"/>
          </p:cNvSpPr>
          <p:nvPr>
            <p:ph type="body" idx="1"/>
          </p:nvPr>
        </p:nvSpPr>
        <p:spPr>
          <a:xfrm>
            <a:off x="326408" y="2703417"/>
            <a:ext cx="8612875" cy="3997636"/>
          </a:xfrm>
          <a:noFill/>
          <a:ln/>
        </p:spPr>
        <p:txBody>
          <a:bodyPr lIns="90488" tIns="44450" rIns="90488" bIns="44450">
            <a:normAutofit/>
          </a:bodyPr>
          <a:lstStyle/>
          <a:p>
            <a:pPr>
              <a:lnSpc>
                <a:spcPct val="90000"/>
              </a:lnSpc>
            </a:pPr>
            <a:r>
              <a:rPr lang="en-US" sz="2800" dirty="0" smtClean="0"/>
              <a:t>Assumes </a:t>
            </a:r>
            <a:r>
              <a:rPr lang="en-US" sz="2800" dirty="0"/>
              <a:t>the formation of an enzyme-substrate complex </a:t>
            </a:r>
          </a:p>
          <a:p>
            <a:pPr>
              <a:lnSpc>
                <a:spcPct val="90000"/>
              </a:lnSpc>
            </a:pPr>
            <a:r>
              <a:rPr lang="en-US" sz="2800" dirty="0"/>
              <a:t>It assumes that the ES complex is in rapid equilibrium with free enzyme </a:t>
            </a:r>
          </a:p>
          <a:p>
            <a:pPr>
              <a:lnSpc>
                <a:spcPct val="90000"/>
              </a:lnSpc>
            </a:pPr>
            <a:r>
              <a:rPr lang="en-US" sz="2800" dirty="0"/>
              <a:t>Breakdown of ES to form products is assumed to be slower than </a:t>
            </a:r>
          </a:p>
          <a:p>
            <a:pPr>
              <a:lnSpc>
                <a:spcPct val="90000"/>
              </a:lnSpc>
              <a:buFontTx/>
              <a:buNone/>
            </a:pPr>
            <a:r>
              <a:rPr lang="en-US" sz="2800" dirty="0"/>
              <a:t>		(1) formation of ES and</a:t>
            </a:r>
          </a:p>
          <a:p>
            <a:pPr>
              <a:lnSpc>
                <a:spcPct val="90000"/>
              </a:lnSpc>
              <a:buFontTx/>
              <a:buNone/>
            </a:pPr>
            <a:r>
              <a:rPr lang="en-US" sz="2800" dirty="0"/>
              <a:t>		(2) breakdown of ES to </a:t>
            </a:r>
            <a:r>
              <a:rPr lang="en-US" sz="2800" dirty="0" smtClean="0"/>
              <a:t>reform </a:t>
            </a:r>
            <a:r>
              <a:rPr lang="en-US" sz="2800" dirty="0"/>
              <a:t>E and S </a:t>
            </a:r>
          </a:p>
        </p:txBody>
      </p:sp>
      <p:pic>
        <p:nvPicPr>
          <p:cNvPr id="6" name="Picture 1036"/>
          <p:cNvPicPr>
            <a:picLocks noChangeAspect="1" noChangeArrowheads="1"/>
          </p:cNvPicPr>
          <p:nvPr/>
        </p:nvPicPr>
        <p:blipFill>
          <a:blip r:embed="rId2" cstate="print"/>
          <a:srcRect/>
          <a:stretch>
            <a:fillRect/>
          </a:stretch>
        </p:blipFill>
        <p:spPr bwMode="auto">
          <a:xfrm>
            <a:off x="5691116" y="0"/>
            <a:ext cx="3452884" cy="2576164"/>
          </a:xfrm>
          <a:prstGeom prst="rect">
            <a:avLst/>
          </a:prstGeom>
          <a:noFill/>
          <a:ln w="9525">
            <a:noFill/>
            <a:miter lim="800000"/>
            <a:headEnd/>
            <a:tailEnd/>
          </a:ln>
        </p:spPr>
      </p:pic>
      <p:sp>
        <p:nvSpPr>
          <p:cNvPr id="8" name="Rectangle 7"/>
          <p:cNvSpPr/>
          <p:nvPr/>
        </p:nvSpPr>
        <p:spPr>
          <a:xfrm>
            <a:off x="457199" y="417622"/>
            <a:ext cx="4947313" cy="1754326"/>
          </a:xfrm>
          <a:prstGeom prst="rect">
            <a:avLst/>
          </a:prstGeom>
        </p:spPr>
        <p:txBody>
          <a:bodyPr wrap="square">
            <a:spAutoFit/>
          </a:bodyPr>
          <a:lstStyle/>
          <a:p>
            <a:pPr>
              <a:lnSpc>
                <a:spcPct val="90000"/>
              </a:lnSpc>
            </a:pPr>
            <a:r>
              <a:rPr lang="en-US" sz="4000" dirty="0" smtClean="0">
                <a:solidFill>
                  <a:srgbClr val="E13B86"/>
                </a:solidFill>
                <a:effectLst>
                  <a:outerShdw blurRad="38100" dist="38100" dir="2700000" algn="tl">
                    <a:srgbClr val="000000">
                      <a:alpha val="43137"/>
                    </a:srgbClr>
                  </a:outerShdw>
                </a:effectLst>
              </a:rPr>
              <a:t>Leonor Michaelis and Maude Menten's theory </a:t>
            </a:r>
            <a:endParaRPr lang="en-US" sz="4000" dirty="0">
              <a:solidFill>
                <a:srgbClr val="E13B86"/>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Coenzymes</a:t>
            </a:r>
            <a:endParaRPr lang="en-GB"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0049" y="1600200"/>
            <a:ext cx="79639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2"/>
            <a:ext cx="8229600" cy="1399032"/>
          </a:xfrm>
        </p:spPr>
        <p:txBody>
          <a:bodyPr/>
          <a:lstStyle/>
          <a:p>
            <a:r>
              <a:rPr lang="en-US" dirty="0" smtClean="0">
                <a:ea typeface="ＭＳ Ｐゴシック" charset="-128"/>
              </a:rPr>
              <a:t>Michaelis Menten equation</a:t>
            </a:r>
            <a:endParaRPr lang="en-GB" dirty="0"/>
          </a:p>
        </p:txBody>
      </p:sp>
      <p:sp>
        <p:nvSpPr>
          <p:cNvPr id="3" name="Content Placeholder 2"/>
          <p:cNvSpPr>
            <a:spLocks noGrp="1"/>
          </p:cNvSpPr>
          <p:nvPr>
            <p:ph idx="1"/>
          </p:nvPr>
        </p:nvSpPr>
        <p:spPr>
          <a:xfrm>
            <a:off x="457200" y="1268659"/>
            <a:ext cx="8229600" cy="2634601"/>
          </a:xfrm>
        </p:spPr>
        <p:txBody>
          <a:bodyPr>
            <a:normAutofit/>
          </a:bodyPr>
          <a:lstStyle/>
          <a:p>
            <a:pPr>
              <a:buFont typeface="Wingdings" pitchFamily="2" charset="2"/>
              <a:buChar char="Ø"/>
            </a:pPr>
            <a:r>
              <a:rPr lang="en-US" sz="2800" dirty="0" smtClean="0">
                <a:ea typeface="ＭＳ Ｐゴシック" charset="-128"/>
              </a:rPr>
              <a:t>Michaelis and Menten proposed that the enzyme reversibly combines with its substrate to form an ES complex.</a:t>
            </a:r>
          </a:p>
          <a:p>
            <a:pPr>
              <a:buFont typeface="Wingdings" pitchFamily="2" charset="2"/>
              <a:buChar char="Ø"/>
            </a:pPr>
            <a:r>
              <a:rPr lang="en-US" sz="2800" dirty="0" smtClean="0">
                <a:ea typeface="ＭＳ Ｐゴシック" charset="-128"/>
              </a:rPr>
              <a:t>This complex subsequently breaks down to product, regenerating the free enzyme E.</a:t>
            </a: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grpSp>
        <p:nvGrpSpPr>
          <p:cNvPr id="17" name="Group 16"/>
          <p:cNvGrpSpPr/>
          <p:nvPr/>
        </p:nvGrpSpPr>
        <p:grpSpPr>
          <a:xfrm>
            <a:off x="1364768" y="3540437"/>
            <a:ext cx="7086600" cy="1631950"/>
            <a:chOff x="1828800" y="3854341"/>
            <a:chExt cx="7086600" cy="1631950"/>
          </a:xfrm>
        </p:grpSpPr>
        <p:grpSp>
          <p:nvGrpSpPr>
            <p:cNvPr id="5" name="Group 2"/>
            <p:cNvGrpSpPr>
              <a:grpSpLocks/>
            </p:cNvGrpSpPr>
            <p:nvPr/>
          </p:nvGrpSpPr>
          <p:grpSpPr bwMode="auto">
            <a:xfrm>
              <a:off x="1828800" y="3854341"/>
              <a:ext cx="5638800" cy="1631950"/>
              <a:chOff x="1152" y="399"/>
              <a:chExt cx="3552" cy="1028"/>
            </a:xfrm>
          </p:grpSpPr>
          <p:grpSp>
            <p:nvGrpSpPr>
              <p:cNvPr id="6" name="Group 3"/>
              <p:cNvGrpSpPr>
                <a:grpSpLocks/>
              </p:cNvGrpSpPr>
              <p:nvPr/>
            </p:nvGrpSpPr>
            <p:grpSpPr bwMode="auto">
              <a:xfrm>
                <a:off x="1152" y="672"/>
                <a:ext cx="3552" cy="327"/>
                <a:chOff x="1152" y="672"/>
                <a:chExt cx="3552" cy="327"/>
              </a:xfrm>
            </p:grpSpPr>
            <p:sp>
              <p:nvSpPr>
                <p:cNvPr id="8" name="Rectangle 4"/>
                <p:cNvSpPr>
                  <a:spLocks noChangeArrowheads="1"/>
                </p:cNvSpPr>
                <p:nvPr/>
              </p:nvSpPr>
              <p:spPr bwMode="auto">
                <a:xfrm flipH="1">
                  <a:off x="1152" y="672"/>
                  <a:ext cx="3552" cy="327"/>
                </a:xfrm>
                <a:prstGeom prst="rect">
                  <a:avLst/>
                </a:prstGeom>
                <a:noFill/>
                <a:ln w="9525">
                  <a:noFill/>
                  <a:miter lim="800000"/>
                  <a:headEnd/>
                  <a:tailEnd/>
                </a:ln>
                <a:effectLst/>
              </p:spPr>
              <p:txBody>
                <a:bodyPr>
                  <a:spAutoFit/>
                </a:bodyPr>
                <a:lstStyle/>
                <a:p>
                  <a:pPr eaLnBrk="0" hangingPunct="0"/>
                  <a:r>
                    <a:rPr lang="en-US" sz="2800" dirty="0">
                      <a:solidFill>
                        <a:srgbClr val="FFFF00"/>
                      </a:solidFill>
                      <a:latin typeface="Helvetica" pitchFamily="34" charset="0"/>
                    </a:rPr>
                    <a:t>E + S         ES            E + P</a:t>
                  </a:r>
                  <a:r>
                    <a:rPr lang="en-US" sz="2400" dirty="0">
                      <a:solidFill>
                        <a:srgbClr val="FFFF00"/>
                      </a:solidFill>
                      <a:latin typeface="Helvetica" pitchFamily="34" charset="0"/>
                    </a:rPr>
                    <a:t> </a:t>
                  </a:r>
                </a:p>
              </p:txBody>
            </p:sp>
            <p:grpSp>
              <p:nvGrpSpPr>
                <p:cNvPr id="9" name="Group 8"/>
                <p:cNvGrpSpPr>
                  <a:grpSpLocks/>
                </p:cNvGrpSpPr>
                <p:nvPr/>
              </p:nvGrpSpPr>
              <p:grpSpPr bwMode="auto">
                <a:xfrm>
                  <a:off x="1824" y="768"/>
                  <a:ext cx="272" cy="90"/>
                  <a:chOff x="2061" y="1624"/>
                  <a:chExt cx="360" cy="180"/>
                </a:xfrm>
              </p:grpSpPr>
              <p:sp>
                <p:nvSpPr>
                  <p:cNvPr id="10" name="Line 6"/>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1" name="Line 7"/>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grpSp>
          <p:sp>
            <p:nvSpPr>
              <p:cNvPr id="7" name="Text Box 8"/>
              <p:cNvSpPr txBox="1">
                <a:spLocks noChangeArrowheads="1"/>
              </p:cNvSpPr>
              <p:nvPr/>
            </p:nvSpPr>
            <p:spPr bwMode="auto">
              <a:xfrm>
                <a:off x="1814" y="399"/>
                <a:ext cx="302" cy="1028"/>
              </a:xfrm>
              <a:prstGeom prst="rect">
                <a:avLst/>
              </a:prstGeom>
              <a:noFill/>
              <a:ln w="9525">
                <a:noFill/>
                <a:miter lim="800000"/>
                <a:headEnd/>
                <a:tailEnd/>
              </a:ln>
              <a:effectLst/>
            </p:spPr>
            <p:txBody>
              <a:bodyPr wrap="none">
                <a:spAutoFit/>
              </a:bodyPr>
              <a:lstStyle/>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p>
              <a:p>
                <a:pPr eaLnBrk="0" hangingPunct="0"/>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p:txBody>
          </p:sp>
        </p:grpSp>
        <p:grpSp>
          <p:nvGrpSpPr>
            <p:cNvPr id="12" name="Group 10"/>
            <p:cNvGrpSpPr>
              <a:grpSpLocks/>
            </p:cNvGrpSpPr>
            <p:nvPr/>
          </p:nvGrpSpPr>
          <p:grpSpPr bwMode="auto">
            <a:xfrm>
              <a:off x="4495800" y="4426480"/>
              <a:ext cx="431800" cy="142875"/>
              <a:chOff x="2061" y="1624"/>
              <a:chExt cx="360" cy="180"/>
            </a:xfrm>
          </p:grpSpPr>
          <p:sp>
            <p:nvSpPr>
              <p:cNvPr id="13" name="Line 11"/>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4" name="Line 12"/>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sp>
          <p:nvSpPr>
            <p:cNvPr id="15" name="Line 15"/>
            <p:cNvSpPr>
              <a:spLocks noChangeShapeType="1"/>
            </p:cNvSpPr>
            <p:nvPr/>
          </p:nvSpPr>
          <p:spPr bwMode="auto">
            <a:xfrm flipH="1" flipV="1">
              <a:off x="4724400" y="4731280"/>
              <a:ext cx="457200" cy="304800"/>
            </a:xfrm>
            <a:prstGeom prst="line">
              <a:avLst/>
            </a:prstGeom>
            <a:noFill/>
            <a:ln w="9525">
              <a:solidFill>
                <a:schemeClr val="tx1"/>
              </a:solidFill>
              <a:round/>
              <a:headEnd/>
              <a:tailEnd type="triangle" w="med" len="med"/>
            </a:ln>
            <a:effectLst/>
          </p:spPr>
          <p:txBody>
            <a:bodyPr wrap="none" anchor="ctr"/>
            <a:lstStyle/>
            <a:p>
              <a:endParaRPr lang="en-GB">
                <a:solidFill>
                  <a:srgbClr val="FFFF00"/>
                </a:solidFill>
              </a:endParaRPr>
            </a:p>
          </p:txBody>
        </p:sp>
        <p:sp>
          <p:nvSpPr>
            <p:cNvPr id="16" name="Text Box 17"/>
            <p:cNvSpPr txBox="1">
              <a:spLocks noChangeArrowheads="1"/>
            </p:cNvSpPr>
            <p:nvPr/>
          </p:nvSpPr>
          <p:spPr bwMode="auto">
            <a:xfrm>
              <a:off x="5257800" y="4883680"/>
              <a:ext cx="3657600" cy="396875"/>
            </a:xfrm>
            <a:prstGeom prst="rect">
              <a:avLst/>
            </a:prstGeom>
            <a:noFill/>
            <a:ln w="9525">
              <a:noFill/>
              <a:miter lim="800000"/>
              <a:headEnd/>
              <a:tailEnd/>
            </a:ln>
            <a:effectLst/>
          </p:spPr>
          <p:txBody>
            <a:bodyPr>
              <a:spAutoFit/>
            </a:bodyPr>
            <a:lstStyle/>
            <a:p>
              <a:pPr eaLnBrk="0" hangingPunct="0">
                <a:spcBef>
                  <a:spcPct val="50000"/>
                </a:spcBef>
              </a:pPr>
              <a:r>
                <a:rPr lang="en-US" sz="1400" dirty="0">
                  <a:solidFill>
                    <a:srgbClr val="FFFF00"/>
                  </a:solidFill>
                  <a:latin typeface="Helvetica" pitchFamily="34" charset="0"/>
                </a:rPr>
                <a:t>(</a:t>
              </a:r>
              <a:r>
                <a:rPr lang="en-US" sz="2000" dirty="0">
                  <a:solidFill>
                    <a:srgbClr val="FFFF00"/>
                  </a:solidFill>
                  <a:latin typeface="Helvetica" pitchFamily="34" charset="0"/>
                </a:rPr>
                <a:t>k</a:t>
              </a:r>
              <a:r>
                <a:rPr lang="en-US" sz="2000" baseline="-25000" dirty="0">
                  <a:solidFill>
                    <a:srgbClr val="FFFF00"/>
                  </a:solidFill>
                  <a:latin typeface="Helvetica" pitchFamily="34" charset="0"/>
                </a:rPr>
                <a:t>-2 </a:t>
              </a:r>
              <a:r>
                <a:rPr lang="en-US" sz="1400" dirty="0">
                  <a:solidFill>
                    <a:srgbClr val="FFFF00"/>
                  </a:solidFill>
                  <a:latin typeface="Helvetica" pitchFamily="34" charset="0"/>
                </a:rPr>
                <a:t> is insignificant early in </a:t>
              </a:r>
              <a:r>
                <a:rPr lang="en-US" sz="1400" dirty="0" smtClean="0">
                  <a:solidFill>
                    <a:srgbClr val="FFFF00"/>
                  </a:solidFill>
                  <a:latin typeface="Helvetica" pitchFamily="34" charset="0"/>
                </a:rPr>
                <a:t>the reaction)</a:t>
              </a:r>
              <a:endParaRPr lang="en-US" sz="1400" dirty="0">
                <a:solidFill>
                  <a:srgbClr val="FFFF00"/>
                </a:solidFill>
                <a:latin typeface="Helvetica" pitchFamily="34" charset="0"/>
              </a:endParaRPr>
            </a:p>
          </p:txBody>
        </p:sp>
      </p:grpSp>
      <p:sp>
        <p:nvSpPr>
          <p:cNvPr id="19" name="Rectangle 18"/>
          <p:cNvSpPr/>
          <p:nvPr/>
        </p:nvSpPr>
        <p:spPr>
          <a:xfrm>
            <a:off x="912945" y="5059485"/>
            <a:ext cx="6712094" cy="1672253"/>
          </a:xfrm>
          <a:prstGeom prst="rect">
            <a:avLst/>
          </a:prstGeom>
        </p:spPr>
        <p:txBody>
          <a:bodyPr wrap="none">
            <a:spAutoFit/>
          </a:bodyPr>
          <a:lstStyle/>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1 is the rate constant of ES formation</a:t>
            </a:r>
          </a:p>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-1 is the rate constant of dissociation of ES  back to E and S</a:t>
            </a:r>
          </a:p>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2 is the rate constant of dissociation of ES  to E and P</a:t>
            </a:r>
            <a:endParaRPr lang="en-US" sz="2800" dirty="0" smtClean="0">
              <a:solidFill>
                <a:srgbClr val="FFFF00"/>
              </a:solidFill>
              <a:latin typeface="Helvetica" pitchFamily="34" charset="0"/>
            </a:endParaRPr>
          </a:p>
          <a:p>
            <a:pPr eaLnBrk="0" hangingPunct="0"/>
            <a:endParaRPr lang="en-US" sz="2800" baseline="-25000" dirty="0">
              <a:solidFill>
                <a:srgbClr val="FFFF00"/>
              </a:solidFill>
              <a:latin typeface="Helvetica" pitchFamily="34" charset="0"/>
            </a:endParaRPr>
          </a:p>
        </p:txBody>
      </p:sp>
      <p:sp>
        <p:nvSpPr>
          <p:cNvPr id="20" name="Rectangle 19"/>
          <p:cNvSpPr/>
          <p:nvPr/>
        </p:nvSpPr>
        <p:spPr>
          <a:xfrm>
            <a:off x="4038285" y="3585528"/>
            <a:ext cx="385042" cy="369332"/>
          </a:xfrm>
          <a:prstGeom prst="rect">
            <a:avLst/>
          </a:prstGeom>
        </p:spPr>
        <p:txBody>
          <a:bodyPr wrap="none">
            <a:spAutoFit/>
          </a:bodyPr>
          <a:lstStyle/>
          <a:p>
            <a:pPr eaLnBrk="0" hangingPunct="0"/>
            <a:r>
              <a:rPr lang="en-US" dirty="0" smtClean="0">
                <a:solidFill>
                  <a:srgbClr val="FFFF00"/>
                </a:solidFill>
                <a:latin typeface="Helvetica" pitchFamily="34" charset="0"/>
              </a:rPr>
              <a:t>k</a:t>
            </a:r>
            <a:r>
              <a:rPr lang="en-US" baseline="-25000" dirty="0" smtClean="0">
                <a:solidFill>
                  <a:srgbClr val="FFFF00"/>
                </a:solidFill>
                <a:latin typeface="Helvetica" pitchFamily="34" charset="0"/>
              </a:rPr>
              <a:t>2</a:t>
            </a:r>
            <a:endParaRPr lang="en-US" baseline="-25000" dirty="0">
              <a:solidFill>
                <a:srgbClr val="FFFF00"/>
              </a:solidFill>
              <a:latin typeface="Helvetic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58955" y="6557169"/>
            <a:ext cx="4260056" cy="300831"/>
          </a:xfrm>
        </p:spPr>
        <p:txBody>
          <a:bodyPr/>
          <a:lstStyle/>
          <a:p>
            <a:pPr algn="ctr"/>
            <a:r>
              <a:rPr lang="en-GB" dirty="0" smtClean="0"/>
              <a:t>May </a:t>
            </a:r>
            <a:r>
              <a:rPr lang="en-GB" dirty="0" err="1" smtClean="0"/>
              <a:t>Alrashed</a:t>
            </a:r>
            <a:r>
              <a:rPr lang="en-GB" dirty="0" smtClean="0"/>
              <a:t>. PhD</a:t>
            </a:r>
            <a:endParaRPr lang="en-GB" dirty="0"/>
          </a:p>
        </p:txBody>
      </p:sp>
      <p:sp>
        <p:nvSpPr>
          <p:cNvPr id="6" name="Text Box 14"/>
          <p:cNvSpPr txBox="1">
            <a:spLocks noChangeArrowheads="1"/>
          </p:cNvSpPr>
          <p:nvPr/>
        </p:nvSpPr>
        <p:spPr bwMode="auto">
          <a:xfrm>
            <a:off x="457200" y="2042592"/>
            <a:ext cx="8382000" cy="2308324"/>
          </a:xfrm>
          <a:prstGeom prst="rect">
            <a:avLst/>
          </a:prstGeom>
          <a:noFill/>
          <a:ln w="9525">
            <a:noFill/>
            <a:miter lim="800000"/>
            <a:headEnd/>
            <a:tailEnd/>
          </a:ln>
          <a:effectLst/>
        </p:spPr>
        <p:txBody>
          <a:bodyPr>
            <a:spAutoFit/>
          </a:bodyPr>
          <a:lstStyle/>
          <a:p>
            <a:pPr eaLnBrk="0" hangingPunct="0"/>
            <a:r>
              <a:rPr lang="en-US" sz="2400" dirty="0"/>
              <a:t>Rate of ES formation  = </a:t>
            </a:r>
            <a:r>
              <a:rPr lang="en-US" sz="2400" dirty="0">
                <a:solidFill>
                  <a:schemeClr val="bg2"/>
                </a:solidFill>
              </a:rPr>
              <a:t> </a:t>
            </a:r>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1">
                    <a:lumMod val="40000"/>
                    <a:lumOff val="60000"/>
                  </a:schemeClr>
                </a:solidFill>
              </a:rPr>
              <a:t>[E]</a:t>
            </a:r>
            <a:r>
              <a:rPr lang="en-US" sz="2400" dirty="0"/>
              <a:t>[S] = </a:t>
            </a:r>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1">
                    <a:lumMod val="40000"/>
                    <a:lumOff val="60000"/>
                  </a:schemeClr>
                </a:solidFill>
              </a:rPr>
              <a:t>([</a:t>
            </a:r>
            <a:r>
              <a:rPr lang="en-US" sz="2400" dirty="0" err="1">
                <a:solidFill>
                  <a:schemeClr val="accent1">
                    <a:lumMod val="40000"/>
                    <a:lumOff val="60000"/>
                  </a:schemeClr>
                </a:solidFill>
              </a:rPr>
              <a:t>E</a:t>
            </a:r>
            <a:r>
              <a:rPr lang="en-US" sz="2000" baseline="-25000" dirty="0" err="1">
                <a:solidFill>
                  <a:schemeClr val="accent1">
                    <a:lumMod val="40000"/>
                    <a:lumOff val="60000"/>
                  </a:schemeClr>
                </a:solidFill>
              </a:rPr>
              <a:t>total</a:t>
            </a:r>
            <a:r>
              <a:rPr lang="en-US" sz="2400" dirty="0">
                <a:solidFill>
                  <a:schemeClr val="accent1">
                    <a:lumMod val="40000"/>
                    <a:lumOff val="60000"/>
                  </a:schemeClr>
                </a:solidFill>
              </a:rPr>
              <a:t>] - [ES]) </a:t>
            </a:r>
            <a:r>
              <a:rPr lang="en-US" sz="2400" dirty="0"/>
              <a:t>[S]</a:t>
            </a:r>
          </a:p>
          <a:p>
            <a:pPr eaLnBrk="0" hangingPunct="0"/>
            <a:endParaRPr lang="en-US" sz="2400" dirty="0">
              <a:solidFill>
                <a:schemeClr val="bg2"/>
              </a:solidFill>
            </a:endParaRPr>
          </a:p>
          <a:p>
            <a:pPr eaLnBrk="0" hangingPunct="0"/>
            <a:r>
              <a:rPr lang="en-US" sz="2400" dirty="0"/>
              <a:t>Rate of ES breakdown  = </a:t>
            </a:r>
            <a:r>
              <a:rPr lang="en-US" sz="2400" dirty="0">
                <a:solidFill>
                  <a:schemeClr val="bg2"/>
                </a:solidFill>
              </a:rPr>
              <a:t>  </a:t>
            </a:r>
            <a:r>
              <a:rPr lang="en-US" sz="2000" dirty="0">
                <a:solidFill>
                  <a:schemeClr val="accent5">
                    <a:lumMod val="60000"/>
                    <a:lumOff val="40000"/>
                  </a:schemeClr>
                </a:solidFill>
              </a:rPr>
              <a:t>k</a:t>
            </a:r>
            <a:r>
              <a:rPr lang="en-US" sz="2000" baseline="-25000" dirty="0">
                <a:solidFill>
                  <a:schemeClr val="accent5">
                    <a:lumMod val="60000"/>
                    <a:lumOff val="40000"/>
                  </a:schemeClr>
                </a:solidFill>
              </a:rPr>
              <a:t>-1</a:t>
            </a:r>
            <a:r>
              <a:rPr lang="en-US" sz="2000" baseline="-25000" dirty="0">
                <a:solidFill>
                  <a:schemeClr val="bg2"/>
                </a:solidFill>
              </a:rPr>
              <a:t> </a:t>
            </a:r>
            <a:r>
              <a:rPr lang="en-US" sz="2400" dirty="0"/>
              <a:t>[ES]  +  </a:t>
            </a:r>
            <a:r>
              <a:rPr lang="en-US" sz="2000" dirty="0">
                <a:solidFill>
                  <a:srgbClr val="FF0000"/>
                </a:solidFill>
              </a:rPr>
              <a:t>k</a:t>
            </a:r>
            <a:r>
              <a:rPr lang="en-US" sz="2000" baseline="-25000" dirty="0">
                <a:solidFill>
                  <a:srgbClr val="FF0000"/>
                </a:solidFill>
              </a:rPr>
              <a:t>2</a:t>
            </a:r>
            <a:r>
              <a:rPr lang="en-US" sz="2000" baseline="-25000" dirty="0">
                <a:solidFill>
                  <a:schemeClr val="bg2"/>
                </a:solidFill>
              </a:rPr>
              <a:t> </a:t>
            </a:r>
            <a:r>
              <a:rPr lang="en-US" sz="2400" dirty="0"/>
              <a:t>[ES]</a:t>
            </a:r>
          </a:p>
          <a:p>
            <a:pPr eaLnBrk="0" hangingPunct="0"/>
            <a:endParaRPr lang="en-US" sz="2400" dirty="0">
              <a:solidFill>
                <a:schemeClr val="bg2"/>
              </a:solidFill>
            </a:endParaRPr>
          </a:p>
          <a:p>
            <a:pPr algn="ctr" eaLnBrk="0" hangingPunct="0"/>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2">
                    <a:lumMod val="40000"/>
                    <a:lumOff val="60000"/>
                  </a:schemeClr>
                </a:solidFill>
              </a:rPr>
              <a:t>([</a:t>
            </a:r>
            <a:r>
              <a:rPr lang="en-US" sz="2400" dirty="0" err="1">
                <a:solidFill>
                  <a:schemeClr val="accent2">
                    <a:lumMod val="40000"/>
                    <a:lumOff val="60000"/>
                  </a:schemeClr>
                </a:solidFill>
              </a:rPr>
              <a:t>E</a:t>
            </a:r>
            <a:r>
              <a:rPr lang="en-US" sz="2000" baseline="-25000" dirty="0" err="1">
                <a:solidFill>
                  <a:schemeClr val="accent2">
                    <a:lumMod val="40000"/>
                    <a:lumOff val="60000"/>
                  </a:schemeClr>
                </a:solidFill>
              </a:rPr>
              <a:t>total</a:t>
            </a:r>
            <a:r>
              <a:rPr lang="en-US" sz="2400" dirty="0">
                <a:solidFill>
                  <a:schemeClr val="accent2">
                    <a:lumMod val="40000"/>
                    <a:lumOff val="60000"/>
                  </a:schemeClr>
                </a:solidFill>
              </a:rPr>
              <a:t>] - [ES]) </a:t>
            </a:r>
            <a:r>
              <a:rPr lang="en-US" sz="2400" dirty="0"/>
              <a:t>[S]  =  </a:t>
            </a:r>
            <a:r>
              <a:rPr lang="en-US" sz="2000" dirty="0">
                <a:solidFill>
                  <a:schemeClr val="accent5">
                    <a:lumMod val="60000"/>
                    <a:lumOff val="40000"/>
                  </a:schemeClr>
                </a:solidFill>
              </a:rPr>
              <a:t>k</a:t>
            </a:r>
            <a:r>
              <a:rPr lang="en-US" sz="2000" baseline="-25000" dirty="0">
                <a:solidFill>
                  <a:schemeClr val="accent5">
                    <a:lumMod val="60000"/>
                    <a:lumOff val="40000"/>
                  </a:schemeClr>
                </a:solidFill>
              </a:rPr>
              <a:t>-1</a:t>
            </a:r>
            <a:r>
              <a:rPr lang="en-US" sz="2000" baseline="-25000" dirty="0">
                <a:solidFill>
                  <a:schemeClr val="bg2"/>
                </a:solidFill>
              </a:rPr>
              <a:t> </a:t>
            </a:r>
            <a:r>
              <a:rPr lang="en-US" sz="2400" dirty="0"/>
              <a:t>[ES] +  </a:t>
            </a:r>
            <a:r>
              <a:rPr lang="en-US" sz="2000" dirty="0">
                <a:solidFill>
                  <a:srgbClr val="FF0000"/>
                </a:solidFill>
              </a:rPr>
              <a:t>k</a:t>
            </a:r>
            <a:r>
              <a:rPr lang="en-US" sz="2000" baseline="-25000" dirty="0">
                <a:solidFill>
                  <a:srgbClr val="FF0000"/>
                </a:solidFill>
              </a:rPr>
              <a:t>2</a:t>
            </a:r>
            <a:r>
              <a:rPr lang="en-US" sz="2000" baseline="-25000" dirty="0">
                <a:solidFill>
                  <a:schemeClr val="bg2"/>
                </a:solidFill>
              </a:rPr>
              <a:t> </a:t>
            </a:r>
            <a:r>
              <a:rPr lang="en-US" sz="2400" dirty="0"/>
              <a:t>[ES]</a:t>
            </a:r>
          </a:p>
          <a:p>
            <a:pPr algn="ctr" eaLnBrk="0" hangingPunct="0"/>
            <a:r>
              <a:rPr lang="en-US" sz="2400" dirty="0"/>
              <a:t>(steady state assumption)</a:t>
            </a:r>
          </a:p>
        </p:txBody>
      </p:sp>
      <p:grpSp>
        <p:nvGrpSpPr>
          <p:cNvPr id="22" name="Group 21"/>
          <p:cNvGrpSpPr/>
          <p:nvPr/>
        </p:nvGrpSpPr>
        <p:grpSpPr>
          <a:xfrm>
            <a:off x="1487597" y="278619"/>
            <a:ext cx="7086600" cy="1631950"/>
            <a:chOff x="1487597" y="278619"/>
            <a:chExt cx="7086600" cy="1631950"/>
          </a:xfrm>
        </p:grpSpPr>
        <p:grpSp>
          <p:nvGrpSpPr>
            <p:cNvPr id="7" name="Group 6"/>
            <p:cNvGrpSpPr/>
            <p:nvPr/>
          </p:nvGrpSpPr>
          <p:grpSpPr>
            <a:xfrm>
              <a:off x="1487597" y="278619"/>
              <a:ext cx="7086600" cy="1631950"/>
              <a:chOff x="1828800" y="3854341"/>
              <a:chExt cx="7086600" cy="1631950"/>
            </a:xfrm>
          </p:grpSpPr>
          <p:grpSp>
            <p:nvGrpSpPr>
              <p:cNvPr id="8" name="Group 7"/>
              <p:cNvGrpSpPr>
                <a:grpSpLocks/>
              </p:cNvGrpSpPr>
              <p:nvPr/>
            </p:nvGrpSpPr>
            <p:grpSpPr bwMode="auto">
              <a:xfrm>
                <a:off x="1828800" y="3854341"/>
                <a:ext cx="5638800" cy="1631950"/>
                <a:chOff x="1152" y="399"/>
                <a:chExt cx="3552" cy="1028"/>
              </a:xfrm>
            </p:grpSpPr>
            <p:grpSp>
              <p:nvGrpSpPr>
                <p:cNvPr id="14" name="Group 3"/>
                <p:cNvGrpSpPr>
                  <a:grpSpLocks/>
                </p:cNvGrpSpPr>
                <p:nvPr/>
              </p:nvGrpSpPr>
              <p:grpSpPr bwMode="auto">
                <a:xfrm>
                  <a:off x="1152" y="672"/>
                  <a:ext cx="3552" cy="327"/>
                  <a:chOff x="1152" y="672"/>
                  <a:chExt cx="3552" cy="327"/>
                </a:xfrm>
              </p:grpSpPr>
              <p:sp>
                <p:nvSpPr>
                  <p:cNvPr id="16" name="Rectangle 4"/>
                  <p:cNvSpPr>
                    <a:spLocks noChangeArrowheads="1"/>
                  </p:cNvSpPr>
                  <p:nvPr/>
                </p:nvSpPr>
                <p:spPr bwMode="auto">
                  <a:xfrm flipH="1">
                    <a:off x="1152" y="672"/>
                    <a:ext cx="3552" cy="327"/>
                  </a:xfrm>
                  <a:prstGeom prst="rect">
                    <a:avLst/>
                  </a:prstGeom>
                  <a:noFill/>
                  <a:ln w="9525">
                    <a:noFill/>
                    <a:miter lim="800000"/>
                    <a:headEnd/>
                    <a:tailEnd/>
                  </a:ln>
                  <a:effectLst/>
                </p:spPr>
                <p:txBody>
                  <a:bodyPr>
                    <a:spAutoFit/>
                  </a:bodyPr>
                  <a:lstStyle/>
                  <a:p>
                    <a:pPr eaLnBrk="0" hangingPunct="0"/>
                    <a:r>
                      <a:rPr lang="en-US" sz="2800" dirty="0">
                        <a:solidFill>
                          <a:srgbClr val="FFFF00"/>
                        </a:solidFill>
                        <a:latin typeface="Helvetica" pitchFamily="34" charset="0"/>
                      </a:rPr>
                      <a:t>E + S         ES            E + P</a:t>
                    </a:r>
                    <a:r>
                      <a:rPr lang="en-US" sz="2400" dirty="0">
                        <a:solidFill>
                          <a:srgbClr val="FFFF00"/>
                        </a:solidFill>
                        <a:latin typeface="Helvetica" pitchFamily="34" charset="0"/>
                      </a:rPr>
                      <a:t> </a:t>
                    </a:r>
                  </a:p>
                </p:txBody>
              </p:sp>
              <p:grpSp>
                <p:nvGrpSpPr>
                  <p:cNvPr id="17" name="Group 8"/>
                  <p:cNvGrpSpPr>
                    <a:grpSpLocks/>
                  </p:cNvGrpSpPr>
                  <p:nvPr/>
                </p:nvGrpSpPr>
                <p:grpSpPr bwMode="auto">
                  <a:xfrm>
                    <a:off x="1824" y="768"/>
                    <a:ext cx="272" cy="90"/>
                    <a:chOff x="2061" y="1624"/>
                    <a:chExt cx="360" cy="180"/>
                  </a:xfrm>
                </p:grpSpPr>
                <p:sp>
                  <p:nvSpPr>
                    <p:cNvPr id="18" name="Line 6"/>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9" name="Line 7"/>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grpSp>
            <p:sp>
              <p:nvSpPr>
                <p:cNvPr id="15" name="Text Box 8"/>
                <p:cNvSpPr txBox="1">
                  <a:spLocks noChangeArrowheads="1"/>
                </p:cNvSpPr>
                <p:nvPr/>
              </p:nvSpPr>
              <p:spPr bwMode="auto">
                <a:xfrm>
                  <a:off x="1814" y="399"/>
                  <a:ext cx="302" cy="1028"/>
                </a:xfrm>
                <a:prstGeom prst="rect">
                  <a:avLst/>
                </a:prstGeom>
                <a:noFill/>
                <a:ln w="9525">
                  <a:noFill/>
                  <a:miter lim="800000"/>
                  <a:headEnd/>
                  <a:tailEnd/>
                </a:ln>
                <a:effectLst/>
              </p:spPr>
              <p:txBody>
                <a:bodyPr wrap="none">
                  <a:spAutoFit/>
                </a:bodyPr>
                <a:lstStyle/>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p>
                <a:p>
                  <a:pPr eaLnBrk="0" hangingPunct="0"/>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p:txBody>
            </p:sp>
          </p:grpSp>
          <p:grpSp>
            <p:nvGrpSpPr>
              <p:cNvPr id="9" name="Group 10"/>
              <p:cNvGrpSpPr>
                <a:grpSpLocks/>
              </p:cNvGrpSpPr>
              <p:nvPr/>
            </p:nvGrpSpPr>
            <p:grpSpPr bwMode="auto">
              <a:xfrm>
                <a:off x="4495800" y="4426480"/>
                <a:ext cx="431800" cy="142875"/>
                <a:chOff x="2061" y="1624"/>
                <a:chExt cx="360" cy="180"/>
              </a:xfrm>
            </p:grpSpPr>
            <p:sp>
              <p:nvSpPr>
                <p:cNvPr id="12" name="Line 11"/>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3" name="Line 12"/>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sp>
            <p:nvSpPr>
              <p:cNvPr id="10" name="Line 15"/>
              <p:cNvSpPr>
                <a:spLocks noChangeShapeType="1"/>
              </p:cNvSpPr>
              <p:nvPr/>
            </p:nvSpPr>
            <p:spPr bwMode="auto">
              <a:xfrm flipH="1" flipV="1">
                <a:off x="4724400" y="4731280"/>
                <a:ext cx="457200" cy="304800"/>
              </a:xfrm>
              <a:prstGeom prst="line">
                <a:avLst/>
              </a:prstGeom>
              <a:noFill/>
              <a:ln w="9525">
                <a:solidFill>
                  <a:schemeClr val="tx1"/>
                </a:solidFill>
                <a:round/>
                <a:headEnd/>
                <a:tailEnd type="triangle" w="med" len="med"/>
              </a:ln>
              <a:effectLst/>
            </p:spPr>
            <p:txBody>
              <a:bodyPr wrap="none" anchor="ctr"/>
              <a:lstStyle/>
              <a:p>
                <a:endParaRPr lang="en-GB">
                  <a:solidFill>
                    <a:srgbClr val="FFFF00"/>
                  </a:solidFill>
                </a:endParaRPr>
              </a:p>
            </p:txBody>
          </p:sp>
          <p:sp>
            <p:nvSpPr>
              <p:cNvPr id="11" name="Text Box 17"/>
              <p:cNvSpPr txBox="1">
                <a:spLocks noChangeArrowheads="1"/>
              </p:cNvSpPr>
              <p:nvPr/>
            </p:nvSpPr>
            <p:spPr bwMode="auto">
              <a:xfrm>
                <a:off x="5257800" y="4883680"/>
                <a:ext cx="3657600" cy="396875"/>
              </a:xfrm>
              <a:prstGeom prst="rect">
                <a:avLst/>
              </a:prstGeom>
              <a:noFill/>
              <a:ln w="9525">
                <a:noFill/>
                <a:miter lim="800000"/>
                <a:headEnd/>
                <a:tailEnd/>
              </a:ln>
              <a:effectLst/>
            </p:spPr>
            <p:txBody>
              <a:bodyPr>
                <a:spAutoFit/>
              </a:bodyPr>
              <a:lstStyle/>
              <a:p>
                <a:pPr eaLnBrk="0" hangingPunct="0">
                  <a:spcBef>
                    <a:spcPct val="50000"/>
                  </a:spcBef>
                </a:pPr>
                <a:r>
                  <a:rPr lang="en-US" sz="1400" dirty="0">
                    <a:solidFill>
                      <a:srgbClr val="FFFF00"/>
                    </a:solidFill>
                    <a:latin typeface="Helvetica" pitchFamily="34" charset="0"/>
                  </a:rPr>
                  <a:t>(</a:t>
                </a:r>
                <a:r>
                  <a:rPr lang="en-US" sz="2000" dirty="0">
                    <a:solidFill>
                      <a:srgbClr val="FFFF00"/>
                    </a:solidFill>
                    <a:latin typeface="Helvetica" pitchFamily="34" charset="0"/>
                  </a:rPr>
                  <a:t>k</a:t>
                </a:r>
                <a:r>
                  <a:rPr lang="en-US" sz="2000" baseline="-25000" dirty="0">
                    <a:solidFill>
                      <a:srgbClr val="FFFF00"/>
                    </a:solidFill>
                    <a:latin typeface="Helvetica" pitchFamily="34" charset="0"/>
                  </a:rPr>
                  <a:t>-2 </a:t>
                </a:r>
                <a:r>
                  <a:rPr lang="en-US" sz="1400" dirty="0">
                    <a:solidFill>
                      <a:srgbClr val="FFFF00"/>
                    </a:solidFill>
                    <a:latin typeface="Helvetica" pitchFamily="34" charset="0"/>
                  </a:rPr>
                  <a:t> is insignificant early in </a:t>
                </a:r>
                <a:r>
                  <a:rPr lang="en-US" sz="1400" dirty="0" smtClean="0">
                    <a:solidFill>
                      <a:srgbClr val="FFFF00"/>
                    </a:solidFill>
                    <a:latin typeface="Helvetica" pitchFamily="34" charset="0"/>
                  </a:rPr>
                  <a:t>the reaction)</a:t>
                </a:r>
                <a:endParaRPr lang="en-US" sz="1400" dirty="0">
                  <a:solidFill>
                    <a:srgbClr val="FFFF00"/>
                  </a:solidFill>
                  <a:latin typeface="Helvetica" pitchFamily="34" charset="0"/>
                </a:endParaRPr>
              </a:p>
            </p:txBody>
          </p:sp>
        </p:grpSp>
        <p:sp>
          <p:nvSpPr>
            <p:cNvPr id="20" name="Rectangle 19"/>
            <p:cNvSpPr/>
            <p:nvPr/>
          </p:nvSpPr>
          <p:spPr>
            <a:xfrm>
              <a:off x="4174763" y="310062"/>
              <a:ext cx="385042" cy="369332"/>
            </a:xfrm>
            <a:prstGeom prst="rect">
              <a:avLst/>
            </a:prstGeom>
          </p:spPr>
          <p:txBody>
            <a:bodyPr wrap="none">
              <a:spAutoFit/>
            </a:bodyPr>
            <a:lstStyle/>
            <a:p>
              <a:pPr eaLnBrk="0" hangingPunct="0"/>
              <a:r>
                <a:rPr lang="en-US" dirty="0" smtClean="0">
                  <a:solidFill>
                    <a:srgbClr val="FFFF00"/>
                  </a:solidFill>
                  <a:latin typeface="Helvetica" pitchFamily="34" charset="0"/>
                </a:rPr>
                <a:t>k</a:t>
              </a:r>
              <a:r>
                <a:rPr lang="en-US" baseline="-25000" dirty="0" smtClean="0">
                  <a:solidFill>
                    <a:srgbClr val="FFFF00"/>
                  </a:solidFill>
                  <a:latin typeface="Helvetica" pitchFamily="34" charset="0"/>
                </a:rPr>
                <a:t>2</a:t>
              </a:r>
              <a:endParaRPr lang="en-US" baseline="-25000" dirty="0">
                <a:solidFill>
                  <a:srgbClr val="FFFF00"/>
                </a:solidFill>
                <a:latin typeface="Helvetica" pitchFamily="34" charset="0"/>
              </a:endParaRPr>
            </a:p>
          </p:txBody>
        </p:sp>
      </p:grpSp>
      <p:sp>
        <p:nvSpPr>
          <p:cNvPr id="21" name="Rectangle 20"/>
          <p:cNvSpPr/>
          <p:nvPr/>
        </p:nvSpPr>
        <p:spPr>
          <a:xfrm>
            <a:off x="747803" y="4295189"/>
            <a:ext cx="7725192" cy="523220"/>
          </a:xfrm>
          <a:prstGeom prst="rect">
            <a:avLst/>
          </a:prstGeom>
        </p:spPr>
        <p:txBody>
          <a:bodyPr wrap="none">
            <a:spAutoFit/>
          </a:bodyPr>
          <a:lstStyle/>
          <a:p>
            <a:r>
              <a:rPr lang="en-US" sz="2800" dirty="0" smtClean="0">
                <a:solidFill>
                  <a:srgbClr val="FFFF00"/>
                </a:solidFill>
              </a:rPr>
              <a:t>Rate of ES formation  = Rate of ES breakdown </a:t>
            </a:r>
            <a:endParaRPr lang="en-GB" sz="2800" dirty="0">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6" y="0"/>
            <a:ext cx="8229600" cy="1151873"/>
          </a:xfrm>
        </p:spPr>
        <p:txBody>
          <a:bodyPr/>
          <a:lstStyle/>
          <a:p>
            <a:r>
              <a:rPr lang="en-US" dirty="0" smtClean="0">
                <a:ea typeface="ＭＳ Ｐゴシック" charset="-128"/>
              </a:rPr>
              <a:t>Michaelis Menten equation</a:t>
            </a: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35" name="TextBox 34"/>
          <p:cNvSpPr txBox="1"/>
          <p:nvPr/>
        </p:nvSpPr>
        <p:spPr>
          <a:xfrm>
            <a:off x="545911" y="1733276"/>
            <a:ext cx="8188656" cy="5775940"/>
          </a:xfrm>
          <a:prstGeom prst="rect">
            <a:avLst/>
          </a:prstGeom>
          <a:noFill/>
        </p:spPr>
        <p:txBody>
          <a:bodyPr wrap="square" rtlCol="0">
            <a:spAutoFit/>
          </a:bodyPr>
          <a:lstStyle/>
          <a:p>
            <a:pPr indent="287338">
              <a:buClr>
                <a:schemeClr val="accent1"/>
              </a:buClr>
              <a:buSzPct val="90000"/>
              <a:buFont typeface="Wingdings" pitchFamily="2" charset="2"/>
              <a:buChar char="Ø"/>
            </a:pPr>
            <a:r>
              <a:rPr lang="en-US" sz="2400" dirty="0" smtClean="0"/>
              <a:t>The </a:t>
            </a:r>
            <a:r>
              <a:rPr lang="en-US" sz="2400" dirty="0" smtClean="0">
                <a:ea typeface="ＭＳ Ｐゴシック" charset="-128"/>
              </a:rPr>
              <a:t>Michaelis Menten equation describes how reaction    velocity varies with substrate concentration</a:t>
            </a:r>
          </a:p>
          <a:p>
            <a:endParaRPr lang="en-US" sz="2400" dirty="0" smtClean="0">
              <a:ea typeface="ＭＳ Ｐゴシック" charset="-128"/>
            </a:endParaRPr>
          </a:p>
          <a:p>
            <a:endParaRPr lang="en-US" sz="2400" dirty="0" smtClean="0">
              <a:ea typeface="ＭＳ Ｐゴシック" charset="-128"/>
            </a:endParaRPr>
          </a:p>
          <a:p>
            <a:endParaRPr lang="en-US" sz="2400" dirty="0" smtClean="0">
              <a:ea typeface="ＭＳ Ｐゴシック" charset="-128"/>
            </a:endParaRPr>
          </a:p>
          <a:p>
            <a:pPr>
              <a:lnSpc>
                <a:spcPct val="150000"/>
              </a:lnSpc>
            </a:pPr>
            <a:r>
              <a:rPr lang="en-US" sz="2000" dirty="0" smtClean="0"/>
              <a:t>V</a:t>
            </a:r>
            <a:r>
              <a:rPr lang="en-US" sz="2000" baseline="-25000" dirty="0" smtClean="0"/>
              <a:t>o </a:t>
            </a:r>
            <a:r>
              <a:rPr lang="en-US" sz="2000" baseline="30000" dirty="0" smtClean="0"/>
              <a:t> </a:t>
            </a:r>
            <a:r>
              <a:rPr lang="en-US" sz="2000" dirty="0" smtClean="0"/>
              <a:t> : Initial reaction velocity. </a:t>
            </a:r>
          </a:p>
          <a:p>
            <a:pPr>
              <a:lnSpc>
                <a:spcPct val="150000"/>
              </a:lnSpc>
            </a:pPr>
            <a:r>
              <a:rPr lang="en-US" sz="2000" dirty="0" err="1" smtClean="0"/>
              <a:t>V</a:t>
            </a:r>
            <a:r>
              <a:rPr lang="en-US" sz="2000" baseline="-25000" dirty="0" err="1" smtClean="0"/>
              <a:t>max</a:t>
            </a:r>
            <a:r>
              <a:rPr lang="en-US" sz="2000" baseline="-25000" dirty="0" smtClean="0"/>
              <a:t>  :  </a:t>
            </a:r>
            <a:r>
              <a:rPr lang="en-US" sz="2000" dirty="0" smtClean="0"/>
              <a:t>Maximum velocity</a:t>
            </a:r>
            <a:r>
              <a:rPr lang="en-US" sz="2000" baseline="-25000" dirty="0" smtClean="0"/>
              <a:t>                                                     </a:t>
            </a:r>
            <a:endParaRPr lang="en-US" sz="2000" dirty="0" smtClean="0"/>
          </a:p>
          <a:p>
            <a:pPr eaLnBrk="0" hangingPunct="0">
              <a:lnSpc>
                <a:spcPct val="150000"/>
              </a:lnSpc>
            </a:pPr>
            <a:r>
              <a:rPr lang="en-US" sz="2000" dirty="0" smtClean="0">
                <a:solidFill>
                  <a:srgbClr val="FF0000"/>
                </a:solidFill>
              </a:rPr>
              <a:t> </a:t>
            </a:r>
            <a:r>
              <a:rPr lang="en-US" sz="2000" dirty="0" smtClean="0"/>
              <a:t>[S] : Substrate concentration.</a:t>
            </a:r>
            <a:endParaRPr lang="en-US" sz="2000" dirty="0" smtClean="0">
              <a:solidFill>
                <a:srgbClr val="FF0000"/>
              </a:solidFill>
            </a:endParaRPr>
          </a:p>
          <a:p>
            <a:pPr eaLnBrk="0" hangingPunct="0">
              <a:lnSpc>
                <a:spcPct val="150000"/>
              </a:lnSpc>
            </a:pPr>
            <a:r>
              <a:rPr lang="en-US" sz="2000" dirty="0" smtClean="0"/>
              <a:t>K</a:t>
            </a:r>
            <a:r>
              <a:rPr lang="en-US" sz="2000" baseline="-25000" dirty="0" smtClean="0"/>
              <a:t>M </a:t>
            </a:r>
            <a:r>
              <a:rPr lang="en-US" sz="2000" dirty="0" smtClean="0"/>
              <a:t>: </a:t>
            </a:r>
            <a:r>
              <a:rPr lang="en-US" sz="2000" dirty="0" smtClean="0">
                <a:ea typeface="ＭＳ Ｐゴシック" charset="-128"/>
              </a:rPr>
              <a:t>Michaelis constant = </a:t>
            </a:r>
            <a:r>
              <a:rPr lang="en-US" sz="2000" dirty="0" smtClean="0"/>
              <a:t>(k</a:t>
            </a:r>
            <a:r>
              <a:rPr lang="en-US" sz="2000" baseline="-25000" dirty="0" smtClean="0"/>
              <a:t>2 </a:t>
            </a:r>
            <a:r>
              <a:rPr lang="en-US" sz="2000" dirty="0" smtClean="0"/>
              <a:t>+ k</a:t>
            </a:r>
            <a:r>
              <a:rPr lang="en-US" sz="2000" baseline="-25000" dirty="0" smtClean="0"/>
              <a:t>-1 </a:t>
            </a:r>
            <a:r>
              <a:rPr lang="en-US" sz="2000" dirty="0" smtClean="0"/>
              <a:t>)</a:t>
            </a:r>
          </a:p>
          <a:p>
            <a:pPr eaLnBrk="0" hangingPunct="0"/>
            <a:r>
              <a:rPr lang="en-US" sz="2000" baseline="30000" dirty="0" smtClean="0"/>
              <a:t>                                                           ___________</a:t>
            </a:r>
          </a:p>
          <a:p>
            <a:pPr eaLnBrk="0" hangingPunct="0"/>
            <a:r>
              <a:rPr lang="en-US" sz="2000" baseline="30000" dirty="0" smtClean="0"/>
              <a:t>                                                                     </a:t>
            </a:r>
            <a:r>
              <a:rPr lang="en-US" sz="2000" dirty="0" smtClean="0"/>
              <a:t>k</a:t>
            </a:r>
            <a:r>
              <a:rPr lang="en-US" sz="2000" baseline="-25000" dirty="0" smtClean="0"/>
              <a:t>1</a:t>
            </a:r>
            <a:endParaRPr lang="en-US" sz="2400" dirty="0" smtClean="0"/>
          </a:p>
          <a:p>
            <a:pPr indent="231775">
              <a:buClr>
                <a:schemeClr val="accent1"/>
              </a:buClr>
              <a:buSzPct val="90000"/>
              <a:buFont typeface="Wingdings" pitchFamily="2" charset="2"/>
              <a:buChar char="Ø"/>
            </a:pPr>
            <a:r>
              <a:rPr lang="en-US" sz="2400" dirty="0" smtClean="0"/>
              <a:t>At saturation when  [</a:t>
            </a:r>
            <a:r>
              <a:rPr lang="en-US" sz="2400" dirty="0" err="1" smtClean="0"/>
              <a:t>E</a:t>
            </a:r>
            <a:r>
              <a:rPr lang="en-US" sz="2400" baseline="-25000" dirty="0" err="1" smtClean="0"/>
              <a:t>total</a:t>
            </a:r>
            <a:r>
              <a:rPr lang="en-US" sz="2400" dirty="0" smtClean="0"/>
              <a:t>] = [ES] ------</a:t>
            </a:r>
            <a:r>
              <a:rPr lang="en-US" sz="2400" dirty="0" smtClean="0">
                <a:sym typeface="Wingdings" pitchFamily="2" charset="2"/>
              </a:rPr>
              <a:t>  </a:t>
            </a:r>
            <a:r>
              <a:rPr lang="en-US" sz="2400" dirty="0" smtClean="0"/>
              <a:t>V</a:t>
            </a:r>
            <a:r>
              <a:rPr lang="en-US" sz="2400" baseline="-25000" dirty="0" smtClean="0"/>
              <a:t>o</a:t>
            </a:r>
            <a:r>
              <a:rPr lang="en-US" sz="2400" dirty="0" smtClean="0"/>
              <a:t> = </a:t>
            </a:r>
            <a:r>
              <a:rPr lang="en-US" sz="2400" dirty="0" err="1" smtClean="0"/>
              <a:t>V</a:t>
            </a:r>
            <a:r>
              <a:rPr lang="en-US" sz="2400" baseline="-25000" dirty="0" err="1" smtClean="0"/>
              <a:t>max</a:t>
            </a:r>
            <a:endParaRPr lang="en-US" sz="2400" dirty="0" smtClean="0"/>
          </a:p>
          <a:p>
            <a:endParaRPr lang="en-US" sz="2400" dirty="0" smtClean="0"/>
          </a:p>
          <a:p>
            <a:endParaRPr lang="en-US" sz="2400" dirty="0" smtClean="0"/>
          </a:p>
          <a:p>
            <a:r>
              <a:rPr lang="en-US" sz="2400" dirty="0" smtClean="0"/>
              <a:t> </a:t>
            </a:r>
            <a:endParaRPr lang="en-GB" sz="2400" dirty="0"/>
          </a:p>
        </p:txBody>
      </p:sp>
      <p:sp>
        <p:nvSpPr>
          <p:cNvPr id="36" name="Rectangle 17"/>
          <p:cNvSpPr>
            <a:spLocks noChangeArrowheads="1"/>
          </p:cNvSpPr>
          <p:nvPr/>
        </p:nvSpPr>
        <p:spPr bwMode="auto">
          <a:xfrm>
            <a:off x="470848" y="4800245"/>
            <a:ext cx="4449763" cy="400110"/>
          </a:xfrm>
          <a:prstGeom prst="rect">
            <a:avLst/>
          </a:prstGeom>
          <a:noFill/>
          <a:ln w="9525">
            <a:noFill/>
            <a:miter lim="800000"/>
            <a:headEnd/>
            <a:tailEnd/>
          </a:ln>
          <a:effectLst/>
        </p:spPr>
        <p:txBody>
          <a:bodyPr>
            <a:spAutoFit/>
          </a:bodyPr>
          <a:lstStyle/>
          <a:p>
            <a:pPr eaLnBrk="0" hangingPunct="0"/>
            <a:r>
              <a:rPr lang="en-US" sz="2000" b="1" dirty="0" smtClean="0">
                <a:latin typeface="Helvetica" pitchFamily="34" charset="0"/>
              </a:rPr>
              <a:t>                                  </a:t>
            </a:r>
            <a:endParaRPr lang="en-US" sz="2000" b="1" dirty="0">
              <a:latin typeface="Helvetica" pitchFamily="34" charset="0"/>
            </a:endParaRPr>
          </a:p>
        </p:txBody>
      </p:sp>
      <p:sp>
        <p:nvSpPr>
          <p:cNvPr id="38" name="Rectangle 37"/>
          <p:cNvSpPr/>
          <p:nvPr/>
        </p:nvSpPr>
        <p:spPr>
          <a:xfrm>
            <a:off x="6318914" y="5773021"/>
            <a:ext cx="1514901" cy="6414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2" name="Group 41"/>
          <p:cNvGrpSpPr/>
          <p:nvPr/>
        </p:nvGrpSpPr>
        <p:grpSpPr>
          <a:xfrm>
            <a:off x="3127399" y="2713718"/>
            <a:ext cx="1989218" cy="913070"/>
            <a:chOff x="3195638" y="4719931"/>
            <a:chExt cx="1989218" cy="913070"/>
          </a:xfrm>
        </p:grpSpPr>
        <p:sp>
          <p:nvSpPr>
            <p:cNvPr id="39" name="Text Box 22"/>
            <p:cNvSpPr txBox="1">
              <a:spLocks noChangeArrowheads="1"/>
            </p:cNvSpPr>
            <p:nvPr/>
          </p:nvSpPr>
          <p:spPr bwMode="auto">
            <a:xfrm>
              <a:off x="3195638" y="4931068"/>
              <a:ext cx="788988" cy="396875"/>
            </a:xfrm>
            <a:prstGeom prst="rect">
              <a:avLst/>
            </a:prstGeom>
            <a:noFill/>
            <a:ln w="9525">
              <a:noFill/>
              <a:miter lim="800000"/>
              <a:headEnd/>
              <a:tailEnd/>
            </a:ln>
            <a:effectLst/>
          </p:spPr>
          <p:txBody>
            <a:bodyPr wrap="none">
              <a:spAutoFit/>
            </a:bodyPr>
            <a:lstStyle/>
            <a:p>
              <a:pPr eaLnBrk="0" hangingPunct="0"/>
              <a:r>
                <a:rPr lang="en-US" sz="2000" dirty="0"/>
                <a:t>V</a:t>
              </a:r>
              <a:r>
                <a:rPr lang="en-US" sz="2000" baseline="-25000" dirty="0"/>
                <a:t>o </a:t>
              </a:r>
              <a:r>
                <a:rPr lang="en-US" sz="2000" dirty="0"/>
                <a:t> = </a:t>
              </a:r>
            </a:p>
          </p:txBody>
        </p:sp>
        <p:sp>
          <p:nvSpPr>
            <p:cNvPr id="40" name="Text Box 23"/>
            <p:cNvSpPr txBox="1">
              <a:spLocks noChangeArrowheads="1"/>
            </p:cNvSpPr>
            <p:nvPr/>
          </p:nvSpPr>
          <p:spPr bwMode="auto">
            <a:xfrm>
              <a:off x="3591150" y="4719931"/>
              <a:ext cx="1593706" cy="913070"/>
            </a:xfrm>
            <a:prstGeom prst="rect">
              <a:avLst/>
            </a:prstGeom>
            <a:noFill/>
            <a:ln w="9525">
              <a:noFill/>
              <a:miter lim="800000"/>
              <a:headEnd/>
              <a:tailEnd/>
            </a:ln>
            <a:effectLst/>
          </p:spPr>
          <p:txBody>
            <a:bodyPr wrap="none">
              <a:spAutoFit/>
            </a:bodyPr>
            <a:lstStyle/>
            <a:p>
              <a:pPr eaLnBrk="0" hangingPunct="0"/>
              <a:r>
                <a:rPr lang="en-US" sz="2000" dirty="0"/>
                <a:t>      </a:t>
              </a:r>
              <a:r>
                <a:rPr lang="en-US" sz="2000" dirty="0" err="1"/>
                <a:t>V</a:t>
              </a:r>
              <a:r>
                <a:rPr lang="en-US" sz="2000" baseline="-25000" dirty="0" err="1"/>
                <a:t>max</a:t>
              </a:r>
              <a:r>
                <a:rPr lang="en-US" sz="2000" dirty="0"/>
                <a:t>[S]</a:t>
              </a:r>
            </a:p>
            <a:p>
              <a:pPr eaLnBrk="0" hangingPunct="0"/>
              <a:r>
                <a:rPr lang="en-US" sz="2000" baseline="30000" dirty="0"/>
                <a:t>    ____________</a:t>
              </a:r>
            </a:p>
            <a:p>
              <a:pPr eaLnBrk="0" hangingPunct="0"/>
              <a:r>
                <a:rPr lang="en-US" sz="2000" dirty="0"/>
                <a:t>     K</a:t>
              </a:r>
              <a:r>
                <a:rPr lang="en-US" sz="2000" baseline="-25000" dirty="0"/>
                <a:t>M  </a:t>
              </a:r>
              <a:r>
                <a:rPr lang="en-US" sz="2000" dirty="0"/>
                <a:t>+  [S]</a:t>
              </a:r>
            </a:p>
          </p:txBody>
        </p:sp>
      </p:grpSp>
      <p:pic>
        <p:nvPicPr>
          <p:cNvPr id="43" name="Picture 1028"/>
          <p:cNvPicPr>
            <a:picLocks noChangeAspect="1" noChangeArrowheads="1"/>
          </p:cNvPicPr>
          <p:nvPr/>
        </p:nvPicPr>
        <p:blipFill>
          <a:blip r:embed="rId2" cstate="print"/>
          <a:srcRect b="71815"/>
          <a:stretch>
            <a:fillRect/>
          </a:stretch>
        </p:blipFill>
        <p:spPr bwMode="auto">
          <a:xfrm>
            <a:off x="1822474" y="976977"/>
            <a:ext cx="4373609" cy="75224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4580" name="Rectangle 4"/>
          <p:cNvSpPr>
            <a:spLocks noGrp="1" noChangeArrowheads="1"/>
          </p:cNvSpPr>
          <p:nvPr>
            <p:ph type="title"/>
          </p:nvPr>
        </p:nvSpPr>
        <p:spPr>
          <a:xfrm>
            <a:off x="457200" y="0"/>
            <a:ext cx="8229600" cy="1143000"/>
          </a:xfrm>
          <a:noFill/>
          <a:ln/>
        </p:spPr>
        <p:txBody>
          <a:bodyPr lIns="90488" tIns="44450" rIns="90488" bIns="44450"/>
          <a:lstStyle/>
          <a:p>
            <a:pPr algn="ctr"/>
            <a:r>
              <a:rPr lang="en-US" dirty="0">
                <a:solidFill>
                  <a:srgbClr val="E13B86"/>
                </a:solidFill>
                <a:effectLst>
                  <a:outerShdw blurRad="38100" dist="38100" dir="2700000" algn="tl">
                    <a:srgbClr val="000000">
                      <a:alpha val="43137"/>
                    </a:srgbClr>
                  </a:outerShdw>
                </a:effectLst>
              </a:rPr>
              <a:t>Understanding K</a:t>
            </a:r>
            <a:r>
              <a:rPr lang="en-US" baseline="-25000" dirty="0">
                <a:solidFill>
                  <a:srgbClr val="E13B86"/>
                </a:solidFill>
                <a:effectLst>
                  <a:outerShdw blurRad="38100" dist="38100" dir="2700000" algn="tl">
                    <a:srgbClr val="000000">
                      <a:alpha val="43137"/>
                    </a:srgbClr>
                  </a:outerShdw>
                </a:effectLst>
              </a:rPr>
              <a:t>m</a:t>
            </a:r>
          </a:p>
        </p:txBody>
      </p:sp>
      <p:sp>
        <p:nvSpPr>
          <p:cNvPr id="24581" name="Rectangle 5"/>
          <p:cNvSpPr>
            <a:spLocks noGrp="1" noChangeArrowheads="1"/>
          </p:cNvSpPr>
          <p:nvPr>
            <p:ph type="body" idx="1"/>
          </p:nvPr>
        </p:nvSpPr>
        <p:spPr>
          <a:xfrm>
            <a:off x="300251" y="1040641"/>
            <a:ext cx="8679976" cy="5646761"/>
          </a:xfrm>
          <a:noFill/>
          <a:ln/>
        </p:spPr>
        <p:txBody>
          <a:bodyPr lIns="90488" tIns="44450" rIns="90488" bIns="44450">
            <a:noAutofit/>
          </a:bodyPr>
          <a:lstStyle/>
          <a:p>
            <a:pPr>
              <a:buFont typeface="Wingdings" pitchFamily="2" charset="2"/>
              <a:buChar char="Ø"/>
            </a:pPr>
            <a:r>
              <a:rPr lang="en-US" sz="2800" dirty="0" smtClean="0"/>
              <a:t>K</a:t>
            </a:r>
            <a:r>
              <a:rPr lang="en-US" sz="2800" baseline="-25000" dirty="0" smtClean="0"/>
              <a:t>m</a:t>
            </a:r>
            <a:r>
              <a:rPr lang="en-US" sz="2800" dirty="0" smtClean="0"/>
              <a:t> </a:t>
            </a:r>
            <a:r>
              <a:rPr lang="en-US" sz="2800" dirty="0"/>
              <a:t>is a constant </a:t>
            </a:r>
            <a:r>
              <a:rPr lang="en-US" sz="2800" dirty="0" smtClean="0"/>
              <a:t> that is characteristic of an enzyme and its particular substrate.</a:t>
            </a:r>
          </a:p>
          <a:p>
            <a:pPr>
              <a:buNone/>
            </a:pPr>
            <a:endParaRPr lang="en-US" sz="800" dirty="0"/>
          </a:p>
          <a:p>
            <a:pPr>
              <a:buFont typeface="Wingdings" pitchFamily="2" charset="2"/>
              <a:buChar char="Ø"/>
            </a:pPr>
            <a:r>
              <a:rPr lang="en-US" sz="2800" dirty="0"/>
              <a:t>K</a:t>
            </a:r>
            <a:r>
              <a:rPr lang="en-US" sz="2800" baseline="-25000" dirty="0"/>
              <a:t>m</a:t>
            </a:r>
            <a:r>
              <a:rPr lang="en-US" sz="2800" dirty="0"/>
              <a:t> </a:t>
            </a:r>
            <a:r>
              <a:rPr lang="en-US" sz="2800" dirty="0" smtClean="0"/>
              <a:t>reflects the affinity (estimate of the dissociation constant) of E from S.</a:t>
            </a:r>
          </a:p>
          <a:p>
            <a:pPr>
              <a:buNone/>
            </a:pPr>
            <a:endParaRPr lang="en-US" sz="900" dirty="0"/>
          </a:p>
          <a:p>
            <a:pPr>
              <a:buFont typeface="Wingdings" pitchFamily="2" charset="2"/>
              <a:buChar char="Ø"/>
            </a:pPr>
            <a:r>
              <a:rPr lang="en-US" sz="2800" dirty="0"/>
              <a:t>K</a:t>
            </a:r>
            <a:r>
              <a:rPr lang="en-US" sz="2800" baseline="-25000" dirty="0"/>
              <a:t>m</a:t>
            </a:r>
            <a:r>
              <a:rPr lang="en-US" sz="2800" dirty="0"/>
              <a:t> </a:t>
            </a:r>
            <a:r>
              <a:rPr lang="en-US" sz="2800" dirty="0" smtClean="0"/>
              <a:t>is numerically equal to the substrate concentration at which the reaction velocity is equal to ½ </a:t>
            </a:r>
            <a:r>
              <a:rPr lang="en-US" sz="2800" dirty="0" err="1" smtClean="0"/>
              <a:t>V</a:t>
            </a:r>
            <a:r>
              <a:rPr lang="en-US" sz="2800" baseline="-25000" dirty="0" err="1" smtClean="0"/>
              <a:t>max</a:t>
            </a:r>
            <a:r>
              <a:rPr lang="en-US" sz="2800" baseline="-25000" dirty="0" smtClean="0"/>
              <a:t>.</a:t>
            </a:r>
          </a:p>
          <a:p>
            <a:pPr>
              <a:buNone/>
            </a:pPr>
            <a:endParaRPr lang="en-US" sz="900" baseline="-25000" dirty="0" smtClean="0"/>
          </a:p>
          <a:p>
            <a:pPr>
              <a:buFont typeface="Wingdings" pitchFamily="2" charset="2"/>
              <a:buChar char="Ø"/>
            </a:pPr>
            <a:r>
              <a:rPr lang="en-US" sz="2800" dirty="0" smtClean="0"/>
              <a:t>K</a:t>
            </a:r>
            <a:r>
              <a:rPr lang="en-US" sz="2800" baseline="-25000" dirty="0" smtClean="0"/>
              <a:t>m</a:t>
            </a:r>
            <a:r>
              <a:rPr lang="en-US" sz="2800" dirty="0" smtClean="0"/>
              <a:t> dose not vary with the concentration of enzyme. “think”</a:t>
            </a:r>
          </a:p>
          <a:p>
            <a:pPr>
              <a:buNone/>
            </a:pPr>
            <a:endParaRPr lang="en-US" sz="800" dirty="0"/>
          </a:p>
          <a:p>
            <a:pPr>
              <a:buFont typeface="Wingdings" pitchFamily="2" charset="2"/>
              <a:buChar char="Ø"/>
            </a:pPr>
            <a:r>
              <a:rPr lang="en-US" sz="2800" dirty="0"/>
              <a:t>Small K</a:t>
            </a:r>
            <a:r>
              <a:rPr lang="en-US" sz="2800" baseline="-25000" dirty="0"/>
              <a:t>m</a:t>
            </a:r>
            <a:r>
              <a:rPr lang="en-US" sz="2800" dirty="0"/>
              <a:t> means tight binding; high K</a:t>
            </a:r>
            <a:r>
              <a:rPr lang="en-US" sz="2800" baseline="-25000" dirty="0"/>
              <a:t>m</a:t>
            </a:r>
            <a:r>
              <a:rPr lang="en-US" sz="2800" dirty="0"/>
              <a:t> means weak binding</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5791200" y="1371600"/>
            <a:ext cx="2784475" cy="1200329"/>
          </a:xfrm>
          <a:prstGeom prst="rect">
            <a:avLst/>
          </a:prstGeom>
          <a:noFill/>
          <a:ln w="76200">
            <a:solidFill>
              <a:srgbClr val="E16BC0"/>
            </a:solidFill>
            <a:miter lim="800000"/>
            <a:headEnd/>
            <a:tailEnd/>
          </a:ln>
          <a:effectLst/>
        </p:spPr>
        <p:txBody>
          <a:bodyPr>
            <a:spAutoFit/>
          </a:bodyPr>
          <a:lstStyle/>
          <a:p>
            <a:pPr eaLnBrk="0" hangingPunct="0"/>
            <a:r>
              <a:rPr lang="en-US" sz="2400" dirty="0"/>
              <a:t>              </a:t>
            </a:r>
            <a:r>
              <a:rPr lang="en-US" sz="2400" dirty="0" err="1"/>
              <a:t>V</a:t>
            </a:r>
            <a:r>
              <a:rPr lang="en-US" sz="2400" baseline="-25000" dirty="0" err="1"/>
              <a:t>max</a:t>
            </a:r>
            <a:r>
              <a:rPr lang="en-US" sz="2400" dirty="0"/>
              <a:t>[S]</a:t>
            </a:r>
          </a:p>
          <a:p>
            <a:pPr eaLnBrk="0" hangingPunct="0"/>
            <a:r>
              <a:rPr lang="en-US" sz="2400" dirty="0"/>
              <a:t>V</a:t>
            </a:r>
            <a:r>
              <a:rPr lang="en-US" sz="2400" baseline="-25000" dirty="0"/>
              <a:t>o </a:t>
            </a:r>
            <a:r>
              <a:rPr lang="en-US" sz="2400" dirty="0"/>
              <a:t> =</a:t>
            </a:r>
            <a:r>
              <a:rPr lang="en-US" sz="2400" baseline="30000" dirty="0"/>
              <a:t>      ____________</a:t>
            </a:r>
          </a:p>
          <a:p>
            <a:pPr eaLnBrk="0" hangingPunct="0"/>
            <a:r>
              <a:rPr lang="en-US" sz="2400" dirty="0"/>
              <a:t>             K</a:t>
            </a:r>
            <a:r>
              <a:rPr lang="en-US" sz="2400" baseline="-25000" dirty="0"/>
              <a:t>M  </a:t>
            </a:r>
            <a:r>
              <a:rPr lang="en-US" sz="2400" dirty="0"/>
              <a:t>+  [S]</a:t>
            </a:r>
          </a:p>
        </p:txBody>
      </p:sp>
      <p:sp>
        <p:nvSpPr>
          <p:cNvPr id="144387" name="Rectangle 3"/>
          <p:cNvSpPr>
            <a:spLocks noChangeArrowheads="1"/>
          </p:cNvSpPr>
          <p:nvPr/>
        </p:nvSpPr>
        <p:spPr bwMode="auto">
          <a:xfrm>
            <a:off x="5410200" y="2667000"/>
            <a:ext cx="352425" cy="457200"/>
          </a:xfrm>
          <a:prstGeom prst="rect">
            <a:avLst/>
          </a:prstGeom>
          <a:noFill/>
          <a:ln w="9525">
            <a:noFill/>
            <a:miter lim="800000"/>
            <a:headEnd/>
            <a:tailEnd/>
          </a:ln>
          <a:effectLst/>
        </p:spPr>
        <p:txBody>
          <a:bodyPr wrap="none">
            <a:spAutoFit/>
          </a:bodyPr>
          <a:lstStyle/>
          <a:p>
            <a:pPr eaLnBrk="0" hangingPunct="0"/>
            <a:r>
              <a:rPr lang="en-US" sz="2400" b="1">
                <a:solidFill>
                  <a:schemeClr val="bg2"/>
                </a:solidFill>
              </a:rPr>
              <a:t>  </a:t>
            </a:r>
          </a:p>
        </p:txBody>
      </p:sp>
      <p:sp>
        <p:nvSpPr>
          <p:cNvPr id="144388" name="Rectangle 4"/>
          <p:cNvSpPr>
            <a:spLocks noChangeArrowheads="1"/>
          </p:cNvSpPr>
          <p:nvPr/>
        </p:nvSpPr>
        <p:spPr bwMode="auto">
          <a:xfrm>
            <a:off x="6629400" y="2667000"/>
            <a:ext cx="1169988" cy="457200"/>
          </a:xfrm>
          <a:prstGeom prst="rect">
            <a:avLst/>
          </a:prstGeom>
          <a:noFill/>
          <a:ln w="9525">
            <a:noFill/>
            <a:miter lim="800000"/>
            <a:headEnd/>
            <a:tailEnd/>
          </a:ln>
          <a:effectLst/>
        </p:spPr>
        <p:txBody>
          <a:bodyPr wrap="none">
            <a:spAutoFit/>
          </a:bodyPr>
          <a:lstStyle/>
          <a:p>
            <a:pPr eaLnBrk="0" hangingPunct="0"/>
            <a:r>
              <a:rPr lang="en-US" sz="2400" b="1">
                <a:solidFill>
                  <a:schemeClr val="bg2"/>
                </a:solidFill>
              </a:rPr>
              <a:t>         </a:t>
            </a:r>
            <a:r>
              <a:rPr lang="en-US" sz="2400" baseline="30000">
                <a:solidFill>
                  <a:schemeClr val="bg2"/>
                </a:solidFill>
              </a:rPr>
              <a:t>    </a:t>
            </a:r>
            <a:endParaRPr lang="en-US" sz="2400" b="1">
              <a:solidFill>
                <a:schemeClr val="bg2"/>
              </a:solidFill>
            </a:endParaRPr>
          </a:p>
        </p:txBody>
      </p:sp>
      <p:sp>
        <p:nvSpPr>
          <p:cNvPr id="144389" name="Text Box 5"/>
          <p:cNvSpPr txBox="1">
            <a:spLocks noChangeArrowheads="1"/>
          </p:cNvSpPr>
          <p:nvPr/>
        </p:nvSpPr>
        <p:spPr bwMode="auto">
          <a:xfrm>
            <a:off x="5791200" y="3276600"/>
            <a:ext cx="2895600" cy="2238375"/>
          </a:xfrm>
          <a:prstGeom prst="rect">
            <a:avLst/>
          </a:prstGeom>
          <a:noFill/>
          <a:ln w="76200">
            <a:solidFill>
              <a:srgbClr val="E16BC0"/>
            </a:solidFill>
            <a:miter lim="800000"/>
            <a:headEnd/>
            <a:tailEnd/>
          </a:ln>
          <a:effectLst/>
        </p:spPr>
        <p:txBody>
          <a:bodyPr>
            <a:spAutoFit/>
          </a:bodyPr>
          <a:lstStyle/>
          <a:p>
            <a:pPr eaLnBrk="0" hangingPunct="0"/>
            <a:endParaRPr lang="en-US" sz="2400"/>
          </a:p>
          <a:p>
            <a:pPr eaLnBrk="0" hangingPunct="0"/>
            <a:r>
              <a:rPr lang="en-US" sz="2400"/>
              <a:t>K</a:t>
            </a:r>
            <a:r>
              <a:rPr lang="en-US" sz="2400" baseline="-25000"/>
              <a:t>M  </a:t>
            </a:r>
            <a:r>
              <a:rPr lang="en-US" sz="2400"/>
              <a:t>=  [S]</a:t>
            </a:r>
          </a:p>
          <a:p>
            <a:pPr eaLnBrk="0" hangingPunct="0"/>
            <a:endParaRPr lang="en-US" sz="2400"/>
          </a:p>
          <a:p>
            <a:pPr eaLnBrk="0" hangingPunct="0"/>
            <a:r>
              <a:rPr lang="en-US" sz="2400"/>
              <a:t> when V</a:t>
            </a:r>
            <a:r>
              <a:rPr lang="en-US" sz="2400" baseline="-25000"/>
              <a:t>o </a:t>
            </a:r>
            <a:r>
              <a:rPr lang="en-US" sz="2400"/>
              <a:t> =    V</a:t>
            </a:r>
            <a:r>
              <a:rPr lang="en-US" sz="2400" baseline="-25000"/>
              <a:t>max</a:t>
            </a:r>
          </a:p>
          <a:p>
            <a:pPr eaLnBrk="0" hangingPunct="0"/>
            <a:r>
              <a:rPr lang="en-US" sz="2400" baseline="-25000"/>
              <a:t>                                  </a:t>
            </a:r>
            <a:r>
              <a:rPr lang="en-US" sz="2400" baseline="30000"/>
              <a:t>_____</a:t>
            </a:r>
          </a:p>
          <a:p>
            <a:pPr eaLnBrk="0" hangingPunct="0"/>
            <a:r>
              <a:rPr lang="en-US" sz="2400" baseline="-25000"/>
              <a:t>                                    </a:t>
            </a:r>
            <a:r>
              <a:rPr lang="en-US" sz="2400"/>
              <a:t>2</a:t>
            </a:r>
          </a:p>
        </p:txBody>
      </p:sp>
      <p:pic>
        <p:nvPicPr>
          <p:cNvPr id="144390" name="Picture 6"/>
          <p:cNvPicPr>
            <a:picLocks noChangeAspect="1" noChangeArrowheads="1"/>
          </p:cNvPicPr>
          <p:nvPr/>
        </p:nvPicPr>
        <p:blipFill>
          <a:blip r:embed="rId2" cstate="print"/>
          <a:srcRect/>
          <a:stretch>
            <a:fillRect/>
          </a:stretch>
        </p:blipFill>
        <p:spPr bwMode="auto">
          <a:xfrm>
            <a:off x="304800" y="1371600"/>
            <a:ext cx="5029200" cy="4140200"/>
          </a:xfrm>
          <a:prstGeom prst="rect">
            <a:avLst/>
          </a:prstGeom>
          <a:noFill/>
          <a:ln w="76200">
            <a:solidFill>
              <a:srgbClr val="E16BC0"/>
            </a:solidFill>
            <a:miter lim="800000"/>
            <a:headEnd/>
            <a:tailEnd/>
          </a:ln>
        </p:spPr>
      </p:pic>
      <p:sp>
        <p:nvSpPr>
          <p:cNvPr id="144391" name="Line 7"/>
          <p:cNvSpPr>
            <a:spLocks noChangeShapeType="1"/>
          </p:cNvSpPr>
          <p:nvPr/>
        </p:nvSpPr>
        <p:spPr bwMode="auto">
          <a:xfrm flipV="1">
            <a:off x="1219200" y="35052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2" name="Text Box 8"/>
          <p:cNvSpPr txBox="1">
            <a:spLocks noChangeArrowheads="1"/>
          </p:cNvSpPr>
          <p:nvPr/>
        </p:nvSpPr>
        <p:spPr bwMode="auto">
          <a:xfrm>
            <a:off x="822325" y="358775"/>
            <a:ext cx="6798656" cy="830997"/>
          </a:xfrm>
          <a:prstGeom prst="rect">
            <a:avLst/>
          </a:prstGeom>
          <a:noFill/>
          <a:ln w="9525">
            <a:noFill/>
            <a:miter lim="800000"/>
            <a:headEnd/>
            <a:tailEnd/>
          </a:ln>
          <a:effectLst/>
        </p:spPr>
        <p:txBody>
          <a:bodyPr wrap="none">
            <a:spAutoFit/>
          </a:bodyPr>
          <a:lstStyle/>
          <a:p>
            <a:pPr eaLnBrk="0" hangingPunct="0"/>
            <a:r>
              <a:rPr lang="en-US" sz="2400" b="1" dirty="0">
                <a:solidFill>
                  <a:srgbClr val="F30D5F"/>
                </a:solidFill>
                <a:effectLst>
                  <a:outerShdw blurRad="38100" dist="38100" dir="2700000" algn="tl">
                    <a:srgbClr val="000000">
                      <a:alpha val="43137"/>
                    </a:srgbClr>
                  </a:outerShdw>
                </a:effectLst>
              </a:rPr>
              <a:t>Enzyme Kinetics: Michaelis-</a:t>
            </a:r>
            <a:r>
              <a:rPr lang="en-US" sz="2400" b="1" dirty="0" err="1">
                <a:solidFill>
                  <a:srgbClr val="F30D5F"/>
                </a:solidFill>
                <a:effectLst>
                  <a:outerShdw blurRad="38100" dist="38100" dir="2700000" algn="tl">
                    <a:srgbClr val="000000">
                      <a:alpha val="43137"/>
                    </a:srgbClr>
                  </a:outerShdw>
                </a:effectLst>
              </a:rPr>
              <a:t>Menton</a:t>
            </a:r>
            <a:r>
              <a:rPr lang="en-US" sz="2400" b="1" dirty="0">
                <a:solidFill>
                  <a:srgbClr val="F30D5F"/>
                </a:solidFill>
                <a:effectLst>
                  <a:outerShdw blurRad="38100" dist="38100" dir="2700000" algn="tl">
                    <a:srgbClr val="000000">
                      <a:alpha val="43137"/>
                    </a:srgbClr>
                  </a:outerShdw>
                </a:effectLst>
              </a:rPr>
              <a:t> Equation</a:t>
            </a:r>
          </a:p>
          <a:p>
            <a:pPr eaLnBrk="0" hangingPunct="0"/>
            <a:endParaRPr lang="en-US" sz="2400" dirty="0">
              <a:solidFill>
                <a:srgbClr val="F30D5F"/>
              </a:solidFill>
              <a:effectLst>
                <a:outerShdw blurRad="38100" dist="38100" dir="2700000" algn="tl">
                  <a:srgbClr val="000000">
                    <a:alpha val="43137"/>
                  </a:srgbClr>
                </a:outerShdw>
              </a:effectLst>
            </a:endParaRPr>
          </a:p>
        </p:txBody>
      </p:sp>
      <p:sp>
        <p:nvSpPr>
          <p:cNvPr id="144393" name="Line 9"/>
          <p:cNvSpPr>
            <a:spLocks noChangeShapeType="1"/>
          </p:cNvSpPr>
          <p:nvPr/>
        </p:nvSpPr>
        <p:spPr bwMode="auto">
          <a:xfrm flipV="1">
            <a:off x="1219200" y="52578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4" name="Line 10"/>
          <p:cNvSpPr>
            <a:spLocks noChangeShapeType="1"/>
          </p:cNvSpPr>
          <p:nvPr/>
        </p:nvSpPr>
        <p:spPr bwMode="auto">
          <a:xfrm flipV="1">
            <a:off x="2743200" y="55626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5" name="Line 11"/>
          <p:cNvSpPr>
            <a:spLocks noChangeShapeType="1"/>
          </p:cNvSpPr>
          <p:nvPr/>
        </p:nvSpPr>
        <p:spPr bwMode="auto">
          <a:xfrm flipV="1">
            <a:off x="4572000" y="21336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6" name="Text Box 12"/>
          <p:cNvSpPr txBox="1">
            <a:spLocks noChangeArrowheads="1"/>
          </p:cNvSpPr>
          <p:nvPr/>
        </p:nvSpPr>
        <p:spPr bwMode="auto">
          <a:xfrm>
            <a:off x="7315200" y="6384925"/>
            <a:ext cx="1648208" cy="400110"/>
          </a:xfrm>
          <a:prstGeom prst="rect">
            <a:avLst/>
          </a:prstGeom>
          <a:noFill/>
          <a:ln w="9525">
            <a:noFill/>
            <a:miter lim="800000"/>
            <a:headEnd/>
            <a:tailEnd/>
          </a:ln>
          <a:effectLst/>
        </p:spPr>
        <p:txBody>
          <a:bodyPr wrap="none">
            <a:spAutoFit/>
          </a:bodyPr>
          <a:lstStyle/>
          <a:p>
            <a:pPr eaLnBrk="0" hangingPunct="0"/>
            <a:r>
              <a:rPr lang="en-US" sz="1000">
                <a:solidFill>
                  <a:schemeClr val="bg2"/>
                </a:solidFill>
              </a:rPr>
              <a:t>From Lehninger</a:t>
            </a:r>
          </a:p>
          <a:p>
            <a:pPr eaLnBrk="0" hangingPunct="0"/>
            <a:r>
              <a:rPr lang="en-US" sz="1000">
                <a:solidFill>
                  <a:schemeClr val="bg2"/>
                </a:solidFill>
              </a:rPr>
              <a:t>Principles of Biochemistry</a:t>
            </a:r>
            <a:endParaRPr 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04800" y="457200"/>
            <a:ext cx="7924800" cy="3937000"/>
          </a:xfrm>
          <a:prstGeom prst="rect">
            <a:avLst/>
          </a:prstGeom>
          <a:noFill/>
          <a:ln w="12700">
            <a:noFill/>
            <a:miter lim="800000"/>
            <a:headEnd/>
            <a:tailEnd/>
          </a:ln>
          <a:effectLst/>
        </p:spPr>
        <p:txBody>
          <a:bodyPr anchor="ctr">
            <a:spAutoFit/>
          </a:bodyPr>
          <a:lstStyle/>
          <a:p>
            <a:pPr algn="ctr">
              <a:tabLst>
                <a:tab pos="347663" algn="r"/>
              </a:tabLst>
            </a:pPr>
            <a:r>
              <a:rPr lang="en-US" dirty="0"/>
              <a:t>The following data were obtained in a study of an enzyme known to follow Michaelis Menten kinetics:</a:t>
            </a:r>
          </a:p>
          <a:p>
            <a:pPr algn="ctr">
              <a:tabLst>
                <a:tab pos="347663" algn="r"/>
              </a:tabLst>
            </a:pPr>
            <a:r>
              <a:rPr lang="en-US" dirty="0"/>
              <a:t>		</a:t>
            </a:r>
          </a:p>
          <a:p>
            <a:pPr algn="ctr">
              <a:tabLst>
                <a:tab pos="347663" algn="r"/>
              </a:tabLst>
            </a:pPr>
            <a:r>
              <a:rPr lang="en-US" dirty="0"/>
              <a:t>			</a:t>
            </a:r>
            <a:r>
              <a:rPr lang="en-US" i="1" dirty="0"/>
              <a:t>V</a:t>
            </a:r>
            <a:r>
              <a:rPr lang="en-US" baseline="-25000" dirty="0"/>
              <a:t>0</a:t>
            </a:r>
            <a:r>
              <a:rPr lang="en-US" dirty="0"/>
              <a:t>	            Substrate added</a:t>
            </a:r>
          </a:p>
          <a:p>
            <a:pPr algn="ctr">
              <a:tabLst>
                <a:tab pos="347663" algn="r"/>
              </a:tabLst>
            </a:pPr>
            <a:r>
              <a:rPr lang="en-US" dirty="0"/>
              <a:t>		(</a:t>
            </a:r>
            <a:r>
              <a:rPr lang="en-US" dirty="0" err="1"/>
              <a:t>mmol</a:t>
            </a:r>
            <a:r>
              <a:rPr lang="en-US" dirty="0"/>
              <a:t>/min)	(</a:t>
            </a:r>
            <a:r>
              <a:rPr lang="en-US" dirty="0" err="1"/>
              <a:t>mmol</a:t>
            </a:r>
            <a:r>
              <a:rPr lang="en-US" dirty="0"/>
              <a:t>/L)</a:t>
            </a:r>
          </a:p>
          <a:p>
            <a:pPr algn="ctr">
              <a:tabLst>
                <a:tab pos="347663" algn="r"/>
              </a:tabLst>
            </a:pPr>
            <a:r>
              <a:rPr lang="en-US" dirty="0"/>
              <a:t>			—————————————</a:t>
            </a:r>
          </a:p>
          <a:p>
            <a:pPr algn="ctr">
              <a:tabLst>
                <a:tab pos="347663" algn="r"/>
              </a:tabLst>
            </a:pPr>
            <a:r>
              <a:rPr lang="en-US" dirty="0"/>
              <a:t>	                               216	     0.9</a:t>
            </a:r>
          </a:p>
          <a:p>
            <a:pPr algn="ctr">
              <a:tabLst>
                <a:tab pos="347663" algn="r"/>
              </a:tabLst>
            </a:pPr>
            <a:r>
              <a:rPr lang="en-US" dirty="0"/>
              <a:t>	                               323	        2</a:t>
            </a:r>
          </a:p>
          <a:p>
            <a:pPr algn="ctr">
              <a:tabLst>
                <a:tab pos="347663" algn="r"/>
              </a:tabLst>
            </a:pPr>
            <a:r>
              <a:rPr lang="en-US" dirty="0"/>
              <a:t>		                435	       4</a:t>
            </a:r>
          </a:p>
          <a:p>
            <a:pPr algn="ctr">
              <a:tabLst>
                <a:tab pos="347663" algn="r"/>
              </a:tabLst>
            </a:pPr>
            <a:r>
              <a:rPr lang="en-US" dirty="0"/>
              <a:t>			 489	      6</a:t>
            </a:r>
          </a:p>
          <a:p>
            <a:pPr algn="ctr">
              <a:tabLst>
                <a:tab pos="347663" algn="r"/>
              </a:tabLst>
            </a:pPr>
            <a:r>
              <a:rPr lang="en-US" dirty="0"/>
              <a:t>			    647	    2,000</a:t>
            </a:r>
          </a:p>
          <a:p>
            <a:pPr algn="ctr">
              <a:tabLst>
                <a:tab pos="347663" algn="r"/>
              </a:tabLst>
            </a:pPr>
            <a:r>
              <a:rPr lang="en-US" dirty="0"/>
              <a:t>			—————————————</a:t>
            </a:r>
          </a:p>
          <a:p>
            <a:pPr algn="ctr">
              <a:tabLst>
                <a:tab pos="347663" algn="r"/>
              </a:tabLst>
            </a:pPr>
            <a:r>
              <a:rPr lang="en-US" dirty="0"/>
              <a:t>		</a:t>
            </a:r>
          </a:p>
          <a:p>
            <a:pPr algn="ctr">
              <a:tabLst>
                <a:tab pos="347663" algn="r"/>
              </a:tabLst>
            </a:pPr>
            <a:r>
              <a:rPr lang="en-US" dirty="0"/>
              <a:t>		Calculate the </a:t>
            </a:r>
            <a:r>
              <a:rPr lang="en-US" i="1" dirty="0"/>
              <a:t>K</a:t>
            </a:r>
            <a:r>
              <a:rPr lang="en-US" baseline="-25000" dirty="0"/>
              <a:t>m</a:t>
            </a:r>
            <a:r>
              <a:rPr lang="en-US" dirty="0"/>
              <a:t> for this enzyme.</a:t>
            </a:r>
          </a:p>
        </p:txBody>
      </p:sp>
      <p:sp>
        <p:nvSpPr>
          <p:cNvPr id="145411" name="Text Box 3"/>
          <p:cNvSpPr txBox="1">
            <a:spLocks noChangeArrowheads="1"/>
          </p:cNvSpPr>
          <p:nvPr/>
        </p:nvSpPr>
        <p:spPr bwMode="auto">
          <a:xfrm>
            <a:off x="457200" y="4800600"/>
            <a:ext cx="3055645" cy="1938992"/>
          </a:xfrm>
          <a:prstGeom prst="rect">
            <a:avLst/>
          </a:prstGeom>
          <a:noFill/>
          <a:ln w="12700">
            <a:noFill/>
            <a:miter lim="800000"/>
            <a:headEnd/>
            <a:tailEnd/>
          </a:ln>
          <a:effectLst/>
        </p:spPr>
        <p:txBody>
          <a:bodyPr wrap="none">
            <a:spAutoFit/>
          </a:bodyPr>
          <a:lstStyle/>
          <a:p>
            <a:r>
              <a:rPr lang="en-US" sz="2000" b="1" dirty="0">
                <a:solidFill>
                  <a:srgbClr val="F30D5F"/>
                </a:solidFill>
              </a:rPr>
              <a:t>Without graphing</a:t>
            </a:r>
          </a:p>
          <a:p>
            <a:r>
              <a:rPr lang="en-US" sz="2000" b="1" dirty="0" err="1">
                <a:solidFill>
                  <a:srgbClr val="F30D5F"/>
                </a:solidFill>
              </a:rPr>
              <a:t>V</a:t>
            </a:r>
            <a:r>
              <a:rPr lang="en-US" sz="2000" b="1" baseline="-25000" dirty="0" err="1">
                <a:solidFill>
                  <a:srgbClr val="F30D5F"/>
                </a:solidFill>
              </a:rPr>
              <a:t>max</a:t>
            </a:r>
            <a:r>
              <a:rPr lang="en-US" sz="2000" b="1" dirty="0">
                <a:solidFill>
                  <a:srgbClr val="F30D5F"/>
                </a:solidFill>
              </a:rPr>
              <a:t> =  647</a:t>
            </a:r>
          </a:p>
          <a:p>
            <a:endParaRPr lang="en-US" sz="2000" b="1" dirty="0">
              <a:solidFill>
                <a:srgbClr val="F30D5F"/>
              </a:solidFill>
            </a:endParaRPr>
          </a:p>
          <a:p>
            <a:r>
              <a:rPr lang="en-US" sz="2000" b="1" dirty="0" err="1">
                <a:solidFill>
                  <a:srgbClr val="F30D5F"/>
                </a:solidFill>
              </a:rPr>
              <a:t>V</a:t>
            </a:r>
            <a:r>
              <a:rPr lang="en-US" sz="2000" b="1" baseline="-25000" dirty="0" err="1">
                <a:solidFill>
                  <a:srgbClr val="F30D5F"/>
                </a:solidFill>
              </a:rPr>
              <a:t>max</a:t>
            </a:r>
            <a:r>
              <a:rPr lang="en-US" sz="2000" b="1" dirty="0">
                <a:solidFill>
                  <a:srgbClr val="F30D5F"/>
                </a:solidFill>
              </a:rPr>
              <a:t> /2  = 647 / 2 = 323.5</a:t>
            </a:r>
          </a:p>
          <a:p>
            <a:endParaRPr lang="en-US" sz="2000" b="1" dirty="0">
              <a:solidFill>
                <a:srgbClr val="F30D5F"/>
              </a:solidFill>
            </a:endParaRPr>
          </a:p>
          <a:p>
            <a:r>
              <a:rPr lang="en-US" sz="2000" b="1" dirty="0">
                <a:solidFill>
                  <a:srgbClr val="F30D5F"/>
                </a:solidFill>
              </a:rPr>
              <a:t>K</a:t>
            </a:r>
            <a:r>
              <a:rPr lang="en-US" sz="2000" b="1" baseline="-25000" dirty="0">
                <a:solidFill>
                  <a:srgbClr val="F30D5F"/>
                </a:solidFill>
              </a:rPr>
              <a:t>m</a:t>
            </a:r>
            <a:r>
              <a:rPr lang="en-US" sz="2000" b="1" dirty="0">
                <a:solidFill>
                  <a:srgbClr val="F30D5F"/>
                </a:solidFill>
              </a:rPr>
              <a:t> = 2 </a:t>
            </a:r>
            <a:r>
              <a:rPr lang="en-US" sz="2000" b="1" dirty="0" err="1">
                <a:solidFill>
                  <a:srgbClr val="F30D5F"/>
                </a:solidFill>
              </a:rPr>
              <a:t>mmol</a:t>
            </a:r>
            <a:r>
              <a:rPr lang="en-US" sz="2000" b="1" dirty="0">
                <a:solidFill>
                  <a:srgbClr val="F30D5F"/>
                </a:solidFill>
              </a:rPr>
              <a:t>/L</a:t>
            </a:r>
          </a:p>
        </p:txBody>
      </p:sp>
      <p:sp>
        <p:nvSpPr>
          <p:cNvPr id="145412" name="Oval 4"/>
          <p:cNvSpPr>
            <a:spLocks noChangeArrowheads="1"/>
          </p:cNvSpPr>
          <p:nvPr/>
        </p:nvSpPr>
        <p:spPr bwMode="auto">
          <a:xfrm>
            <a:off x="3657600" y="2438400"/>
            <a:ext cx="3733800" cy="304800"/>
          </a:xfrm>
          <a:prstGeom prst="ellipse">
            <a:avLst/>
          </a:prstGeom>
          <a:noFill/>
          <a:ln w="12700">
            <a:solidFill>
              <a:srgbClr val="FF3399"/>
            </a:solidFill>
            <a:round/>
            <a:headEnd/>
            <a:tailEnd/>
          </a:ln>
          <a:effectLst/>
        </p:spPr>
        <p:txBody>
          <a:bodyPr wrap="none" anchor="ctr"/>
          <a:lstStyle/>
          <a:p>
            <a:endParaRPr lang="en-GB"/>
          </a:p>
        </p:txBody>
      </p:sp>
      <p:sp>
        <p:nvSpPr>
          <p:cNvPr id="145413" name="Text Box 5"/>
          <p:cNvSpPr txBox="1">
            <a:spLocks noChangeArrowheads="1"/>
          </p:cNvSpPr>
          <p:nvPr/>
        </p:nvSpPr>
        <p:spPr bwMode="auto">
          <a:xfrm>
            <a:off x="212725" y="1941513"/>
            <a:ext cx="3216275" cy="1357312"/>
          </a:xfrm>
          <a:prstGeom prst="rect">
            <a:avLst/>
          </a:prstGeom>
          <a:noFill/>
          <a:ln w="12700">
            <a:noFill/>
            <a:miter lim="800000"/>
            <a:headEnd/>
            <a:tailEnd/>
          </a:ln>
          <a:effectLst/>
        </p:spPr>
        <p:txBody>
          <a:bodyPr>
            <a:spAutoFit/>
          </a:bodyPr>
          <a:lstStyle/>
          <a:p>
            <a:r>
              <a:rPr lang="en-US" sz="2800"/>
              <a:t>K</a:t>
            </a:r>
            <a:r>
              <a:rPr lang="en-US" sz="2800" baseline="-25000"/>
              <a:t>m</a:t>
            </a:r>
            <a:r>
              <a:rPr lang="en-US"/>
              <a:t> is the substrate concentration that corresponds to   V</a:t>
            </a:r>
            <a:r>
              <a:rPr lang="en-US" baseline="-25000"/>
              <a:t>max </a:t>
            </a:r>
          </a:p>
          <a:p>
            <a:r>
              <a:rPr lang="en-US" baseline="-25000"/>
              <a:t>                                         </a:t>
            </a:r>
            <a:r>
              <a:rPr lang="en-US" sz="2800" baseline="-25000"/>
              <a:t>2</a:t>
            </a:r>
            <a:endParaRPr lang="en-US" sz="2800"/>
          </a:p>
        </p:txBody>
      </p:sp>
      <p:sp>
        <p:nvSpPr>
          <p:cNvPr id="145414" name="Line 6"/>
          <p:cNvSpPr>
            <a:spLocks noChangeShapeType="1"/>
          </p:cNvSpPr>
          <p:nvPr/>
        </p:nvSpPr>
        <p:spPr bwMode="auto">
          <a:xfrm>
            <a:off x="1905000" y="3048000"/>
            <a:ext cx="685800" cy="0"/>
          </a:xfrm>
          <a:prstGeom prst="line">
            <a:avLst/>
          </a:prstGeom>
          <a:noFill/>
          <a:ln w="12700">
            <a:solidFill>
              <a:schemeClr val="tx1"/>
            </a:solidFill>
            <a:round/>
            <a:headEnd/>
            <a:tailEnd/>
          </a:ln>
          <a:effectLst/>
        </p:spPr>
        <p:txBody>
          <a:bodyPr/>
          <a:lstStyle/>
          <a:p>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1028"/>
          <p:cNvPicPr>
            <a:picLocks noChangeAspect="1" noChangeArrowheads="1"/>
          </p:cNvPicPr>
          <p:nvPr/>
        </p:nvPicPr>
        <p:blipFill>
          <a:blip r:embed="rId2" cstate="print"/>
          <a:srcRect/>
          <a:stretch>
            <a:fillRect/>
          </a:stretch>
        </p:blipFill>
        <p:spPr bwMode="auto">
          <a:xfrm>
            <a:off x="303213" y="1184275"/>
            <a:ext cx="8535987" cy="4487863"/>
          </a:xfrm>
          <a:prstGeom prst="rect">
            <a:avLst/>
          </a:prstGeom>
          <a:noFill/>
          <a:ln w="9525">
            <a:noFill/>
            <a:miter lim="800000"/>
            <a:headEnd/>
            <a:tailEnd/>
          </a:ln>
        </p:spPr>
      </p:pic>
      <p:sp>
        <p:nvSpPr>
          <p:cNvPr id="4" name="Rectangle 3"/>
          <p:cNvSpPr/>
          <p:nvPr/>
        </p:nvSpPr>
        <p:spPr>
          <a:xfrm>
            <a:off x="341194" y="1201003"/>
            <a:ext cx="1965278" cy="5186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66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6628" name="Rectangle 4"/>
          <p:cNvSpPr>
            <a:spLocks noGrp="1" noChangeArrowheads="1"/>
          </p:cNvSpPr>
          <p:nvPr>
            <p:ph type="title"/>
          </p:nvPr>
        </p:nvSpPr>
        <p:spPr>
          <a:noFill/>
          <a:ln/>
        </p:spPr>
        <p:txBody>
          <a:bodyPr lIns="90488" tIns="44450" rIns="90488" bIns="44450"/>
          <a:lstStyle/>
          <a:p>
            <a:pPr algn="ctr"/>
            <a:r>
              <a:rPr lang="en-US" dirty="0"/>
              <a:t>Understanding </a:t>
            </a:r>
            <a:r>
              <a:rPr lang="en-US" dirty="0" err="1"/>
              <a:t>V</a:t>
            </a:r>
            <a:r>
              <a:rPr lang="en-US" baseline="-25000" dirty="0" err="1"/>
              <a:t>max</a:t>
            </a:r>
            <a:endParaRPr lang="en-US" baseline="-25000" dirty="0"/>
          </a:p>
        </p:txBody>
      </p:sp>
      <p:sp>
        <p:nvSpPr>
          <p:cNvPr id="26629" name="Rectangle 5"/>
          <p:cNvSpPr>
            <a:spLocks noGrp="1" noChangeArrowheads="1"/>
          </p:cNvSpPr>
          <p:nvPr>
            <p:ph type="body" idx="1"/>
          </p:nvPr>
        </p:nvSpPr>
        <p:spPr>
          <a:xfrm>
            <a:off x="533400" y="1610437"/>
            <a:ext cx="8150225" cy="4512552"/>
          </a:xfrm>
          <a:noFill/>
          <a:ln/>
        </p:spPr>
        <p:txBody>
          <a:bodyPr lIns="90488" tIns="44450" rIns="90488" bIns="44450">
            <a:noAutofit/>
          </a:bodyPr>
          <a:lstStyle/>
          <a:p>
            <a:pPr algn="ctr">
              <a:lnSpc>
                <a:spcPct val="110000"/>
              </a:lnSpc>
              <a:buNone/>
            </a:pPr>
            <a:r>
              <a:rPr lang="en-US" sz="2400" i="1" dirty="0"/>
              <a:t>The theoretical maximal velocity</a:t>
            </a:r>
            <a:r>
              <a:rPr lang="en-US" sz="2400" dirty="0"/>
              <a:t> </a:t>
            </a:r>
          </a:p>
          <a:p>
            <a:pPr>
              <a:lnSpc>
                <a:spcPct val="110000"/>
              </a:lnSpc>
              <a:buFont typeface="Wingdings" pitchFamily="2" charset="2"/>
              <a:buChar char="Ø"/>
            </a:pPr>
            <a:r>
              <a:rPr lang="en-US" sz="2400" dirty="0" err="1"/>
              <a:t>V</a:t>
            </a:r>
            <a:r>
              <a:rPr lang="en-US" sz="2400" baseline="-25000" dirty="0" err="1"/>
              <a:t>max</a:t>
            </a:r>
            <a:r>
              <a:rPr lang="en-US" sz="2400" dirty="0"/>
              <a:t> is a constant </a:t>
            </a:r>
            <a:endParaRPr lang="en-US" sz="2400" dirty="0" smtClean="0"/>
          </a:p>
          <a:p>
            <a:pPr>
              <a:lnSpc>
                <a:spcPct val="110000"/>
              </a:lnSpc>
              <a:buFont typeface="Wingdings" pitchFamily="2" charset="2"/>
              <a:buChar char="Ø"/>
            </a:pPr>
            <a:endParaRPr lang="en-US" sz="2400" dirty="0"/>
          </a:p>
          <a:p>
            <a:pPr>
              <a:lnSpc>
                <a:spcPct val="110000"/>
              </a:lnSpc>
              <a:buFont typeface="Wingdings" pitchFamily="2" charset="2"/>
              <a:buChar char="Ø"/>
            </a:pPr>
            <a:r>
              <a:rPr lang="en-US" sz="2400" dirty="0" err="1"/>
              <a:t>V</a:t>
            </a:r>
            <a:r>
              <a:rPr lang="en-US" sz="2400" baseline="-25000" dirty="0" err="1"/>
              <a:t>max</a:t>
            </a:r>
            <a:r>
              <a:rPr lang="en-US" sz="2400" baseline="-25000" dirty="0"/>
              <a:t> </a:t>
            </a:r>
            <a:r>
              <a:rPr lang="en-US" sz="2400" dirty="0"/>
              <a:t>is the theoretical maximal rate of the reaction - but it is NEVER achieved in reality </a:t>
            </a:r>
            <a:endParaRPr lang="en-US" sz="2400" dirty="0" smtClean="0"/>
          </a:p>
          <a:p>
            <a:pPr>
              <a:lnSpc>
                <a:spcPct val="110000"/>
              </a:lnSpc>
              <a:buFont typeface="Wingdings" pitchFamily="2" charset="2"/>
              <a:buChar char="Ø"/>
            </a:pPr>
            <a:endParaRPr lang="en-US" sz="2400" dirty="0"/>
          </a:p>
          <a:p>
            <a:pPr>
              <a:lnSpc>
                <a:spcPct val="110000"/>
              </a:lnSpc>
              <a:buFont typeface="Wingdings" pitchFamily="2" charset="2"/>
              <a:buChar char="Ø"/>
            </a:pPr>
            <a:r>
              <a:rPr lang="en-US" sz="2400" dirty="0"/>
              <a:t>To reach </a:t>
            </a:r>
            <a:r>
              <a:rPr lang="en-US" sz="2400" dirty="0" err="1"/>
              <a:t>V</a:t>
            </a:r>
            <a:r>
              <a:rPr lang="en-US" sz="2400" baseline="-25000" dirty="0" err="1"/>
              <a:t>max</a:t>
            </a:r>
            <a:r>
              <a:rPr lang="en-US" sz="2400" dirty="0"/>
              <a:t> would require that ALL enzyme molecules are tightly bound with </a:t>
            </a:r>
            <a:r>
              <a:rPr lang="en-US" sz="2400" dirty="0" smtClean="0"/>
              <a:t>substrate</a:t>
            </a:r>
          </a:p>
          <a:p>
            <a:pPr>
              <a:lnSpc>
                <a:spcPct val="110000"/>
              </a:lnSpc>
              <a:buNone/>
            </a:pPr>
            <a:r>
              <a:rPr lang="en-US" sz="2400" dirty="0" smtClean="0"/>
              <a:t> </a:t>
            </a:r>
            <a:endParaRPr lang="en-US" sz="2400" dirty="0"/>
          </a:p>
          <a:p>
            <a:pPr>
              <a:lnSpc>
                <a:spcPct val="110000"/>
              </a:lnSpc>
              <a:buFont typeface="Wingdings" pitchFamily="2" charset="2"/>
              <a:buChar char="Ø"/>
            </a:pPr>
            <a:r>
              <a:rPr lang="en-US" sz="2400" dirty="0" err="1"/>
              <a:t>V</a:t>
            </a:r>
            <a:r>
              <a:rPr lang="en-US" sz="2400" baseline="-25000" dirty="0" err="1"/>
              <a:t>max</a:t>
            </a:r>
            <a:r>
              <a:rPr lang="en-US" sz="2400" dirty="0"/>
              <a:t> is asymptotically approached as </a:t>
            </a:r>
            <a:r>
              <a:rPr lang="en-US" sz="2400" dirty="0" smtClean="0"/>
              <a:t>substrate </a:t>
            </a:r>
            <a:r>
              <a:rPr lang="en-US" sz="2400" dirty="0"/>
              <a:t>is increased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33400" y="2566952"/>
            <a:ext cx="4038600" cy="4006850"/>
          </a:xfrm>
          <a:prstGeom prst="rect">
            <a:avLst/>
          </a:prstGeom>
          <a:noFill/>
          <a:ln w="12700">
            <a:solidFill>
              <a:srgbClr val="E13B86"/>
            </a:solidFill>
            <a:miter lim="800000"/>
            <a:headEnd/>
            <a:tailEnd/>
          </a:ln>
        </p:spPr>
      </p:pic>
      <p:sp>
        <p:nvSpPr>
          <p:cNvPr id="17411" name="Text Box 3"/>
          <p:cNvSpPr txBox="1">
            <a:spLocks noChangeArrowheads="1"/>
          </p:cNvSpPr>
          <p:nvPr/>
        </p:nvSpPr>
        <p:spPr bwMode="auto">
          <a:xfrm>
            <a:off x="0" y="300250"/>
            <a:ext cx="9144000" cy="646331"/>
          </a:xfrm>
          <a:prstGeom prst="rect">
            <a:avLst/>
          </a:prstGeom>
          <a:noFill/>
          <a:ln w="9525">
            <a:noFill/>
            <a:miter lim="800000"/>
            <a:headEnd/>
            <a:tailEnd/>
          </a:ln>
        </p:spPr>
        <p:txBody>
          <a:bodyPr wrap="square">
            <a:spAutoFit/>
          </a:bodyPr>
          <a:lstStyle/>
          <a:p>
            <a:pPr algn="ctr" eaLnBrk="0" hangingPunct="0"/>
            <a:r>
              <a:rPr lang="en-US" sz="3600" dirty="0" smtClean="0">
                <a:solidFill>
                  <a:srgbClr val="E13B86"/>
                </a:solidFill>
                <a:effectLst>
                  <a:outerShdw blurRad="38100" dist="38100" dir="2700000" algn="tl">
                    <a:srgbClr val="000000">
                      <a:alpha val="43137"/>
                    </a:srgbClr>
                  </a:outerShdw>
                </a:effectLst>
              </a:rPr>
              <a:t>Lineweaver-Burk Plot (Double-Reciprocal) </a:t>
            </a:r>
            <a:endParaRPr lang="en-US" sz="3600" dirty="0">
              <a:solidFill>
                <a:srgbClr val="E13B86"/>
              </a:solidFill>
              <a:effectLst>
                <a:outerShdw blurRad="38100" dist="38100" dir="2700000" algn="tl">
                  <a:srgbClr val="000000">
                    <a:alpha val="43137"/>
                  </a:srgbClr>
                </a:outerShdw>
              </a:effectLst>
            </a:endParaRPr>
          </a:p>
        </p:txBody>
      </p:sp>
      <p:sp>
        <p:nvSpPr>
          <p:cNvPr id="17412" name="Rectangle 4"/>
          <p:cNvSpPr>
            <a:spLocks noChangeArrowheads="1"/>
          </p:cNvSpPr>
          <p:nvPr/>
        </p:nvSpPr>
        <p:spPr bwMode="auto">
          <a:xfrm>
            <a:off x="4863153" y="3160630"/>
            <a:ext cx="4038600" cy="1225550"/>
          </a:xfrm>
          <a:prstGeom prst="rect">
            <a:avLst/>
          </a:prstGeom>
          <a:noFill/>
          <a:ln w="38100">
            <a:solidFill>
              <a:srgbClr val="E13B86"/>
            </a:solidFill>
            <a:miter lim="800000"/>
            <a:headEnd/>
            <a:tailEnd/>
          </a:ln>
        </p:spPr>
        <p:txBody>
          <a:bodyPr>
            <a:spAutoFit/>
          </a:bodyPr>
          <a:lstStyle/>
          <a:p>
            <a:pPr eaLnBrk="0" hangingPunct="0"/>
            <a:r>
              <a:rPr lang="en-US" sz="2400" dirty="0"/>
              <a:t>   1            K</a:t>
            </a:r>
            <a:r>
              <a:rPr lang="en-US" sz="2400" baseline="-25000" dirty="0"/>
              <a:t>M      </a:t>
            </a:r>
            <a:r>
              <a:rPr lang="en-US" sz="2400" dirty="0"/>
              <a:t>          1 </a:t>
            </a:r>
          </a:p>
          <a:p>
            <a:pPr eaLnBrk="0" hangingPunct="0"/>
            <a:r>
              <a:rPr lang="en-US" sz="2400" baseline="30000" dirty="0"/>
              <a:t>______   </a:t>
            </a:r>
            <a:r>
              <a:rPr lang="en-US" sz="2400" dirty="0"/>
              <a:t>=  </a:t>
            </a:r>
            <a:r>
              <a:rPr lang="en-US" sz="2400" baseline="30000" dirty="0"/>
              <a:t>_______        </a:t>
            </a:r>
            <a:r>
              <a:rPr lang="en-US" sz="2400" dirty="0"/>
              <a:t>+ </a:t>
            </a:r>
            <a:r>
              <a:rPr lang="en-US" sz="2400" baseline="30000" dirty="0"/>
              <a:t>______</a:t>
            </a:r>
            <a:endParaRPr lang="en-US" sz="2400" dirty="0"/>
          </a:p>
          <a:p>
            <a:pPr eaLnBrk="0" hangingPunct="0"/>
            <a:r>
              <a:rPr lang="en-US" sz="2400" dirty="0"/>
              <a:t>   V</a:t>
            </a:r>
            <a:r>
              <a:rPr lang="en-US" sz="2400" baseline="-25000" dirty="0"/>
              <a:t>o           </a:t>
            </a:r>
            <a:r>
              <a:rPr lang="en-US" sz="2400" dirty="0" err="1"/>
              <a:t>V</a:t>
            </a:r>
            <a:r>
              <a:rPr lang="en-US" sz="2400" baseline="-25000" dirty="0" err="1"/>
              <a:t>max</a:t>
            </a:r>
            <a:r>
              <a:rPr lang="en-US" sz="2400" dirty="0"/>
              <a:t>[S]         </a:t>
            </a:r>
            <a:r>
              <a:rPr lang="en-US" sz="2400" dirty="0" err="1"/>
              <a:t>V</a:t>
            </a:r>
            <a:r>
              <a:rPr lang="en-US" sz="2400" baseline="-25000" dirty="0" err="1"/>
              <a:t>max</a:t>
            </a:r>
            <a:r>
              <a:rPr lang="en-US" sz="2400" dirty="0"/>
              <a:t>                    </a:t>
            </a:r>
          </a:p>
        </p:txBody>
      </p:sp>
      <p:sp>
        <p:nvSpPr>
          <p:cNvPr id="17413" name="Text Box 5"/>
          <p:cNvSpPr txBox="1">
            <a:spLocks noChangeArrowheads="1"/>
          </p:cNvSpPr>
          <p:nvPr/>
        </p:nvSpPr>
        <p:spPr bwMode="auto">
          <a:xfrm>
            <a:off x="7315200" y="6384925"/>
            <a:ext cx="1728788" cy="444500"/>
          </a:xfrm>
          <a:prstGeom prst="rect">
            <a:avLst/>
          </a:prstGeom>
          <a:noFill/>
          <a:ln w="9525">
            <a:noFill/>
            <a:miter lim="800000"/>
            <a:headEnd/>
            <a:tailEnd/>
          </a:ln>
        </p:spPr>
        <p:txBody>
          <a:bodyPr wrap="none">
            <a:spAutoFit/>
          </a:bodyPr>
          <a:lstStyle/>
          <a:p>
            <a:pPr eaLnBrk="0" hangingPunct="0"/>
            <a:r>
              <a:rPr lang="en-US" sz="1000">
                <a:solidFill>
                  <a:schemeClr val="bg2"/>
                </a:solidFill>
                <a:latin typeface="Comic Sans MS" pitchFamily="66" charset="0"/>
              </a:rPr>
              <a:t>From Lehninger</a:t>
            </a:r>
          </a:p>
          <a:p>
            <a:pPr eaLnBrk="0" hangingPunct="0"/>
            <a:r>
              <a:rPr lang="en-US" sz="1000">
                <a:solidFill>
                  <a:schemeClr val="bg2"/>
                </a:solidFill>
                <a:latin typeface="Comic Sans MS" pitchFamily="66" charset="0"/>
              </a:rPr>
              <a:t>Principles of Biochemistry</a:t>
            </a:r>
            <a:endParaRPr lang="en-US" sz="2400">
              <a:latin typeface="Helvetica" pitchFamily="34" charset="0"/>
            </a:endParaRPr>
          </a:p>
        </p:txBody>
      </p:sp>
      <p:sp>
        <p:nvSpPr>
          <p:cNvPr id="17414" name="Oval 6"/>
          <p:cNvSpPr>
            <a:spLocks noChangeArrowheads="1"/>
          </p:cNvSpPr>
          <p:nvPr/>
        </p:nvSpPr>
        <p:spPr bwMode="auto">
          <a:xfrm>
            <a:off x="381000" y="5252144"/>
            <a:ext cx="1600200" cy="1371600"/>
          </a:xfrm>
          <a:prstGeom prst="ellipse">
            <a:avLst/>
          </a:prstGeom>
          <a:noFill/>
          <a:ln w="12700">
            <a:solidFill>
              <a:srgbClr val="FF3300"/>
            </a:solidFill>
            <a:round/>
            <a:headEnd/>
            <a:tailEnd/>
          </a:ln>
        </p:spPr>
        <p:txBody>
          <a:bodyPr wrap="none" anchor="ctr"/>
          <a:lstStyle/>
          <a:p>
            <a:endParaRPr lang="en-GB"/>
          </a:p>
        </p:txBody>
      </p:sp>
      <p:sp>
        <p:nvSpPr>
          <p:cNvPr id="17415" name="Oval 7"/>
          <p:cNvSpPr>
            <a:spLocks noChangeArrowheads="1"/>
          </p:cNvSpPr>
          <p:nvPr/>
        </p:nvSpPr>
        <p:spPr bwMode="auto">
          <a:xfrm>
            <a:off x="1828800" y="4319552"/>
            <a:ext cx="762000" cy="1524000"/>
          </a:xfrm>
          <a:prstGeom prst="ellipse">
            <a:avLst/>
          </a:prstGeom>
          <a:noFill/>
          <a:ln w="12700">
            <a:solidFill>
              <a:srgbClr val="F30D5F"/>
            </a:solidFill>
            <a:round/>
            <a:headEnd/>
            <a:tailEnd/>
          </a:ln>
        </p:spPr>
        <p:txBody>
          <a:bodyPr wrap="none" anchor="ctr"/>
          <a:lstStyle/>
          <a:p>
            <a:endParaRPr lang="en-GB"/>
          </a:p>
        </p:txBody>
      </p:sp>
      <p:sp>
        <p:nvSpPr>
          <p:cNvPr id="17416" name="Text Box 8"/>
          <p:cNvSpPr txBox="1">
            <a:spLocks noChangeArrowheads="1"/>
          </p:cNvSpPr>
          <p:nvPr/>
        </p:nvSpPr>
        <p:spPr bwMode="auto">
          <a:xfrm>
            <a:off x="4939352" y="4962134"/>
            <a:ext cx="3886200" cy="1528624"/>
          </a:xfrm>
          <a:prstGeom prst="rect">
            <a:avLst/>
          </a:prstGeom>
          <a:noFill/>
          <a:ln w="12700">
            <a:noFill/>
            <a:miter lim="800000"/>
            <a:headEnd/>
            <a:tailEnd/>
          </a:ln>
        </p:spPr>
        <p:txBody>
          <a:bodyPr>
            <a:spAutoFit/>
          </a:bodyPr>
          <a:lstStyle/>
          <a:p>
            <a:pPr algn="ctr"/>
            <a:r>
              <a:rPr lang="en-US" sz="2000" dirty="0" smtClean="0"/>
              <a:t>Where the intercept on the x axis is equal to -1/ K</a:t>
            </a:r>
            <a:r>
              <a:rPr lang="en-US" sz="2000" baseline="-25000" dirty="0" smtClean="0"/>
              <a:t>M</a:t>
            </a:r>
            <a:r>
              <a:rPr lang="en-US" sz="2000" dirty="0" smtClean="0"/>
              <a:t>, and the intercept on the Y axis is equal to 1/</a:t>
            </a:r>
            <a:r>
              <a:rPr lang="en-US" sz="2000" dirty="0" err="1" smtClean="0"/>
              <a:t>V</a:t>
            </a:r>
            <a:r>
              <a:rPr lang="en-US" sz="2000" baseline="-25000" dirty="0" err="1" smtClean="0"/>
              <a:t>max</a:t>
            </a:r>
            <a:endParaRPr lang="en-US" sz="2000" baseline="-25000" dirty="0"/>
          </a:p>
          <a:p>
            <a:pPr algn="ctr"/>
            <a:endParaRPr lang="en-US" sz="2000" baseline="-25000" dirty="0"/>
          </a:p>
        </p:txBody>
      </p:sp>
      <p:sp>
        <p:nvSpPr>
          <p:cNvPr id="9" name="Rectangle 8"/>
          <p:cNvSpPr/>
          <p:nvPr/>
        </p:nvSpPr>
        <p:spPr>
          <a:xfrm>
            <a:off x="464026" y="1315955"/>
            <a:ext cx="8352431" cy="830997"/>
          </a:xfrm>
          <a:prstGeom prst="rect">
            <a:avLst/>
          </a:prstGeom>
        </p:spPr>
        <p:txBody>
          <a:bodyPr wrap="square">
            <a:spAutoFit/>
          </a:bodyPr>
          <a:lstStyle/>
          <a:p>
            <a:pPr indent="463550">
              <a:buClr>
                <a:srgbClr val="F30D5F"/>
              </a:buClr>
              <a:buSzPct val="90000"/>
              <a:buFont typeface="Wingdings" pitchFamily="2" charset="2"/>
              <a:buChar char="Ø"/>
            </a:pPr>
            <a:r>
              <a:rPr lang="en-US" sz="2400" dirty="0" smtClean="0"/>
              <a:t>A Linear Form of the </a:t>
            </a:r>
            <a:r>
              <a:rPr lang="en-US" sz="2400" dirty="0" err="1" smtClean="0"/>
              <a:t>Michaelis-Menten</a:t>
            </a:r>
            <a:endParaRPr lang="en-US" sz="2400" dirty="0" smtClean="0"/>
          </a:p>
          <a:p>
            <a:pPr indent="463550">
              <a:buClr>
                <a:srgbClr val="F30D5F"/>
              </a:buClr>
              <a:buSzPct val="90000"/>
              <a:buFont typeface="Wingdings" pitchFamily="2" charset="2"/>
              <a:buChar char="Ø"/>
            </a:pPr>
            <a:r>
              <a:rPr lang="en-US" sz="2400" dirty="0" smtClean="0"/>
              <a:t>Equation is used to determine km &amp; V max</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5845"/>
            <a:ext cx="8229600" cy="4898963"/>
          </a:xfrm>
        </p:spPr>
        <p:txBody>
          <a:bodyPr>
            <a:normAutofit fontScale="85000" lnSpcReduction="10000"/>
          </a:bodyPr>
          <a:lstStyle/>
          <a:p>
            <a:pPr>
              <a:buFont typeface="Wingdings" pitchFamily="2" charset="2"/>
              <a:buChar char="Ø"/>
            </a:pPr>
            <a:r>
              <a:rPr lang="en-GB" dirty="0" smtClean="0"/>
              <a:t>Inhibitors are chemicals that reduce the rate of enzymatic reactions.</a:t>
            </a:r>
          </a:p>
          <a:p>
            <a:pPr>
              <a:buNone/>
            </a:pPr>
            <a:endParaRPr lang="en-GB" sz="900" dirty="0" smtClean="0"/>
          </a:p>
          <a:p>
            <a:pPr>
              <a:buFont typeface="Wingdings" pitchFamily="2" charset="2"/>
              <a:buChar char="Ø"/>
            </a:pPr>
            <a:r>
              <a:rPr lang="en-GB" dirty="0" smtClean="0"/>
              <a:t>They are usually specific and they work at low concentrations.</a:t>
            </a:r>
          </a:p>
          <a:p>
            <a:pPr>
              <a:buNone/>
            </a:pPr>
            <a:endParaRPr lang="en-GB" sz="900" dirty="0" smtClean="0"/>
          </a:p>
          <a:p>
            <a:pPr>
              <a:buFont typeface="Wingdings" pitchFamily="2" charset="2"/>
              <a:buChar char="Ø"/>
            </a:pPr>
            <a:r>
              <a:rPr lang="en-GB" dirty="0" smtClean="0"/>
              <a:t>They block the enzyme but they do not usually destroy it.</a:t>
            </a:r>
          </a:p>
          <a:p>
            <a:pPr>
              <a:buNone/>
            </a:pPr>
            <a:endParaRPr lang="en-GB" sz="900" dirty="0" smtClean="0"/>
          </a:p>
          <a:p>
            <a:pPr>
              <a:buFont typeface="Wingdings" pitchFamily="2" charset="2"/>
              <a:buChar char="Ø"/>
            </a:pPr>
            <a:r>
              <a:rPr lang="en-GB" dirty="0" smtClean="0"/>
              <a:t>Many drugs and poisons are inhibitors of enzymes in the nervous system.</a:t>
            </a:r>
          </a:p>
          <a:p>
            <a:pPr>
              <a:buNone/>
            </a:pPr>
            <a:endParaRPr lang="en-GB" sz="900" dirty="0" smtClean="0"/>
          </a:p>
          <a:p>
            <a:pPr>
              <a:buFont typeface="Wingdings" pitchFamily="2" charset="2"/>
              <a:buChar char="Ø"/>
            </a:pPr>
            <a:r>
              <a:rPr lang="en-US" dirty="0" smtClean="0"/>
              <a:t>Inhibitors of the catalytic activities of enzymes provide both pharmacologic agents and research tools for study of the mechanism of enzyme action.</a:t>
            </a:r>
          </a:p>
          <a:p>
            <a:pPr>
              <a:buFont typeface="Wingdings" pitchFamily="2" charset="2"/>
              <a:buChar char="Ø"/>
            </a:pPr>
            <a:endParaRPr lang="fr-FR" dirty="0" smtClean="0"/>
          </a:p>
          <a:p>
            <a:pPr>
              <a:buFont typeface="Wingdings" pitchFamily="2" charset="2"/>
              <a:buChar char="Ø"/>
            </a:pPr>
            <a:endParaRPr lang="en-US" dirty="0"/>
          </a:p>
        </p:txBody>
      </p:sp>
      <p:sp>
        <p:nvSpPr>
          <p:cNvPr id="3" name="Title 2"/>
          <p:cNvSpPr>
            <a:spLocks noGrp="1"/>
          </p:cNvSpPr>
          <p:nvPr>
            <p:ph type="title"/>
          </p:nvPr>
        </p:nvSpPr>
        <p:spPr>
          <a:xfrm>
            <a:off x="443552" y="0"/>
            <a:ext cx="8229600" cy="1399032"/>
          </a:xfrm>
        </p:spPr>
        <p:txBody>
          <a:bodyPr/>
          <a:lstStyle/>
          <a:p>
            <a:pPr algn="ctr"/>
            <a:r>
              <a:rPr lang="en-US" dirty="0" smtClean="0"/>
              <a:t>Enzyme Inhibition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68"/>
            <a:ext cx="8229600" cy="1399032"/>
          </a:xfrm>
        </p:spPr>
        <p:txBody>
          <a:bodyPr/>
          <a:lstStyle/>
          <a:p>
            <a:r>
              <a:rPr lang="en-US" b="1" dirty="0" smtClean="0">
                <a:latin typeface="Arial" panose="020B0604020202020204" pitchFamily="34" charset="0"/>
                <a:cs typeface="Arial" panose="020B0604020202020204" pitchFamily="34" charset="0"/>
              </a:rPr>
              <a:t>Prosthetic group </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572000"/>
          </a:xfrm>
        </p:spPr>
        <p:txBody>
          <a:bodyPr>
            <a:normAutofit/>
          </a:bodyPr>
          <a:lstStyle/>
          <a:p>
            <a:pPr>
              <a:buFont typeface="Wingdings" pitchFamily="2" charset="2"/>
              <a:buChar char="Ø"/>
            </a:pPr>
            <a:r>
              <a:rPr lang="en-US" sz="2400" dirty="0" smtClean="0">
                <a:latin typeface="Arial" pitchFamily="34" charset="0"/>
                <a:cs typeface="Arial" pitchFamily="34" charset="0"/>
              </a:rPr>
              <a:t>Metals are the most common prosthetic groups.</a:t>
            </a:r>
          </a:p>
          <a:p>
            <a:pPr marL="64008" indent="0">
              <a:buNone/>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Tightly integrated into the enzyme structure by covalent or non-covalent forces. e.g;</a:t>
            </a:r>
          </a:p>
          <a:p>
            <a:pPr lvl="1"/>
            <a:r>
              <a:rPr lang="en-US" sz="2400" dirty="0" smtClean="0">
                <a:latin typeface="Arial" pitchFamily="34" charset="0"/>
                <a:cs typeface="Arial" pitchFamily="34" charset="0"/>
              </a:rPr>
              <a:t>Pyridoxal phosphate </a:t>
            </a:r>
          </a:p>
          <a:p>
            <a:pPr lvl="1"/>
            <a:r>
              <a:rPr lang="en-US" sz="2400" dirty="0" smtClean="0">
                <a:latin typeface="Arial" pitchFamily="34" charset="0"/>
                <a:cs typeface="Arial" pitchFamily="34" charset="0"/>
              </a:rPr>
              <a:t>Flavin mononucleotide( FMN)</a:t>
            </a:r>
          </a:p>
          <a:p>
            <a:pPr lvl="1"/>
            <a:r>
              <a:rPr lang="en-US" sz="2400" dirty="0" smtClean="0">
                <a:latin typeface="Arial" pitchFamily="34" charset="0"/>
                <a:cs typeface="Arial" pitchFamily="34" charset="0"/>
              </a:rPr>
              <a:t>Flavin adenine dinucleotide(FAD)</a:t>
            </a:r>
          </a:p>
          <a:p>
            <a:pPr lvl="1"/>
            <a:r>
              <a:rPr lang="en-US" sz="2400" dirty="0" smtClean="0">
                <a:latin typeface="Arial" pitchFamily="34" charset="0"/>
                <a:cs typeface="Arial" pitchFamily="34" charset="0"/>
              </a:rPr>
              <a:t>Thiamin pyrophosphate (TPP)</a:t>
            </a:r>
          </a:p>
          <a:p>
            <a:pPr lvl="1"/>
            <a:r>
              <a:rPr lang="en-US" sz="2400" dirty="0" smtClean="0">
                <a:latin typeface="Arial" pitchFamily="34" charset="0"/>
                <a:cs typeface="Arial" pitchFamily="34" charset="0"/>
              </a:rPr>
              <a:t>Biotin </a:t>
            </a:r>
          </a:p>
          <a:p>
            <a:pPr lvl="1"/>
            <a:r>
              <a:rPr lang="en-US" sz="2400" dirty="0" smtClean="0">
                <a:latin typeface="Arial" pitchFamily="34" charset="0"/>
                <a:cs typeface="Arial" pitchFamily="34" charset="0"/>
              </a:rPr>
              <a:t>Metal ions – Co, Cu, Mg, Mn, Zn </a:t>
            </a: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1254"/>
            <a:ext cx="8229600" cy="4953554"/>
          </a:xfrm>
        </p:spPr>
        <p:txBody>
          <a:bodyPr>
            <a:normAutofit fontScale="77500" lnSpcReduction="20000"/>
          </a:bodyPr>
          <a:lstStyle/>
          <a:p>
            <a:pPr>
              <a:buFont typeface="Wingdings" pitchFamily="2" charset="2"/>
              <a:buChar char="Ø"/>
            </a:pPr>
            <a:r>
              <a:rPr lang="en-GB" b="1" dirty="0" smtClean="0"/>
              <a:t>Irreversible inhibitors: </a:t>
            </a:r>
            <a:r>
              <a:rPr lang="en-GB" dirty="0" smtClean="0"/>
              <a:t>Combine with the functional groups of the amino acids in the active site, irreversibly.</a:t>
            </a:r>
          </a:p>
          <a:p>
            <a:pPr>
              <a:buFont typeface="Wingdings" pitchFamily="2" charset="2"/>
              <a:buChar char="Ø"/>
            </a:pPr>
            <a:endParaRPr lang="en-GB" b="1" dirty="0" smtClean="0"/>
          </a:p>
          <a:p>
            <a:pPr>
              <a:buFont typeface="Wingdings" pitchFamily="2" charset="2"/>
              <a:buChar char="Ø"/>
            </a:pPr>
            <a:r>
              <a:rPr lang="en-GB" b="1" dirty="0" smtClean="0"/>
              <a:t>Reversible inhibitors:</a:t>
            </a:r>
            <a:r>
              <a:rPr lang="en-GB" dirty="0" smtClean="0"/>
              <a:t> These can be washed out of the solution of enzyme by dialysis. </a:t>
            </a:r>
          </a:p>
          <a:p>
            <a:pPr>
              <a:buFont typeface="Wingdings" pitchFamily="2" charset="2"/>
              <a:buChar char="Ø"/>
            </a:pPr>
            <a:endParaRPr lang="en-GB" b="1" dirty="0" smtClean="0">
              <a:solidFill>
                <a:schemeClr val="tx2"/>
              </a:solidFill>
            </a:endParaRPr>
          </a:p>
          <a:p>
            <a:pPr>
              <a:buNone/>
            </a:pPr>
            <a:r>
              <a:rPr lang="en-GB" b="1" dirty="0" smtClean="0">
                <a:solidFill>
                  <a:schemeClr val="accent2">
                    <a:lumMod val="60000"/>
                    <a:lumOff val="40000"/>
                  </a:schemeClr>
                </a:solidFill>
              </a:rPr>
              <a:t>Applications of inhibitors</a:t>
            </a:r>
          </a:p>
          <a:p>
            <a:pPr>
              <a:buFont typeface="Wingdings" pitchFamily="2" charset="2"/>
              <a:buChar char="Ø"/>
            </a:pPr>
            <a:endParaRPr lang="en-GB" b="1" dirty="0" smtClean="0">
              <a:solidFill>
                <a:schemeClr val="tx2"/>
              </a:solidFill>
            </a:endParaRPr>
          </a:p>
          <a:p>
            <a:pPr>
              <a:buFont typeface="Wingdings" pitchFamily="2" charset="2"/>
              <a:buChar char="Ø"/>
            </a:pPr>
            <a:r>
              <a:rPr lang="en-GB" b="1" dirty="0" smtClean="0"/>
              <a:t>Negative feedback</a:t>
            </a:r>
            <a:r>
              <a:rPr lang="en-GB" dirty="0" smtClean="0"/>
              <a:t>: end point or end product inhibition</a:t>
            </a:r>
          </a:p>
          <a:p>
            <a:pPr>
              <a:buNone/>
            </a:pPr>
            <a:endParaRPr lang="en-GB" dirty="0" smtClean="0"/>
          </a:p>
          <a:p>
            <a:pPr>
              <a:buFont typeface="Wingdings" pitchFamily="2" charset="2"/>
              <a:buChar char="Ø"/>
            </a:pPr>
            <a:r>
              <a:rPr lang="en-GB" b="1" dirty="0" smtClean="0"/>
              <a:t>Poisons</a:t>
            </a:r>
            <a:r>
              <a:rPr lang="en-GB" dirty="0" smtClean="0"/>
              <a:t> snake bite, plant alkaloids and nerve gases</a:t>
            </a:r>
          </a:p>
          <a:p>
            <a:pPr>
              <a:buFont typeface="Wingdings" pitchFamily="2" charset="2"/>
              <a:buChar char="Ø"/>
            </a:pPr>
            <a:endParaRPr lang="en-GB" dirty="0" smtClean="0"/>
          </a:p>
          <a:p>
            <a:pPr>
              <a:buFont typeface="Wingdings" pitchFamily="2" charset="2"/>
              <a:buChar char="Ø"/>
            </a:pPr>
            <a:r>
              <a:rPr lang="en-GB" b="1" dirty="0" smtClean="0"/>
              <a:t>Medicine</a:t>
            </a:r>
            <a:r>
              <a:rPr lang="en-GB" dirty="0" smtClean="0"/>
              <a:t> antibiotics, sulphonamides, sedatives and stimulants</a:t>
            </a:r>
            <a:r>
              <a:rPr lang="fr-FR" dirty="0" smtClean="0"/>
              <a:t> </a:t>
            </a:r>
          </a:p>
          <a:p>
            <a:pPr>
              <a:buFont typeface="Wingdings" pitchFamily="2" charset="2"/>
              <a:buChar char="Ø"/>
            </a:pPr>
            <a:endParaRPr lang="en-US" dirty="0"/>
          </a:p>
        </p:txBody>
      </p:sp>
      <p:sp>
        <p:nvSpPr>
          <p:cNvPr id="3" name="Title 2"/>
          <p:cNvSpPr>
            <a:spLocks noGrp="1"/>
          </p:cNvSpPr>
          <p:nvPr>
            <p:ph type="title"/>
          </p:nvPr>
        </p:nvSpPr>
        <p:spPr>
          <a:xfrm>
            <a:off x="457200" y="-87354"/>
            <a:ext cx="8229600" cy="1399032"/>
          </a:xfrm>
        </p:spPr>
        <p:txBody>
          <a:bodyPr/>
          <a:lstStyle/>
          <a:p>
            <a:r>
              <a:rPr lang="en-GB" dirty="0" smtClean="0"/>
              <a:t>The effect of enzyme inhibition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US" dirty="0" smtClean="0"/>
              <a:t>Competitive Enzyme Inhibition</a:t>
            </a:r>
          </a:p>
          <a:p>
            <a:pPr>
              <a:buFont typeface="Wingdings" pitchFamily="2" charset="2"/>
              <a:buChar char="Ø"/>
            </a:pPr>
            <a:endParaRPr lang="en-US" dirty="0" smtClean="0"/>
          </a:p>
          <a:p>
            <a:pPr>
              <a:buFont typeface="Wingdings" pitchFamily="2" charset="2"/>
              <a:buChar char="Ø"/>
            </a:pPr>
            <a:r>
              <a:rPr lang="en-US" dirty="0" smtClean="0"/>
              <a:t>Non Competitive Enzyme Inhibition</a:t>
            </a:r>
          </a:p>
          <a:p>
            <a:pPr>
              <a:buFont typeface="Wingdings" pitchFamily="2" charset="2"/>
              <a:buChar char="Ø"/>
            </a:pPr>
            <a:endParaRPr lang="en-US" dirty="0" smtClean="0"/>
          </a:p>
          <a:p>
            <a:pPr>
              <a:buFont typeface="Wingdings" pitchFamily="2" charset="2"/>
              <a:buChar char="Ø"/>
            </a:pPr>
            <a:r>
              <a:rPr lang="en-US" dirty="0" smtClean="0"/>
              <a:t>Uncompetitive Enzyme Inhibition</a:t>
            </a:r>
          </a:p>
          <a:p>
            <a:pPr>
              <a:buFont typeface="Wingdings" pitchFamily="2" charset="2"/>
              <a:buChar char="Ø"/>
            </a:pPr>
            <a:endParaRPr lang="en-US" dirty="0" smtClean="0"/>
          </a:p>
          <a:p>
            <a:pPr>
              <a:buFont typeface="Wingdings" pitchFamily="2" charset="2"/>
              <a:buChar char="Ø"/>
            </a:pPr>
            <a:r>
              <a:rPr lang="en-US" dirty="0" smtClean="0"/>
              <a:t>Allosteric Enzyme Inhibition</a:t>
            </a:r>
            <a:endParaRPr lang="en-US" dirty="0"/>
          </a:p>
        </p:txBody>
      </p:sp>
      <p:sp>
        <p:nvSpPr>
          <p:cNvPr id="3" name="Title 2"/>
          <p:cNvSpPr>
            <a:spLocks noGrp="1"/>
          </p:cNvSpPr>
          <p:nvPr>
            <p:ph type="title"/>
          </p:nvPr>
        </p:nvSpPr>
        <p:spPr/>
        <p:txBody>
          <a:bodyPr/>
          <a:lstStyle/>
          <a:p>
            <a:r>
              <a:rPr lang="en-US" dirty="0" smtClean="0"/>
              <a:t>Types of Enzyme inhibition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533400" y="1014496"/>
            <a:ext cx="3962400" cy="2089150"/>
          </a:xfrm>
          <a:prstGeom prst="rect">
            <a:avLst/>
          </a:prstGeom>
          <a:noFill/>
          <a:ln w="9525">
            <a:noFill/>
            <a:miter lim="800000"/>
            <a:headEnd/>
            <a:tailEnd/>
          </a:ln>
        </p:spPr>
      </p:pic>
      <p:pic>
        <p:nvPicPr>
          <p:cNvPr id="21507" name="Picture 5"/>
          <p:cNvPicPr>
            <a:picLocks noChangeAspect="1" noChangeArrowheads="1"/>
          </p:cNvPicPr>
          <p:nvPr/>
        </p:nvPicPr>
        <p:blipFill>
          <a:blip r:embed="rId3" cstate="print"/>
          <a:srcRect/>
          <a:stretch>
            <a:fillRect/>
          </a:stretch>
        </p:blipFill>
        <p:spPr bwMode="auto">
          <a:xfrm>
            <a:off x="609600" y="3670120"/>
            <a:ext cx="3657600" cy="2703513"/>
          </a:xfrm>
          <a:prstGeom prst="rect">
            <a:avLst/>
          </a:prstGeom>
          <a:noFill/>
          <a:ln w="9525">
            <a:noFill/>
            <a:miter lim="800000"/>
            <a:headEnd/>
            <a:tailEnd/>
          </a:ln>
        </p:spPr>
      </p:pic>
      <p:sp>
        <p:nvSpPr>
          <p:cNvPr id="21508" name="Text Box 6"/>
          <p:cNvSpPr txBox="1">
            <a:spLocks noChangeArrowheads="1"/>
          </p:cNvSpPr>
          <p:nvPr/>
        </p:nvSpPr>
        <p:spPr bwMode="auto">
          <a:xfrm>
            <a:off x="533400" y="2982048"/>
            <a:ext cx="3890809" cy="830997"/>
          </a:xfrm>
          <a:prstGeom prst="rect">
            <a:avLst/>
          </a:prstGeom>
          <a:noFill/>
          <a:ln w="9525">
            <a:noFill/>
            <a:miter lim="800000"/>
            <a:headEnd/>
            <a:tailEnd/>
          </a:ln>
        </p:spPr>
        <p:txBody>
          <a:bodyPr wrap="none">
            <a:spAutoFit/>
          </a:bodyPr>
          <a:lstStyle/>
          <a:p>
            <a:pPr eaLnBrk="0" hangingPunct="0">
              <a:spcBef>
                <a:spcPct val="20000"/>
              </a:spcBef>
            </a:pPr>
            <a:r>
              <a:rPr lang="en-US" sz="1600" b="1" dirty="0"/>
              <a:t>Inhibitor (I) binds only to E, not to ES</a:t>
            </a:r>
            <a:r>
              <a:rPr lang="en-US" sz="2400" b="1" dirty="0">
                <a:solidFill>
                  <a:srgbClr val="ED181E"/>
                </a:solidFill>
              </a:rPr>
              <a:t> </a:t>
            </a:r>
          </a:p>
          <a:p>
            <a:pPr eaLnBrk="0" hangingPunct="0"/>
            <a:endParaRPr lang="en-US" sz="2400" b="1" dirty="0">
              <a:solidFill>
                <a:srgbClr val="ED181E"/>
              </a:solidFill>
            </a:endParaRPr>
          </a:p>
        </p:txBody>
      </p:sp>
      <p:pic>
        <p:nvPicPr>
          <p:cNvPr id="21509" name="Picture 7"/>
          <p:cNvPicPr>
            <a:picLocks noChangeAspect="1" noChangeArrowheads="1"/>
          </p:cNvPicPr>
          <p:nvPr/>
        </p:nvPicPr>
        <p:blipFill>
          <a:blip r:embed="rId4" cstate="print"/>
          <a:srcRect/>
          <a:stretch>
            <a:fillRect/>
          </a:stretch>
        </p:blipFill>
        <p:spPr bwMode="auto">
          <a:xfrm>
            <a:off x="4953000" y="1231720"/>
            <a:ext cx="3810000" cy="2741613"/>
          </a:xfrm>
          <a:prstGeom prst="rect">
            <a:avLst/>
          </a:prstGeom>
          <a:noFill/>
          <a:ln w="9525">
            <a:noFill/>
            <a:miter lim="800000"/>
            <a:headEnd/>
            <a:tailEnd/>
          </a:ln>
        </p:spPr>
      </p:pic>
      <p:sp>
        <p:nvSpPr>
          <p:cNvPr id="21510" name="Text Box 8"/>
          <p:cNvSpPr txBox="1">
            <a:spLocks noChangeArrowheads="1"/>
          </p:cNvSpPr>
          <p:nvPr/>
        </p:nvSpPr>
        <p:spPr bwMode="auto">
          <a:xfrm>
            <a:off x="5029200" y="4127320"/>
            <a:ext cx="3892550" cy="2308324"/>
          </a:xfrm>
          <a:prstGeom prst="rect">
            <a:avLst/>
          </a:prstGeom>
          <a:noFill/>
          <a:ln w="9525">
            <a:noFill/>
            <a:miter lim="800000"/>
            <a:headEnd/>
            <a:tailEnd/>
          </a:ln>
        </p:spPr>
        <p:txBody>
          <a:bodyPr>
            <a:spAutoFit/>
          </a:bodyPr>
          <a:lstStyle/>
          <a:p>
            <a:pPr eaLnBrk="0" hangingPunct="0"/>
            <a:r>
              <a:rPr lang="en-US" b="1" dirty="0"/>
              <a:t>Inhibitor (I) binds only to ES, not to E. </a:t>
            </a:r>
          </a:p>
          <a:p>
            <a:pPr eaLnBrk="0" hangingPunct="0"/>
            <a:endParaRPr lang="en-US" b="1" dirty="0"/>
          </a:p>
          <a:p>
            <a:pPr eaLnBrk="0" hangingPunct="0"/>
            <a:r>
              <a:rPr lang="en-US" b="1" dirty="0"/>
              <a:t>This is a hypothetical case that has never been documented for a real enzyme, but which makes a useful contrast to competitive inhibition</a:t>
            </a:r>
            <a:endParaRPr lang="en-US" dirty="0"/>
          </a:p>
        </p:txBody>
      </p:sp>
      <p:sp>
        <p:nvSpPr>
          <p:cNvPr id="21511" name="Text Box 9"/>
          <p:cNvSpPr txBox="1">
            <a:spLocks noChangeArrowheads="1"/>
          </p:cNvSpPr>
          <p:nvPr/>
        </p:nvSpPr>
        <p:spPr bwMode="auto">
          <a:xfrm>
            <a:off x="762000" y="6401944"/>
            <a:ext cx="3810000" cy="581025"/>
          </a:xfrm>
          <a:prstGeom prst="rect">
            <a:avLst/>
          </a:prstGeom>
          <a:noFill/>
          <a:ln w="9525">
            <a:noFill/>
            <a:miter lim="800000"/>
            <a:headEnd/>
            <a:tailEnd/>
          </a:ln>
        </p:spPr>
        <p:txBody>
          <a:bodyPr>
            <a:spAutoFit/>
          </a:bodyPr>
          <a:lstStyle/>
          <a:p>
            <a:pPr eaLnBrk="0" hangingPunct="0">
              <a:spcBef>
                <a:spcPct val="20000"/>
              </a:spcBef>
            </a:pPr>
            <a:r>
              <a:rPr lang="en-US" sz="1600" b="1" dirty="0"/>
              <a:t>Inhibitor (I) binds to E and to ES.</a:t>
            </a:r>
            <a:endParaRPr lang="en-US" sz="1600" dirty="0"/>
          </a:p>
          <a:p>
            <a:pPr eaLnBrk="0" hangingPunct="0"/>
            <a:endParaRPr lang="en-US" sz="1600" dirty="0">
              <a:solidFill>
                <a:srgbClr val="FF3399"/>
              </a:solidFill>
            </a:endParaRPr>
          </a:p>
        </p:txBody>
      </p:sp>
      <p:sp>
        <p:nvSpPr>
          <p:cNvPr id="21512" name="Rectangle 10"/>
          <p:cNvSpPr>
            <a:spLocks noChangeArrowheads="1"/>
          </p:cNvSpPr>
          <p:nvPr/>
        </p:nvSpPr>
        <p:spPr bwMode="auto">
          <a:xfrm>
            <a:off x="381000" y="938296"/>
            <a:ext cx="4267200" cy="2590800"/>
          </a:xfrm>
          <a:prstGeom prst="rect">
            <a:avLst/>
          </a:prstGeom>
          <a:noFill/>
          <a:ln w="28575">
            <a:solidFill>
              <a:srgbClr val="ED181E"/>
            </a:solidFill>
            <a:miter lim="800000"/>
            <a:headEnd/>
            <a:tailEnd/>
          </a:ln>
        </p:spPr>
        <p:txBody>
          <a:bodyPr wrap="none" anchor="ctr"/>
          <a:lstStyle/>
          <a:p>
            <a:endParaRPr lang="en-GB"/>
          </a:p>
        </p:txBody>
      </p:sp>
      <p:sp>
        <p:nvSpPr>
          <p:cNvPr id="21513" name="Rectangle 11"/>
          <p:cNvSpPr>
            <a:spLocks noChangeArrowheads="1"/>
          </p:cNvSpPr>
          <p:nvPr/>
        </p:nvSpPr>
        <p:spPr bwMode="auto">
          <a:xfrm>
            <a:off x="4953000" y="1182815"/>
            <a:ext cx="3962400" cy="5299882"/>
          </a:xfrm>
          <a:prstGeom prst="rect">
            <a:avLst/>
          </a:prstGeom>
          <a:noFill/>
          <a:ln w="28575">
            <a:solidFill>
              <a:srgbClr val="2F8B20"/>
            </a:solidFill>
            <a:miter lim="800000"/>
            <a:headEnd/>
            <a:tailEnd/>
          </a:ln>
        </p:spPr>
        <p:txBody>
          <a:bodyPr wrap="none" anchor="ctr"/>
          <a:lstStyle/>
          <a:p>
            <a:pPr algn="ctr" eaLnBrk="0" hangingPunct="0"/>
            <a:endParaRPr lang="en-US" sz="2400">
              <a:solidFill>
                <a:srgbClr val="2F8B20"/>
              </a:solidFill>
            </a:endParaRPr>
          </a:p>
        </p:txBody>
      </p:sp>
      <p:sp>
        <p:nvSpPr>
          <p:cNvPr id="21514" name="Rectangle 12"/>
          <p:cNvSpPr>
            <a:spLocks noChangeArrowheads="1"/>
          </p:cNvSpPr>
          <p:nvPr/>
        </p:nvSpPr>
        <p:spPr bwMode="auto">
          <a:xfrm>
            <a:off x="381000" y="3593920"/>
            <a:ext cx="4267200" cy="3229964"/>
          </a:xfrm>
          <a:prstGeom prst="rect">
            <a:avLst/>
          </a:prstGeom>
          <a:noFill/>
          <a:ln w="28575">
            <a:solidFill>
              <a:srgbClr val="4618C6"/>
            </a:solidFill>
            <a:miter lim="800000"/>
            <a:headEnd/>
            <a:tailEnd/>
          </a:ln>
        </p:spPr>
        <p:txBody>
          <a:bodyPr wrap="none" anchor="ctr"/>
          <a:lstStyle/>
          <a:p>
            <a:endParaRPr lang="en-GB"/>
          </a:p>
        </p:txBody>
      </p:sp>
      <p:sp>
        <p:nvSpPr>
          <p:cNvPr id="21515" name="Text Box 13"/>
          <p:cNvSpPr txBox="1">
            <a:spLocks noChangeArrowheads="1"/>
          </p:cNvSpPr>
          <p:nvPr/>
        </p:nvSpPr>
        <p:spPr bwMode="auto">
          <a:xfrm>
            <a:off x="2929766" y="218373"/>
            <a:ext cx="2792413" cy="457200"/>
          </a:xfrm>
          <a:prstGeom prst="rect">
            <a:avLst/>
          </a:prstGeom>
          <a:noFill/>
          <a:ln w="9525">
            <a:noFill/>
            <a:miter lim="800000"/>
            <a:headEnd/>
            <a:tailEnd/>
          </a:ln>
        </p:spPr>
        <p:txBody>
          <a:bodyPr wrap="none">
            <a:spAutoFit/>
          </a:bodyPr>
          <a:lstStyle/>
          <a:p>
            <a:pPr eaLnBrk="0" hangingPunct="0"/>
            <a:r>
              <a:rPr lang="en-US" sz="2400" b="1" dirty="0">
                <a:solidFill>
                  <a:srgbClr val="E13B86"/>
                </a:solidFill>
                <a:effectLst>
                  <a:outerShdw blurRad="38100" dist="38100" dir="2700000" algn="tl">
                    <a:srgbClr val="000000">
                      <a:alpha val="43137"/>
                    </a:srgbClr>
                  </a:outerShdw>
                </a:effectLst>
              </a:rPr>
              <a:t>Enzyme Inhibition</a:t>
            </a:r>
            <a:endParaRPr lang="en-US" sz="2400" dirty="0">
              <a:solidFill>
                <a:srgbClr val="E13B8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2808"/>
            <a:ext cx="8686800" cy="4572000"/>
          </a:xfrm>
        </p:spPr>
        <p:txBody>
          <a:bodyPr>
            <a:noAutofit/>
          </a:bodyPr>
          <a:lstStyle/>
          <a:p>
            <a:pPr>
              <a:buNone/>
            </a:pPr>
            <a:r>
              <a:rPr lang="en-US" sz="2400" dirty="0" smtClean="0">
                <a:solidFill>
                  <a:schemeClr val="accent1"/>
                </a:solidFill>
              </a:rPr>
              <a:t>A competitive inhibitor</a:t>
            </a:r>
          </a:p>
          <a:p>
            <a:pPr>
              <a:buFont typeface="Wingdings" pitchFamily="2" charset="2"/>
              <a:buChar char="Ø"/>
            </a:pPr>
            <a:endParaRPr lang="en-US" sz="2400" dirty="0" smtClean="0">
              <a:solidFill>
                <a:schemeClr val="accent1"/>
              </a:solidFill>
            </a:endParaRPr>
          </a:p>
          <a:p>
            <a:pPr>
              <a:buFont typeface="Wingdings" pitchFamily="2" charset="2"/>
              <a:buChar char="Ø"/>
            </a:pPr>
            <a:r>
              <a:rPr lang="en-US" sz="2400" dirty="0" smtClean="0"/>
              <a:t>Has a structure similar to substrate (Structural Analog)</a:t>
            </a:r>
          </a:p>
          <a:p>
            <a:pPr>
              <a:buNone/>
            </a:pPr>
            <a:endParaRPr lang="en-US" sz="800" dirty="0" smtClean="0"/>
          </a:p>
          <a:p>
            <a:pPr>
              <a:buFont typeface="Wingdings" pitchFamily="2" charset="2"/>
              <a:buChar char="Ø"/>
            </a:pPr>
            <a:r>
              <a:rPr lang="en-US" sz="2400" dirty="0" smtClean="0"/>
              <a:t>Occupies active site</a:t>
            </a:r>
          </a:p>
          <a:p>
            <a:pPr>
              <a:buNone/>
            </a:pPr>
            <a:endParaRPr lang="en-US" sz="800" dirty="0" smtClean="0"/>
          </a:p>
          <a:p>
            <a:pPr>
              <a:buFont typeface="Wingdings" pitchFamily="2" charset="2"/>
              <a:buChar char="Ø"/>
            </a:pPr>
            <a:r>
              <a:rPr lang="en-US" sz="2400" dirty="0" smtClean="0"/>
              <a:t>Competes with substrate for  active site</a:t>
            </a:r>
          </a:p>
          <a:p>
            <a:pPr>
              <a:buNone/>
            </a:pPr>
            <a:endParaRPr lang="en-US" sz="800" dirty="0" smtClean="0"/>
          </a:p>
          <a:p>
            <a:pPr>
              <a:buFont typeface="Wingdings" pitchFamily="2" charset="2"/>
              <a:buChar char="Ø"/>
            </a:pPr>
            <a:r>
              <a:rPr lang="en-US" sz="2400" dirty="0" smtClean="0"/>
              <a:t>Has effect reversed by increasing substrate concentration</a:t>
            </a:r>
          </a:p>
          <a:p>
            <a:pPr>
              <a:buNone/>
            </a:pPr>
            <a:endParaRPr lang="en-US" sz="800" dirty="0" smtClean="0"/>
          </a:p>
          <a:p>
            <a:pPr>
              <a:buFont typeface="Wingdings" pitchFamily="2" charset="2"/>
              <a:buChar char="Ø"/>
            </a:pPr>
            <a:r>
              <a:rPr lang="en-US" sz="2400" dirty="0" smtClean="0"/>
              <a:t>Vmax remains same but Km is increased</a:t>
            </a:r>
          </a:p>
          <a:p>
            <a:pPr>
              <a:buFont typeface="Wingdings" pitchFamily="2" charset="2"/>
              <a:buChar char="Ø"/>
            </a:pPr>
            <a:endParaRPr lang="en-US" sz="2400" dirty="0" smtClean="0"/>
          </a:p>
          <a:p>
            <a:pPr>
              <a:buFont typeface="Wingdings" pitchFamily="2" charset="2"/>
              <a:buChar char="Ø"/>
            </a:pPr>
            <a:endParaRPr lang="en-US" sz="2400"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smtClean="0"/>
              <a:t/>
            </a:r>
            <a:br>
              <a:rPr lang="en-US" dirty="0" smtClean="0"/>
            </a:br>
            <a:r>
              <a:rPr lang="en-US" dirty="0" smtClean="0"/>
              <a:t>Competitive Enzyme Inhibition</a:t>
            </a:r>
            <a:br>
              <a:rPr lang="en-US" dirty="0" smtClean="0"/>
            </a:b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8" descr="400px-Competitive_inhibition"/>
          <p:cNvPicPr>
            <a:picLocks noChangeAspect="1" noChangeArrowheads="1"/>
          </p:cNvPicPr>
          <p:nvPr/>
        </p:nvPicPr>
        <p:blipFill>
          <a:blip r:embed="rId2" cstate="print"/>
          <a:srcRect/>
          <a:stretch>
            <a:fillRect/>
          </a:stretch>
        </p:blipFill>
        <p:spPr bwMode="auto">
          <a:xfrm>
            <a:off x="0" y="1589963"/>
            <a:ext cx="8749679" cy="4223983"/>
          </a:xfrm>
          <a:prstGeom prst="rect">
            <a:avLst/>
          </a:prstGeom>
          <a:noFill/>
          <a:ln w="9525">
            <a:noFill/>
            <a:miter lim="800000"/>
            <a:headEnd/>
            <a:tailEnd/>
          </a:ln>
        </p:spPr>
      </p:pic>
      <p:sp>
        <p:nvSpPr>
          <p:cNvPr id="4" name="Title 2"/>
          <p:cNvSpPr txBox="1">
            <a:spLocks/>
          </p:cNvSpPr>
          <p:nvPr/>
        </p:nvSpPr>
        <p:spPr>
          <a:xfrm>
            <a:off x="457200" y="-186528"/>
            <a:ext cx="8229600" cy="1143000"/>
          </a:xfrm>
          <a:prstGeom prst="rect">
            <a:avLst/>
          </a:prstGeom>
        </p:spPr>
        <p:txBody>
          <a:bodyP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en-US" sz="3600" b="0" i="0" u="none" strike="noStrike" kern="1200" cap="none" spc="0" normalizeH="0" baseline="0" noProof="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r>
              <a:rPr kumimoji="0" lang="en-US" sz="3600" b="0" i="0" u="none" strike="noStrike" kern="1200" cap="none" spc="0" normalizeH="0" baseline="0" noProof="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Competitive Enzyme Inhibition</a:t>
            </a:r>
            <a:br>
              <a:rPr kumimoji="0" lang="en-US" sz="3600" b="0" i="0" u="none" strike="noStrike" kern="1200" cap="none" spc="0" normalizeH="0" baseline="0" noProof="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endParaRPr kumimoji="0" lang="en-US" sz="36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73" y="1661921"/>
            <a:ext cx="8750894" cy="4770410"/>
          </a:xfrm>
          <a:prstGeom prst="rect">
            <a:avLst/>
          </a:prstGeom>
        </p:spPr>
      </p:pic>
    </p:spTree>
    <p:extLst>
      <p:ext uri="{BB962C8B-B14F-4D97-AF65-F5344CB8AC3E}">
        <p14:creationId xmlns:p14="http://schemas.microsoft.com/office/powerpoint/2010/main" val="1385609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457200" y="4223977"/>
            <a:ext cx="7620000" cy="2092881"/>
          </a:xfrm>
          <a:prstGeom prst="rect">
            <a:avLst/>
          </a:prstGeom>
          <a:noFill/>
          <a:ln w="9525">
            <a:noFill/>
            <a:miter lim="800000"/>
            <a:headEnd/>
            <a:tailEnd/>
          </a:ln>
        </p:spPr>
        <p:txBody>
          <a:bodyPr wrap="square" anchor="ctr">
            <a:spAutoFit/>
          </a:bodyPr>
          <a:lstStyle/>
          <a:p>
            <a:pPr marL="231775" indent="-231775" algn="just">
              <a:buClr>
                <a:srgbClr val="E13B86"/>
              </a:buClr>
              <a:buSzPct val="90000"/>
              <a:buFont typeface="Wingdings" pitchFamily="2" charset="2"/>
              <a:buChar char="Ø"/>
            </a:pPr>
            <a:r>
              <a:rPr lang="en-US" sz="1600" b="1" dirty="0">
                <a:cs typeface="Times New Roman" pitchFamily="18" charset="0"/>
              </a:rPr>
              <a:t>A competitive inhibitor will raise the apparent </a:t>
            </a:r>
            <a:r>
              <a:rPr lang="en-US" sz="1600" b="1" dirty="0" smtClean="0">
                <a:cs typeface="Times New Roman" pitchFamily="18" charset="0"/>
              </a:rPr>
              <a:t>Km </a:t>
            </a:r>
            <a:r>
              <a:rPr lang="en-US" sz="1600" b="1" dirty="0">
                <a:cs typeface="Times New Roman" pitchFamily="18" charset="0"/>
              </a:rPr>
              <a:t>value for its substrate with no change in the apparent </a:t>
            </a:r>
            <a:r>
              <a:rPr lang="en-US" sz="1600" b="1" dirty="0" err="1">
                <a:cs typeface="Times New Roman" pitchFamily="18" charset="0"/>
              </a:rPr>
              <a:t>Vmax</a:t>
            </a:r>
            <a:r>
              <a:rPr lang="en-US" sz="1600" b="1" dirty="0">
                <a:cs typeface="Times New Roman" pitchFamily="18" charset="0"/>
              </a:rPr>
              <a:t> value. </a:t>
            </a:r>
            <a:endParaRPr lang="en-US" sz="1600" b="1" dirty="0" smtClean="0">
              <a:cs typeface="Times New Roman" pitchFamily="18" charset="0"/>
            </a:endParaRPr>
          </a:p>
          <a:p>
            <a:pPr marL="231775" indent="-231775" algn="just">
              <a:buClr>
                <a:srgbClr val="E13B86"/>
              </a:buClr>
              <a:buSzPct val="90000"/>
              <a:buFont typeface="Wingdings" pitchFamily="2" charset="2"/>
              <a:buChar char="Ø"/>
            </a:pPr>
            <a:r>
              <a:rPr lang="en-US" sz="1600" b="1" dirty="0" smtClean="0">
                <a:cs typeface="Times New Roman" pitchFamily="18" charset="0"/>
              </a:rPr>
              <a:t>competitive </a:t>
            </a:r>
            <a:r>
              <a:rPr lang="en-US" sz="1600" b="1" dirty="0">
                <a:cs typeface="Times New Roman" pitchFamily="18" charset="0"/>
              </a:rPr>
              <a:t>inhibition can be overcome, observed by an increase in the apparent </a:t>
            </a:r>
            <a:r>
              <a:rPr lang="en-US" sz="1600" b="1" dirty="0" smtClean="0">
                <a:cs typeface="Times New Roman" pitchFamily="18" charset="0"/>
              </a:rPr>
              <a:t>Km </a:t>
            </a:r>
            <a:r>
              <a:rPr lang="en-US" sz="1600" b="1" dirty="0">
                <a:cs typeface="Times New Roman" pitchFamily="18" charset="0"/>
              </a:rPr>
              <a:t>value, at higher concentrations of substrate. </a:t>
            </a:r>
            <a:endParaRPr lang="en-US" sz="1600" b="1" dirty="0" smtClean="0">
              <a:cs typeface="Times New Roman" pitchFamily="18" charset="0"/>
            </a:endParaRPr>
          </a:p>
          <a:p>
            <a:pPr marL="231775" indent="-231775" algn="just">
              <a:buClr>
                <a:srgbClr val="E13B86"/>
              </a:buClr>
              <a:buSzPct val="90000"/>
              <a:buFont typeface="Wingdings" pitchFamily="2" charset="2"/>
              <a:buChar char="Ø"/>
            </a:pPr>
            <a:r>
              <a:rPr lang="en-US" sz="1600" b="1" dirty="0" smtClean="0">
                <a:cs typeface="Times New Roman" pitchFamily="18" charset="0"/>
              </a:rPr>
              <a:t>This </a:t>
            </a:r>
            <a:r>
              <a:rPr lang="en-US" sz="1600" b="1" dirty="0">
                <a:cs typeface="Times New Roman" pitchFamily="18" charset="0"/>
              </a:rPr>
              <a:t>characteristic will have physiological consequences on the observed efficiency of drugs. </a:t>
            </a:r>
            <a:endParaRPr lang="en-US" sz="1600" b="1" dirty="0" smtClean="0">
              <a:cs typeface="Times New Roman" pitchFamily="18" charset="0"/>
            </a:endParaRPr>
          </a:p>
          <a:p>
            <a:pPr marL="231775" indent="-231775" algn="just">
              <a:buClr>
                <a:srgbClr val="E13B86"/>
              </a:buClr>
              <a:buSzPct val="90000"/>
              <a:buFont typeface="Wingdings" pitchFamily="2" charset="2"/>
              <a:buChar char="Ø"/>
            </a:pPr>
            <a:r>
              <a:rPr lang="en-US" sz="1600" b="1" dirty="0" smtClean="0">
                <a:cs typeface="Times New Roman" pitchFamily="18" charset="0"/>
              </a:rPr>
              <a:t>As </a:t>
            </a:r>
            <a:r>
              <a:rPr lang="en-US" sz="1600" b="1" dirty="0">
                <a:cs typeface="Times New Roman" pitchFamily="18" charset="0"/>
              </a:rPr>
              <a:t>an enzyme’s reaction is inhibited by a competitive inhibitor, there is an increase in the local concentration of substrate.</a:t>
            </a:r>
            <a:r>
              <a:rPr lang="en-US" dirty="0">
                <a:cs typeface="Times New Roman" pitchFamily="18" charset="0"/>
              </a:rPr>
              <a:t> </a:t>
            </a:r>
          </a:p>
        </p:txBody>
      </p:sp>
      <p:pic>
        <p:nvPicPr>
          <p:cNvPr id="17413" name="Picture 5" descr="Image19"/>
          <p:cNvPicPr>
            <a:picLocks noChangeAspect="1" noChangeArrowheads="1"/>
          </p:cNvPicPr>
          <p:nvPr/>
        </p:nvPicPr>
        <p:blipFill>
          <a:blip r:embed="rId2" cstate="print"/>
          <a:srcRect/>
          <a:stretch>
            <a:fillRect/>
          </a:stretch>
        </p:blipFill>
        <p:spPr bwMode="auto">
          <a:xfrm>
            <a:off x="914400" y="304800"/>
            <a:ext cx="5759355" cy="366708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528548" y="129514"/>
            <a:ext cx="5554639" cy="684742"/>
          </a:xfrm>
          <a:prstGeom prst="rect">
            <a:avLst/>
          </a:prstGeom>
          <a:noFill/>
          <a:ln w="9525">
            <a:noFill/>
            <a:miter lim="800000"/>
            <a:headEnd/>
            <a:tailEnd/>
          </a:ln>
          <a:effectLst/>
        </p:spPr>
        <p:txBody>
          <a:bodyPr wrap="square" lIns="0" tIns="152352" rIns="0" bIns="38088" anchor="ctr">
            <a:spAutoFit/>
          </a:bodyPr>
          <a:lstStyle/>
          <a:p>
            <a:pPr algn="ctr">
              <a:defRPr/>
            </a:pPr>
            <a:r>
              <a:rPr lang="en-US" sz="3200" b="1" dirty="0" smtClean="0">
                <a:solidFill>
                  <a:srgbClr val="E13B86"/>
                </a:solidFill>
                <a:effectLst>
                  <a:outerShdw blurRad="38100" dist="38100" dir="2700000" algn="tl">
                    <a:srgbClr val="000000">
                      <a:alpha val="43137"/>
                    </a:srgbClr>
                  </a:outerShdw>
                </a:effectLst>
                <a:cs typeface="Times New Roman" pitchFamily="18" charset="0"/>
              </a:rPr>
              <a:t>Noncompetitive </a:t>
            </a:r>
            <a:r>
              <a:rPr lang="en-US" sz="3200" b="1" dirty="0">
                <a:solidFill>
                  <a:srgbClr val="E13B86"/>
                </a:solidFill>
                <a:effectLst>
                  <a:outerShdw blurRad="38100" dist="38100" dir="2700000" algn="tl">
                    <a:srgbClr val="000000">
                      <a:alpha val="43137"/>
                    </a:srgbClr>
                  </a:outerShdw>
                </a:effectLst>
                <a:cs typeface="Times New Roman" pitchFamily="18" charset="0"/>
              </a:rPr>
              <a:t>Inhibition</a:t>
            </a:r>
            <a:endParaRPr lang="en-US" sz="3200" dirty="0">
              <a:solidFill>
                <a:srgbClr val="E13B86"/>
              </a:solidFill>
              <a:effectLst>
                <a:outerShdw blurRad="38100" dist="38100" dir="2700000" algn="tl">
                  <a:srgbClr val="000000">
                    <a:alpha val="43137"/>
                  </a:srgbClr>
                </a:outerShdw>
              </a:effectLst>
              <a:cs typeface="Times New Roman" pitchFamily="18" charset="0"/>
            </a:endParaRPr>
          </a:p>
        </p:txBody>
      </p:sp>
      <p:sp>
        <p:nvSpPr>
          <p:cNvPr id="18437" name="Rectangle 4"/>
          <p:cNvSpPr>
            <a:spLocks noChangeArrowheads="1"/>
          </p:cNvSpPr>
          <p:nvPr/>
        </p:nvSpPr>
        <p:spPr bwMode="auto">
          <a:xfrm>
            <a:off x="457200" y="862552"/>
            <a:ext cx="8127242" cy="1569660"/>
          </a:xfrm>
          <a:prstGeom prst="rect">
            <a:avLst/>
          </a:prstGeom>
          <a:noFill/>
          <a:ln w="9525">
            <a:noFill/>
            <a:miter lim="800000"/>
            <a:headEnd/>
            <a:tailEnd/>
          </a:ln>
        </p:spPr>
        <p:txBody>
          <a:bodyPr wrap="square" anchor="ctr">
            <a:spAutoFit/>
          </a:bodyPr>
          <a:lstStyle/>
          <a:p>
            <a:pPr algn="just"/>
            <a:r>
              <a:rPr lang="en-US" sz="2400" dirty="0">
                <a:cs typeface="Times New Roman" pitchFamily="18" charset="0"/>
              </a:rPr>
              <a:t>A noncompetitive inhibitor binds equally well to both free enzyme and the enzyme-substrate complex. These binding events occur exclusively at a site distinct from the precise active site occupied by substrate. </a:t>
            </a:r>
          </a:p>
        </p:txBody>
      </p:sp>
      <p:sp>
        <p:nvSpPr>
          <p:cNvPr id="18438" name="Rectangle 7"/>
          <p:cNvSpPr>
            <a:spLocks noChangeArrowheads="1"/>
          </p:cNvSpPr>
          <p:nvPr/>
        </p:nvSpPr>
        <p:spPr bwMode="auto">
          <a:xfrm>
            <a:off x="1487626" y="5953920"/>
            <a:ext cx="6100546" cy="646331"/>
          </a:xfrm>
          <a:prstGeom prst="rect">
            <a:avLst/>
          </a:prstGeom>
          <a:noFill/>
          <a:ln w="9525">
            <a:noFill/>
            <a:miter lim="800000"/>
            <a:headEnd/>
            <a:tailEnd/>
          </a:ln>
        </p:spPr>
        <p:txBody>
          <a:bodyPr wrap="square" anchor="ctr">
            <a:spAutoFit/>
          </a:bodyPr>
          <a:lstStyle/>
          <a:p>
            <a:r>
              <a:rPr lang="en-US" dirty="0"/>
              <a:t>when I binds at a separate site, the conformational change does not occur and enzyme activity is inhibited. </a:t>
            </a:r>
          </a:p>
        </p:txBody>
      </p:sp>
      <p:pic>
        <p:nvPicPr>
          <p:cNvPr id="18439" name="Picture 10" descr="400px-Comp_inhib3"/>
          <p:cNvPicPr>
            <a:picLocks noChangeAspect="1" noChangeArrowheads="1"/>
          </p:cNvPicPr>
          <p:nvPr/>
        </p:nvPicPr>
        <p:blipFill>
          <a:blip r:embed="rId2" cstate="print"/>
          <a:srcRect/>
          <a:stretch>
            <a:fillRect/>
          </a:stretch>
        </p:blipFill>
        <p:spPr bwMode="auto">
          <a:xfrm>
            <a:off x="1187351" y="2436700"/>
            <a:ext cx="6550926" cy="3598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noncompetitive inhibition"/>
          <p:cNvPicPr>
            <a:picLocks noChangeAspect="1" noChangeArrowheads="1"/>
          </p:cNvPicPr>
          <p:nvPr/>
        </p:nvPicPr>
        <p:blipFill>
          <a:blip r:embed="rId2" cstate="print"/>
          <a:srcRect/>
          <a:stretch>
            <a:fillRect/>
          </a:stretch>
        </p:blipFill>
        <p:spPr bwMode="auto">
          <a:xfrm>
            <a:off x="990600" y="304800"/>
            <a:ext cx="6256361" cy="3735483"/>
          </a:xfrm>
          <a:prstGeom prst="rect">
            <a:avLst/>
          </a:prstGeom>
          <a:noFill/>
          <a:ln w="9525">
            <a:noFill/>
            <a:miter lim="800000"/>
            <a:headEnd/>
            <a:tailEnd/>
          </a:ln>
        </p:spPr>
      </p:pic>
      <p:sp>
        <p:nvSpPr>
          <p:cNvPr id="19461" name="Rectangle 5"/>
          <p:cNvSpPr>
            <a:spLocks noChangeArrowheads="1"/>
          </p:cNvSpPr>
          <p:nvPr/>
        </p:nvSpPr>
        <p:spPr bwMode="auto">
          <a:xfrm>
            <a:off x="533399" y="4070182"/>
            <a:ext cx="8351293" cy="2677656"/>
          </a:xfrm>
          <a:prstGeom prst="rect">
            <a:avLst/>
          </a:prstGeom>
          <a:noFill/>
          <a:ln w="9525">
            <a:noFill/>
            <a:miter lim="800000"/>
            <a:headEnd/>
            <a:tailEnd/>
          </a:ln>
        </p:spPr>
        <p:txBody>
          <a:bodyPr wrap="square" anchor="ctr">
            <a:spAutoFit/>
          </a:bodyPr>
          <a:lstStyle/>
          <a:p>
            <a:pPr marL="341313" indent="-231775">
              <a:buClr>
                <a:srgbClr val="E13B86"/>
              </a:buClr>
              <a:buSzPct val="90000"/>
              <a:buFont typeface="Wingdings" pitchFamily="2" charset="2"/>
              <a:buChar char="Ø"/>
            </a:pPr>
            <a:r>
              <a:rPr lang="en-US" b="1" dirty="0" smtClean="0">
                <a:cs typeface="Times New Roman" pitchFamily="18" charset="0"/>
              </a:rPr>
              <a:t>A </a:t>
            </a:r>
            <a:r>
              <a:rPr lang="en-US" b="1" dirty="0">
                <a:cs typeface="Times New Roman" pitchFamily="18" charset="0"/>
              </a:rPr>
              <a:t>noncompetitive inhibitor will lower the apparent </a:t>
            </a:r>
            <a:r>
              <a:rPr lang="en-US" b="1" dirty="0" err="1">
                <a:cs typeface="Times New Roman" pitchFamily="18" charset="0"/>
              </a:rPr>
              <a:t>Vmax</a:t>
            </a:r>
            <a:r>
              <a:rPr lang="en-US" b="1" dirty="0">
                <a:cs typeface="Times New Roman" pitchFamily="18" charset="0"/>
              </a:rPr>
              <a:t> value, yet there is no effect on the apparent </a:t>
            </a:r>
            <a:r>
              <a:rPr lang="en-US" b="1" dirty="0" smtClean="0">
                <a:cs typeface="Times New Roman" pitchFamily="18" charset="0"/>
              </a:rPr>
              <a:t>Km </a:t>
            </a:r>
            <a:r>
              <a:rPr lang="en-US" b="1" dirty="0">
                <a:cs typeface="Times New Roman" pitchFamily="18" charset="0"/>
              </a:rPr>
              <a:t>value for its substrate</a:t>
            </a:r>
            <a:r>
              <a:rPr lang="en-US" b="1" dirty="0" smtClean="0">
                <a:cs typeface="Times New Roman" pitchFamily="18" charset="0"/>
              </a:rPr>
              <a:t>.</a:t>
            </a:r>
          </a:p>
          <a:p>
            <a:pPr indent="341313">
              <a:buClr>
                <a:srgbClr val="E13B86"/>
              </a:buClr>
              <a:buSzPct val="90000"/>
            </a:pPr>
            <a:endParaRPr lang="en-US" sz="800" b="1" dirty="0" smtClean="0">
              <a:cs typeface="Times New Roman" pitchFamily="18" charset="0"/>
            </a:endParaRPr>
          </a:p>
          <a:p>
            <a:pPr marL="341313" indent="-231775">
              <a:buClr>
                <a:srgbClr val="E13B86"/>
              </a:buClr>
              <a:buSzPct val="90000"/>
              <a:buFont typeface="Wingdings" pitchFamily="2" charset="2"/>
              <a:buChar char="Ø"/>
            </a:pPr>
            <a:r>
              <a:rPr lang="en-US" b="1" dirty="0" smtClean="0">
                <a:cs typeface="Times New Roman" pitchFamily="18" charset="0"/>
              </a:rPr>
              <a:t> </a:t>
            </a:r>
            <a:r>
              <a:rPr lang="en-US" b="1" dirty="0">
                <a:cs typeface="Times New Roman" pitchFamily="18" charset="0"/>
              </a:rPr>
              <a:t>Essentially, the </a:t>
            </a:r>
            <a:r>
              <a:rPr lang="en-US" b="1" dirty="0" smtClean="0">
                <a:cs typeface="Times New Roman" pitchFamily="18" charset="0"/>
              </a:rPr>
              <a:t>K1 </a:t>
            </a:r>
            <a:r>
              <a:rPr lang="en-US" b="1" dirty="0">
                <a:cs typeface="Times New Roman" pitchFamily="18" charset="0"/>
              </a:rPr>
              <a:t>of the inhibitor does not change as a function of the substrate concentration. </a:t>
            </a:r>
            <a:endParaRPr lang="en-US" b="1" dirty="0" smtClean="0">
              <a:cs typeface="Times New Roman" pitchFamily="18" charset="0"/>
            </a:endParaRPr>
          </a:p>
          <a:p>
            <a:pPr indent="341313">
              <a:buClr>
                <a:srgbClr val="E13B86"/>
              </a:buClr>
              <a:buSzPct val="90000"/>
            </a:pPr>
            <a:endParaRPr lang="en-US" sz="800" b="1" dirty="0" smtClean="0">
              <a:cs typeface="Times New Roman" pitchFamily="18" charset="0"/>
            </a:endParaRPr>
          </a:p>
          <a:p>
            <a:pPr marL="341313" indent="-231775">
              <a:buClr>
                <a:srgbClr val="E13B86"/>
              </a:buClr>
              <a:buSzPct val="90000"/>
              <a:buFont typeface="Wingdings" pitchFamily="2" charset="2"/>
              <a:buChar char="Ø"/>
            </a:pPr>
            <a:r>
              <a:rPr lang="en-US" b="1" dirty="0" smtClean="0">
                <a:cs typeface="Times New Roman" pitchFamily="18" charset="0"/>
              </a:rPr>
              <a:t>In </a:t>
            </a:r>
            <a:r>
              <a:rPr lang="en-US" b="1" dirty="0">
                <a:cs typeface="Times New Roman" pitchFamily="18" charset="0"/>
              </a:rPr>
              <a:t>some circumstances, a compound may have unequal affinity for both free enzyme and the enzyme-substrate complex. </a:t>
            </a:r>
            <a:endParaRPr lang="en-US" b="1" dirty="0" smtClean="0">
              <a:cs typeface="Times New Roman" pitchFamily="18" charset="0"/>
            </a:endParaRPr>
          </a:p>
          <a:p>
            <a:pPr indent="341313">
              <a:buClr>
                <a:srgbClr val="E13B86"/>
              </a:buClr>
              <a:buSzPct val="90000"/>
            </a:pPr>
            <a:endParaRPr lang="en-US" sz="800" b="1" dirty="0" smtClean="0">
              <a:cs typeface="Times New Roman" pitchFamily="18" charset="0"/>
            </a:endParaRPr>
          </a:p>
          <a:p>
            <a:pPr marL="341313" indent="-231775">
              <a:buClr>
                <a:srgbClr val="E13B86"/>
              </a:buClr>
              <a:buSzPct val="90000"/>
              <a:buFont typeface="Wingdings" pitchFamily="2" charset="2"/>
              <a:buChar char="Ø"/>
            </a:pPr>
            <a:r>
              <a:rPr lang="en-US" b="1" dirty="0" smtClean="0">
                <a:cs typeface="Times New Roman" pitchFamily="18" charset="0"/>
              </a:rPr>
              <a:t>This </a:t>
            </a:r>
            <a:r>
              <a:rPr lang="en-US" b="1" dirty="0">
                <a:cs typeface="Times New Roman" pitchFamily="18" charset="0"/>
              </a:rPr>
              <a:t>mixture of competitive and noncompetitive phenotypes is called mixed inhibition.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Lineweaver Burk plot</a:t>
            </a:r>
            <a:endParaRPr lang="en-US" dirty="0"/>
          </a:p>
        </p:txBody>
      </p:sp>
      <p:pic>
        <p:nvPicPr>
          <p:cNvPr id="2050" name="Picture 2" descr="C:\Documents and Settings\Sallu\Desktop\Lineweaver_Burk2.gif"/>
          <p:cNvPicPr>
            <a:picLocks noGrp="1" noChangeAspect="1" noChangeArrowheads="1"/>
          </p:cNvPicPr>
          <p:nvPr>
            <p:ph idx="1"/>
          </p:nvPr>
        </p:nvPicPr>
        <p:blipFill>
          <a:blip r:embed="rId2" cstate="print"/>
          <a:srcRect/>
          <a:stretch>
            <a:fillRect/>
          </a:stretch>
        </p:blipFill>
        <p:spPr bwMode="auto">
          <a:xfrm>
            <a:off x="426492" y="2057400"/>
            <a:ext cx="4576762" cy="4056856"/>
          </a:xfrm>
          <a:prstGeom prst="rect">
            <a:avLst/>
          </a:prstGeom>
          <a:noFill/>
        </p:spPr>
      </p:pic>
      <p:sp>
        <p:nvSpPr>
          <p:cNvPr id="5" name="TextBox 4"/>
          <p:cNvSpPr txBox="1"/>
          <p:nvPr/>
        </p:nvSpPr>
        <p:spPr>
          <a:xfrm>
            <a:off x="5172501" y="1225689"/>
            <a:ext cx="3971499" cy="4708981"/>
          </a:xfrm>
          <a:prstGeom prst="rect">
            <a:avLst/>
          </a:prstGeom>
          <a:noFill/>
        </p:spPr>
        <p:txBody>
          <a:bodyPr wrap="square" rtlCol="0">
            <a:spAutoFit/>
          </a:bodyPr>
          <a:lstStyle/>
          <a:p>
            <a:endParaRPr lang="en-US" sz="2000" dirty="0" smtClean="0"/>
          </a:p>
          <a:p>
            <a:r>
              <a:rPr lang="en-US" sz="2000" dirty="0" smtClean="0"/>
              <a:t>In the presence of a competitive inhibitor, </a:t>
            </a:r>
            <a:r>
              <a:rPr lang="en-US" sz="2000" b="1" dirty="0" smtClean="0"/>
              <a:t>V</a:t>
            </a:r>
            <a:r>
              <a:rPr lang="en-US" sz="2000" b="1" baseline="-25000" dirty="0" smtClean="0"/>
              <a:t>max</a:t>
            </a:r>
            <a:r>
              <a:rPr lang="en-US" sz="2000" dirty="0" smtClean="0"/>
              <a:t> can still be reached if sufficient substrate is available, one-half </a:t>
            </a:r>
            <a:r>
              <a:rPr lang="en-US" sz="2000" b="1" dirty="0" smtClean="0"/>
              <a:t>V</a:t>
            </a:r>
            <a:r>
              <a:rPr lang="en-US" sz="2000" b="1" baseline="-25000" dirty="0" smtClean="0"/>
              <a:t>max</a:t>
            </a:r>
            <a:r>
              <a:rPr lang="en-US" sz="2000" dirty="0" smtClean="0"/>
              <a:t> requires a higher </a:t>
            </a:r>
            <a:r>
              <a:rPr lang="en-US" sz="2000" b="1" dirty="0" smtClean="0"/>
              <a:t>[S]</a:t>
            </a:r>
            <a:r>
              <a:rPr lang="en-US" sz="2000" dirty="0" smtClean="0"/>
              <a:t> than before and thus </a:t>
            </a:r>
            <a:r>
              <a:rPr lang="en-US" sz="2000" b="1" dirty="0" smtClean="0"/>
              <a:t>K</a:t>
            </a:r>
            <a:r>
              <a:rPr lang="en-US" sz="2000" b="1" baseline="-25000" dirty="0" smtClean="0"/>
              <a:t>m</a:t>
            </a:r>
            <a:r>
              <a:rPr lang="en-US" sz="2000" dirty="0" smtClean="0"/>
              <a:t> is larger. </a:t>
            </a:r>
          </a:p>
          <a:p>
            <a:endParaRPr lang="en-US" sz="2000" dirty="0" smtClean="0"/>
          </a:p>
          <a:p>
            <a:r>
              <a:rPr lang="en-US" sz="2000" dirty="0" smtClean="0"/>
              <a:t>With noncompetitive inhibition, enzyme rate (velocity) is reduced for all values of </a:t>
            </a:r>
            <a:r>
              <a:rPr lang="en-US" sz="2000" b="1" dirty="0" smtClean="0"/>
              <a:t>[S]</a:t>
            </a:r>
            <a:r>
              <a:rPr lang="en-US" sz="2000" dirty="0" smtClean="0"/>
              <a:t>, including</a:t>
            </a:r>
          </a:p>
          <a:p>
            <a:r>
              <a:rPr lang="en-US" sz="2000" b="1" dirty="0" smtClean="0"/>
              <a:t>V</a:t>
            </a:r>
            <a:r>
              <a:rPr lang="en-US" sz="2000" b="1" baseline="-25000" dirty="0" smtClean="0"/>
              <a:t>max</a:t>
            </a:r>
            <a:r>
              <a:rPr lang="en-US" sz="2000" dirty="0" smtClean="0"/>
              <a:t> and one-half </a:t>
            </a:r>
            <a:r>
              <a:rPr lang="en-US" sz="2000" b="1" dirty="0" smtClean="0"/>
              <a:t>V</a:t>
            </a:r>
            <a:r>
              <a:rPr lang="en-US" sz="2000" b="1" baseline="-25000" dirty="0" smtClean="0"/>
              <a:t>max</a:t>
            </a:r>
            <a:r>
              <a:rPr lang="en-US" sz="2000" dirty="0" smtClean="0"/>
              <a:t> but</a:t>
            </a:r>
          </a:p>
          <a:p>
            <a:r>
              <a:rPr lang="en-US" sz="2000" b="1" dirty="0" smtClean="0"/>
              <a:t>K</a:t>
            </a:r>
            <a:r>
              <a:rPr lang="en-US" sz="2000" b="1" baseline="-25000" dirty="0" smtClean="0"/>
              <a:t>m</a:t>
            </a:r>
            <a:r>
              <a:rPr lang="en-US" sz="2000" dirty="0" smtClean="0"/>
              <a:t> remains unchanged </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Role of metal ions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572000"/>
          </a:xfrm>
        </p:spPr>
        <p:txBody>
          <a:bodyPr>
            <a:noAutofit/>
          </a:bodyPr>
          <a:lstStyle/>
          <a:p>
            <a:pPr>
              <a:buFont typeface="Wingdings" pitchFamily="2" charset="2"/>
              <a:buChar char="Ø"/>
            </a:pPr>
            <a:r>
              <a:rPr lang="en-US" sz="2400" dirty="0" smtClean="0">
                <a:latin typeface="Arial" pitchFamily="34" charset="0"/>
                <a:cs typeface="Arial" pitchFamily="34" charset="0"/>
              </a:rPr>
              <a:t>Enzymes that contain tightly bound metal ions are termed – </a:t>
            </a:r>
            <a:r>
              <a:rPr lang="en-US" sz="2400" dirty="0" smtClean="0">
                <a:solidFill>
                  <a:schemeClr val="accent1"/>
                </a:solidFill>
                <a:latin typeface="Arial" pitchFamily="34" charset="0"/>
                <a:cs typeface="Arial" pitchFamily="34" charset="0"/>
              </a:rPr>
              <a:t>Metalloenzymes. </a:t>
            </a:r>
          </a:p>
          <a:p>
            <a:pPr>
              <a:buFont typeface="Wingdings" pitchFamily="2" charset="2"/>
              <a:buChar char="Ø"/>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Enzymes that require metal ions as loosely bound cofactors are termed as </a:t>
            </a:r>
            <a:r>
              <a:rPr lang="en-US" sz="2400" dirty="0" smtClean="0">
                <a:solidFill>
                  <a:schemeClr val="accent1"/>
                </a:solidFill>
                <a:latin typeface="Arial" pitchFamily="34" charset="0"/>
                <a:cs typeface="Arial" pitchFamily="34" charset="0"/>
              </a:rPr>
              <a:t>metal-activated enzymes. </a:t>
            </a:r>
          </a:p>
          <a:p>
            <a:pPr>
              <a:buFont typeface="Wingdings" pitchFamily="2" charset="2"/>
              <a:buChar char="Ø"/>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Metal ions facilitate </a:t>
            </a:r>
          </a:p>
          <a:p>
            <a:pPr lvl="1">
              <a:buFont typeface="Wingdings" pitchFamily="2" charset="2"/>
              <a:buChar char="Ø"/>
            </a:pPr>
            <a:r>
              <a:rPr lang="en-US" sz="2400" dirty="0" smtClean="0">
                <a:latin typeface="Arial" pitchFamily="34" charset="0"/>
                <a:cs typeface="Arial" pitchFamily="34" charset="0"/>
              </a:rPr>
              <a:t>Binding and orientation of the substrate. </a:t>
            </a:r>
          </a:p>
          <a:p>
            <a:pPr lvl="1">
              <a:buFont typeface="Wingdings" pitchFamily="2" charset="2"/>
              <a:buChar char="Ø"/>
            </a:pPr>
            <a:r>
              <a:rPr lang="en-US" sz="2400" dirty="0" smtClean="0">
                <a:latin typeface="Arial" pitchFamily="34" charset="0"/>
                <a:cs typeface="Arial" pitchFamily="34" charset="0"/>
              </a:rPr>
              <a:t>Formation of covalent bonds with reaction intermediates. </a:t>
            </a:r>
          </a:p>
          <a:p>
            <a:pPr lvl="1">
              <a:buFont typeface="Wingdings" pitchFamily="2" charset="2"/>
              <a:buChar char="Ø"/>
            </a:pPr>
            <a:r>
              <a:rPr lang="en-US" sz="2400" dirty="0" smtClean="0">
                <a:latin typeface="Arial" pitchFamily="34" charset="0"/>
                <a:cs typeface="Arial" pitchFamily="34" charset="0"/>
              </a:rPr>
              <a:t>Interact with substrate to render them more electrophilic or nucleophilic. </a:t>
            </a:r>
          </a:p>
          <a:p>
            <a:pPr>
              <a:buFont typeface="Wingdings" pitchFamily="2" charset="2"/>
              <a:buChar char="Ø"/>
            </a:pPr>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May Alrashed. PhD</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ChangeArrowheads="1"/>
          </p:cNvSpPr>
          <p:nvPr/>
        </p:nvSpPr>
        <p:spPr bwMode="auto">
          <a:xfrm>
            <a:off x="2785280" y="168115"/>
            <a:ext cx="3585918" cy="561632"/>
          </a:xfrm>
          <a:prstGeom prst="rect">
            <a:avLst/>
          </a:prstGeom>
          <a:noFill/>
          <a:ln w="9525">
            <a:noFill/>
            <a:miter lim="800000"/>
            <a:headEnd/>
            <a:tailEnd/>
          </a:ln>
        </p:spPr>
        <p:txBody>
          <a:bodyPr wrap="none" lIns="0" tIns="152352" rIns="0" bIns="38088" anchor="ctr">
            <a:spAutoFit/>
          </a:bodyPr>
          <a:lstStyle/>
          <a:p>
            <a:r>
              <a:rPr lang="en-US" sz="2400" b="1" dirty="0" smtClean="0">
                <a:solidFill>
                  <a:srgbClr val="E13B86"/>
                </a:solidFill>
                <a:cs typeface="Times New Roman" pitchFamily="18" charset="0"/>
              </a:rPr>
              <a:t>Uncompetitive </a:t>
            </a:r>
            <a:r>
              <a:rPr lang="en-US" sz="2400" b="1" dirty="0">
                <a:solidFill>
                  <a:srgbClr val="E13B86"/>
                </a:solidFill>
                <a:cs typeface="Times New Roman" pitchFamily="18" charset="0"/>
              </a:rPr>
              <a:t>Inhibition</a:t>
            </a:r>
          </a:p>
        </p:txBody>
      </p:sp>
      <p:sp>
        <p:nvSpPr>
          <p:cNvPr id="20485" name="Rectangle 4"/>
          <p:cNvSpPr>
            <a:spLocks noChangeArrowheads="1"/>
          </p:cNvSpPr>
          <p:nvPr/>
        </p:nvSpPr>
        <p:spPr bwMode="auto">
          <a:xfrm>
            <a:off x="457200" y="925967"/>
            <a:ext cx="7620000" cy="2246769"/>
          </a:xfrm>
          <a:prstGeom prst="rect">
            <a:avLst/>
          </a:prstGeom>
          <a:noFill/>
          <a:ln w="9525">
            <a:noFill/>
            <a:miter lim="800000"/>
            <a:headEnd/>
            <a:tailEnd/>
          </a:ln>
        </p:spPr>
        <p:txBody>
          <a:bodyPr anchor="ctr">
            <a:spAutoFit/>
          </a:bodyPr>
          <a:lstStyle/>
          <a:p>
            <a:pPr marL="231775" indent="-231775" algn="just">
              <a:buClr>
                <a:srgbClr val="E13B86"/>
              </a:buClr>
              <a:buSzPct val="90000"/>
              <a:buFont typeface="Wingdings" pitchFamily="2" charset="2"/>
              <a:buChar char="Ø"/>
            </a:pPr>
            <a:r>
              <a:rPr lang="en-US" sz="2000" dirty="0">
                <a:cs typeface="Times New Roman" pitchFamily="18" charset="0"/>
              </a:rPr>
              <a:t>An uncompetitive inhibitor binds exclusively to the enzyme-substrate complex yielding an inactive enzyme-substrate-inhibitor complex</a:t>
            </a:r>
            <a:r>
              <a:rPr lang="en-US" sz="2000" dirty="0" smtClean="0">
                <a:cs typeface="Times New Roman" pitchFamily="18" charset="0"/>
              </a:rPr>
              <a:t>.</a:t>
            </a:r>
          </a:p>
          <a:p>
            <a:pPr marL="231775" indent="-231775" algn="just">
              <a:buClr>
                <a:srgbClr val="E13B86"/>
              </a:buClr>
              <a:buSzPct val="90000"/>
            </a:pPr>
            <a:endParaRPr lang="en-US" sz="2000" dirty="0" smtClean="0">
              <a:cs typeface="Times New Roman" pitchFamily="18" charset="0"/>
            </a:endParaRPr>
          </a:p>
          <a:p>
            <a:pPr marL="231775" indent="-231775" algn="just">
              <a:buClr>
                <a:srgbClr val="E13B86"/>
              </a:buClr>
              <a:buSzPct val="90000"/>
              <a:buFont typeface="Wingdings" pitchFamily="2" charset="2"/>
              <a:buChar char="Ø"/>
            </a:pPr>
            <a:r>
              <a:rPr lang="en-US" sz="2000" dirty="0" smtClean="0">
                <a:cs typeface="Times New Roman" pitchFamily="18" charset="0"/>
              </a:rPr>
              <a:t> </a:t>
            </a:r>
            <a:r>
              <a:rPr lang="en-US" sz="2000" dirty="0">
                <a:cs typeface="Times New Roman" pitchFamily="18" charset="0"/>
              </a:rPr>
              <a:t>An uncompetitive inhibitors could have dramatic physiological consequences, as the inhibitor decreases the enzyme activity, there is an increase in the local concentration of substrate. </a:t>
            </a:r>
            <a:endParaRPr lang="en-US" sz="2000" dirty="0" smtClean="0">
              <a:cs typeface="Times New Roman" pitchFamily="18" charset="0"/>
            </a:endParaRPr>
          </a:p>
        </p:txBody>
      </p:sp>
      <p:pic>
        <p:nvPicPr>
          <p:cNvPr id="8" name="Picture 21"/>
          <p:cNvPicPr>
            <a:picLocks noChangeAspect="1" noChangeArrowheads="1"/>
          </p:cNvPicPr>
          <p:nvPr/>
        </p:nvPicPr>
        <p:blipFill>
          <a:blip r:embed="rId2" cstate="print"/>
          <a:srcRect/>
          <a:stretch>
            <a:fillRect/>
          </a:stretch>
        </p:blipFill>
        <p:spPr bwMode="auto">
          <a:xfrm>
            <a:off x="989462" y="3289109"/>
            <a:ext cx="4633415" cy="3333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450595" y="5204637"/>
            <a:ext cx="8693405" cy="461665"/>
          </a:xfrm>
          <a:prstGeom prst="rect">
            <a:avLst/>
          </a:prstGeom>
          <a:noFill/>
          <a:ln w="9525">
            <a:noFill/>
            <a:miter lim="800000"/>
            <a:headEnd/>
            <a:tailEnd/>
          </a:ln>
        </p:spPr>
        <p:txBody>
          <a:bodyPr wrap="none" anchor="ctr">
            <a:spAutoFit/>
          </a:bodyPr>
          <a:lstStyle/>
          <a:p>
            <a:r>
              <a:rPr lang="en-US" sz="2400" dirty="0" err="1"/>
              <a:t>Vmax</a:t>
            </a:r>
            <a:r>
              <a:rPr lang="en-US" sz="2400" dirty="0"/>
              <a:t> value and the apparent </a:t>
            </a:r>
            <a:r>
              <a:rPr lang="en-US" sz="2400" dirty="0" smtClean="0"/>
              <a:t>Km </a:t>
            </a:r>
            <a:r>
              <a:rPr lang="en-US" sz="2400" dirty="0"/>
              <a:t>value should both decrease </a:t>
            </a:r>
          </a:p>
        </p:txBody>
      </p:sp>
      <p:pic>
        <p:nvPicPr>
          <p:cNvPr id="21509" name="Picture 5" descr="500px-UNCOMPETITIVE"/>
          <p:cNvPicPr>
            <a:picLocks noChangeAspect="1" noChangeArrowheads="1"/>
          </p:cNvPicPr>
          <p:nvPr/>
        </p:nvPicPr>
        <p:blipFill>
          <a:blip r:embed="rId2" cstate="print"/>
          <a:srcRect/>
          <a:stretch>
            <a:fillRect/>
          </a:stretch>
        </p:blipFill>
        <p:spPr bwMode="auto">
          <a:xfrm>
            <a:off x="762000" y="838200"/>
            <a:ext cx="7086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9104" y="1576863"/>
            <a:ext cx="3684896" cy="4525963"/>
          </a:xfrm>
        </p:spPr>
        <p:txBody>
          <a:bodyPr>
            <a:noAutofit/>
          </a:bodyPr>
          <a:lstStyle/>
          <a:p>
            <a:pPr>
              <a:buFont typeface="Wingdings" pitchFamily="2" charset="2"/>
              <a:buChar char="Ø"/>
            </a:pPr>
            <a:r>
              <a:rPr lang="en-US" sz="2400" b="1" dirty="0" smtClean="0"/>
              <a:t>Inhibitor binds to enzyme- substrate complex </a:t>
            </a:r>
          </a:p>
          <a:p>
            <a:pPr>
              <a:buFont typeface="Wingdings" pitchFamily="2" charset="2"/>
              <a:buChar char="Ø"/>
            </a:pPr>
            <a:r>
              <a:rPr lang="en-US" sz="2400" b="1" dirty="0" smtClean="0"/>
              <a:t>Both Vmax and Km are decreased </a:t>
            </a:r>
          </a:p>
          <a:p>
            <a:pPr>
              <a:buFont typeface="Wingdings" pitchFamily="2" charset="2"/>
              <a:buChar char="Ø"/>
            </a:pPr>
            <a:r>
              <a:rPr lang="en-US" sz="2400" b="1" dirty="0" err="1" smtClean="0"/>
              <a:t>e.g</a:t>
            </a:r>
            <a:r>
              <a:rPr lang="en-US" sz="2400" b="1" dirty="0" smtClean="0"/>
              <a:t> ; Inhibition of placental alkaline phosphatase (Regan isoenzyme) by phenylalanine </a:t>
            </a:r>
            <a:endParaRPr lang="en-US" sz="2400" b="1" dirty="0"/>
          </a:p>
        </p:txBody>
      </p:sp>
      <p:sp>
        <p:nvSpPr>
          <p:cNvPr id="3" name="Title 2"/>
          <p:cNvSpPr>
            <a:spLocks noGrp="1"/>
          </p:cNvSpPr>
          <p:nvPr>
            <p:ph type="title"/>
          </p:nvPr>
        </p:nvSpPr>
        <p:spPr>
          <a:xfrm>
            <a:off x="511791" y="0"/>
            <a:ext cx="8229600" cy="1399032"/>
          </a:xfrm>
        </p:spPr>
        <p:txBody>
          <a:bodyPr>
            <a:normAutofit/>
          </a:bodyPr>
          <a:lstStyle/>
          <a:p>
            <a:r>
              <a:rPr lang="en-US" sz="3200" b="1" dirty="0" smtClean="0"/>
              <a:t>Uncompetitive Enzyme Inhibition</a:t>
            </a:r>
            <a:endParaRPr lang="en-US" sz="3200" b="1" dirty="0"/>
          </a:p>
        </p:txBody>
      </p:sp>
      <p:pic>
        <p:nvPicPr>
          <p:cNvPr id="4098" name="Picture 2" descr="C:\Documents and Settings\Sallu\Desktop\500px-UNCOMPETITIVE.jpg"/>
          <p:cNvPicPr>
            <a:picLocks noChangeAspect="1" noChangeArrowheads="1"/>
          </p:cNvPicPr>
          <p:nvPr/>
        </p:nvPicPr>
        <p:blipFill>
          <a:blip r:embed="rId2" cstate="print"/>
          <a:srcRect/>
          <a:stretch>
            <a:fillRect/>
          </a:stretch>
        </p:blipFill>
        <p:spPr bwMode="auto">
          <a:xfrm>
            <a:off x="286603" y="1837899"/>
            <a:ext cx="5105400" cy="38862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25562"/>
          </a:xfrm>
        </p:spPr>
        <p:txBody>
          <a:bodyPr>
            <a:normAutofit/>
          </a:bodyPr>
          <a:lstStyle/>
          <a:p>
            <a:r>
              <a:rPr lang="en-US" sz="3200" b="1" dirty="0" smtClean="0"/>
              <a:t>Competitive V/S Non competitive V/S Uncompetitive Enzyme Inhibition</a:t>
            </a:r>
            <a:endParaRPr lang="en-US" sz="3200" b="1" dirty="0"/>
          </a:p>
        </p:txBody>
      </p:sp>
      <p:pic>
        <p:nvPicPr>
          <p:cNvPr id="3074" name="Picture 2" descr="C:\Documents and Settings\Sallu\Desktop\figure_08_14.jpg"/>
          <p:cNvPicPr>
            <a:picLocks noGrp="1" noChangeAspect="1" noChangeArrowheads="1"/>
          </p:cNvPicPr>
          <p:nvPr>
            <p:ph idx="1"/>
          </p:nvPr>
        </p:nvPicPr>
        <p:blipFill>
          <a:blip r:embed="rId2" cstate="print"/>
          <a:srcRect b="9820"/>
          <a:stretch>
            <a:fillRect/>
          </a:stretch>
        </p:blipFill>
        <p:spPr bwMode="auto">
          <a:xfrm>
            <a:off x="457200" y="1752600"/>
            <a:ext cx="7696199" cy="476726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720" y="1433013"/>
            <a:ext cx="8229600" cy="4885315"/>
          </a:xfrm>
        </p:spPr>
        <p:txBody>
          <a:bodyPr/>
          <a:lstStyle/>
          <a:p>
            <a:pPr>
              <a:buNone/>
            </a:pPr>
            <a:r>
              <a:rPr lang="en-GB" dirty="0" smtClean="0"/>
              <a:t>Allosteric means </a:t>
            </a:r>
            <a:r>
              <a:rPr lang="en-GB" b="1" dirty="0" smtClean="0"/>
              <a:t>“other site”</a:t>
            </a:r>
          </a:p>
          <a:p>
            <a:pPr>
              <a:buNone/>
            </a:pPr>
            <a:endParaRPr lang="en-GB" sz="800" b="1" dirty="0" smtClean="0"/>
          </a:p>
          <a:p>
            <a:pPr>
              <a:lnSpc>
                <a:spcPct val="90000"/>
              </a:lnSpc>
              <a:buFont typeface="Wingdings" pitchFamily="2" charset="2"/>
              <a:buChar char="Ø"/>
            </a:pPr>
            <a:r>
              <a:rPr lang="en-GB" sz="2400" dirty="0" smtClean="0"/>
              <a:t>These enzymes have one catalytic site (Active site) where the substrate binds and another separate </a:t>
            </a:r>
            <a:r>
              <a:rPr lang="en-GB" sz="2400" dirty="0" err="1" smtClean="0"/>
              <a:t>allosteric</a:t>
            </a:r>
            <a:r>
              <a:rPr lang="en-GB" sz="2400" dirty="0" smtClean="0"/>
              <a:t> site where the modifier binds. </a:t>
            </a:r>
          </a:p>
          <a:p>
            <a:pPr>
              <a:lnSpc>
                <a:spcPct val="90000"/>
              </a:lnSpc>
              <a:buFont typeface="Wingdings" pitchFamily="2" charset="2"/>
              <a:buChar char="Ø"/>
            </a:pPr>
            <a:r>
              <a:rPr lang="en-GB" sz="2400" dirty="0" smtClean="0"/>
              <a:t>The </a:t>
            </a:r>
            <a:r>
              <a:rPr lang="en-GB" sz="2400" dirty="0" err="1" smtClean="0"/>
              <a:t>allosteric</a:t>
            </a:r>
            <a:r>
              <a:rPr lang="en-GB" sz="2400" dirty="0" smtClean="0"/>
              <a:t> sites may or may not be physically adjacent.</a:t>
            </a:r>
          </a:p>
          <a:p>
            <a:pPr>
              <a:lnSpc>
                <a:spcPct val="90000"/>
              </a:lnSpc>
              <a:buFont typeface="Wingdings" pitchFamily="2" charset="2"/>
              <a:buChar char="Ø"/>
            </a:pPr>
            <a:r>
              <a:rPr lang="en-GB" sz="2400" dirty="0" smtClean="0"/>
              <a:t>The binding of the modifier may enhance (Positive modifier) or inhibit (Negative modifier) the enzyme activity.</a:t>
            </a:r>
            <a:endParaRPr lang="en-US" sz="2400" dirty="0" smtClean="0"/>
          </a:p>
          <a:p>
            <a:pPr>
              <a:buFont typeface="Wingdings" pitchFamily="2" charset="2"/>
              <a:buChar char="Ø"/>
            </a:pPr>
            <a:endParaRPr lang="en-GB" sz="2400" b="1" dirty="0" smtClean="0"/>
          </a:p>
          <a:p>
            <a:endParaRPr lang="en-US" dirty="0"/>
          </a:p>
        </p:txBody>
      </p:sp>
      <p:sp>
        <p:nvSpPr>
          <p:cNvPr id="3" name="Title 2"/>
          <p:cNvSpPr>
            <a:spLocks noGrp="1"/>
          </p:cNvSpPr>
          <p:nvPr>
            <p:ph type="title"/>
          </p:nvPr>
        </p:nvSpPr>
        <p:spPr>
          <a:xfrm>
            <a:off x="484495" y="212903"/>
            <a:ext cx="8229600" cy="1399032"/>
          </a:xfrm>
        </p:spPr>
        <p:txBody>
          <a:bodyPr>
            <a:normAutofit/>
          </a:bodyPr>
          <a:lstStyle/>
          <a:p>
            <a:r>
              <a:rPr lang="en-US" sz="3200" dirty="0" smtClean="0"/>
              <a:t>Allosteric Inhibition</a:t>
            </a:r>
            <a:endParaRPr lang="en-US" sz="3200" dirty="0"/>
          </a:p>
        </p:txBody>
      </p:sp>
      <p:grpSp>
        <p:nvGrpSpPr>
          <p:cNvPr id="14" name="Group 13"/>
          <p:cNvGrpSpPr/>
          <p:nvPr/>
        </p:nvGrpSpPr>
        <p:grpSpPr>
          <a:xfrm>
            <a:off x="4923484" y="4748212"/>
            <a:ext cx="4220516" cy="2109788"/>
            <a:chOff x="4343400" y="1981200"/>
            <a:chExt cx="4220516" cy="2109788"/>
          </a:xfrm>
        </p:grpSpPr>
        <p:grpSp>
          <p:nvGrpSpPr>
            <p:cNvPr id="4" name="Group 14"/>
            <p:cNvGrpSpPr>
              <a:grpSpLocks/>
            </p:cNvGrpSpPr>
            <p:nvPr/>
          </p:nvGrpSpPr>
          <p:grpSpPr bwMode="auto">
            <a:xfrm>
              <a:off x="5791200" y="1981200"/>
              <a:ext cx="1558925" cy="2109788"/>
              <a:chOff x="2646" y="1930"/>
              <a:chExt cx="982" cy="1329"/>
            </a:xfrm>
          </p:grpSpPr>
          <p:sp>
            <p:nvSpPr>
              <p:cNvPr id="5" name="Freeform 5"/>
              <p:cNvSpPr>
                <a:spLocks/>
              </p:cNvSpPr>
              <p:nvPr/>
            </p:nvSpPr>
            <p:spPr bwMode="auto">
              <a:xfrm>
                <a:off x="2646" y="1930"/>
                <a:ext cx="982" cy="1329"/>
              </a:xfrm>
              <a:custGeom>
                <a:avLst/>
                <a:gdLst/>
                <a:ahLst/>
                <a:cxnLst>
                  <a:cxn ang="0">
                    <a:pos x="219" y="428"/>
                  </a:cxn>
                  <a:cxn ang="0">
                    <a:pos x="76" y="409"/>
                  </a:cxn>
                  <a:cxn ang="0">
                    <a:pos x="52" y="334"/>
                  </a:cxn>
                  <a:cxn ang="0">
                    <a:pos x="52" y="253"/>
                  </a:cxn>
                  <a:cxn ang="0">
                    <a:pos x="76" y="147"/>
                  </a:cxn>
                  <a:cxn ang="0">
                    <a:pos x="176" y="66"/>
                  </a:cxn>
                  <a:cxn ang="0">
                    <a:pos x="250" y="41"/>
                  </a:cxn>
                  <a:cxn ang="0">
                    <a:pos x="330" y="16"/>
                  </a:cxn>
                  <a:cxn ang="0">
                    <a:pos x="609" y="9"/>
                  </a:cxn>
                  <a:cxn ang="0">
                    <a:pos x="819" y="47"/>
                  </a:cxn>
                  <a:cxn ang="0">
                    <a:pos x="1036" y="290"/>
                  </a:cxn>
                  <a:cxn ang="0">
                    <a:pos x="1073" y="584"/>
                  </a:cxn>
                  <a:cxn ang="0">
                    <a:pos x="1039" y="888"/>
                  </a:cxn>
                  <a:cxn ang="0">
                    <a:pos x="912" y="973"/>
                  </a:cxn>
                  <a:cxn ang="0">
                    <a:pos x="747" y="936"/>
                  </a:cxn>
                  <a:cxn ang="0">
                    <a:pos x="702" y="1048"/>
                  </a:cxn>
                  <a:cxn ang="0">
                    <a:pos x="582" y="1063"/>
                  </a:cxn>
                  <a:cxn ang="0">
                    <a:pos x="537" y="1236"/>
                  </a:cxn>
                  <a:cxn ang="0">
                    <a:pos x="535" y="1271"/>
                  </a:cxn>
                  <a:cxn ang="0">
                    <a:pos x="299" y="1309"/>
                  </a:cxn>
                  <a:cxn ang="0">
                    <a:pos x="182" y="1321"/>
                  </a:cxn>
                  <a:cxn ang="0">
                    <a:pos x="46" y="1203"/>
                  </a:cxn>
                  <a:cxn ang="0">
                    <a:pos x="2" y="1040"/>
                  </a:cxn>
                  <a:cxn ang="0">
                    <a:pos x="58" y="909"/>
                  </a:cxn>
                  <a:cxn ang="0">
                    <a:pos x="244" y="903"/>
                  </a:cxn>
                  <a:cxn ang="0">
                    <a:pos x="417" y="903"/>
                  </a:cxn>
                  <a:cxn ang="0">
                    <a:pos x="473" y="828"/>
                  </a:cxn>
                  <a:cxn ang="0">
                    <a:pos x="318" y="790"/>
                  </a:cxn>
                  <a:cxn ang="0">
                    <a:pos x="244" y="728"/>
                  </a:cxn>
                  <a:cxn ang="0">
                    <a:pos x="380" y="678"/>
                  </a:cxn>
                  <a:cxn ang="0">
                    <a:pos x="405" y="622"/>
                  </a:cxn>
                  <a:cxn ang="0">
                    <a:pos x="293" y="572"/>
                  </a:cxn>
                  <a:cxn ang="0">
                    <a:pos x="343" y="509"/>
                  </a:cxn>
                  <a:cxn ang="0">
                    <a:pos x="318" y="472"/>
                  </a:cxn>
                  <a:cxn ang="0">
                    <a:pos x="256" y="440"/>
                  </a:cxn>
                  <a:cxn ang="0">
                    <a:pos x="219" y="428"/>
                  </a:cxn>
                </a:cxnLst>
                <a:rect l="0" t="0" r="r" b="b"/>
                <a:pathLst>
                  <a:path w="1079" h="1339">
                    <a:moveTo>
                      <a:pt x="219" y="428"/>
                    </a:moveTo>
                    <a:cubicBezTo>
                      <a:pt x="189" y="423"/>
                      <a:pt x="104" y="425"/>
                      <a:pt x="76" y="409"/>
                    </a:cubicBezTo>
                    <a:cubicBezTo>
                      <a:pt x="49" y="394"/>
                      <a:pt x="56" y="360"/>
                      <a:pt x="52" y="334"/>
                    </a:cubicBezTo>
                    <a:cubicBezTo>
                      <a:pt x="48" y="308"/>
                      <a:pt x="48" y="284"/>
                      <a:pt x="52" y="253"/>
                    </a:cubicBezTo>
                    <a:cubicBezTo>
                      <a:pt x="56" y="222"/>
                      <a:pt x="56" y="178"/>
                      <a:pt x="76" y="147"/>
                    </a:cubicBezTo>
                    <a:cubicBezTo>
                      <a:pt x="97" y="116"/>
                      <a:pt x="147" y="83"/>
                      <a:pt x="176" y="66"/>
                    </a:cubicBezTo>
                    <a:cubicBezTo>
                      <a:pt x="204" y="48"/>
                      <a:pt x="224" y="49"/>
                      <a:pt x="250" y="41"/>
                    </a:cubicBezTo>
                    <a:cubicBezTo>
                      <a:pt x="276" y="32"/>
                      <a:pt x="271" y="21"/>
                      <a:pt x="330" y="16"/>
                    </a:cubicBezTo>
                    <a:cubicBezTo>
                      <a:pt x="390" y="10"/>
                      <a:pt x="528" y="4"/>
                      <a:pt x="609" y="9"/>
                    </a:cubicBezTo>
                    <a:cubicBezTo>
                      <a:pt x="690" y="15"/>
                      <a:pt x="748" y="0"/>
                      <a:pt x="819" y="47"/>
                    </a:cubicBezTo>
                    <a:cubicBezTo>
                      <a:pt x="891" y="94"/>
                      <a:pt x="994" y="201"/>
                      <a:pt x="1036" y="290"/>
                    </a:cubicBezTo>
                    <a:cubicBezTo>
                      <a:pt x="1079" y="380"/>
                      <a:pt x="1073" y="484"/>
                      <a:pt x="1073" y="584"/>
                    </a:cubicBezTo>
                    <a:cubicBezTo>
                      <a:pt x="1073" y="684"/>
                      <a:pt x="1066" y="823"/>
                      <a:pt x="1039" y="888"/>
                    </a:cubicBezTo>
                    <a:cubicBezTo>
                      <a:pt x="1012" y="953"/>
                      <a:pt x="961" y="965"/>
                      <a:pt x="912" y="973"/>
                    </a:cubicBezTo>
                    <a:cubicBezTo>
                      <a:pt x="863" y="981"/>
                      <a:pt x="782" y="924"/>
                      <a:pt x="747" y="936"/>
                    </a:cubicBezTo>
                    <a:cubicBezTo>
                      <a:pt x="712" y="948"/>
                      <a:pt x="729" y="1027"/>
                      <a:pt x="702" y="1048"/>
                    </a:cubicBezTo>
                    <a:cubicBezTo>
                      <a:pt x="675" y="1069"/>
                      <a:pt x="610" y="1032"/>
                      <a:pt x="582" y="1063"/>
                    </a:cubicBezTo>
                    <a:cubicBezTo>
                      <a:pt x="554" y="1094"/>
                      <a:pt x="545" y="1201"/>
                      <a:pt x="537" y="1236"/>
                    </a:cubicBezTo>
                    <a:cubicBezTo>
                      <a:pt x="529" y="1271"/>
                      <a:pt x="574" y="1259"/>
                      <a:pt x="535" y="1271"/>
                    </a:cubicBezTo>
                    <a:cubicBezTo>
                      <a:pt x="496" y="1283"/>
                      <a:pt x="358" y="1300"/>
                      <a:pt x="299" y="1309"/>
                    </a:cubicBezTo>
                    <a:cubicBezTo>
                      <a:pt x="241" y="1317"/>
                      <a:pt x="224" y="1339"/>
                      <a:pt x="182" y="1321"/>
                    </a:cubicBezTo>
                    <a:cubicBezTo>
                      <a:pt x="139" y="1303"/>
                      <a:pt x="76" y="1249"/>
                      <a:pt x="46" y="1203"/>
                    </a:cubicBezTo>
                    <a:cubicBezTo>
                      <a:pt x="15" y="1156"/>
                      <a:pt x="0" y="1089"/>
                      <a:pt x="2" y="1040"/>
                    </a:cubicBezTo>
                    <a:cubicBezTo>
                      <a:pt x="4" y="991"/>
                      <a:pt x="18" y="932"/>
                      <a:pt x="58" y="909"/>
                    </a:cubicBezTo>
                    <a:cubicBezTo>
                      <a:pt x="98" y="886"/>
                      <a:pt x="184" y="904"/>
                      <a:pt x="244" y="903"/>
                    </a:cubicBezTo>
                    <a:cubicBezTo>
                      <a:pt x="303" y="902"/>
                      <a:pt x="379" y="915"/>
                      <a:pt x="417" y="903"/>
                    </a:cubicBezTo>
                    <a:cubicBezTo>
                      <a:pt x="455" y="890"/>
                      <a:pt x="489" y="846"/>
                      <a:pt x="473" y="828"/>
                    </a:cubicBezTo>
                    <a:cubicBezTo>
                      <a:pt x="456" y="809"/>
                      <a:pt x="356" y="807"/>
                      <a:pt x="318" y="790"/>
                    </a:cubicBezTo>
                    <a:cubicBezTo>
                      <a:pt x="280" y="774"/>
                      <a:pt x="233" y="746"/>
                      <a:pt x="244" y="728"/>
                    </a:cubicBezTo>
                    <a:cubicBezTo>
                      <a:pt x="254" y="709"/>
                      <a:pt x="353" y="696"/>
                      <a:pt x="380" y="678"/>
                    </a:cubicBezTo>
                    <a:cubicBezTo>
                      <a:pt x="407" y="660"/>
                      <a:pt x="419" y="639"/>
                      <a:pt x="405" y="622"/>
                    </a:cubicBezTo>
                    <a:cubicBezTo>
                      <a:pt x="390" y="604"/>
                      <a:pt x="303" y="590"/>
                      <a:pt x="293" y="572"/>
                    </a:cubicBezTo>
                    <a:cubicBezTo>
                      <a:pt x="283" y="553"/>
                      <a:pt x="339" y="526"/>
                      <a:pt x="343" y="509"/>
                    </a:cubicBezTo>
                    <a:cubicBezTo>
                      <a:pt x="347" y="493"/>
                      <a:pt x="332" y="483"/>
                      <a:pt x="318" y="472"/>
                    </a:cubicBezTo>
                    <a:cubicBezTo>
                      <a:pt x="303" y="460"/>
                      <a:pt x="275" y="447"/>
                      <a:pt x="256" y="440"/>
                    </a:cubicBezTo>
                    <a:cubicBezTo>
                      <a:pt x="237" y="434"/>
                      <a:pt x="249" y="433"/>
                      <a:pt x="219" y="428"/>
                    </a:cubicBezTo>
                    <a:close/>
                  </a:path>
                </a:pathLst>
              </a:custGeom>
              <a:solidFill>
                <a:srgbClr val="FFFF00"/>
              </a:solidFill>
              <a:ln w="9525">
                <a:solidFill>
                  <a:srgbClr val="000000"/>
                </a:solidFill>
                <a:round/>
                <a:headEnd/>
                <a:tailEnd/>
              </a:ln>
            </p:spPr>
            <p:txBody>
              <a:bodyPr/>
              <a:lstStyle/>
              <a:p>
                <a:endParaRPr lang="en-US"/>
              </a:p>
            </p:txBody>
          </p:sp>
          <p:sp>
            <p:nvSpPr>
              <p:cNvPr id="6" name="Text Box 6"/>
              <p:cNvSpPr txBox="1">
                <a:spLocks noChangeArrowheads="1"/>
              </p:cNvSpPr>
              <p:nvPr/>
            </p:nvSpPr>
            <p:spPr bwMode="auto">
              <a:xfrm>
                <a:off x="3087" y="2221"/>
                <a:ext cx="329" cy="400"/>
              </a:xfrm>
              <a:prstGeom prst="rect">
                <a:avLst/>
              </a:prstGeom>
              <a:noFill/>
              <a:ln w="9525">
                <a:noFill/>
                <a:miter lim="800000"/>
                <a:headEnd/>
                <a:tailEnd/>
              </a:ln>
            </p:spPr>
            <p:txBody>
              <a:bodyPr lIns="63873" tIns="31937" rIns="63873" bIns="31937"/>
              <a:lstStyle/>
              <a:p>
                <a:pPr algn="ctr"/>
                <a:r>
                  <a:rPr lang="fr-FR" sz="2800" b="1" dirty="0">
                    <a:solidFill>
                      <a:srgbClr val="00B050"/>
                    </a:solidFill>
                    <a:latin typeface="Arial" charset="0"/>
                  </a:rPr>
                  <a:t>E</a:t>
                </a:r>
                <a:endParaRPr lang="en-GB" sz="2800" dirty="0">
                  <a:solidFill>
                    <a:srgbClr val="00B050"/>
                  </a:solidFill>
                </a:endParaRPr>
              </a:p>
            </p:txBody>
          </p:sp>
        </p:grpSp>
        <p:sp>
          <p:nvSpPr>
            <p:cNvPr id="10" name="Rectangle 9"/>
            <p:cNvSpPr/>
            <p:nvPr/>
          </p:nvSpPr>
          <p:spPr>
            <a:xfrm>
              <a:off x="4343400" y="2743200"/>
              <a:ext cx="1337226" cy="369332"/>
            </a:xfrm>
            <a:prstGeom prst="rect">
              <a:avLst/>
            </a:prstGeom>
          </p:spPr>
          <p:txBody>
            <a:bodyPr wrap="none">
              <a:spAutoFit/>
            </a:bodyPr>
            <a:lstStyle/>
            <a:p>
              <a:pPr algn="ctr"/>
              <a:r>
                <a:rPr lang="fr-FR" b="1" dirty="0" smtClean="0"/>
                <a:t>Active site</a:t>
              </a:r>
              <a:endParaRPr lang="en-GB" b="1" dirty="0"/>
            </a:p>
          </p:txBody>
        </p:sp>
        <p:sp>
          <p:nvSpPr>
            <p:cNvPr id="11" name="Freeform 10"/>
            <p:cNvSpPr>
              <a:spLocks/>
            </p:cNvSpPr>
            <p:nvPr/>
          </p:nvSpPr>
          <p:spPr bwMode="auto">
            <a:xfrm>
              <a:off x="5638800" y="2590800"/>
              <a:ext cx="688975" cy="763587"/>
            </a:xfrm>
            <a:custGeom>
              <a:avLst/>
              <a:gdLst/>
              <a:ahLst/>
              <a:cxnLst>
                <a:cxn ang="0">
                  <a:pos x="693" y="177"/>
                </a:cxn>
                <a:cxn ang="0">
                  <a:pos x="1193" y="217"/>
                </a:cxn>
                <a:cxn ang="0">
                  <a:pos x="1453" y="357"/>
                </a:cxn>
                <a:cxn ang="0">
                  <a:pos x="1293" y="597"/>
                </a:cxn>
                <a:cxn ang="0">
                  <a:pos x="1413" y="717"/>
                </a:cxn>
                <a:cxn ang="0">
                  <a:pos x="1693" y="837"/>
                </a:cxn>
                <a:cxn ang="0">
                  <a:pos x="1373" y="957"/>
                </a:cxn>
                <a:cxn ang="0">
                  <a:pos x="1173" y="1137"/>
                </a:cxn>
                <a:cxn ang="0">
                  <a:pos x="1493" y="1337"/>
                </a:cxn>
                <a:cxn ang="0">
                  <a:pos x="1873" y="1417"/>
                </a:cxn>
                <a:cxn ang="0">
                  <a:pos x="1713" y="1577"/>
                </a:cxn>
                <a:cxn ang="0">
                  <a:pos x="1473" y="1577"/>
                </a:cxn>
                <a:cxn ang="0">
                  <a:pos x="1153" y="1577"/>
                </a:cxn>
                <a:cxn ang="0">
                  <a:pos x="793" y="1577"/>
                </a:cxn>
                <a:cxn ang="0">
                  <a:pos x="573" y="1577"/>
                </a:cxn>
                <a:cxn ang="0">
                  <a:pos x="253" y="1477"/>
                </a:cxn>
                <a:cxn ang="0">
                  <a:pos x="93" y="977"/>
                </a:cxn>
                <a:cxn ang="0">
                  <a:pos x="273" y="697"/>
                </a:cxn>
                <a:cxn ang="0">
                  <a:pos x="33" y="297"/>
                </a:cxn>
                <a:cxn ang="0">
                  <a:pos x="73" y="57"/>
                </a:cxn>
                <a:cxn ang="0">
                  <a:pos x="393" y="17"/>
                </a:cxn>
                <a:cxn ang="0">
                  <a:pos x="693" y="177"/>
                </a:cxn>
              </a:cxnLst>
              <a:rect l="0" t="0" r="r" b="b"/>
              <a:pathLst>
                <a:path w="1910" h="1604">
                  <a:moveTo>
                    <a:pt x="693" y="177"/>
                  </a:moveTo>
                  <a:cubicBezTo>
                    <a:pt x="826" y="210"/>
                    <a:pt x="1066" y="187"/>
                    <a:pt x="1193" y="217"/>
                  </a:cubicBezTo>
                  <a:cubicBezTo>
                    <a:pt x="1320" y="247"/>
                    <a:pt x="1436" y="294"/>
                    <a:pt x="1453" y="357"/>
                  </a:cubicBezTo>
                  <a:cubicBezTo>
                    <a:pt x="1470" y="420"/>
                    <a:pt x="1300" y="537"/>
                    <a:pt x="1293" y="597"/>
                  </a:cubicBezTo>
                  <a:cubicBezTo>
                    <a:pt x="1286" y="657"/>
                    <a:pt x="1346" y="677"/>
                    <a:pt x="1413" y="717"/>
                  </a:cubicBezTo>
                  <a:cubicBezTo>
                    <a:pt x="1480" y="757"/>
                    <a:pt x="1700" y="797"/>
                    <a:pt x="1693" y="837"/>
                  </a:cubicBezTo>
                  <a:cubicBezTo>
                    <a:pt x="1686" y="877"/>
                    <a:pt x="1460" y="907"/>
                    <a:pt x="1373" y="957"/>
                  </a:cubicBezTo>
                  <a:cubicBezTo>
                    <a:pt x="1286" y="1007"/>
                    <a:pt x="1153" y="1074"/>
                    <a:pt x="1173" y="1137"/>
                  </a:cubicBezTo>
                  <a:cubicBezTo>
                    <a:pt x="1193" y="1200"/>
                    <a:pt x="1376" y="1290"/>
                    <a:pt x="1493" y="1337"/>
                  </a:cubicBezTo>
                  <a:cubicBezTo>
                    <a:pt x="1610" y="1384"/>
                    <a:pt x="1836" y="1377"/>
                    <a:pt x="1873" y="1417"/>
                  </a:cubicBezTo>
                  <a:cubicBezTo>
                    <a:pt x="1910" y="1457"/>
                    <a:pt x="1780" y="1550"/>
                    <a:pt x="1713" y="1577"/>
                  </a:cubicBezTo>
                  <a:cubicBezTo>
                    <a:pt x="1646" y="1604"/>
                    <a:pt x="1566" y="1577"/>
                    <a:pt x="1473" y="1577"/>
                  </a:cubicBezTo>
                  <a:cubicBezTo>
                    <a:pt x="1380" y="1577"/>
                    <a:pt x="1266" y="1577"/>
                    <a:pt x="1153" y="1577"/>
                  </a:cubicBezTo>
                  <a:cubicBezTo>
                    <a:pt x="1040" y="1577"/>
                    <a:pt x="890" y="1577"/>
                    <a:pt x="793" y="1577"/>
                  </a:cubicBezTo>
                  <a:cubicBezTo>
                    <a:pt x="696" y="1577"/>
                    <a:pt x="663" y="1594"/>
                    <a:pt x="573" y="1577"/>
                  </a:cubicBezTo>
                  <a:cubicBezTo>
                    <a:pt x="483" y="1560"/>
                    <a:pt x="333" y="1577"/>
                    <a:pt x="253" y="1477"/>
                  </a:cubicBezTo>
                  <a:cubicBezTo>
                    <a:pt x="173" y="1377"/>
                    <a:pt x="90" y="1107"/>
                    <a:pt x="93" y="977"/>
                  </a:cubicBezTo>
                  <a:cubicBezTo>
                    <a:pt x="96" y="847"/>
                    <a:pt x="283" y="810"/>
                    <a:pt x="273" y="697"/>
                  </a:cubicBezTo>
                  <a:cubicBezTo>
                    <a:pt x="263" y="584"/>
                    <a:pt x="66" y="404"/>
                    <a:pt x="33" y="297"/>
                  </a:cubicBezTo>
                  <a:cubicBezTo>
                    <a:pt x="0" y="190"/>
                    <a:pt x="13" y="104"/>
                    <a:pt x="73" y="57"/>
                  </a:cubicBezTo>
                  <a:cubicBezTo>
                    <a:pt x="133" y="10"/>
                    <a:pt x="290" y="0"/>
                    <a:pt x="393" y="17"/>
                  </a:cubicBezTo>
                  <a:cubicBezTo>
                    <a:pt x="496" y="34"/>
                    <a:pt x="560" y="144"/>
                    <a:pt x="693" y="177"/>
                  </a:cubicBezTo>
                  <a:close/>
                </a:path>
              </a:pathLst>
            </a:custGeom>
            <a:solidFill>
              <a:srgbClr val="FF00FF"/>
            </a:solidFill>
            <a:ln w="9525">
              <a:solidFill>
                <a:srgbClr val="000000"/>
              </a:solidFill>
              <a:round/>
              <a:headEnd/>
              <a:tailEnd/>
            </a:ln>
          </p:spPr>
          <p:txBody>
            <a:bodyPr/>
            <a:lstStyle/>
            <a:p>
              <a:endParaRPr lang="en-US"/>
            </a:p>
          </p:txBody>
        </p:sp>
        <p:sp>
          <p:nvSpPr>
            <p:cNvPr id="12" name="Rectangle 11"/>
            <p:cNvSpPr/>
            <p:nvPr/>
          </p:nvSpPr>
          <p:spPr>
            <a:xfrm>
              <a:off x="6858000" y="3581400"/>
              <a:ext cx="1705916" cy="369332"/>
            </a:xfrm>
            <a:prstGeom prst="rect">
              <a:avLst/>
            </a:prstGeom>
          </p:spPr>
          <p:txBody>
            <a:bodyPr wrap="square">
              <a:spAutoFit/>
            </a:bodyPr>
            <a:lstStyle/>
            <a:p>
              <a:r>
                <a:rPr lang="fr-FR" b="1" dirty="0" smtClean="0">
                  <a:solidFill>
                    <a:srgbClr val="00B050"/>
                  </a:solidFill>
                </a:rPr>
                <a:t>Allosteric</a:t>
              </a:r>
              <a:r>
                <a:rPr lang="fr-FR" b="1" dirty="0" smtClean="0"/>
                <a:t> site</a:t>
              </a:r>
              <a:endParaRPr lang="en-US" dirty="0"/>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US" sz="2400" dirty="0" smtClean="0"/>
              <a:t>Inhibitor is not a substrate analogue</a:t>
            </a:r>
          </a:p>
          <a:p>
            <a:pPr>
              <a:buFont typeface="Wingdings" pitchFamily="2" charset="2"/>
              <a:buChar char="Ø"/>
            </a:pPr>
            <a:r>
              <a:rPr lang="en-US" sz="2400" dirty="0" smtClean="0"/>
              <a:t>Partially reversible, when excess substrate is added</a:t>
            </a:r>
          </a:p>
          <a:p>
            <a:pPr>
              <a:buFont typeface="Wingdings" pitchFamily="2" charset="2"/>
              <a:buChar char="Ø"/>
            </a:pPr>
            <a:r>
              <a:rPr lang="en-US" sz="2400" dirty="0" smtClean="0"/>
              <a:t>Km is usually increased(K series enzymes)</a:t>
            </a:r>
          </a:p>
          <a:p>
            <a:pPr>
              <a:buFont typeface="Wingdings" pitchFamily="2" charset="2"/>
              <a:buChar char="Ø"/>
            </a:pPr>
            <a:r>
              <a:rPr lang="en-US" sz="2400" dirty="0" smtClean="0"/>
              <a:t>Vmax is reduced(V series enzymes)</a:t>
            </a:r>
          </a:p>
          <a:p>
            <a:pPr>
              <a:buFont typeface="Wingdings" pitchFamily="2" charset="2"/>
              <a:buChar char="Ø"/>
            </a:pPr>
            <a:r>
              <a:rPr lang="en-US" sz="2400" dirty="0" smtClean="0"/>
              <a:t>When the inhibitor binds the allosteric site, the configuration of the active site is changed so that the substrate can not bind properly.</a:t>
            </a:r>
          </a:p>
          <a:p>
            <a:pPr>
              <a:buFont typeface="Wingdings" pitchFamily="2" charset="2"/>
              <a:buChar char="Ø"/>
            </a:pPr>
            <a:r>
              <a:rPr lang="en-US" sz="2400" dirty="0" smtClean="0"/>
              <a:t>Most allosteric enzymes possess quaternary structure.</a:t>
            </a:r>
            <a:endParaRPr lang="en-US" sz="2400" dirty="0"/>
          </a:p>
        </p:txBody>
      </p:sp>
      <p:sp>
        <p:nvSpPr>
          <p:cNvPr id="3" name="Title 2"/>
          <p:cNvSpPr>
            <a:spLocks noGrp="1"/>
          </p:cNvSpPr>
          <p:nvPr>
            <p:ph type="title"/>
          </p:nvPr>
        </p:nvSpPr>
        <p:spPr/>
        <p:txBody>
          <a:bodyPr>
            <a:normAutofit/>
          </a:bodyPr>
          <a:lstStyle/>
          <a:p>
            <a:r>
              <a:rPr lang="en-US" sz="3200" b="1" dirty="0" smtClean="0"/>
              <a:t>Allosteric Inhibition- Salient features</a:t>
            </a:r>
            <a:endParaRPr lang="en-US" sz="32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52400" y="127000"/>
            <a:ext cx="8836025" cy="701675"/>
          </a:xfrm>
          <a:prstGeom prst="rect">
            <a:avLst/>
          </a:prstGeom>
          <a:noFill/>
          <a:ln w="12700">
            <a:noFill/>
            <a:miter lim="800000"/>
            <a:headEnd/>
            <a:tailEnd/>
          </a:ln>
        </p:spPr>
        <p:txBody>
          <a:bodyPr wrap="none">
            <a:spAutoFit/>
          </a:bodyPr>
          <a:lstStyle/>
          <a:p>
            <a:r>
              <a:rPr lang="en-US" sz="2000" b="1"/>
              <a:t>Succinate dehydrogenase is a classic example of competitive inhibition</a:t>
            </a:r>
          </a:p>
          <a:p>
            <a:endParaRPr lang="en-US" sz="2000" b="1"/>
          </a:p>
        </p:txBody>
      </p:sp>
      <p:pic>
        <p:nvPicPr>
          <p:cNvPr id="23555" name="Picture 5"/>
          <p:cNvPicPr>
            <a:picLocks noChangeAspect="1" noChangeArrowheads="1"/>
          </p:cNvPicPr>
          <p:nvPr/>
        </p:nvPicPr>
        <p:blipFill>
          <a:blip r:embed="rId2" cstate="print"/>
          <a:srcRect/>
          <a:stretch>
            <a:fillRect/>
          </a:stretch>
        </p:blipFill>
        <p:spPr bwMode="auto">
          <a:xfrm>
            <a:off x="304800" y="990600"/>
            <a:ext cx="4572000" cy="2622550"/>
          </a:xfrm>
          <a:prstGeom prst="rect">
            <a:avLst/>
          </a:prstGeom>
          <a:noFill/>
          <a:ln w="9525">
            <a:noFill/>
            <a:miter lim="800000"/>
            <a:headEnd/>
            <a:tailEnd/>
          </a:ln>
        </p:spPr>
      </p:pic>
      <p:sp>
        <p:nvSpPr>
          <p:cNvPr id="23556" name="Text Box 7"/>
          <p:cNvSpPr txBox="1">
            <a:spLocks noChangeArrowheads="1"/>
          </p:cNvSpPr>
          <p:nvPr/>
        </p:nvSpPr>
        <p:spPr bwMode="auto">
          <a:xfrm>
            <a:off x="7315200" y="6384925"/>
            <a:ext cx="1728788" cy="444500"/>
          </a:xfrm>
          <a:prstGeom prst="rect">
            <a:avLst/>
          </a:prstGeom>
          <a:noFill/>
          <a:ln w="9525">
            <a:noFill/>
            <a:miter lim="800000"/>
            <a:headEnd/>
            <a:tailEnd/>
          </a:ln>
        </p:spPr>
        <p:txBody>
          <a:bodyPr wrap="none">
            <a:spAutoFit/>
          </a:bodyPr>
          <a:lstStyle/>
          <a:p>
            <a:pPr eaLnBrk="0" hangingPunct="0"/>
            <a:r>
              <a:rPr lang="en-US" sz="1000">
                <a:solidFill>
                  <a:schemeClr val="bg2"/>
                </a:solidFill>
                <a:latin typeface="Comic Sans MS" pitchFamily="66" charset="0"/>
              </a:rPr>
              <a:t>From Lehninger</a:t>
            </a:r>
          </a:p>
          <a:p>
            <a:pPr eaLnBrk="0" hangingPunct="0"/>
            <a:r>
              <a:rPr lang="en-US" sz="1000">
                <a:solidFill>
                  <a:schemeClr val="bg2"/>
                </a:solidFill>
                <a:latin typeface="Comic Sans MS" pitchFamily="66" charset="0"/>
              </a:rPr>
              <a:t>Principles of Biochemistry</a:t>
            </a:r>
            <a:endParaRPr lang="en-US" sz="2400">
              <a:latin typeface="Helvetica" pitchFamily="34" charset="0"/>
            </a:endParaRPr>
          </a:p>
        </p:txBody>
      </p:sp>
      <p:pic>
        <p:nvPicPr>
          <p:cNvPr id="23557" name="Picture 8"/>
          <p:cNvPicPr>
            <a:picLocks noChangeAspect="1" noChangeArrowheads="1"/>
          </p:cNvPicPr>
          <p:nvPr/>
        </p:nvPicPr>
        <p:blipFill>
          <a:blip r:embed="rId3" cstate="print"/>
          <a:srcRect/>
          <a:stretch>
            <a:fillRect/>
          </a:stretch>
        </p:blipFill>
        <p:spPr bwMode="auto">
          <a:xfrm>
            <a:off x="6324600" y="3200400"/>
            <a:ext cx="2667000" cy="2647950"/>
          </a:xfrm>
          <a:prstGeom prst="rect">
            <a:avLst/>
          </a:prstGeom>
          <a:noFill/>
          <a:ln w="9525">
            <a:noFill/>
            <a:miter lim="800000"/>
            <a:headEnd/>
            <a:tailEnd/>
          </a:ln>
        </p:spPr>
      </p:pic>
      <p:sp>
        <p:nvSpPr>
          <p:cNvPr id="23558" name="Rectangle 9"/>
          <p:cNvSpPr>
            <a:spLocks noChangeArrowheads="1"/>
          </p:cNvSpPr>
          <p:nvPr/>
        </p:nvSpPr>
        <p:spPr bwMode="auto">
          <a:xfrm>
            <a:off x="2895600" y="5029200"/>
            <a:ext cx="3581400" cy="1200329"/>
          </a:xfrm>
          <a:prstGeom prst="rect">
            <a:avLst/>
          </a:prstGeom>
          <a:noFill/>
          <a:ln w="9525">
            <a:noFill/>
            <a:miter lim="800000"/>
            <a:headEnd/>
            <a:tailEnd/>
          </a:ln>
        </p:spPr>
        <p:txBody>
          <a:bodyPr>
            <a:spAutoFit/>
          </a:bodyPr>
          <a:lstStyle/>
          <a:p>
            <a:pPr algn="ctr" eaLnBrk="0" hangingPunct="0"/>
            <a:r>
              <a:rPr lang="en-US" sz="2400" b="1" dirty="0" err="1">
                <a:latin typeface="Times" charset="0"/>
              </a:rPr>
              <a:t>Malonate</a:t>
            </a:r>
            <a:r>
              <a:rPr lang="en-US" sz="2400" b="1" dirty="0">
                <a:latin typeface="Times" charset="0"/>
              </a:rPr>
              <a:t> is a strong competitive inhibitor of  </a:t>
            </a:r>
            <a:r>
              <a:rPr lang="en-US" sz="2400" b="1" dirty="0" err="1">
                <a:latin typeface="Times" charset="0"/>
              </a:rPr>
              <a:t>succinate</a:t>
            </a:r>
            <a:r>
              <a:rPr lang="en-US" sz="2400" b="1" dirty="0">
                <a:latin typeface="Times" charset="0"/>
              </a:rPr>
              <a:t> dehydrogenase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4"/>
          <p:cNvSpPr>
            <a:spLocks noChangeShapeType="1"/>
          </p:cNvSpPr>
          <p:nvPr/>
        </p:nvSpPr>
        <p:spPr bwMode="auto">
          <a:xfrm>
            <a:off x="685800" y="1219200"/>
            <a:ext cx="7620000" cy="0"/>
          </a:xfrm>
          <a:prstGeom prst="line">
            <a:avLst/>
          </a:prstGeom>
          <a:noFill/>
          <a:ln w="12700">
            <a:solidFill>
              <a:schemeClr val="tx1"/>
            </a:solidFill>
            <a:round/>
            <a:headEnd/>
            <a:tailEnd/>
          </a:ln>
        </p:spPr>
        <p:txBody>
          <a:bodyPr/>
          <a:lstStyle/>
          <a:p>
            <a:endParaRPr lang="en-GB"/>
          </a:p>
        </p:txBody>
      </p:sp>
      <p:sp>
        <p:nvSpPr>
          <p:cNvPr id="26627" name="Line 5"/>
          <p:cNvSpPr>
            <a:spLocks noChangeShapeType="1"/>
          </p:cNvSpPr>
          <p:nvPr/>
        </p:nvSpPr>
        <p:spPr bwMode="auto">
          <a:xfrm>
            <a:off x="685800" y="1752600"/>
            <a:ext cx="7620000" cy="0"/>
          </a:xfrm>
          <a:prstGeom prst="line">
            <a:avLst/>
          </a:prstGeom>
          <a:noFill/>
          <a:ln w="12700">
            <a:solidFill>
              <a:schemeClr val="tx1"/>
            </a:solidFill>
            <a:round/>
            <a:headEnd/>
            <a:tailEnd/>
          </a:ln>
        </p:spPr>
        <p:txBody>
          <a:bodyPr/>
          <a:lstStyle/>
          <a:p>
            <a:endParaRPr lang="en-GB"/>
          </a:p>
        </p:txBody>
      </p:sp>
      <p:sp>
        <p:nvSpPr>
          <p:cNvPr id="26628" name="Line 6"/>
          <p:cNvSpPr>
            <a:spLocks noChangeShapeType="1"/>
          </p:cNvSpPr>
          <p:nvPr/>
        </p:nvSpPr>
        <p:spPr bwMode="auto">
          <a:xfrm>
            <a:off x="685800" y="4267200"/>
            <a:ext cx="7620000" cy="0"/>
          </a:xfrm>
          <a:prstGeom prst="line">
            <a:avLst/>
          </a:prstGeom>
          <a:noFill/>
          <a:ln w="12700">
            <a:solidFill>
              <a:schemeClr val="tx1"/>
            </a:solidFill>
            <a:round/>
            <a:headEnd/>
            <a:tailEnd/>
          </a:ln>
        </p:spPr>
        <p:txBody>
          <a:bodyPr/>
          <a:lstStyle/>
          <a:p>
            <a:endParaRPr lang="en-GB"/>
          </a:p>
        </p:txBody>
      </p:sp>
      <p:sp>
        <p:nvSpPr>
          <p:cNvPr id="26629" name="Text Box 7"/>
          <p:cNvSpPr txBox="1">
            <a:spLocks noChangeArrowheads="1"/>
          </p:cNvSpPr>
          <p:nvPr/>
        </p:nvSpPr>
        <p:spPr bwMode="auto">
          <a:xfrm>
            <a:off x="822325" y="1276350"/>
            <a:ext cx="7267575" cy="5218113"/>
          </a:xfrm>
          <a:prstGeom prst="rect">
            <a:avLst/>
          </a:prstGeom>
          <a:noFill/>
          <a:ln w="12700">
            <a:noFill/>
            <a:miter lim="800000"/>
            <a:headEnd/>
            <a:tailEnd/>
          </a:ln>
        </p:spPr>
        <p:txBody>
          <a:bodyPr wrap="none">
            <a:spAutoFit/>
          </a:bodyPr>
          <a:lstStyle/>
          <a:p>
            <a:r>
              <a:rPr lang="en-US" dirty="0"/>
              <a:t>Type of inhibition			</a:t>
            </a:r>
            <a:r>
              <a:rPr lang="en-US" dirty="0" err="1"/>
              <a:t>V</a:t>
            </a:r>
            <a:r>
              <a:rPr lang="en-US" baseline="-25000" dirty="0" err="1"/>
              <a:t>max</a:t>
            </a:r>
            <a:r>
              <a:rPr lang="en-US" baseline="30000" dirty="0" err="1"/>
              <a:t>app</a:t>
            </a:r>
            <a:r>
              <a:rPr lang="en-US" dirty="0"/>
              <a:t>			</a:t>
            </a:r>
            <a:r>
              <a:rPr lang="en-US" dirty="0" err="1"/>
              <a:t>K</a:t>
            </a:r>
            <a:r>
              <a:rPr lang="en-US" baseline="-25000" dirty="0" err="1"/>
              <a:t>M</a:t>
            </a:r>
            <a:r>
              <a:rPr lang="en-US" baseline="30000" dirty="0" err="1"/>
              <a:t>app</a:t>
            </a:r>
            <a:endParaRPr lang="en-US" baseline="30000" dirty="0"/>
          </a:p>
          <a:p>
            <a:endParaRPr lang="en-US" dirty="0"/>
          </a:p>
          <a:p>
            <a:endParaRPr lang="en-US" dirty="0"/>
          </a:p>
          <a:p>
            <a:r>
              <a:rPr lang="en-US" dirty="0"/>
              <a:t>No inhibitor			</a:t>
            </a:r>
            <a:r>
              <a:rPr lang="en-US" dirty="0" err="1"/>
              <a:t>V</a:t>
            </a:r>
            <a:r>
              <a:rPr lang="en-US" baseline="-25000" dirty="0" err="1"/>
              <a:t>max</a:t>
            </a:r>
            <a:r>
              <a:rPr lang="en-US" dirty="0"/>
              <a:t>			K</a:t>
            </a:r>
            <a:r>
              <a:rPr lang="en-US" baseline="-25000" dirty="0"/>
              <a:t>M</a:t>
            </a:r>
          </a:p>
          <a:p>
            <a:endParaRPr lang="en-US" dirty="0"/>
          </a:p>
          <a:p>
            <a:r>
              <a:rPr lang="en-US" dirty="0"/>
              <a:t>Competitive			</a:t>
            </a:r>
            <a:r>
              <a:rPr lang="en-US" dirty="0" err="1"/>
              <a:t>V</a:t>
            </a:r>
            <a:r>
              <a:rPr lang="en-US" baseline="-25000" dirty="0" err="1"/>
              <a:t>max</a:t>
            </a:r>
            <a:r>
              <a:rPr lang="en-US" dirty="0"/>
              <a:t>			</a:t>
            </a:r>
            <a:r>
              <a:rPr lang="en-US" dirty="0" err="1">
                <a:latin typeface="Symbol" charset="2"/>
              </a:rPr>
              <a:t>a</a:t>
            </a:r>
            <a:r>
              <a:rPr lang="en-US" dirty="0" err="1"/>
              <a:t>K</a:t>
            </a:r>
            <a:r>
              <a:rPr lang="en-US" baseline="-25000" dirty="0" err="1"/>
              <a:t>M</a:t>
            </a:r>
            <a:endParaRPr lang="en-US" baseline="-25000" dirty="0"/>
          </a:p>
          <a:p>
            <a:endParaRPr lang="en-US" dirty="0"/>
          </a:p>
          <a:p>
            <a:r>
              <a:rPr lang="en-US" dirty="0"/>
              <a:t>Uncompetitive			</a:t>
            </a:r>
            <a:r>
              <a:rPr lang="en-US" dirty="0" err="1"/>
              <a:t>V</a:t>
            </a:r>
            <a:r>
              <a:rPr lang="en-US" baseline="-25000" dirty="0" err="1"/>
              <a:t>max</a:t>
            </a:r>
            <a:r>
              <a:rPr lang="en-US" dirty="0"/>
              <a:t>/</a:t>
            </a:r>
            <a:r>
              <a:rPr lang="en-US" dirty="0">
                <a:latin typeface="Symbol" charset="2"/>
              </a:rPr>
              <a:t>a</a:t>
            </a:r>
            <a:r>
              <a:rPr lang="en-US" dirty="0"/>
              <a:t>’			K</a:t>
            </a:r>
            <a:r>
              <a:rPr lang="en-US" baseline="-25000" dirty="0"/>
              <a:t>M</a:t>
            </a:r>
            <a:r>
              <a:rPr lang="en-US" dirty="0"/>
              <a:t>/</a:t>
            </a:r>
            <a:r>
              <a:rPr lang="en-US" dirty="0">
                <a:latin typeface="Symbol" charset="2"/>
              </a:rPr>
              <a:t>a</a:t>
            </a:r>
            <a:r>
              <a:rPr lang="en-US" dirty="0"/>
              <a:t>’</a:t>
            </a:r>
          </a:p>
          <a:p>
            <a:endParaRPr lang="en-US" dirty="0"/>
          </a:p>
          <a:p>
            <a:r>
              <a:rPr lang="en-US" dirty="0"/>
              <a:t>Noncompetitive (Mixed)		</a:t>
            </a:r>
            <a:r>
              <a:rPr lang="en-US" dirty="0" err="1"/>
              <a:t>V</a:t>
            </a:r>
            <a:r>
              <a:rPr lang="en-US" baseline="-25000" dirty="0" err="1"/>
              <a:t>max</a:t>
            </a:r>
            <a:r>
              <a:rPr lang="en-US" dirty="0"/>
              <a:t>/</a:t>
            </a:r>
            <a:r>
              <a:rPr lang="en-US" dirty="0">
                <a:latin typeface="Symbol" charset="2"/>
              </a:rPr>
              <a:t>a</a:t>
            </a:r>
            <a:r>
              <a:rPr lang="en-US" dirty="0"/>
              <a:t>’			</a:t>
            </a:r>
            <a:r>
              <a:rPr lang="en-US" dirty="0" err="1">
                <a:latin typeface="Symbol" charset="2"/>
              </a:rPr>
              <a:t>a</a:t>
            </a:r>
            <a:r>
              <a:rPr lang="en-US" dirty="0" err="1"/>
              <a:t>K</a:t>
            </a:r>
            <a:r>
              <a:rPr lang="en-US" baseline="-25000" dirty="0" err="1"/>
              <a:t>M</a:t>
            </a:r>
            <a:r>
              <a:rPr lang="en-US" dirty="0"/>
              <a:t>/</a:t>
            </a:r>
            <a:r>
              <a:rPr lang="en-US" dirty="0">
                <a:latin typeface="Symbol" charset="2"/>
              </a:rPr>
              <a:t>a</a:t>
            </a:r>
            <a:r>
              <a:rPr lang="en-US" dirty="0"/>
              <a:t>’</a:t>
            </a:r>
          </a:p>
          <a:p>
            <a:endParaRPr lang="en-US" dirty="0"/>
          </a:p>
          <a:p>
            <a:endParaRPr lang="en-US" dirty="0"/>
          </a:p>
          <a:p>
            <a:endParaRPr lang="en-US" dirty="0"/>
          </a:p>
          <a:p>
            <a:r>
              <a:rPr lang="en-US" dirty="0">
                <a:latin typeface="Symbol" charset="2"/>
              </a:rPr>
              <a:t>a</a:t>
            </a:r>
            <a:r>
              <a:rPr lang="en-US" dirty="0"/>
              <a:t> =  1 +  [I]		</a:t>
            </a:r>
            <a:r>
              <a:rPr lang="en-US" dirty="0">
                <a:latin typeface="Symbol" charset="2"/>
              </a:rPr>
              <a:t>a</a:t>
            </a:r>
            <a:r>
              <a:rPr lang="en-US" dirty="0"/>
              <a:t>’ =  1 +  [I]</a:t>
            </a:r>
          </a:p>
          <a:p>
            <a:endParaRPr lang="en-US" dirty="0"/>
          </a:p>
          <a:p>
            <a:r>
              <a:rPr lang="en-US" dirty="0"/>
              <a:t>              </a:t>
            </a:r>
            <a:r>
              <a:rPr lang="en-US" dirty="0" err="1"/>
              <a:t>K</a:t>
            </a:r>
            <a:r>
              <a:rPr lang="en-US" baseline="-25000" dirty="0" err="1"/>
              <a:t>I</a:t>
            </a:r>
            <a:r>
              <a:rPr lang="en-US" baseline="-25000" dirty="0"/>
              <a:t> </a:t>
            </a:r>
            <a:r>
              <a:rPr lang="en-US" dirty="0"/>
              <a:t>			 </a:t>
            </a:r>
            <a:r>
              <a:rPr lang="en-US" dirty="0" err="1"/>
              <a:t>K</a:t>
            </a:r>
            <a:r>
              <a:rPr lang="en-US" baseline="-25000" dirty="0" err="1"/>
              <a:t>I</a:t>
            </a:r>
            <a:r>
              <a:rPr lang="en-US" baseline="30000" dirty="0"/>
              <a:t>’</a:t>
            </a:r>
          </a:p>
          <a:p>
            <a:endParaRPr lang="en-US" baseline="30000" dirty="0"/>
          </a:p>
          <a:p>
            <a:endParaRPr lang="en-US" dirty="0"/>
          </a:p>
          <a:p>
            <a:endParaRPr lang="en-US" dirty="0"/>
          </a:p>
        </p:txBody>
      </p:sp>
      <p:sp>
        <p:nvSpPr>
          <p:cNvPr id="26630" name="Text Box 8"/>
          <p:cNvSpPr txBox="1">
            <a:spLocks noChangeArrowheads="1"/>
          </p:cNvSpPr>
          <p:nvPr/>
        </p:nvSpPr>
        <p:spPr bwMode="auto">
          <a:xfrm>
            <a:off x="593726" y="517525"/>
            <a:ext cx="7895182" cy="707886"/>
          </a:xfrm>
          <a:prstGeom prst="rect">
            <a:avLst/>
          </a:prstGeom>
          <a:noFill/>
          <a:ln w="12700">
            <a:noFill/>
            <a:miter lim="800000"/>
            <a:headEnd/>
            <a:tailEnd/>
          </a:ln>
        </p:spPr>
        <p:txBody>
          <a:bodyPr wrap="square">
            <a:spAutoFit/>
          </a:bodyPr>
          <a:lstStyle/>
          <a:p>
            <a:pPr algn="ctr"/>
            <a:r>
              <a:rPr lang="en-US" sz="2000" b="1" dirty="0">
                <a:solidFill>
                  <a:srgbClr val="E13B86"/>
                </a:solidFill>
              </a:rPr>
              <a:t>Effects of Inhibitors on the parameters of Michaelis-Menten Equation</a:t>
            </a:r>
          </a:p>
        </p:txBody>
      </p:sp>
      <p:sp>
        <p:nvSpPr>
          <p:cNvPr id="26631" name="Line 10"/>
          <p:cNvSpPr>
            <a:spLocks noChangeShapeType="1"/>
          </p:cNvSpPr>
          <p:nvPr/>
        </p:nvSpPr>
        <p:spPr bwMode="auto">
          <a:xfrm>
            <a:off x="1752600" y="5334000"/>
            <a:ext cx="304800" cy="0"/>
          </a:xfrm>
          <a:prstGeom prst="line">
            <a:avLst/>
          </a:prstGeom>
          <a:noFill/>
          <a:ln w="12700">
            <a:solidFill>
              <a:schemeClr val="tx1"/>
            </a:solidFill>
            <a:round/>
            <a:headEnd/>
            <a:tailEnd/>
          </a:ln>
        </p:spPr>
        <p:txBody>
          <a:bodyPr/>
          <a:lstStyle/>
          <a:p>
            <a:endParaRPr lang="en-GB"/>
          </a:p>
        </p:txBody>
      </p:sp>
      <p:sp>
        <p:nvSpPr>
          <p:cNvPr id="26632" name="Line 12"/>
          <p:cNvSpPr>
            <a:spLocks noChangeShapeType="1"/>
          </p:cNvSpPr>
          <p:nvPr/>
        </p:nvSpPr>
        <p:spPr bwMode="auto">
          <a:xfrm>
            <a:off x="4572000" y="5334000"/>
            <a:ext cx="304800" cy="0"/>
          </a:xfrm>
          <a:prstGeom prst="line">
            <a:avLst/>
          </a:prstGeom>
          <a:noFill/>
          <a:ln w="12700">
            <a:solidFill>
              <a:schemeClr val="tx1"/>
            </a:solidFill>
            <a:round/>
            <a:headEnd/>
            <a:tailEnd/>
          </a:ln>
        </p:spPr>
        <p:txBody>
          <a:bodyPr/>
          <a:lstStyle/>
          <a:p>
            <a:endParaRPr lang="en-GB"/>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70848" y="368490"/>
            <a:ext cx="8077200" cy="6247864"/>
          </a:xfrm>
          <a:prstGeom prst="rect">
            <a:avLst/>
          </a:prstGeom>
          <a:noFill/>
          <a:ln w="9525">
            <a:noFill/>
            <a:miter lim="800000"/>
            <a:headEnd/>
            <a:tailEnd/>
          </a:ln>
        </p:spPr>
        <p:txBody>
          <a:bodyPr>
            <a:spAutoFit/>
          </a:bodyPr>
          <a:lstStyle/>
          <a:p>
            <a:pPr marL="342900" indent="-342900" algn="ctr"/>
            <a:r>
              <a:rPr lang="en-US" sz="3200" b="1" dirty="0">
                <a:solidFill>
                  <a:srgbClr val="E13B86"/>
                </a:solidFill>
                <a:effectLst>
                  <a:outerShdw blurRad="38100" dist="38100" dir="2700000" algn="tl">
                    <a:srgbClr val="000000">
                      <a:alpha val="43137"/>
                    </a:srgbClr>
                  </a:outerShdw>
                </a:effectLst>
              </a:rPr>
              <a:t>Regulation of enzymatic activity</a:t>
            </a:r>
          </a:p>
          <a:p>
            <a:pPr marL="342900" indent="-342900" algn="ctr"/>
            <a:endParaRPr lang="en-US" sz="4400" dirty="0">
              <a:solidFill>
                <a:srgbClr val="A50021"/>
              </a:solidFill>
            </a:endParaRPr>
          </a:p>
          <a:p>
            <a:pPr marL="342900" indent="-342900"/>
            <a:r>
              <a:rPr lang="en-US" sz="3600" i="1" dirty="0"/>
              <a:t>Two ways that this may occur:</a:t>
            </a:r>
          </a:p>
          <a:p>
            <a:pPr marL="342900" indent="-342900"/>
            <a:endParaRPr lang="en-US" sz="3600" i="1" dirty="0"/>
          </a:p>
          <a:p>
            <a:pPr marL="342900" indent="-342900">
              <a:buFontTx/>
              <a:buAutoNum type="arabicParenR"/>
            </a:pPr>
            <a:r>
              <a:rPr lang="en-US" sz="3600" dirty="0"/>
              <a:t> Control of enzyme availability</a:t>
            </a:r>
            <a:endParaRPr lang="en-US" sz="4000" dirty="0"/>
          </a:p>
          <a:p>
            <a:pPr marL="800100" lvl="1" indent="-342900"/>
            <a:r>
              <a:rPr lang="en-US" sz="2400" dirty="0"/>
              <a:t>    Depends on rate of enzyme synthesis &amp; degradation</a:t>
            </a:r>
          </a:p>
          <a:p>
            <a:pPr marL="800100" lvl="1" indent="-342900"/>
            <a:endParaRPr lang="en-US" sz="2400" dirty="0"/>
          </a:p>
          <a:p>
            <a:pPr marL="342900" indent="-342900">
              <a:buFontTx/>
              <a:buAutoNum type="arabicParenR"/>
            </a:pPr>
            <a:r>
              <a:rPr lang="en-US" sz="3600" dirty="0"/>
              <a:t> Control of enzyme activity</a:t>
            </a:r>
            <a:endParaRPr lang="en-US" sz="4400" dirty="0"/>
          </a:p>
          <a:p>
            <a:pPr marL="800100" lvl="1" indent="-342900"/>
            <a:r>
              <a:rPr lang="en-US" sz="2400" dirty="0"/>
              <a:t>   Enzyme-substrate binding affinity may vary with binding of small molecules called </a:t>
            </a:r>
            <a:r>
              <a:rPr lang="en-US" sz="2400" dirty="0" err="1"/>
              <a:t>allosteric</a:t>
            </a:r>
            <a:r>
              <a:rPr lang="en-US" sz="2400" dirty="0"/>
              <a:t> effectors (ex: </a:t>
            </a:r>
            <a:r>
              <a:rPr lang="en-US" sz="2400" dirty="0" err="1"/>
              <a:t>BPG</a:t>
            </a:r>
            <a:r>
              <a:rPr lang="en-US" sz="2400" dirty="0"/>
              <a:t> for </a:t>
            </a:r>
            <a:r>
              <a:rPr lang="en-US" sz="2400" dirty="0" err="1"/>
              <a:t>Hb</a:t>
            </a:r>
            <a:r>
              <a:rPr lang="en-US" sz="2400" dirty="0"/>
              <a:t>)</a:t>
            </a:r>
          </a:p>
          <a:p>
            <a:pPr marL="800100" lvl="1" indent="-342900"/>
            <a:r>
              <a:rPr lang="en-US" sz="2400" dirty="0"/>
              <a:t>   </a:t>
            </a:r>
            <a:r>
              <a:rPr lang="en-US" sz="2400" dirty="0" err="1"/>
              <a:t>Allosteric</a:t>
            </a:r>
            <a:r>
              <a:rPr lang="en-US" sz="2400" dirty="0"/>
              <a:t> mechanisms can cause large changes in enzymatic activity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304800"/>
            <a:ext cx="8001000" cy="738664"/>
          </a:xfrm>
          <a:prstGeom prst="rect">
            <a:avLst/>
          </a:prstGeom>
          <a:noFill/>
          <a:ln w="9525">
            <a:noFill/>
            <a:miter lim="800000"/>
            <a:headEnd/>
            <a:tailEnd/>
          </a:ln>
        </p:spPr>
        <p:txBody>
          <a:bodyPr>
            <a:spAutoFit/>
          </a:bodyPr>
          <a:lstStyle/>
          <a:p>
            <a:pPr marL="457200" indent="-457200" algn="ctr" eaLnBrk="0" hangingPunct="0"/>
            <a:r>
              <a:rPr lang="en-US" sz="2400" b="1" dirty="0">
                <a:solidFill>
                  <a:srgbClr val="E13B86"/>
                </a:solidFill>
                <a:effectLst>
                  <a:outerShdw blurRad="38100" dist="38100" dir="2700000" algn="tl">
                    <a:srgbClr val="000000">
                      <a:alpha val="43137"/>
                    </a:srgbClr>
                  </a:outerShdw>
                </a:effectLst>
              </a:rPr>
              <a:t>Regulatory Enzymes</a:t>
            </a:r>
            <a:r>
              <a:rPr lang="en-US" b="1" dirty="0">
                <a:solidFill>
                  <a:srgbClr val="E13B86"/>
                </a:solidFill>
                <a:effectLst>
                  <a:outerShdw blurRad="38100" dist="38100" dir="2700000" algn="tl">
                    <a:srgbClr val="000000">
                      <a:alpha val="43137"/>
                    </a:srgbClr>
                  </a:outerShdw>
                </a:effectLst>
              </a:rPr>
              <a:t> </a:t>
            </a:r>
          </a:p>
          <a:p>
            <a:pPr marL="457200" indent="-457200" algn="ctr" eaLnBrk="0" hangingPunct="0"/>
            <a:endParaRPr lang="en-US" b="1" dirty="0">
              <a:solidFill>
                <a:srgbClr val="E13B86"/>
              </a:solidFill>
              <a:effectLst>
                <a:outerShdw blurRad="38100" dist="38100" dir="2700000" algn="tl">
                  <a:srgbClr val="000000">
                    <a:alpha val="43137"/>
                  </a:srgbClr>
                </a:outerShdw>
              </a:effectLst>
            </a:endParaRPr>
          </a:p>
        </p:txBody>
      </p:sp>
      <p:sp>
        <p:nvSpPr>
          <p:cNvPr id="28680" name="Text Box 6"/>
          <p:cNvSpPr txBox="1">
            <a:spLocks noChangeArrowheads="1"/>
          </p:cNvSpPr>
          <p:nvPr/>
        </p:nvSpPr>
        <p:spPr bwMode="auto">
          <a:xfrm>
            <a:off x="177421" y="1608138"/>
            <a:ext cx="8518679" cy="3108543"/>
          </a:xfrm>
          <a:prstGeom prst="rect">
            <a:avLst/>
          </a:prstGeom>
          <a:noFill/>
          <a:ln w="9525">
            <a:noFill/>
            <a:miter lim="800000"/>
            <a:headEnd/>
            <a:tailEnd/>
          </a:ln>
        </p:spPr>
        <p:txBody>
          <a:bodyPr wrap="none">
            <a:spAutoFit/>
          </a:bodyPr>
          <a:lstStyle/>
          <a:p>
            <a:pPr marL="457200" indent="-457200" eaLnBrk="0" hangingPunct="0"/>
            <a:r>
              <a:rPr lang="en-US" sz="2400" b="1" dirty="0" smtClean="0">
                <a:effectLst>
                  <a:outerShdw blurRad="38100" dist="38100" dir="2700000" algn="tl">
                    <a:srgbClr val="000000">
                      <a:alpha val="43137"/>
                    </a:srgbClr>
                  </a:outerShdw>
                </a:effectLst>
              </a:rPr>
              <a:t>important in controlling flux through metabolic pathways</a:t>
            </a:r>
          </a:p>
          <a:p>
            <a:pPr marL="457200" indent="-457200" eaLnBrk="0" hangingPunct="0"/>
            <a:endParaRPr lang="en-US" sz="2800" b="1" dirty="0" smtClean="0">
              <a:effectLst>
                <a:outerShdw blurRad="38100" dist="38100" dir="2700000" algn="tl">
                  <a:srgbClr val="000000">
                    <a:alpha val="43137"/>
                  </a:srgbClr>
                </a:outerShdw>
              </a:effectLst>
            </a:endParaRPr>
          </a:p>
          <a:p>
            <a:pPr marL="457200" indent="-457200" eaLnBrk="0" hangingPunct="0">
              <a:buFont typeface="Times" charset="0"/>
              <a:buAutoNum type="arabicPeriod"/>
            </a:pPr>
            <a:r>
              <a:rPr lang="en-US" sz="2400" dirty="0" err="1" smtClean="0"/>
              <a:t>Allosteric</a:t>
            </a:r>
            <a:r>
              <a:rPr lang="en-US" sz="2400" dirty="0" smtClean="0"/>
              <a:t> enzymes</a:t>
            </a:r>
          </a:p>
          <a:p>
            <a:pPr marL="457200" indent="-457200" eaLnBrk="0" hangingPunct="0"/>
            <a:endParaRPr lang="en-US" sz="2400" dirty="0" smtClean="0"/>
          </a:p>
          <a:p>
            <a:pPr eaLnBrk="0" hangingPunct="0"/>
            <a:r>
              <a:rPr lang="en-US" sz="2400" dirty="0" smtClean="0"/>
              <a:t>2. Regulation by covalent modification</a:t>
            </a:r>
          </a:p>
          <a:p>
            <a:pPr eaLnBrk="0" hangingPunct="0"/>
            <a:endParaRPr lang="en-US" sz="2400" dirty="0" smtClean="0"/>
          </a:p>
          <a:p>
            <a:pPr eaLnBrk="0" hangingPunct="0"/>
            <a:r>
              <a:rPr lang="en-US" sz="2400" dirty="0" smtClean="0"/>
              <a:t>3. Induction and repression of enzyme </a:t>
            </a:r>
            <a:r>
              <a:rPr lang="en-US" sz="2400" dirty="0" err="1" smtClean="0"/>
              <a:t>synthesi</a:t>
            </a:r>
            <a:endParaRPr lang="en-US" sz="2400" dirty="0"/>
          </a:p>
          <a:p>
            <a:pPr marL="457200" indent="-457200" eaLnBrk="0" hangingPunct="0"/>
            <a:endParaRPr lang="en-US" sz="2400" dirty="0"/>
          </a:p>
        </p:txBody>
      </p:sp>
      <p:sp>
        <p:nvSpPr>
          <p:cNvPr id="28676" name="Text Box 7"/>
          <p:cNvSpPr txBox="1">
            <a:spLocks noChangeArrowheads="1"/>
          </p:cNvSpPr>
          <p:nvPr/>
        </p:nvSpPr>
        <p:spPr bwMode="auto">
          <a:xfrm>
            <a:off x="7315200" y="6384925"/>
            <a:ext cx="1728788" cy="444500"/>
          </a:xfrm>
          <a:prstGeom prst="rect">
            <a:avLst/>
          </a:prstGeom>
          <a:noFill/>
          <a:ln w="9525">
            <a:noFill/>
            <a:miter lim="800000"/>
            <a:headEnd/>
            <a:tailEnd/>
          </a:ln>
        </p:spPr>
        <p:txBody>
          <a:bodyPr wrap="none">
            <a:spAutoFit/>
          </a:bodyPr>
          <a:lstStyle/>
          <a:p>
            <a:pPr eaLnBrk="0" hangingPunct="0"/>
            <a:r>
              <a:rPr lang="en-US" sz="1000">
                <a:solidFill>
                  <a:schemeClr val="bg2"/>
                </a:solidFill>
                <a:latin typeface="Comic Sans MS" pitchFamily="66" charset="0"/>
              </a:rPr>
              <a:t>From Lehninger</a:t>
            </a:r>
          </a:p>
          <a:p>
            <a:pPr eaLnBrk="0" hangingPunct="0"/>
            <a:r>
              <a:rPr lang="en-US" sz="1000">
                <a:solidFill>
                  <a:schemeClr val="bg2"/>
                </a:solidFill>
                <a:latin typeface="Comic Sans MS" pitchFamily="66" charset="0"/>
              </a:rPr>
              <a:t>Principles of Biochemistry</a:t>
            </a:r>
            <a:endParaRPr lang="en-US" sz="2400">
              <a:latin typeface="Helvetic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pic>
        <p:nvPicPr>
          <p:cNvPr id="5" name="Picture 4"/>
          <p:cNvPicPr>
            <a:picLocks noChangeAspect="1" noChangeArrowheads="1"/>
          </p:cNvPicPr>
          <p:nvPr/>
        </p:nvPicPr>
        <p:blipFill rotWithShape="1">
          <a:blip r:embed="rId2" cstate="print"/>
          <a:srcRect t="7461"/>
          <a:stretch/>
        </p:blipFill>
        <p:spPr bwMode="auto">
          <a:xfrm>
            <a:off x="1279525" y="896471"/>
            <a:ext cx="6584950" cy="5507504"/>
          </a:xfrm>
          <a:prstGeom prst="rect">
            <a:avLst/>
          </a:prstGeom>
          <a:noFill/>
          <a:ln w="9525">
            <a:noFill/>
            <a:miter lim="800000"/>
            <a:headEnd/>
            <a:tailEnd/>
          </a:ln>
        </p:spPr>
      </p:pic>
    </p:spTree>
    <p:extLst>
      <p:ext uri="{BB962C8B-B14F-4D97-AF65-F5344CB8AC3E}">
        <p14:creationId xmlns:p14="http://schemas.microsoft.com/office/powerpoint/2010/main" val="4338164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096000" y="0"/>
            <a:ext cx="2427288" cy="6705600"/>
          </a:xfrm>
          <a:prstGeom prst="rect">
            <a:avLst/>
          </a:prstGeom>
          <a:noFill/>
          <a:ln w="9525">
            <a:noFill/>
            <a:miter lim="800000"/>
            <a:headEnd/>
            <a:tailEnd/>
          </a:ln>
        </p:spPr>
      </p:pic>
      <p:sp>
        <p:nvSpPr>
          <p:cNvPr id="29699" name="Text Box 3"/>
          <p:cNvSpPr txBox="1">
            <a:spLocks noChangeArrowheads="1"/>
          </p:cNvSpPr>
          <p:nvPr/>
        </p:nvSpPr>
        <p:spPr bwMode="auto">
          <a:xfrm>
            <a:off x="1219200" y="2057400"/>
            <a:ext cx="3902075" cy="2225675"/>
          </a:xfrm>
          <a:prstGeom prst="rect">
            <a:avLst/>
          </a:prstGeom>
          <a:noFill/>
          <a:ln w="9525">
            <a:noFill/>
            <a:miter lim="800000"/>
            <a:headEnd/>
            <a:tailEnd/>
          </a:ln>
        </p:spPr>
        <p:txBody>
          <a:bodyPr>
            <a:spAutoFit/>
          </a:bodyPr>
          <a:lstStyle/>
          <a:p>
            <a:pPr eaLnBrk="0" hangingPunct="0"/>
            <a:r>
              <a:rPr lang="en-US" sz="2000" b="1" dirty="0">
                <a:latin typeface="Helvetica" pitchFamily="34" charset="0"/>
              </a:rPr>
              <a:t>Conversion of L-threonine to L-</a:t>
            </a:r>
            <a:r>
              <a:rPr lang="en-US" sz="2000" b="1" dirty="0" err="1">
                <a:latin typeface="Helvetica" pitchFamily="34" charset="0"/>
              </a:rPr>
              <a:t>isoleucine</a:t>
            </a:r>
            <a:r>
              <a:rPr lang="en-US" sz="2000" b="1" dirty="0">
                <a:latin typeface="Helvetica" pitchFamily="34" charset="0"/>
              </a:rPr>
              <a:t> catalyzed by a sequence five enzymes, E</a:t>
            </a:r>
            <a:r>
              <a:rPr lang="en-US" sz="2000" b="1" baseline="-25000" dirty="0">
                <a:latin typeface="Helvetica" pitchFamily="34" charset="0"/>
              </a:rPr>
              <a:t>1</a:t>
            </a:r>
            <a:r>
              <a:rPr lang="en-US" sz="2000" b="1" dirty="0">
                <a:latin typeface="Helvetica" pitchFamily="34" charset="0"/>
              </a:rPr>
              <a:t>-E</a:t>
            </a:r>
            <a:r>
              <a:rPr lang="en-US" sz="2000" b="1" baseline="-25000" dirty="0">
                <a:latin typeface="Helvetica" pitchFamily="34" charset="0"/>
              </a:rPr>
              <a:t>5</a:t>
            </a:r>
            <a:endParaRPr lang="en-US" sz="2000" b="1" dirty="0">
              <a:latin typeface="Helvetica" pitchFamily="34" charset="0"/>
            </a:endParaRPr>
          </a:p>
          <a:p>
            <a:pPr eaLnBrk="0" hangingPunct="0"/>
            <a:endParaRPr lang="en-US" sz="2000" b="1" dirty="0">
              <a:latin typeface="Helvetica" pitchFamily="34" charset="0"/>
            </a:endParaRPr>
          </a:p>
          <a:p>
            <a:pPr eaLnBrk="0" hangingPunct="0"/>
            <a:endParaRPr lang="en-US" sz="2000" b="1" dirty="0">
              <a:latin typeface="Helvetica" pitchFamily="34" charset="0"/>
            </a:endParaRPr>
          </a:p>
          <a:p>
            <a:pPr eaLnBrk="0" hangingPunct="0"/>
            <a:r>
              <a:rPr lang="en-US" sz="2000" b="1" dirty="0">
                <a:latin typeface="Helvetica" pitchFamily="34" charset="0"/>
              </a:rPr>
              <a:t>L-</a:t>
            </a:r>
            <a:r>
              <a:rPr lang="en-US" sz="2000" b="1" dirty="0" err="1">
                <a:latin typeface="Helvetica" pitchFamily="34" charset="0"/>
              </a:rPr>
              <a:t>isoleucine</a:t>
            </a:r>
            <a:r>
              <a:rPr lang="en-US" sz="2000" b="1" dirty="0">
                <a:latin typeface="Helvetica" pitchFamily="34" charset="0"/>
              </a:rPr>
              <a:t> is an inhibitory </a:t>
            </a:r>
            <a:r>
              <a:rPr lang="en-US" sz="2000" b="1" dirty="0" err="1">
                <a:latin typeface="Helvetica" pitchFamily="34" charset="0"/>
              </a:rPr>
              <a:t>allosteric</a:t>
            </a:r>
            <a:r>
              <a:rPr lang="en-US" sz="2000" b="1" dirty="0">
                <a:latin typeface="Helvetica" pitchFamily="34" charset="0"/>
              </a:rPr>
              <a:t> modulator of E</a:t>
            </a:r>
            <a:r>
              <a:rPr lang="en-US" sz="2000" b="1" baseline="-25000" dirty="0">
                <a:latin typeface="Helvetica" pitchFamily="34" charset="0"/>
              </a:rPr>
              <a:t>1</a:t>
            </a:r>
            <a:r>
              <a:rPr lang="en-US" sz="2000" b="1" dirty="0">
                <a:latin typeface="Helvetica" pitchFamily="34" charset="0"/>
              </a:rPr>
              <a:t> </a:t>
            </a:r>
          </a:p>
        </p:txBody>
      </p:sp>
      <p:sp>
        <p:nvSpPr>
          <p:cNvPr id="29700" name="Text Box 4"/>
          <p:cNvSpPr txBox="1">
            <a:spLocks noChangeArrowheads="1"/>
          </p:cNvSpPr>
          <p:nvPr/>
        </p:nvSpPr>
        <p:spPr bwMode="auto">
          <a:xfrm>
            <a:off x="609600" y="914400"/>
            <a:ext cx="5230813" cy="457200"/>
          </a:xfrm>
          <a:prstGeom prst="rect">
            <a:avLst/>
          </a:prstGeom>
          <a:noFill/>
          <a:ln w="9525">
            <a:noFill/>
            <a:miter lim="800000"/>
            <a:headEnd/>
            <a:tailEnd/>
          </a:ln>
        </p:spPr>
        <p:txBody>
          <a:bodyPr wrap="none">
            <a:spAutoFit/>
          </a:bodyPr>
          <a:lstStyle/>
          <a:p>
            <a:pPr eaLnBrk="0" hangingPunct="0"/>
            <a:r>
              <a:rPr lang="en-US" sz="2400" b="1" dirty="0">
                <a:solidFill>
                  <a:srgbClr val="E13B86"/>
                </a:solidFill>
                <a:effectLst>
                  <a:outerShdw blurRad="38100" dist="38100" dir="2700000" algn="tl">
                    <a:srgbClr val="000000">
                      <a:alpha val="43137"/>
                    </a:srgbClr>
                  </a:outerShdw>
                </a:effectLst>
              </a:rPr>
              <a:t> Regulation by Feedback Inhibition</a:t>
            </a:r>
            <a:endParaRPr lang="en-US" sz="2400" dirty="0">
              <a:solidFill>
                <a:srgbClr val="E13B86"/>
              </a:solidFill>
              <a:effectLst>
                <a:outerShdw blurRad="38100" dist="38100" dir="2700000" algn="tl">
                  <a:srgbClr val="000000">
                    <a:alpha val="43137"/>
                  </a:srgbClr>
                </a:outerShdw>
              </a:effectLst>
            </a:endParaRPr>
          </a:p>
        </p:txBody>
      </p:sp>
      <p:sp>
        <p:nvSpPr>
          <p:cNvPr id="29701" name="Text Box 5"/>
          <p:cNvSpPr txBox="1">
            <a:spLocks noChangeArrowheads="1"/>
          </p:cNvSpPr>
          <p:nvPr/>
        </p:nvSpPr>
        <p:spPr bwMode="auto">
          <a:xfrm>
            <a:off x="25400" y="6400800"/>
            <a:ext cx="1728788" cy="444500"/>
          </a:xfrm>
          <a:prstGeom prst="rect">
            <a:avLst/>
          </a:prstGeom>
          <a:noFill/>
          <a:ln w="9525">
            <a:noFill/>
            <a:miter lim="800000"/>
            <a:headEnd/>
            <a:tailEnd/>
          </a:ln>
        </p:spPr>
        <p:txBody>
          <a:bodyPr wrap="none">
            <a:spAutoFit/>
          </a:bodyPr>
          <a:lstStyle/>
          <a:p>
            <a:pPr eaLnBrk="0" hangingPunct="0"/>
            <a:r>
              <a:rPr lang="en-US" sz="1000">
                <a:solidFill>
                  <a:schemeClr val="bg2"/>
                </a:solidFill>
                <a:latin typeface="Comic Sans MS" pitchFamily="66" charset="0"/>
              </a:rPr>
              <a:t>From Lehninger</a:t>
            </a:r>
          </a:p>
          <a:p>
            <a:pPr eaLnBrk="0" hangingPunct="0"/>
            <a:r>
              <a:rPr lang="en-US" sz="1000">
                <a:solidFill>
                  <a:schemeClr val="bg2"/>
                </a:solidFill>
                <a:latin typeface="Comic Sans MS" pitchFamily="66" charset="0"/>
              </a:rPr>
              <a:t>Principles of Biochemistry</a:t>
            </a:r>
            <a:endParaRPr lang="en-US" sz="2400">
              <a:latin typeface="Helvetica"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228" y="0"/>
            <a:ext cx="7031420" cy="6858000"/>
          </a:xfrm>
          <a:prstGeom prst="rect">
            <a:avLst/>
          </a:prstGeom>
        </p:spPr>
      </p:pic>
    </p:spTree>
    <p:extLst>
      <p:ext uri="{BB962C8B-B14F-4D97-AF65-F5344CB8AC3E}">
        <p14:creationId xmlns:p14="http://schemas.microsoft.com/office/powerpoint/2010/main" val="2592698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4724400" cy="1399032"/>
          </a:xfrm>
        </p:spPr>
        <p:txBody>
          <a:bodyPr/>
          <a:lstStyle/>
          <a:p>
            <a:pPr algn="ctr"/>
            <a:r>
              <a:rPr lang="en-US"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Active Site</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28600" y="1752600"/>
            <a:ext cx="8229600" cy="4822792"/>
          </a:xfrm>
        </p:spPr>
        <p:txBody>
          <a:bodyPr>
            <a:normAutofit fontScale="77500" lnSpcReduction="20000"/>
          </a:bodyPr>
          <a:lstStyle/>
          <a:p>
            <a:pPr>
              <a:buFont typeface="Wingdings" panose="05000000000000000000" pitchFamily="2" charset="2"/>
              <a:buChar char="Ø"/>
            </a:pPr>
            <a:r>
              <a:rPr lang="en-US" sz="3100" dirty="0" smtClean="0">
                <a:latin typeface="Arial" panose="020B0604020202020204" pitchFamily="34" charset="0"/>
                <a:cs typeface="Arial" panose="020B0604020202020204" pitchFamily="34" charset="0"/>
              </a:rPr>
              <a:t>Active site is a region in the enzyme that                  </a:t>
            </a:r>
            <a:r>
              <a:rPr lang="en-US" sz="3100" dirty="0">
                <a:latin typeface="Arial" panose="020B0604020202020204" pitchFamily="34" charset="0"/>
                <a:cs typeface="Arial" panose="020B0604020202020204" pitchFamily="34" charset="0"/>
              </a:rPr>
              <a:t>binds substrates and </a:t>
            </a:r>
            <a:r>
              <a:rPr lang="en-US" sz="3100" dirty="0" smtClean="0">
                <a:latin typeface="Arial" panose="020B0604020202020204" pitchFamily="34" charset="0"/>
                <a:cs typeface="Arial" panose="020B0604020202020204" pitchFamily="34" charset="0"/>
              </a:rPr>
              <a:t>cofactors.</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smtClean="0">
                <a:latin typeface="Arial" panose="020B0604020202020204" pitchFamily="34" charset="0"/>
                <a:cs typeface="Arial" panose="020B0604020202020204" pitchFamily="34" charset="0"/>
              </a:rPr>
              <a:t>Takes </a:t>
            </a:r>
            <a:r>
              <a:rPr lang="en-US" sz="3100" dirty="0">
                <a:latin typeface="Arial" panose="020B0604020202020204" pitchFamily="34" charset="0"/>
                <a:cs typeface="Arial" panose="020B0604020202020204" pitchFamily="34" charset="0"/>
              </a:rPr>
              <a:t>the form of a cleft or </a:t>
            </a:r>
            <a:r>
              <a:rPr lang="en-US" sz="3100" dirty="0" smtClean="0">
                <a:latin typeface="Arial" panose="020B0604020202020204" pitchFamily="34" charset="0"/>
                <a:cs typeface="Arial" panose="020B0604020202020204" pitchFamily="34" charset="0"/>
              </a:rPr>
              <a:t>pocket.</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Takes up a relatively small part of the total volume of an </a:t>
            </a:r>
            <a:r>
              <a:rPr lang="en-US" sz="3100" dirty="0" smtClean="0">
                <a:latin typeface="Arial" panose="020B0604020202020204" pitchFamily="34" charset="0"/>
                <a:cs typeface="Arial" panose="020B0604020202020204" pitchFamily="34" charset="0"/>
              </a:rPr>
              <a:t>enzyme.</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Substrates are bound to enzymes by multiple weak </a:t>
            </a:r>
            <a:r>
              <a:rPr lang="en-US" sz="3100" dirty="0" smtClean="0">
                <a:latin typeface="Arial" panose="020B0604020202020204" pitchFamily="34" charset="0"/>
                <a:cs typeface="Arial" panose="020B0604020202020204" pitchFamily="34" charset="0"/>
              </a:rPr>
              <a:t>attractions.</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The specificity of binding depends on the precisely defined arrangement of atoms in an active </a:t>
            </a:r>
            <a:r>
              <a:rPr lang="en-US" sz="3100" dirty="0" smtClean="0">
                <a:latin typeface="Arial" panose="020B0604020202020204" pitchFamily="34" charset="0"/>
                <a:cs typeface="Arial" panose="020B0604020202020204" pitchFamily="34" charset="0"/>
              </a:rPr>
              <a:t>site.</a:t>
            </a:r>
          </a:p>
          <a:p>
            <a:pPr marL="64008" indent="0">
              <a:buNone/>
            </a:pPr>
            <a:endParaRPr lang="en-US" sz="1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The active sites of multimeric enzymes are located at the interface between subunits and recruit residues from more than one </a:t>
            </a:r>
            <a:r>
              <a:rPr lang="en-US" sz="3100" dirty="0" smtClean="0">
                <a:latin typeface="Arial" panose="020B0604020202020204" pitchFamily="34" charset="0"/>
                <a:cs typeface="Arial" panose="020B0604020202020204" pitchFamily="34" charset="0"/>
              </a:rPr>
              <a:t>monomer.</a:t>
            </a: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5" descr="trypsin-surface"/>
          <p:cNvPicPr>
            <a:picLocks noChangeAspect="1" noChangeArrowheads="1"/>
          </p:cNvPicPr>
          <p:nvPr/>
        </p:nvPicPr>
        <p:blipFill>
          <a:blip r:embed="rId2" cstate="print"/>
          <a:srcRect/>
          <a:stretch>
            <a:fillRect/>
          </a:stretch>
        </p:blipFill>
        <p:spPr bwMode="auto">
          <a:xfrm>
            <a:off x="6321175" y="13447"/>
            <a:ext cx="2778589" cy="2653553"/>
          </a:xfrm>
          <a:prstGeom prst="rect">
            <a:avLst/>
          </a:prstGeom>
          <a:noFill/>
          <a:ln w="9525">
            <a:noFill/>
            <a:miter lim="800000"/>
            <a:headEnd/>
            <a:tailEnd/>
          </a:ln>
        </p:spPr>
      </p:pic>
    </p:spTree>
    <p:extLst>
      <p:ext uri="{BB962C8B-B14F-4D97-AF65-F5344CB8AC3E}">
        <p14:creationId xmlns:p14="http://schemas.microsoft.com/office/powerpoint/2010/main" val="796829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Active Site</a:t>
            </a:r>
            <a:endParaRPr lang="en-US" dirty="0"/>
          </a:p>
        </p:txBody>
      </p:sp>
      <p:sp>
        <p:nvSpPr>
          <p:cNvPr id="3" name="Content Placeholder 2"/>
          <p:cNvSpPr>
            <a:spLocks noGrp="1"/>
          </p:cNvSpPr>
          <p:nvPr>
            <p:ph idx="1"/>
          </p:nvPr>
        </p:nvSpPr>
        <p:spPr/>
        <p:txBody>
          <a:bodyPr>
            <a:normAutofit/>
          </a:bodyPr>
          <a:lstStyle/>
          <a:p>
            <a:pPr marL="64008" indent="0">
              <a:buNone/>
            </a:pPr>
            <a:r>
              <a:rPr lang="en-US" altLang="zh-CN" sz="2800" dirty="0">
                <a:latin typeface="Arial" panose="020B0604020202020204" pitchFamily="34" charset="0"/>
                <a:cs typeface="Arial" panose="020B0604020202020204" pitchFamily="34" charset="0"/>
              </a:rPr>
              <a:t>Two models have been proposed to explain how an enzyme binds its substrate</a:t>
            </a:r>
            <a:r>
              <a:rPr lang="en-US" altLang="zh-CN" sz="2800" dirty="0" smtClean="0">
                <a:latin typeface="Arial" panose="020B0604020202020204" pitchFamily="34" charset="0"/>
                <a:cs typeface="Arial" panose="020B0604020202020204" pitchFamily="34" charset="0"/>
              </a:rPr>
              <a:t>:</a:t>
            </a:r>
          </a:p>
          <a:p>
            <a:pPr marL="64008" indent="0">
              <a:buNone/>
            </a:pPr>
            <a:endParaRPr lang="en-US" altLang="zh-CN" sz="2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800" dirty="0" smtClean="0">
                <a:latin typeface="Arial" panose="020B0604020202020204" pitchFamily="34" charset="0"/>
                <a:cs typeface="Arial" panose="020B0604020202020204" pitchFamily="34" charset="0"/>
              </a:rPr>
              <a:t>lock-and </a:t>
            </a:r>
            <a:r>
              <a:rPr lang="en-US" altLang="zh-CN" sz="2800" dirty="0">
                <a:latin typeface="Arial" panose="020B0604020202020204" pitchFamily="34" charset="0"/>
                <a:cs typeface="Arial" panose="020B0604020202020204" pitchFamily="34" charset="0"/>
              </a:rPr>
              <a:t>–key </a:t>
            </a:r>
            <a:r>
              <a:rPr lang="en-US" altLang="zh-CN" sz="2800" dirty="0" smtClean="0">
                <a:latin typeface="Arial" panose="020B0604020202020204" pitchFamily="34" charset="0"/>
                <a:cs typeface="Arial" panose="020B0604020202020204" pitchFamily="34" charset="0"/>
              </a:rPr>
              <a:t>model.</a:t>
            </a:r>
          </a:p>
          <a:p>
            <a:pPr lvl="1">
              <a:buFont typeface="Wingdings" panose="05000000000000000000" pitchFamily="2" charset="2"/>
              <a:buChar char="Ø"/>
            </a:pPr>
            <a:r>
              <a:rPr lang="en-US" altLang="zh-CN" sz="2800" dirty="0" smtClean="0">
                <a:latin typeface="Arial" panose="020B0604020202020204" pitchFamily="34" charset="0"/>
                <a:cs typeface="Arial" panose="020B0604020202020204" pitchFamily="34" charset="0"/>
              </a:rPr>
              <a:t>Induced-fit </a:t>
            </a:r>
            <a:r>
              <a:rPr lang="en-US" altLang="zh-CN" sz="2800" dirty="0">
                <a:latin typeface="Arial" panose="020B0604020202020204" pitchFamily="34" charset="0"/>
                <a:cs typeface="Arial" panose="020B0604020202020204" pitchFamily="34" charset="0"/>
              </a:rPr>
              <a:t>model. </a:t>
            </a:r>
          </a:p>
          <a:p>
            <a:endParaRPr lang="en-US"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525159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37981</TotalTime>
  <Words>2952</Words>
  <Application>Microsoft Office PowerPoint</Application>
  <PresentationFormat>On-screen Show (4:3)</PresentationFormat>
  <Paragraphs>504</Paragraphs>
  <Slides>71</Slides>
  <Notes>1</Notes>
  <HiddenSlides>1</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Verve</vt:lpstr>
      <vt:lpstr>CLINICAL ENZYMOLOGY </vt:lpstr>
      <vt:lpstr>General properties</vt:lpstr>
      <vt:lpstr>Coenzymes and Cofactors</vt:lpstr>
      <vt:lpstr>Coenzymes</vt:lpstr>
      <vt:lpstr>Prosthetic group </vt:lpstr>
      <vt:lpstr>Role of metal ions</vt:lpstr>
      <vt:lpstr>PowerPoint Presentation</vt:lpstr>
      <vt:lpstr>Active Site</vt:lpstr>
      <vt:lpstr>Active Site</vt:lpstr>
      <vt:lpstr>Lock &amp; Key Model of Enzyme-Substrate Binding</vt:lpstr>
      <vt:lpstr>Induced-Fit Model of Enzyme-Substrate Binding</vt:lpstr>
      <vt:lpstr>Enzyme Specificity</vt:lpstr>
      <vt:lpstr>Absolute specificity </vt:lpstr>
      <vt:lpstr>Group specificity </vt:lpstr>
      <vt:lpstr>Reaction specificity</vt:lpstr>
      <vt:lpstr>Optical specificity</vt:lpstr>
      <vt:lpstr>Mechanism of Action of Enzymes How do enzymes catalyze?</vt:lpstr>
      <vt:lpstr>How do enzymes increase the rate of reaction?</vt:lpstr>
      <vt:lpstr>Stabilization of the Transition State </vt:lpstr>
      <vt:lpstr>PowerPoint Presentation</vt:lpstr>
      <vt:lpstr>Mechanism of Action of Enzymes</vt:lpstr>
      <vt:lpstr>PowerPoint Presentation</vt:lpstr>
      <vt:lpstr>1) Thermodynamic changes </vt:lpstr>
      <vt:lpstr>PowerPoint Presentation</vt:lpstr>
      <vt:lpstr>PowerPoint Presentation</vt:lpstr>
      <vt:lpstr>PowerPoint Presentation</vt:lpstr>
      <vt:lpstr>PowerPoint Presentation</vt:lpstr>
      <vt:lpstr>2) Processes at the active site</vt:lpstr>
      <vt:lpstr>PowerPoint Presentation</vt:lpstr>
      <vt:lpstr>Enzyme Catalysis- overview</vt:lpstr>
      <vt:lpstr>Factors affecting reaction velocity</vt:lpstr>
      <vt:lpstr>Effect of Temperature </vt:lpstr>
      <vt:lpstr>Effect of pH on enzyme activity</vt:lpstr>
      <vt:lpstr>Effect of pH on enzyme activity</vt:lpstr>
      <vt:lpstr>Effect of substrate concentration</vt:lpstr>
      <vt:lpstr>Effect of enzyme concentration</vt:lpstr>
      <vt:lpstr>Enzyme Kinetics</vt:lpstr>
      <vt:lpstr>Michaelis Menten Kinetics</vt:lpstr>
      <vt:lpstr>PowerPoint Presentation</vt:lpstr>
      <vt:lpstr>Michaelis Menten equation</vt:lpstr>
      <vt:lpstr>PowerPoint Presentation</vt:lpstr>
      <vt:lpstr>Michaelis Menten equation</vt:lpstr>
      <vt:lpstr>Understanding Km</vt:lpstr>
      <vt:lpstr>PowerPoint Presentation</vt:lpstr>
      <vt:lpstr>PowerPoint Presentation</vt:lpstr>
      <vt:lpstr>PowerPoint Presentation</vt:lpstr>
      <vt:lpstr>Understanding Vmax</vt:lpstr>
      <vt:lpstr>PowerPoint Presentation</vt:lpstr>
      <vt:lpstr>Enzyme Inhibition</vt:lpstr>
      <vt:lpstr>The effect of enzyme inhibition</vt:lpstr>
      <vt:lpstr>Types of Enzyme inhibition</vt:lpstr>
      <vt:lpstr>PowerPoint Presentation</vt:lpstr>
      <vt:lpstr> Competitive Enzyme Inhibition </vt:lpstr>
      <vt:lpstr>PowerPoint Presentation</vt:lpstr>
      <vt:lpstr>PowerPoint Presentation</vt:lpstr>
      <vt:lpstr>PowerPoint Presentation</vt:lpstr>
      <vt:lpstr>PowerPoint Presentation</vt:lpstr>
      <vt:lpstr>PowerPoint Presentation</vt:lpstr>
      <vt:lpstr>Lineweaver Burk plot</vt:lpstr>
      <vt:lpstr>PowerPoint Presentation</vt:lpstr>
      <vt:lpstr>PowerPoint Presentation</vt:lpstr>
      <vt:lpstr>Uncompetitive Enzyme Inhibition</vt:lpstr>
      <vt:lpstr>Competitive V/S Non competitive V/S Uncompetitive Enzyme Inhibition</vt:lpstr>
      <vt:lpstr>Allosteric Inhibition</vt:lpstr>
      <vt:lpstr>Allosteric Inhibition- Salient features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ENZYMOLOGY</dc:title>
  <dc:creator>may alrashed</dc:creator>
  <cp:lastModifiedBy>May Alrashed</cp:lastModifiedBy>
  <cp:revision>38</cp:revision>
  <dcterms:created xsi:type="dcterms:W3CDTF">2014-09-06T13:19:34Z</dcterms:created>
  <dcterms:modified xsi:type="dcterms:W3CDTF">2014-10-27T06:53:05Z</dcterms:modified>
</cp:coreProperties>
</file>