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8" r:id="rId5"/>
    <p:sldId id="269" r:id="rId6"/>
    <p:sldId id="259" r:id="rId7"/>
    <p:sldId id="260" r:id="rId8"/>
    <p:sldId id="261" r:id="rId9"/>
    <p:sldId id="270" r:id="rId10"/>
    <p:sldId id="271" r:id="rId11"/>
    <p:sldId id="262" r:id="rId12"/>
    <p:sldId id="263" r:id="rId13"/>
    <p:sldId id="264" r:id="rId14"/>
    <p:sldId id="265" r:id="rId15"/>
    <p:sldId id="267" r:id="rId16"/>
    <p:sldId id="281" r:id="rId17"/>
    <p:sldId id="282" r:id="rId18"/>
    <p:sldId id="283" r:id="rId19"/>
    <p:sldId id="272" r:id="rId20"/>
    <p:sldId id="273" r:id="rId21"/>
    <p:sldId id="274" r:id="rId22"/>
    <p:sldId id="275" r:id="rId23"/>
    <p:sldId id="276" r:id="rId24"/>
    <p:sldId id="284" r:id="rId25"/>
    <p:sldId id="277" r:id="rId26"/>
    <p:sldId id="278" r:id="rId27"/>
    <p:sldId id="279" r:id="rId28"/>
    <p:sldId id="280"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672" y="10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718561E-D2C1-4988-A1C6-4E3FAC61B452}" type="datetimeFigureOut">
              <a:rPr lang="en-US" smtClean="0"/>
              <a:t>11/13/2018</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D3EE7C83-1D77-4177-89F3-91A033DE5B5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18561E-D2C1-4988-A1C6-4E3FAC61B452}" type="datetimeFigureOut">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EE7C83-1D77-4177-89F3-91A033DE5B5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18561E-D2C1-4988-A1C6-4E3FAC61B452}" type="datetimeFigureOut">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EE7C83-1D77-4177-89F3-91A033DE5B5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718561E-D2C1-4988-A1C6-4E3FAC61B452}" type="datetimeFigureOut">
              <a:rPr lang="en-US" smtClean="0"/>
              <a:t>11/13/2018</a:t>
            </a:fld>
            <a:endParaRPr lang="en-US"/>
          </a:p>
        </p:txBody>
      </p:sp>
      <p:sp>
        <p:nvSpPr>
          <p:cNvPr id="9" name="Slide Number Placeholder 8"/>
          <p:cNvSpPr>
            <a:spLocks noGrp="1"/>
          </p:cNvSpPr>
          <p:nvPr>
            <p:ph type="sldNum" sz="quarter" idx="15"/>
          </p:nvPr>
        </p:nvSpPr>
        <p:spPr/>
        <p:txBody>
          <a:bodyPr rtlCol="0"/>
          <a:lstStyle/>
          <a:p>
            <a:fld id="{D3EE7C83-1D77-4177-89F3-91A033DE5B50}"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718561E-D2C1-4988-A1C6-4E3FAC61B452}" type="datetimeFigureOut">
              <a:rPr lang="en-US" smtClean="0"/>
              <a:t>11/13/2018</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D3EE7C83-1D77-4177-89F3-91A033DE5B5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718561E-D2C1-4988-A1C6-4E3FAC61B452}" type="datetimeFigureOut">
              <a:rPr lang="en-US" smtClean="0"/>
              <a:t>11/13/2018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EE7C83-1D77-4177-89F3-91A033DE5B50}"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718561E-D2C1-4988-A1C6-4E3FAC61B452}" type="datetimeFigureOut">
              <a:rPr lang="en-US" smtClean="0"/>
              <a:t>11/13/2018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EE7C83-1D77-4177-89F3-91A033DE5B50}"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8718561E-D2C1-4988-A1C6-4E3FAC61B452}" type="datetimeFigureOut">
              <a:rPr lang="en-US" smtClean="0"/>
              <a:t>11/13/2018</a:t>
            </a:fld>
            <a:endParaRPr lang="en-US"/>
          </a:p>
        </p:txBody>
      </p:sp>
      <p:sp>
        <p:nvSpPr>
          <p:cNvPr id="7" name="Slide Number Placeholder 6"/>
          <p:cNvSpPr>
            <a:spLocks noGrp="1"/>
          </p:cNvSpPr>
          <p:nvPr>
            <p:ph type="sldNum" sz="quarter" idx="11"/>
          </p:nvPr>
        </p:nvSpPr>
        <p:spPr/>
        <p:txBody>
          <a:bodyPr rtlCol="0"/>
          <a:lstStyle/>
          <a:p>
            <a:fld id="{D3EE7C83-1D77-4177-89F3-91A033DE5B50}"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18561E-D2C1-4988-A1C6-4E3FAC61B452}" type="datetimeFigureOut">
              <a:rPr lang="en-US" smtClean="0"/>
              <a:t>11/13/2018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EE7C83-1D77-4177-89F3-91A033DE5B5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718561E-D2C1-4988-A1C6-4E3FAC61B452}" type="datetimeFigureOut">
              <a:rPr lang="en-US" smtClean="0"/>
              <a:t>11/13/2018</a:t>
            </a:fld>
            <a:endParaRPr lang="en-US"/>
          </a:p>
        </p:txBody>
      </p:sp>
      <p:sp>
        <p:nvSpPr>
          <p:cNvPr id="22" name="Slide Number Placeholder 21"/>
          <p:cNvSpPr>
            <a:spLocks noGrp="1"/>
          </p:cNvSpPr>
          <p:nvPr>
            <p:ph type="sldNum" sz="quarter" idx="15"/>
          </p:nvPr>
        </p:nvSpPr>
        <p:spPr/>
        <p:txBody>
          <a:bodyPr rtlCol="0"/>
          <a:lstStyle/>
          <a:p>
            <a:fld id="{D3EE7C83-1D77-4177-89F3-91A033DE5B50}"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718561E-D2C1-4988-A1C6-4E3FAC61B452}" type="datetimeFigureOut">
              <a:rPr lang="en-US" smtClean="0"/>
              <a:t>11/13/2018</a:t>
            </a:fld>
            <a:endParaRPr lang="en-US"/>
          </a:p>
        </p:txBody>
      </p:sp>
      <p:sp>
        <p:nvSpPr>
          <p:cNvPr id="18" name="Slide Number Placeholder 17"/>
          <p:cNvSpPr>
            <a:spLocks noGrp="1"/>
          </p:cNvSpPr>
          <p:nvPr>
            <p:ph type="sldNum" sz="quarter" idx="11"/>
          </p:nvPr>
        </p:nvSpPr>
        <p:spPr/>
        <p:txBody>
          <a:bodyPr rtlCol="0"/>
          <a:lstStyle/>
          <a:p>
            <a:fld id="{D3EE7C83-1D77-4177-89F3-91A033DE5B50}"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718561E-D2C1-4988-A1C6-4E3FAC61B452}" type="datetimeFigureOut">
              <a:rPr lang="en-US" smtClean="0"/>
              <a:t>11/13/2018</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3EE7C83-1D77-4177-89F3-91A033DE5B5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Connectives That Express Cause and Effect, Contrast, and Condition</a:t>
            </a:r>
            <a:endParaRPr lang="en-US" dirty="0"/>
          </a:p>
        </p:txBody>
      </p:sp>
    </p:spTree>
    <p:extLst>
      <p:ext uri="{BB962C8B-B14F-4D97-AF65-F5344CB8AC3E}">
        <p14:creationId xmlns:p14="http://schemas.microsoft.com/office/powerpoint/2010/main" val="13190173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62000"/>
            <a:ext cx="7467600" cy="5711952"/>
          </a:xfrm>
        </p:spPr>
        <p:txBody>
          <a:bodyPr/>
          <a:lstStyle/>
          <a:p>
            <a:pPr marL="0" indent="0">
              <a:buNone/>
            </a:pPr>
            <a:r>
              <a:rPr lang="en-US" b="1" dirty="0">
                <a:solidFill>
                  <a:srgbClr val="FF0000"/>
                </a:solidFill>
                <a:latin typeface="Palatino Linotype"/>
              </a:rPr>
              <a:t>Exercise 8, p. 400.</a:t>
            </a:r>
          </a:p>
          <a:p>
            <a:r>
              <a:rPr lang="en-US" b="1" dirty="0">
                <a:latin typeface="Garamond"/>
              </a:rPr>
              <a:t>1. Pat always enjoyed studying sciences in high school.</a:t>
            </a:r>
          </a:p>
          <a:p>
            <a:r>
              <a:rPr lang="en-US" b="1" dirty="0">
                <a:latin typeface="Garamond"/>
              </a:rPr>
              <a:t>Therefore, she decided to major in biology </a:t>
            </a:r>
            <a:r>
              <a:rPr lang="en-US" b="1" dirty="0" smtClean="0">
                <a:latin typeface="Garamond"/>
              </a:rPr>
              <a:t>in college</a:t>
            </a:r>
            <a:r>
              <a:rPr lang="en-US" b="1" dirty="0">
                <a:latin typeface="Garamond"/>
              </a:rPr>
              <a:t>.</a:t>
            </a:r>
          </a:p>
          <a:p>
            <a:r>
              <a:rPr lang="en-US" b="1" dirty="0">
                <a:latin typeface="Garamond"/>
              </a:rPr>
              <a:t>2. Due to recent improvements in the economy, </a:t>
            </a:r>
            <a:r>
              <a:rPr lang="en-US" b="1" dirty="0" smtClean="0">
                <a:latin typeface="Garamond"/>
              </a:rPr>
              <a:t>fewer people </a:t>
            </a:r>
            <a:r>
              <a:rPr lang="en-US" b="1" dirty="0">
                <a:latin typeface="Garamond"/>
              </a:rPr>
              <a:t>are unemployed.</a:t>
            </a:r>
          </a:p>
          <a:p>
            <a:r>
              <a:rPr lang="en-US" b="1" dirty="0">
                <a:latin typeface="Garamond"/>
              </a:rPr>
              <a:t>3. Last night’s storm damaged the power </a:t>
            </a:r>
            <a:r>
              <a:rPr lang="en-US" b="1" dirty="0" smtClean="0">
                <a:latin typeface="Garamond"/>
              </a:rPr>
              <a:t>lines. Consequently</a:t>
            </a:r>
            <a:r>
              <a:rPr lang="en-US" b="1" dirty="0">
                <a:latin typeface="Garamond"/>
              </a:rPr>
              <a:t>, the town was without electricity.</a:t>
            </a:r>
          </a:p>
          <a:p>
            <a:r>
              <a:rPr lang="en-US" b="1" dirty="0">
                <a:latin typeface="Palatino Linotype"/>
              </a:rPr>
              <a:t>4. </a:t>
            </a:r>
            <a:r>
              <a:rPr lang="en-US" b="1" dirty="0">
                <a:latin typeface="Garamond"/>
              </a:rPr>
              <a:t>Due to the snowstorm, only five students came </a:t>
            </a:r>
            <a:r>
              <a:rPr lang="en-US" b="1" dirty="0" smtClean="0">
                <a:latin typeface="Garamond"/>
              </a:rPr>
              <a:t>to class</a:t>
            </a:r>
            <a:r>
              <a:rPr lang="en-US" b="1" dirty="0">
                <a:latin typeface="Garamond"/>
              </a:rPr>
              <a:t>. The teacher, therefore, canceled the class.</a:t>
            </a:r>
            <a:endParaRPr lang="en-US" b="1" dirty="0"/>
          </a:p>
        </p:txBody>
      </p:sp>
    </p:spTree>
    <p:extLst>
      <p:ext uri="{BB962C8B-B14F-4D97-AF65-F5344CB8AC3E}">
        <p14:creationId xmlns:p14="http://schemas.microsoft.com/office/powerpoint/2010/main" val="2780075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latin typeface="Garamond"/>
              </a:rPr>
              <a:t>Summary of Patterns and Punctuation</a:t>
            </a:r>
            <a:endParaRPr lang="en-US" dirty="0"/>
          </a:p>
        </p:txBody>
      </p:sp>
      <p:sp>
        <p:nvSpPr>
          <p:cNvPr id="3" name="Content Placeholder 2"/>
          <p:cNvSpPr>
            <a:spLocks noGrp="1"/>
          </p:cNvSpPr>
          <p:nvPr>
            <p:ph sz="quarter" idx="1"/>
          </p:nvPr>
        </p:nvSpPr>
        <p:spPr/>
        <p:txBody>
          <a:bodyPr/>
          <a:lstStyle/>
          <a:p>
            <a:pPr marL="0" marR="0">
              <a:lnSpc>
                <a:spcPct val="115000"/>
              </a:lnSpc>
              <a:spcBef>
                <a:spcPts val="0"/>
              </a:spcBef>
              <a:spcAft>
                <a:spcPts val="1000"/>
              </a:spcAft>
            </a:pPr>
            <a:r>
              <a:rPr lang="en-US" b="1" dirty="0">
                <a:solidFill>
                  <a:srgbClr val="FF0000"/>
                </a:solidFill>
                <a:latin typeface="Calibri"/>
                <a:ea typeface="Calibri"/>
                <a:cs typeface="Arial"/>
              </a:rPr>
              <a:t>Adverb Clauses </a:t>
            </a:r>
            <a:endParaRPr lang="en-US" dirty="0">
              <a:solidFill>
                <a:srgbClr val="FF0000"/>
              </a:solidFill>
              <a:latin typeface="Calibri"/>
              <a:ea typeface="Calibri"/>
              <a:cs typeface="Arial"/>
            </a:endParaRPr>
          </a:p>
          <a:p>
            <a:pPr marL="0" marR="0">
              <a:lnSpc>
                <a:spcPct val="115000"/>
              </a:lnSpc>
              <a:spcBef>
                <a:spcPts val="0"/>
              </a:spcBef>
              <a:spcAft>
                <a:spcPts val="1000"/>
              </a:spcAft>
            </a:pPr>
            <a:r>
              <a:rPr lang="en-US" b="1" dirty="0">
                <a:latin typeface="Calibri"/>
                <a:ea typeface="Calibri"/>
                <a:cs typeface="Arial"/>
              </a:rPr>
              <a:t>(a) </a:t>
            </a:r>
            <a:r>
              <a:rPr lang="en-US" b="1" i="1" dirty="0">
                <a:solidFill>
                  <a:srgbClr val="0070C0"/>
                </a:solidFill>
                <a:latin typeface="Calibri"/>
                <a:ea typeface="Calibri"/>
                <a:cs typeface="Arial"/>
              </a:rPr>
              <a:t>Because it was hot</a:t>
            </a:r>
            <a:r>
              <a:rPr lang="en-US" b="1" i="1" dirty="0">
                <a:latin typeface="Calibri"/>
                <a:ea typeface="Calibri"/>
                <a:cs typeface="Arial"/>
              </a:rPr>
              <a:t>, </a:t>
            </a:r>
            <a:r>
              <a:rPr lang="en-US" b="1" dirty="0">
                <a:latin typeface="Calibri"/>
                <a:ea typeface="Calibri"/>
                <a:cs typeface="Arial"/>
              </a:rPr>
              <a:t>we went swimming.</a:t>
            </a:r>
          </a:p>
          <a:p>
            <a:pPr marL="0" marR="0">
              <a:lnSpc>
                <a:spcPct val="115000"/>
              </a:lnSpc>
              <a:spcBef>
                <a:spcPts val="0"/>
              </a:spcBef>
              <a:spcAft>
                <a:spcPts val="1000"/>
              </a:spcAft>
            </a:pPr>
            <a:r>
              <a:rPr lang="en-US" b="1" dirty="0">
                <a:latin typeface="Calibri"/>
                <a:ea typeface="Calibri"/>
                <a:cs typeface="Arial"/>
              </a:rPr>
              <a:t>(b) We went swimming </a:t>
            </a:r>
            <a:r>
              <a:rPr lang="en-US" b="1" i="1" dirty="0">
                <a:solidFill>
                  <a:srgbClr val="0070C0"/>
                </a:solidFill>
                <a:latin typeface="Calibri"/>
                <a:ea typeface="Calibri"/>
                <a:cs typeface="Arial"/>
              </a:rPr>
              <a:t>because it was hot</a:t>
            </a:r>
            <a:r>
              <a:rPr lang="en-US" b="1" i="1" dirty="0">
                <a:latin typeface="Calibri"/>
                <a:ea typeface="Calibri"/>
                <a:cs typeface="Arial"/>
              </a:rPr>
              <a:t>.</a:t>
            </a:r>
            <a:endParaRPr lang="en-US" b="1" dirty="0">
              <a:latin typeface="Calibri"/>
              <a:ea typeface="Calibri"/>
              <a:cs typeface="Arial"/>
            </a:endParaRPr>
          </a:p>
          <a:p>
            <a:pPr marL="0" marR="0">
              <a:lnSpc>
                <a:spcPct val="115000"/>
              </a:lnSpc>
              <a:spcBef>
                <a:spcPts val="0"/>
              </a:spcBef>
              <a:spcAft>
                <a:spcPts val="1000"/>
              </a:spcAft>
            </a:pPr>
            <a:r>
              <a:rPr lang="en-US" b="1" dirty="0">
                <a:latin typeface="Calibri"/>
                <a:ea typeface="Calibri"/>
                <a:cs typeface="Arial"/>
              </a:rPr>
              <a:t>An </a:t>
            </a:r>
            <a:r>
              <a:rPr lang="en-US" b="1" i="1" dirty="0">
                <a:solidFill>
                  <a:srgbClr val="FF0000"/>
                </a:solidFill>
                <a:latin typeface="Calibri"/>
                <a:ea typeface="Calibri"/>
                <a:cs typeface="Arial"/>
              </a:rPr>
              <a:t>adverb clause </a:t>
            </a:r>
            <a:r>
              <a:rPr lang="en-US" b="1" dirty="0">
                <a:latin typeface="Calibri"/>
                <a:ea typeface="Calibri"/>
                <a:cs typeface="Arial"/>
              </a:rPr>
              <a:t>may </a:t>
            </a:r>
            <a:r>
              <a:rPr lang="en-US" b="1" dirty="0">
                <a:solidFill>
                  <a:srgbClr val="FF0000"/>
                </a:solidFill>
                <a:latin typeface="Calibri"/>
                <a:ea typeface="Calibri"/>
                <a:cs typeface="Arial"/>
              </a:rPr>
              <a:t>precede</a:t>
            </a:r>
            <a:r>
              <a:rPr lang="en-US" b="1" dirty="0">
                <a:latin typeface="Calibri"/>
                <a:ea typeface="Calibri"/>
                <a:cs typeface="Arial"/>
              </a:rPr>
              <a:t> or </a:t>
            </a:r>
            <a:r>
              <a:rPr lang="en-US" b="1" dirty="0">
                <a:solidFill>
                  <a:srgbClr val="FF0000"/>
                </a:solidFill>
                <a:latin typeface="Calibri"/>
                <a:ea typeface="Calibri"/>
                <a:cs typeface="Arial"/>
              </a:rPr>
              <a:t>follow</a:t>
            </a:r>
            <a:r>
              <a:rPr lang="en-US" b="1" dirty="0">
                <a:latin typeface="Calibri"/>
                <a:ea typeface="Calibri"/>
                <a:cs typeface="Arial"/>
              </a:rPr>
              <a:t> an independent clause. </a:t>
            </a:r>
            <a:endParaRPr lang="en-US" b="1" dirty="0" smtClean="0">
              <a:latin typeface="Calibri"/>
              <a:ea typeface="Calibri"/>
              <a:cs typeface="Arial"/>
            </a:endParaRPr>
          </a:p>
          <a:p>
            <a:pPr marL="0" marR="0">
              <a:lnSpc>
                <a:spcPct val="115000"/>
              </a:lnSpc>
              <a:spcBef>
                <a:spcPts val="0"/>
              </a:spcBef>
              <a:spcAft>
                <a:spcPts val="1000"/>
              </a:spcAft>
            </a:pPr>
            <a:r>
              <a:rPr lang="en-US" b="1" dirty="0" smtClean="0">
                <a:solidFill>
                  <a:srgbClr val="0070C0"/>
                </a:solidFill>
                <a:latin typeface="Calibri"/>
                <a:ea typeface="Calibri"/>
                <a:cs typeface="Arial"/>
              </a:rPr>
              <a:t>punctuation</a:t>
            </a:r>
            <a:r>
              <a:rPr lang="en-US" b="1" dirty="0">
                <a:latin typeface="Calibri"/>
                <a:ea typeface="Calibri"/>
                <a:cs typeface="Arial"/>
              </a:rPr>
              <a:t>: A </a:t>
            </a:r>
            <a:r>
              <a:rPr lang="en-US" b="1" dirty="0">
                <a:solidFill>
                  <a:srgbClr val="FF0000"/>
                </a:solidFill>
                <a:latin typeface="Calibri"/>
                <a:ea typeface="Calibri"/>
                <a:cs typeface="Arial"/>
              </a:rPr>
              <a:t>comma</a:t>
            </a:r>
            <a:r>
              <a:rPr lang="en-US" b="1" dirty="0">
                <a:latin typeface="Calibri"/>
                <a:ea typeface="Calibri"/>
                <a:cs typeface="Arial"/>
              </a:rPr>
              <a:t> is used if the </a:t>
            </a:r>
            <a:r>
              <a:rPr lang="en-US" b="1" u="sng" dirty="0">
                <a:latin typeface="Calibri"/>
                <a:ea typeface="Calibri"/>
                <a:cs typeface="Arial"/>
              </a:rPr>
              <a:t>adverb</a:t>
            </a:r>
            <a:r>
              <a:rPr lang="en-US" b="1" dirty="0">
                <a:latin typeface="Calibri"/>
                <a:ea typeface="Calibri"/>
                <a:cs typeface="Arial"/>
              </a:rPr>
              <a:t> clause comes </a:t>
            </a:r>
            <a:r>
              <a:rPr lang="en-US" b="1" dirty="0">
                <a:solidFill>
                  <a:srgbClr val="FF0000"/>
                </a:solidFill>
                <a:latin typeface="Calibri"/>
                <a:ea typeface="Calibri"/>
                <a:cs typeface="Arial"/>
              </a:rPr>
              <a:t>first</a:t>
            </a:r>
            <a:r>
              <a:rPr lang="en-US" b="1" dirty="0">
                <a:latin typeface="Calibri"/>
                <a:ea typeface="Calibri"/>
                <a:cs typeface="Arial"/>
              </a:rPr>
              <a:t>.</a:t>
            </a:r>
          </a:p>
          <a:p>
            <a:endParaRPr lang="en-US" dirty="0"/>
          </a:p>
        </p:txBody>
      </p:sp>
    </p:spTree>
    <p:extLst>
      <p:ext uri="{BB962C8B-B14F-4D97-AF65-F5344CB8AC3E}">
        <p14:creationId xmlns:p14="http://schemas.microsoft.com/office/powerpoint/2010/main" val="3531582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7467600" cy="5864352"/>
          </a:xfrm>
        </p:spPr>
        <p:txBody>
          <a:bodyPr/>
          <a:lstStyle/>
          <a:p>
            <a:pPr marL="0" marR="0">
              <a:lnSpc>
                <a:spcPct val="115000"/>
              </a:lnSpc>
              <a:spcBef>
                <a:spcPts val="0"/>
              </a:spcBef>
              <a:spcAft>
                <a:spcPts val="1000"/>
              </a:spcAft>
            </a:pPr>
            <a:r>
              <a:rPr lang="en-US" b="1" dirty="0" smtClean="0">
                <a:solidFill>
                  <a:srgbClr val="FF0000"/>
                </a:solidFill>
                <a:latin typeface="Calibri"/>
                <a:ea typeface="Calibri"/>
                <a:cs typeface="Arial"/>
              </a:rPr>
              <a:t>Prepositions</a:t>
            </a:r>
          </a:p>
          <a:p>
            <a:pPr marL="0" marR="0">
              <a:lnSpc>
                <a:spcPct val="115000"/>
              </a:lnSpc>
              <a:spcBef>
                <a:spcPts val="0"/>
              </a:spcBef>
              <a:spcAft>
                <a:spcPts val="1000"/>
              </a:spcAft>
            </a:pPr>
            <a:r>
              <a:rPr lang="en-US" dirty="0" smtClean="0">
                <a:latin typeface="Calibri"/>
                <a:ea typeface="Calibri"/>
                <a:cs typeface="Arial"/>
              </a:rPr>
              <a:t> </a:t>
            </a:r>
            <a:r>
              <a:rPr lang="en-US" b="1" dirty="0">
                <a:latin typeface="Calibri"/>
                <a:ea typeface="Calibri"/>
                <a:cs typeface="Arial"/>
              </a:rPr>
              <a:t>(c) </a:t>
            </a:r>
            <a:r>
              <a:rPr lang="en-US" b="1" i="1" dirty="0">
                <a:solidFill>
                  <a:srgbClr val="0070C0"/>
                </a:solidFill>
                <a:latin typeface="Calibri"/>
                <a:ea typeface="Calibri"/>
                <a:cs typeface="Arial"/>
              </a:rPr>
              <a:t>Because of the hot weather</a:t>
            </a:r>
            <a:r>
              <a:rPr lang="en-US" b="1" i="1" dirty="0">
                <a:latin typeface="Calibri"/>
                <a:ea typeface="Calibri"/>
                <a:cs typeface="Arial"/>
              </a:rPr>
              <a:t>, </a:t>
            </a:r>
            <a:r>
              <a:rPr lang="en-US" b="1" dirty="0">
                <a:latin typeface="Calibri"/>
                <a:ea typeface="Calibri"/>
                <a:cs typeface="Arial"/>
              </a:rPr>
              <a:t>we went swimming.</a:t>
            </a:r>
          </a:p>
          <a:p>
            <a:pPr marL="0" marR="0">
              <a:lnSpc>
                <a:spcPct val="115000"/>
              </a:lnSpc>
              <a:spcBef>
                <a:spcPts val="0"/>
              </a:spcBef>
              <a:spcAft>
                <a:spcPts val="1000"/>
              </a:spcAft>
            </a:pPr>
            <a:r>
              <a:rPr lang="en-US" b="1" dirty="0">
                <a:latin typeface="Calibri"/>
                <a:ea typeface="Calibri"/>
                <a:cs typeface="Arial"/>
              </a:rPr>
              <a:t>(d) We went swimming </a:t>
            </a:r>
            <a:r>
              <a:rPr lang="en-US" b="1" i="1" dirty="0">
                <a:solidFill>
                  <a:srgbClr val="0070C0"/>
                </a:solidFill>
                <a:latin typeface="Calibri"/>
                <a:ea typeface="Calibri"/>
                <a:cs typeface="Arial"/>
              </a:rPr>
              <a:t>because of the hot weather</a:t>
            </a:r>
            <a:r>
              <a:rPr lang="en-US" b="1" i="1" dirty="0">
                <a:latin typeface="Calibri"/>
                <a:ea typeface="Calibri"/>
                <a:cs typeface="Arial"/>
              </a:rPr>
              <a:t>.</a:t>
            </a:r>
            <a:endParaRPr lang="en-US" b="1" dirty="0">
              <a:latin typeface="Calibri"/>
              <a:ea typeface="Calibri"/>
              <a:cs typeface="Arial"/>
            </a:endParaRPr>
          </a:p>
          <a:p>
            <a:pPr marL="0" marR="0">
              <a:lnSpc>
                <a:spcPct val="115000"/>
              </a:lnSpc>
              <a:spcBef>
                <a:spcPts val="0"/>
              </a:spcBef>
              <a:spcAft>
                <a:spcPts val="1000"/>
              </a:spcAft>
            </a:pPr>
            <a:r>
              <a:rPr lang="en-US" b="1" dirty="0">
                <a:latin typeface="Calibri"/>
                <a:ea typeface="Calibri"/>
                <a:cs typeface="Arial"/>
              </a:rPr>
              <a:t>A </a:t>
            </a:r>
            <a:r>
              <a:rPr lang="en-US" b="1" i="1" dirty="0">
                <a:solidFill>
                  <a:srgbClr val="FF0000"/>
                </a:solidFill>
                <a:latin typeface="Calibri"/>
                <a:ea typeface="Calibri"/>
                <a:cs typeface="Arial"/>
              </a:rPr>
              <a:t>preposition</a:t>
            </a:r>
            <a:r>
              <a:rPr lang="en-US" b="1" i="1" dirty="0">
                <a:latin typeface="Calibri"/>
                <a:ea typeface="Calibri"/>
                <a:cs typeface="Arial"/>
              </a:rPr>
              <a:t> </a:t>
            </a:r>
            <a:r>
              <a:rPr lang="en-US" b="1" dirty="0">
                <a:latin typeface="Calibri"/>
                <a:ea typeface="Calibri"/>
                <a:cs typeface="Arial"/>
              </a:rPr>
              <a:t>is </a:t>
            </a:r>
            <a:r>
              <a:rPr lang="en-US" b="1" dirty="0">
                <a:solidFill>
                  <a:srgbClr val="0070C0"/>
                </a:solidFill>
                <a:latin typeface="Calibri"/>
                <a:ea typeface="Calibri"/>
                <a:cs typeface="Arial"/>
              </a:rPr>
              <a:t>followed</a:t>
            </a:r>
            <a:r>
              <a:rPr lang="en-US" b="1" dirty="0">
                <a:latin typeface="Calibri"/>
                <a:ea typeface="Calibri"/>
                <a:cs typeface="Arial"/>
              </a:rPr>
              <a:t> by a </a:t>
            </a:r>
            <a:r>
              <a:rPr lang="en-US" b="1" dirty="0">
                <a:solidFill>
                  <a:srgbClr val="0070C0"/>
                </a:solidFill>
                <a:latin typeface="Calibri"/>
                <a:ea typeface="Calibri"/>
                <a:cs typeface="Arial"/>
              </a:rPr>
              <a:t>noun</a:t>
            </a:r>
            <a:r>
              <a:rPr lang="en-US" b="1" dirty="0">
                <a:latin typeface="Calibri"/>
                <a:ea typeface="Calibri"/>
                <a:cs typeface="Arial"/>
              </a:rPr>
              <a:t> </a:t>
            </a:r>
            <a:r>
              <a:rPr lang="en-US" b="1" dirty="0">
                <a:solidFill>
                  <a:srgbClr val="0070C0"/>
                </a:solidFill>
                <a:latin typeface="Calibri"/>
                <a:ea typeface="Calibri"/>
                <a:cs typeface="Arial"/>
              </a:rPr>
              <a:t>object</a:t>
            </a:r>
            <a:r>
              <a:rPr lang="en-US" b="1" dirty="0">
                <a:latin typeface="Calibri"/>
                <a:ea typeface="Calibri"/>
                <a:cs typeface="Arial"/>
              </a:rPr>
              <a:t>, not by a </a:t>
            </a:r>
            <a:r>
              <a:rPr lang="en-US" b="1" dirty="0">
                <a:solidFill>
                  <a:srgbClr val="0070C0"/>
                </a:solidFill>
                <a:latin typeface="Calibri"/>
                <a:ea typeface="Calibri"/>
                <a:cs typeface="Arial"/>
              </a:rPr>
              <a:t>subject</a:t>
            </a:r>
            <a:r>
              <a:rPr lang="en-US" b="1" dirty="0">
                <a:latin typeface="Calibri"/>
                <a:ea typeface="Calibri"/>
                <a:cs typeface="Arial"/>
              </a:rPr>
              <a:t> and </a:t>
            </a:r>
            <a:r>
              <a:rPr lang="en-US" b="1" dirty="0">
                <a:solidFill>
                  <a:srgbClr val="0070C0"/>
                </a:solidFill>
                <a:latin typeface="Calibri"/>
                <a:ea typeface="Calibri"/>
                <a:cs typeface="Arial"/>
              </a:rPr>
              <a:t>verb</a:t>
            </a:r>
            <a:r>
              <a:rPr lang="en-US" b="1" dirty="0">
                <a:latin typeface="Calibri"/>
                <a:ea typeface="Calibri"/>
                <a:cs typeface="Arial"/>
              </a:rPr>
              <a:t>.</a:t>
            </a:r>
          </a:p>
          <a:p>
            <a:pPr marL="0" marR="0">
              <a:lnSpc>
                <a:spcPct val="115000"/>
              </a:lnSpc>
              <a:spcBef>
                <a:spcPts val="0"/>
              </a:spcBef>
              <a:spcAft>
                <a:spcPts val="1000"/>
              </a:spcAft>
            </a:pPr>
            <a:r>
              <a:rPr lang="en-US" b="1" dirty="0">
                <a:solidFill>
                  <a:srgbClr val="FF0000"/>
                </a:solidFill>
                <a:latin typeface="Calibri"/>
                <a:ea typeface="Calibri"/>
                <a:cs typeface="Arial"/>
              </a:rPr>
              <a:t>PUNCTUATION</a:t>
            </a:r>
            <a:r>
              <a:rPr lang="en-US" b="1" dirty="0">
                <a:latin typeface="Calibri"/>
                <a:ea typeface="Calibri"/>
                <a:cs typeface="Arial"/>
              </a:rPr>
              <a:t>: A </a:t>
            </a:r>
            <a:r>
              <a:rPr lang="en-US" b="1" dirty="0">
                <a:solidFill>
                  <a:srgbClr val="0070C0"/>
                </a:solidFill>
                <a:latin typeface="Calibri"/>
                <a:ea typeface="Calibri"/>
                <a:cs typeface="Arial"/>
              </a:rPr>
              <a:t>comma</a:t>
            </a:r>
            <a:r>
              <a:rPr lang="en-US" b="1" dirty="0">
                <a:latin typeface="Calibri"/>
                <a:ea typeface="Calibri"/>
                <a:cs typeface="Arial"/>
              </a:rPr>
              <a:t> is </a:t>
            </a:r>
            <a:r>
              <a:rPr lang="en-US" b="1" u="sng" dirty="0">
                <a:latin typeface="Calibri"/>
                <a:ea typeface="Calibri"/>
                <a:cs typeface="Arial"/>
              </a:rPr>
              <a:t>usually</a:t>
            </a:r>
            <a:r>
              <a:rPr lang="en-US" b="1" dirty="0">
                <a:latin typeface="Calibri"/>
                <a:ea typeface="Calibri"/>
                <a:cs typeface="Arial"/>
              </a:rPr>
              <a:t> used if the prepositional phrase </a:t>
            </a:r>
            <a:r>
              <a:rPr lang="en-US" b="1" dirty="0">
                <a:solidFill>
                  <a:srgbClr val="FF0000"/>
                </a:solidFill>
                <a:latin typeface="Calibri"/>
                <a:ea typeface="Calibri"/>
                <a:cs typeface="Arial"/>
              </a:rPr>
              <a:t>precedes</a:t>
            </a:r>
            <a:r>
              <a:rPr lang="en-US" b="1" dirty="0">
                <a:latin typeface="Calibri"/>
                <a:ea typeface="Calibri"/>
                <a:cs typeface="Arial"/>
              </a:rPr>
              <a:t> the </a:t>
            </a:r>
            <a:r>
              <a:rPr lang="en-US" b="1" dirty="0">
                <a:solidFill>
                  <a:srgbClr val="0070C0"/>
                </a:solidFill>
                <a:latin typeface="Calibri"/>
                <a:ea typeface="Calibri"/>
                <a:cs typeface="Arial"/>
              </a:rPr>
              <a:t>subject</a:t>
            </a:r>
            <a:r>
              <a:rPr lang="en-US" b="1" dirty="0">
                <a:latin typeface="Calibri"/>
                <a:ea typeface="Calibri"/>
                <a:cs typeface="Arial"/>
              </a:rPr>
              <a:t> and </a:t>
            </a:r>
            <a:r>
              <a:rPr lang="en-US" b="1" dirty="0">
                <a:solidFill>
                  <a:srgbClr val="0070C0"/>
                </a:solidFill>
                <a:latin typeface="Calibri"/>
                <a:ea typeface="Calibri"/>
                <a:cs typeface="Arial"/>
              </a:rPr>
              <a:t>verb</a:t>
            </a:r>
            <a:r>
              <a:rPr lang="en-US" b="1" dirty="0">
                <a:latin typeface="Calibri"/>
                <a:ea typeface="Calibri"/>
                <a:cs typeface="Arial"/>
              </a:rPr>
              <a:t> of the independent clause.</a:t>
            </a:r>
            <a:endParaRPr lang="en-US" dirty="0">
              <a:latin typeface="Calibri"/>
              <a:ea typeface="Calibri"/>
              <a:cs typeface="Arial"/>
            </a:endParaRPr>
          </a:p>
          <a:p>
            <a:endParaRPr lang="en-US" dirty="0"/>
          </a:p>
        </p:txBody>
      </p:sp>
    </p:spTree>
    <p:extLst>
      <p:ext uri="{BB962C8B-B14F-4D97-AF65-F5344CB8AC3E}">
        <p14:creationId xmlns:p14="http://schemas.microsoft.com/office/powerpoint/2010/main" val="2985694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7467600" cy="5940552"/>
          </a:xfrm>
        </p:spPr>
        <p:txBody>
          <a:bodyPr/>
          <a:lstStyle/>
          <a:p>
            <a:pPr marL="0" marR="0">
              <a:lnSpc>
                <a:spcPct val="115000"/>
              </a:lnSpc>
              <a:spcBef>
                <a:spcPts val="0"/>
              </a:spcBef>
              <a:spcAft>
                <a:spcPts val="1000"/>
              </a:spcAft>
            </a:pPr>
            <a:r>
              <a:rPr lang="en-US" b="1" dirty="0">
                <a:solidFill>
                  <a:srgbClr val="FF0000"/>
                </a:solidFill>
                <a:latin typeface="Calibri"/>
                <a:ea typeface="Calibri"/>
                <a:cs typeface="Arial"/>
              </a:rPr>
              <a:t>Transitions </a:t>
            </a:r>
            <a:endParaRPr lang="en-US" dirty="0">
              <a:solidFill>
                <a:srgbClr val="FF0000"/>
              </a:solidFill>
              <a:latin typeface="Calibri"/>
              <a:ea typeface="Calibri"/>
              <a:cs typeface="Arial"/>
            </a:endParaRPr>
          </a:p>
          <a:p>
            <a:pPr marL="0" marR="0">
              <a:lnSpc>
                <a:spcPct val="115000"/>
              </a:lnSpc>
              <a:spcBef>
                <a:spcPts val="0"/>
              </a:spcBef>
              <a:spcAft>
                <a:spcPts val="1000"/>
              </a:spcAft>
            </a:pPr>
            <a:r>
              <a:rPr lang="en-US" b="1" dirty="0">
                <a:latin typeface="Calibri"/>
                <a:ea typeface="Calibri"/>
                <a:cs typeface="Arial"/>
              </a:rPr>
              <a:t>(e) It was hot. </a:t>
            </a:r>
            <a:r>
              <a:rPr lang="en-US" b="1" i="1" dirty="0">
                <a:solidFill>
                  <a:srgbClr val="0070C0"/>
                </a:solidFill>
                <a:latin typeface="Calibri"/>
                <a:ea typeface="Calibri"/>
                <a:cs typeface="Arial"/>
              </a:rPr>
              <a:t>Therefore, we went swimming</a:t>
            </a:r>
            <a:r>
              <a:rPr lang="en-US" b="1" i="1" dirty="0">
                <a:latin typeface="Calibri"/>
                <a:ea typeface="Calibri"/>
                <a:cs typeface="Arial"/>
              </a:rPr>
              <a:t>.</a:t>
            </a:r>
            <a:endParaRPr lang="en-US" b="1" dirty="0">
              <a:latin typeface="Calibri"/>
              <a:ea typeface="Calibri"/>
              <a:cs typeface="Arial"/>
            </a:endParaRPr>
          </a:p>
          <a:p>
            <a:pPr marL="0" marR="0">
              <a:lnSpc>
                <a:spcPct val="115000"/>
              </a:lnSpc>
              <a:spcBef>
                <a:spcPts val="0"/>
              </a:spcBef>
              <a:spcAft>
                <a:spcPts val="1000"/>
              </a:spcAft>
            </a:pPr>
            <a:r>
              <a:rPr lang="en-US" b="1" dirty="0">
                <a:latin typeface="Calibri"/>
                <a:ea typeface="Calibri"/>
                <a:cs typeface="Arial"/>
              </a:rPr>
              <a:t>(t) It was hot. </a:t>
            </a:r>
            <a:r>
              <a:rPr lang="en-US" b="1" i="1" dirty="0">
                <a:solidFill>
                  <a:srgbClr val="0070C0"/>
                </a:solidFill>
                <a:latin typeface="Calibri"/>
                <a:ea typeface="Calibri"/>
                <a:cs typeface="Arial"/>
              </a:rPr>
              <a:t>We, therefore, went swimming.</a:t>
            </a:r>
            <a:endParaRPr lang="en-US" b="1" dirty="0">
              <a:solidFill>
                <a:srgbClr val="0070C0"/>
              </a:solidFill>
              <a:latin typeface="Calibri"/>
              <a:ea typeface="Calibri"/>
              <a:cs typeface="Arial"/>
            </a:endParaRPr>
          </a:p>
          <a:p>
            <a:pPr marL="0" marR="0">
              <a:lnSpc>
                <a:spcPct val="115000"/>
              </a:lnSpc>
              <a:spcBef>
                <a:spcPts val="0"/>
              </a:spcBef>
              <a:spcAft>
                <a:spcPts val="1000"/>
              </a:spcAft>
            </a:pPr>
            <a:r>
              <a:rPr lang="en-US" b="1" dirty="0">
                <a:latin typeface="Calibri"/>
                <a:ea typeface="Calibri"/>
                <a:cs typeface="Arial"/>
              </a:rPr>
              <a:t>(g) It was hot. </a:t>
            </a:r>
            <a:r>
              <a:rPr lang="en-US" b="1" i="1" dirty="0">
                <a:solidFill>
                  <a:srgbClr val="0070C0"/>
                </a:solidFill>
                <a:latin typeface="Calibri"/>
                <a:ea typeface="Calibri"/>
                <a:cs typeface="Arial"/>
              </a:rPr>
              <a:t>We went swimming, therefore.</a:t>
            </a:r>
            <a:endParaRPr lang="en-US" b="1" dirty="0">
              <a:solidFill>
                <a:srgbClr val="0070C0"/>
              </a:solidFill>
              <a:latin typeface="Calibri"/>
              <a:ea typeface="Calibri"/>
              <a:cs typeface="Arial"/>
            </a:endParaRPr>
          </a:p>
          <a:p>
            <a:pPr marL="0" marR="0">
              <a:lnSpc>
                <a:spcPct val="115000"/>
              </a:lnSpc>
              <a:spcBef>
                <a:spcPts val="0"/>
              </a:spcBef>
              <a:spcAft>
                <a:spcPts val="1000"/>
              </a:spcAft>
            </a:pPr>
            <a:r>
              <a:rPr lang="en-US" b="1" dirty="0">
                <a:latin typeface="Calibri"/>
                <a:ea typeface="Calibri"/>
                <a:cs typeface="Arial"/>
              </a:rPr>
              <a:t>A </a:t>
            </a:r>
            <a:r>
              <a:rPr lang="en-US" b="1" i="1" dirty="0">
                <a:solidFill>
                  <a:srgbClr val="FF0000"/>
                </a:solidFill>
                <a:latin typeface="Calibri"/>
                <a:ea typeface="Calibri"/>
                <a:cs typeface="Arial"/>
              </a:rPr>
              <a:t>transition</a:t>
            </a:r>
            <a:r>
              <a:rPr lang="en-US" b="1" i="1" dirty="0">
                <a:latin typeface="Calibri"/>
                <a:ea typeface="Calibri"/>
                <a:cs typeface="Arial"/>
              </a:rPr>
              <a:t> </a:t>
            </a:r>
            <a:r>
              <a:rPr lang="en-US" b="1" dirty="0">
                <a:latin typeface="Calibri"/>
                <a:ea typeface="Calibri"/>
                <a:cs typeface="Arial"/>
              </a:rPr>
              <a:t>is used with the </a:t>
            </a:r>
            <a:r>
              <a:rPr lang="en-US" b="1" dirty="0">
                <a:solidFill>
                  <a:srgbClr val="FF0000"/>
                </a:solidFill>
                <a:latin typeface="Calibri"/>
                <a:ea typeface="Calibri"/>
                <a:cs typeface="Arial"/>
              </a:rPr>
              <a:t>second</a:t>
            </a:r>
            <a:r>
              <a:rPr lang="en-US" b="1" dirty="0">
                <a:latin typeface="Calibri"/>
                <a:ea typeface="Calibri"/>
                <a:cs typeface="Arial"/>
              </a:rPr>
              <a:t> sentence of a pair. It shows the relationship of the </a:t>
            </a:r>
            <a:r>
              <a:rPr lang="en-US" b="1" dirty="0">
                <a:solidFill>
                  <a:srgbClr val="FF0000"/>
                </a:solidFill>
                <a:latin typeface="Calibri"/>
                <a:ea typeface="Calibri"/>
                <a:cs typeface="Arial"/>
              </a:rPr>
              <a:t>second</a:t>
            </a:r>
            <a:r>
              <a:rPr lang="en-US" b="1" dirty="0">
                <a:latin typeface="Calibri"/>
                <a:ea typeface="Calibri"/>
                <a:cs typeface="Arial"/>
              </a:rPr>
              <a:t> idea to the </a:t>
            </a:r>
            <a:r>
              <a:rPr lang="en-US" b="1" dirty="0">
                <a:solidFill>
                  <a:srgbClr val="FF0000"/>
                </a:solidFill>
                <a:latin typeface="Calibri"/>
                <a:ea typeface="Calibri"/>
                <a:cs typeface="Arial"/>
              </a:rPr>
              <a:t>first</a:t>
            </a:r>
            <a:r>
              <a:rPr lang="en-US" b="1" dirty="0">
                <a:latin typeface="Calibri"/>
                <a:ea typeface="Calibri"/>
                <a:cs typeface="Arial"/>
              </a:rPr>
              <a:t> idea. A </a:t>
            </a:r>
            <a:r>
              <a:rPr lang="en-US" b="1" dirty="0">
                <a:solidFill>
                  <a:srgbClr val="FF0000"/>
                </a:solidFill>
                <a:latin typeface="Calibri"/>
                <a:ea typeface="Calibri"/>
                <a:cs typeface="Arial"/>
              </a:rPr>
              <a:t>transition</a:t>
            </a:r>
            <a:r>
              <a:rPr lang="en-US" b="1" dirty="0">
                <a:latin typeface="Calibri"/>
                <a:ea typeface="Calibri"/>
                <a:cs typeface="Arial"/>
              </a:rPr>
              <a:t> is </a:t>
            </a:r>
            <a:r>
              <a:rPr lang="en-US" b="1" dirty="0">
                <a:solidFill>
                  <a:srgbClr val="0070C0"/>
                </a:solidFill>
                <a:latin typeface="Calibri"/>
                <a:ea typeface="Calibri"/>
                <a:cs typeface="Arial"/>
              </a:rPr>
              <a:t>movable</a:t>
            </a:r>
            <a:r>
              <a:rPr lang="en-US" b="1" dirty="0">
                <a:latin typeface="Calibri"/>
                <a:ea typeface="Calibri"/>
                <a:cs typeface="Arial"/>
              </a:rPr>
              <a:t> within the </a:t>
            </a:r>
            <a:r>
              <a:rPr lang="en-US" b="1" dirty="0">
                <a:solidFill>
                  <a:srgbClr val="FF0000"/>
                </a:solidFill>
                <a:latin typeface="Calibri"/>
                <a:ea typeface="Calibri"/>
                <a:cs typeface="Arial"/>
              </a:rPr>
              <a:t>second</a:t>
            </a:r>
            <a:r>
              <a:rPr lang="en-US" b="1" dirty="0">
                <a:latin typeface="Calibri"/>
                <a:ea typeface="Calibri"/>
                <a:cs typeface="Arial"/>
              </a:rPr>
              <a:t> sentence.</a:t>
            </a:r>
          </a:p>
          <a:p>
            <a:pPr marL="0" marR="0">
              <a:lnSpc>
                <a:spcPct val="115000"/>
              </a:lnSpc>
              <a:spcBef>
                <a:spcPts val="0"/>
              </a:spcBef>
              <a:spcAft>
                <a:spcPts val="1000"/>
              </a:spcAft>
            </a:pPr>
            <a:r>
              <a:rPr lang="en-US" b="1" dirty="0">
                <a:solidFill>
                  <a:srgbClr val="FF0000"/>
                </a:solidFill>
                <a:latin typeface="Calibri"/>
                <a:ea typeface="Calibri"/>
                <a:cs typeface="Arial"/>
              </a:rPr>
              <a:t>PUNCTUATION</a:t>
            </a:r>
            <a:r>
              <a:rPr lang="en-US" b="1" dirty="0">
                <a:latin typeface="Calibri"/>
                <a:ea typeface="Calibri"/>
                <a:cs typeface="Arial"/>
              </a:rPr>
              <a:t>: A </a:t>
            </a:r>
            <a:r>
              <a:rPr lang="en-US" b="1" dirty="0">
                <a:solidFill>
                  <a:srgbClr val="FF0000"/>
                </a:solidFill>
                <a:latin typeface="Calibri"/>
                <a:ea typeface="Calibri"/>
                <a:cs typeface="Arial"/>
              </a:rPr>
              <a:t>period</a:t>
            </a:r>
            <a:r>
              <a:rPr lang="en-US" b="1" dirty="0">
                <a:latin typeface="Calibri"/>
                <a:ea typeface="Calibri"/>
                <a:cs typeface="Arial"/>
              </a:rPr>
              <a:t> is used between the two independent clauses.* A </a:t>
            </a:r>
            <a:r>
              <a:rPr lang="en-US" b="1" dirty="0">
                <a:solidFill>
                  <a:srgbClr val="FF0000"/>
                </a:solidFill>
                <a:latin typeface="Calibri"/>
                <a:ea typeface="Calibri"/>
                <a:cs typeface="Arial"/>
              </a:rPr>
              <a:t>comma</a:t>
            </a:r>
            <a:r>
              <a:rPr lang="en-US" b="1" dirty="0">
                <a:latin typeface="Calibri"/>
                <a:ea typeface="Calibri"/>
                <a:cs typeface="Arial"/>
              </a:rPr>
              <a:t> may </a:t>
            </a:r>
            <a:r>
              <a:rPr lang="en-US" b="1" dirty="0">
                <a:solidFill>
                  <a:srgbClr val="FF0000"/>
                </a:solidFill>
                <a:latin typeface="Calibri"/>
                <a:ea typeface="Calibri"/>
                <a:cs typeface="Arial"/>
              </a:rPr>
              <a:t>not</a:t>
            </a:r>
            <a:r>
              <a:rPr lang="en-US" b="1" dirty="0">
                <a:latin typeface="Calibri"/>
                <a:ea typeface="Calibri"/>
                <a:cs typeface="Arial"/>
              </a:rPr>
              <a:t> be used to </a:t>
            </a:r>
            <a:r>
              <a:rPr lang="en-US" b="1" dirty="0">
                <a:solidFill>
                  <a:srgbClr val="0070C0"/>
                </a:solidFill>
                <a:latin typeface="Calibri"/>
                <a:ea typeface="Calibri"/>
                <a:cs typeface="Arial"/>
              </a:rPr>
              <a:t>separate</a:t>
            </a:r>
            <a:r>
              <a:rPr lang="en-US" b="1" dirty="0">
                <a:latin typeface="Calibri"/>
                <a:ea typeface="Calibri"/>
                <a:cs typeface="Arial"/>
              </a:rPr>
              <a:t> the clauses. </a:t>
            </a:r>
            <a:r>
              <a:rPr lang="en-US" b="1" dirty="0">
                <a:solidFill>
                  <a:srgbClr val="0070C0"/>
                </a:solidFill>
                <a:latin typeface="Calibri"/>
                <a:ea typeface="Calibri"/>
                <a:cs typeface="Arial"/>
              </a:rPr>
              <a:t>Commas</a:t>
            </a:r>
            <a:r>
              <a:rPr lang="en-US" b="1" dirty="0">
                <a:latin typeface="Calibri"/>
                <a:ea typeface="Calibri"/>
                <a:cs typeface="Arial"/>
              </a:rPr>
              <a:t> are </a:t>
            </a:r>
            <a:r>
              <a:rPr lang="en-US" b="1" dirty="0">
                <a:solidFill>
                  <a:srgbClr val="FF0000"/>
                </a:solidFill>
                <a:latin typeface="Calibri"/>
                <a:ea typeface="Calibri"/>
                <a:cs typeface="Arial"/>
              </a:rPr>
              <a:t>usually</a:t>
            </a:r>
            <a:r>
              <a:rPr lang="en-US" b="1" dirty="0">
                <a:latin typeface="Calibri"/>
                <a:ea typeface="Calibri"/>
                <a:cs typeface="Arial"/>
              </a:rPr>
              <a:t> used to set the transition off from the rest of the sentence.</a:t>
            </a:r>
          </a:p>
          <a:p>
            <a:endParaRPr lang="en-US" b="1" dirty="0"/>
          </a:p>
        </p:txBody>
      </p:sp>
    </p:spTree>
    <p:extLst>
      <p:ext uri="{BB962C8B-B14F-4D97-AF65-F5344CB8AC3E}">
        <p14:creationId xmlns:p14="http://schemas.microsoft.com/office/powerpoint/2010/main" val="517876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38200"/>
            <a:ext cx="7467600" cy="5635752"/>
          </a:xfrm>
        </p:spPr>
        <p:txBody>
          <a:bodyPr>
            <a:normAutofit/>
          </a:bodyPr>
          <a:lstStyle/>
          <a:p>
            <a:pPr marL="0" marR="0">
              <a:lnSpc>
                <a:spcPct val="115000"/>
              </a:lnSpc>
              <a:spcBef>
                <a:spcPts val="0"/>
              </a:spcBef>
              <a:spcAft>
                <a:spcPts val="1000"/>
              </a:spcAft>
            </a:pPr>
            <a:r>
              <a:rPr lang="en-US" b="1" dirty="0">
                <a:latin typeface="Calibri"/>
                <a:ea typeface="Calibri"/>
                <a:cs typeface="Arial"/>
              </a:rPr>
              <a:t>*A </a:t>
            </a:r>
            <a:r>
              <a:rPr lang="en-US" b="1" dirty="0">
                <a:solidFill>
                  <a:srgbClr val="FF0000"/>
                </a:solidFill>
                <a:latin typeface="Calibri"/>
                <a:ea typeface="Calibri"/>
                <a:cs typeface="Arial"/>
              </a:rPr>
              <a:t>semicolon</a:t>
            </a:r>
            <a:r>
              <a:rPr lang="en-US" b="1" dirty="0">
                <a:latin typeface="Calibri"/>
                <a:ea typeface="Calibri"/>
                <a:cs typeface="Arial"/>
              </a:rPr>
              <a:t> ( ; ) may be used instead of a </a:t>
            </a:r>
            <a:r>
              <a:rPr lang="en-US" b="1" dirty="0">
                <a:solidFill>
                  <a:srgbClr val="FF0000"/>
                </a:solidFill>
                <a:latin typeface="Calibri"/>
                <a:ea typeface="Calibri"/>
                <a:cs typeface="Arial"/>
              </a:rPr>
              <a:t>period</a:t>
            </a:r>
            <a:r>
              <a:rPr lang="en-US" b="1" dirty="0">
                <a:latin typeface="Calibri"/>
                <a:ea typeface="Calibri"/>
                <a:cs typeface="Arial"/>
              </a:rPr>
              <a:t> between the two independent clauses.</a:t>
            </a:r>
            <a:endParaRPr lang="en-US" dirty="0">
              <a:latin typeface="Calibri"/>
              <a:ea typeface="Calibri"/>
              <a:cs typeface="Arial"/>
            </a:endParaRPr>
          </a:p>
          <a:p>
            <a:pPr marL="0" marR="0">
              <a:lnSpc>
                <a:spcPct val="115000"/>
              </a:lnSpc>
              <a:spcBef>
                <a:spcPts val="0"/>
              </a:spcBef>
              <a:spcAft>
                <a:spcPts val="1000"/>
              </a:spcAft>
            </a:pPr>
            <a:r>
              <a:rPr lang="en-US" b="1" i="1" dirty="0">
                <a:latin typeface="Calibri"/>
                <a:ea typeface="Calibri"/>
                <a:cs typeface="Arial"/>
              </a:rPr>
              <a:t>It was hot; </a:t>
            </a:r>
            <a:r>
              <a:rPr lang="en-US" b="1" i="1" dirty="0">
                <a:solidFill>
                  <a:srgbClr val="0070C0"/>
                </a:solidFill>
                <a:latin typeface="Calibri"/>
                <a:ea typeface="Calibri"/>
                <a:cs typeface="Arial"/>
              </a:rPr>
              <a:t>therefore, we went swimming.</a:t>
            </a:r>
            <a:endParaRPr lang="en-US" dirty="0">
              <a:solidFill>
                <a:srgbClr val="0070C0"/>
              </a:solidFill>
              <a:latin typeface="Calibri"/>
              <a:ea typeface="Calibri"/>
              <a:cs typeface="Arial"/>
            </a:endParaRPr>
          </a:p>
          <a:p>
            <a:pPr marL="0" marR="0">
              <a:lnSpc>
                <a:spcPct val="115000"/>
              </a:lnSpc>
              <a:spcBef>
                <a:spcPts val="0"/>
              </a:spcBef>
              <a:spcAft>
                <a:spcPts val="1000"/>
              </a:spcAft>
            </a:pPr>
            <a:r>
              <a:rPr lang="en-US" b="1" i="1" dirty="0">
                <a:latin typeface="Calibri"/>
                <a:ea typeface="Calibri"/>
                <a:cs typeface="Arial"/>
              </a:rPr>
              <a:t>It was hot; </a:t>
            </a:r>
            <a:r>
              <a:rPr lang="en-US" b="1" i="1" dirty="0">
                <a:solidFill>
                  <a:srgbClr val="0070C0"/>
                </a:solidFill>
                <a:latin typeface="Calibri"/>
                <a:ea typeface="Calibri"/>
                <a:cs typeface="Arial"/>
              </a:rPr>
              <a:t>we, therefore, went swimming.</a:t>
            </a:r>
            <a:endParaRPr lang="en-US" dirty="0">
              <a:solidFill>
                <a:srgbClr val="0070C0"/>
              </a:solidFill>
              <a:latin typeface="Calibri"/>
              <a:ea typeface="Calibri"/>
              <a:cs typeface="Arial"/>
            </a:endParaRPr>
          </a:p>
          <a:p>
            <a:pPr marL="0" marR="0">
              <a:lnSpc>
                <a:spcPct val="115000"/>
              </a:lnSpc>
              <a:spcBef>
                <a:spcPts val="0"/>
              </a:spcBef>
              <a:spcAft>
                <a:spcPts val="1000"/>
              </a:spcAft>
            </a:pPr>
            <a:r>
              <a:rPr lang="en-US" b="1" i="1" dirty="0">
                <a:latin typeface="Calibri"/>
                <a:ea typeface="Calibri"/>
                <a:cs typeface="Arial"/>
              </a:rPr>
              <a:t>It was hot; </a:t>
            </a:r>
            <a:r>
              <a:rPr lang="en-US" b="1" i="1" dirty="0">
                <a:solidFill>
                  <a:srgbClr val="0070C0"/>
                </a:solidFill>
                <a:latin typeface="Calibri"/>
                <a:ea typeface="Calibri"/>
                <a:cs typeface="Arial"/>
              </a:rPr>
              <a:t>we went swimming, therefore.</a:t>
            </a:r>
            <a:endParaRPr lang="en-US" dirty="0">
              <a:solidFill>
                <a:srgbClr val="0070C0"/>
              </a:solidFill>
              <a:latin typeface="Calibri"/>
              <a:ea typeface="Calibri"/>
              <a:cs typeface="Arial"/>
            </a:endParaRPr>
          </a:p>
          <a:p>
            <a:pPr marL="0" marR="0">
              <a:lnSpc>
                <a:spcPct val="115000"/>
              </a:lnSpc>
              <a:spcBef>
                <a:spcPts val="0"/>
              </a:spcBef>
              <a:spcAft>
                <a:spcPts val="1000"/>
              </a:spcAft>
            </a:pPr>
            <a:r>
              <a:rPr lang="en-US" b="1" dirty="0">
                <a:latin typeface="Calibri"/>
                <a:ea typeface="Calibri"/>
                <a:cs typeface="Arial"/>
              </a:rPr>
              <a:t>In general, a </a:t>
            </a:r>
            <a:r>
              <a:rPr lang="en-US" b="1" dirty="0">
                <a:solidFill>
                  <a:srgbClr val="FF0000"/>
                </a:solidFill>
                <a:latin typeface="Calibri"/>
                <a:ea typeface="Calibri"/>
                <a:cs typeface="Arial"/>
              </a:rPr>
              <a:t>semicolon</a:t>
            </a:r>
            <a:r>
              <a:rPr lang="en-US" b="1" dirty="0">
                <a:latin typeface="Calibri"/>
                <a:ea typeface="Calibri"/>
                <a:cs typeface="Arial"/>
              </a:rPr>
              <a:t> can be used instead of a period between any </a:t>
            </a:r>
            <a:r>
              <a:rPr lang="en-US" b="1" dirty="0">
                <a:solidFill>
                  <a:srgbClr val="FF0000"/>
                </a:solidFill>
                <a:latin typeface="Calibri"/>
                <a:ea typeface="Calibri"/>
                <a:cs typeface="Arial"/>
              </a:rPr>
              <a:t>two sentences </a:t>
            </a:r>
            <a:r>
              <a:rPr lang="en-US" b="1" dirty="0">
                <a:latin typeface="Calibri"/>
                <a:ea typeface="Calibri"/>
                <a:cs typeface="Arial"/>
              </a:rPr>
              <a:t>that are closely related in meaning: </a:t>
            </a:r>
            <a:r>
              <a:rPr lang="en-US" b="1" i="1" dirty="0">
                <a:solidFill>
                  <a:srgbClr val="0070C0"/>
                </a:solidFill>
                <a:latin typeface="Calibri"/>
                <a:ea typeface="Calibri"/>
                <a:cs typeface="Arial"/>
              </a:rPr>
              <a:t>Peanuts are not nuts</a:t>
            </a:r>
            <a:r>
              <a:rPr lang="en-US" b="1" i="1" dirty="0">
                <a:latin typeface="Calibri"/>
                <a:ea typeface="Calibri"/>
                <a:cs typeface="Arial"/>
              </a:rPr>
              <a:t>; they are beans. </a:t>
            </a:r>
            <a:endParaRPr lang="en-US" b="1" i="1" dirty="0" smtClean="0">
              <a:latin typeface="Calibri"/>
              <a:ea typeface="Calibri"/>
              <a:cs typeface="Arial"/>
            </a:endParaRPr>
          </a:p>
          <a:p>
            <a:pPr marL="0" marR="0">
              <a:lnSpc>
                <a:spcPct val="115000"/>
              </a:lnSpc>
              <a:spcBef>
                <a:spcPts val="0"/>
              </a:spcBef>
              <a:spcAft>
                <a:spcPts val="1000"/>
              </a:spcAft>
            </a:pPr>
            <a:r>
              <a:rPr lang="en-US" b="1" dirty="0" smtClean="0">
                <a:solidFill>
                  <a:srgbClr val="FF0000"/>
                </a:solidFill>
                <a:latin typeface="Calibri"/>
                <a:ea typeface="Calibri"/>
                <a:cs typeface="Arial"/>
              </a:rPr>
              <a:t>Notice</a:t>
            </a:r>
            <a:r>
              <a:rPr lang="en-US" b="1" dirty="0" smtClean="0">
                <a:latin typeface="Calibri"/>
                <a:ea typeface="Calibri"/>
                <a:cs typeface="Arial"/>
              </a:rPr>
              <a:t> </a:t>
            </a:r>
            <a:r>
              <a:rPr lang="en-US" b="1" dirty="0">
                <a:latin typeface="Calibri"/>
                <a:ea typeface="Calibri"/>
                <a:cs typeface="Arial"/>
              </a:rPr>
              <a:t>that a </a:t>
            </a:r>
            <a:r>
              <a:rPr lang="en-US" b="1" dirty="0">
                <a:solidFill>
                  <a:srgbClr val="FF0000"/>
                </a:solidFill>
                <a:latin typeface="Calibri"/>
                <a:ea typeface="Calibri"/>
                <a:cs typeface="Arial"/>
              </a:rPr>
              <a:t>small</a:t>
            </a:r>
            <a:r>
              <a:rPr lang="en-US" b="1" dirty="0">
                <a:latin typeface="Calibri"/>
                <a:ea typeface="Calibri"/>
                <a:cs typeface="Arial"/>
              </a:rPr>
              <a:t> letter, not a </a:t>
            </a:r>
            <a:r>
              <a:rPr lang="en-US" b="1" dirty="0">
                <a:solidFill>
                  <a:srgbClr val="FF0000"/>
                </a:solidFill>
                <a:latin typeface="Calibri"/>
                <a:ea typeface="Calibri"/>
                <a:cs typeface="Arial"/>
              </a:rPr>
              <a:t>capital</a:t>
            </a:r>
            <a:r>
              <a:rPr lang="en-US" b="1" dirty="0">
                <a:latin typeface="Calibri"/>
                <a:ea typeface="Calibri"/>
                <a:cs typeface="Arial"/>
              </a:rPr>
              <a:t> letter, </a:t>
            </a:r>
            <a:r>
              <a:rPr lang="en-US" b="1" dirty="0">
                <a:solidFill>
                  <a:srgbClr val="0070C0"/>
                </a:solidFill>
                <a:latin typeface="Calibri"/>
                <a:ea typeface="Calibri"/>
                <a:cs typeface="Arial"/>
              </a:rPr>
              <a:t>immediately</a:t>
            </a:r>
            <a:r>
              <a:rPr lang="en-US" b="1" dirty="0">
                <a:latin typeface="Calibri"/>
                <a:ea typeface="Calibri"/>
                <a:cs typeface="Arial"/>
              </a:rPr>
              <a:t> follows a </a:t>
            </a:r>
            <a:r>
              <a:rPr lang="en-US" b="1" dirty="0">
                <a:solidFill>
                  <a:srgbClr val="FF0000"/>
                </a:solidFill>
                <a:latin typeface="Calibri"/>
                <a:ea typeface="Calibri"/>
                <a:cs typeface="Arial"/>
              </a:rPr>
              <a:t>semicolon</a:t>
            </a:r>
            <a:r>
              <a:rPr lang="en-US" b="1" dirty="0">
                <a:latin typeface="Calibri"/>
                <a:ea typeface="Calibri"/>
                <a:cs typeface="Arial"/>
              </a:rPr>
              <a:t>.</a:t>
            </a:r>
            <a:endParaRPr lang="en-US" dirty="0">
              <a:latin typeface="Calibri"/>
              <a:ea typeface="Calibri"/>
              <a:cs typeface="Arial"/>
            </a:endParaRPr>
          </a:p>
          <a:p>
            <a:endParaRPr lang="en-US" dirty="0"/>
          </a:p>
        </p:txBody>
      </p:sp>
    </p:spTree>
    <p:extLst>
      <p:ext uri="{BB962C8B-B14F-4D97-AF65-F5344CB8AC3E}">
        <p14:creationId xmlns:p14="http://schemas.microsoft.com/office/powerpoint/2010/main" val="22543891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62000"/>
            <a:ext cx="7467600" cy="5711952"/>
          </a:xfrm>
        </p:spPr>
        <p:txBody>
          <a:bodyPr>
            <a:normAutofit/>
          </a:bodyPr>
          <a:lstStyle/>
          <a:p>
            <a:pPr marL="0" marR="0" indent="0">
              <a:lnSpc>
                <a:spcPct val="115000"/>
              </a:lnSpc>
              <a:spcBef>
                <a:spcPts val="0"/>
              </a:spcBef>
              <a:spcAft>
                <a:spcPts val="1000"/>
              </a:spcAft>
              <a:buNone/>
            </a:pPr>
            <a:r>
              <a:rPr lang="en-US" b="1" dirty="0">
                <a:solidFill>
                  <a:srgbClr val="FF0000"/>
                </a:solidFill>
                <a:latin typeface="Calibri"/>
                <a:ea typeface="Calibri"/>
                <a:cs typeface="Arial"/>
              </a:rPr>
              <a:t>Conjunctions </a:t>
            </a:r>
            <a:endParaRPr lang="en-US" b="1" dirty="0" smtClean="0">
              <a:solidFill>
                <a:srgbClr val="FF0000"/>
              </a:solidFill>
              <a:latin typeface="Calibri"/>
              <a:ea typeface="Calibri"/>
              <a:cs typeface="Arial"/>
            </a:endParaRPr>
          </a:p>
          <a:p>
            <a:pPr marL="0" marR="0">
              <a:lnSpc>
                <a:spcPct val="115000"/>
              </a:lnSpc>
              <a:spcBef>
                <a:spcPts val="0"/>
              </a:spcBef>
              <a:spcAft>
                <a:spcPts val="1000"/>
              </a:spcAft>
            </a:pPr>
            <a:r>
              <a:rPr lang="en-US" b="1" dirty="0" smtClean="0">
                <a:latin typeface="Calibri"/>
                <a:ea typeface="Calibri"/>
                <a:cs typeface="Arial"/>
              </a:rPr>
              <a:t>(</a:t>
            </a:r>
            <a:r>
              <a:rPr lang="en-US" b="1" dirty="0">
                <a:latin typeface="Calibri"/>
                <a:ea typeface="Calibri"/>
                <a:cs typeface="Arial"/>
              </a:rPr>
              <a:t>h) It was hot, </a:t>
            </a:r>
            <a:r>
              <a:rPr lang="en-US" b="1" i="1" dirty="0">
                <a:solidFill>
                  <a:srgbClr val="0070C0"/>
                </a:solidFill>
                <a:latin typeface="Calibri"/>
                <a:ea typeface="Calibri"/>
                <a:cs typeface="Arial"/>
              </a:rPr>
              <a:t>so we went swimming. </a:t>
            </a:r>
            <a:endParaRPr lang="en-US" dirty="0">
              <a:solidFill>
                <a:srgbClr val="0070C0"/>
              </a:solidFill>
              <a:latin typeface="Calibri"/>
              <a:ea typeface="Calibri"/>
              <a:cs typeface="Arial"/>
            </a:endParaRPr>
          </a:p>
          <a:p>
            <a:pPr marL="0" marR="0">
              <a:lnSpc>
                <a:spcPct val="115000"/>
              </a:lnSpc>
              <a:spcBef>
                <a:spcPts val="0"/>
              </a:spcBef>
              <a:spcAft>
                <a:spcPts val="1000"/>
              </a:spcAft>
            </a:pPr>
            <a:r>
              <a:rPr lang="en-US" b="1" dirty="0">
                <a:latin typeface="Calibri"/>
                <a:ea typeface="Calibri"/>
                <a:cs typeface="Arial"/>
              </a:rPr>
              <a:t>A conjunction comes </a:t>
            </a:r>
            <a:r>
              <a:rPr lang="en-US" b="1" dirty="0">
                <a:solidFill>
                  <a:srgbClr val="FF0000"/>
                </a:solidFill>
                <a:latin typeface="Calibri"/>
                <a:ea typeface="Calibri"/>
                <a:cs typeface="Arial"/>
              </a:rPr>
              <a:t>between</a:t>
            </a:r>
            <a:r>
              <a:rPr lang="en-US" b="1" dirty="0">
                <a:latin typeface="Calibri"/>
                <a:ea typeface="Calibri"/>
                <a:cs typeface="Arial"/>
              </a:rPr>
              <a:t> two </a:t>
            </a:r>
            <a:r>
              <a:rPr lang="en-US" b="1" dirty="0">
                <a:solidFill>
                  <a:srgbClr val="FF0000"/>
                </a:solidFill>
                <a:latin typeface="Calibri"/>
                <a:ea typeface="Calibri"/>
                <a:cs typeface="Arial"/>
              </a:rPr>
              <a:t>independent</a:t>
            </a:r>
            <a:r>
              <a:rPr lang="en-US" b="1" dirty="0">
                <a:latin typeface="Calibri"/>
                <a:ea typeface="Calibri"/>
                <a:cs typeface="Arial"/>
              </a:rPr>
              <a:t> clauses. </a:t>
            </a:r>
            <a:endParaRPr lang="en-US" dirty="0">
              <a:latin typeface="Calibri"/>
              <a:ea typeface="Calibri"/>
              <a:cs typeface="Arial"/>
            </a:endParaRPr>
          </a:p>
          <a:p>
            <a:pPr marL="0" marR="0">
              <a:lnSpc>
                <a:spcPct val="115000"/>
              </a:lnSpc>
              <a:spcBef>
                <a:spcPts val="0"/>
              </a:spcBef>
              <a:spcAft>
                <a:spcPts val="1000"/>
              </a:spcAft>
            </a:pPr>
            <a:r>
              <a:rPr lang="en-US" b="1" dirty="0">
                <a:solidFill>
                  <a:srgbClr val="FF0000"/>
                </a:solidFill>
                <a:latin typeface="Calibri"/>
                <a:ea typeface="Calibri"/>
                <a:cs typeface="Arial"/>
              </a:rPr>
              <a:t>PUNCTUATION</a:t>
            </a:r>
            <a:r>
              <a:rPr lang="en-US" b="1" dirty="0">
                <a:latin typeface="Calibri"/>
                <a:ea typeface="Calibri"/>
                <a:cs typeface="Arial"/>
              </a:rPr>
              <a:t>: Usually a </a:t>
            </a:r>
            <a:r>
              <a:rPr lang="en-US" b="1" dirty="0">
                <a:solidFill>
                  <a:srgbClr val="FF0000"/>
                </a:solidFill>
                <a:latin typeface="Calibri"/>
                <a:ea typeface="Calibri"/>
                <a:cs typeface="Arial"/>
              </a:rPr>
              <a:t>comma</a:t>
            </a:r>
            <a:r>
              <a:rPr lang="en-US" b="1" dirty="0">
                <a:latin typeface="Calibri"/>
                <a:ea typeface="Calibri"/>
                <a:cs typeface="Arial"/>
              </a:rPr>
              <a:t> is used immediately in </a:t>
            </a:r>
            <a:r>
              <a:rPr lang="en-US" b="1" dirty="0">
                <a:solidFill>
                  <a:srgbClr val="FF0000"/>
                </a:solidFill>
                <a:latin typeface="Calibri"/>
                <a:ea typeface="Calibri"/>
                <a:cs typeface="Arial"/>
              </a:rPr>
              <a:t>front</a:t>
            </a:r>
            <a:r>
              <a:rPr lang="en-US" b="1" dirty="0">
                <a:latin typeface="Calibri"/>
                <a:ea typeface="Calibri"/>
                <a:cs typeface="Arial"/>
              </a:rPr>
              <a:t> of a </a:t>
            </a:r>
            <a:r>
              <a:rPr lang="en-US" b="1" dirty="0">
                <a:solidFill>
                  <a:srgbClr val="0070C0"/>
                </a:solidFill>
                <a:latin typeface="Calibri"/>
                <a:ea typeface="Calibri"/>
                <a:cs typeface="Arial"/>
              </a:rPr>
              <a:t>conjunction</a:t>
            </a:r>
            <a:r>
              <a:rPr lang="en-US" b="1" dirty="0">
                <a:latin typeface="Calibri"/>
                <a:ea typeface="Calibri"/>
                <a:cs typeface="Arial"/>
              </a:rPr>
              <a:t>.</a:t>
            </a:r>
            <a:endParaRPr lang="en-US" dirty="0">
              <a:effectLst/>
              <a:latin typeface="Calibri"/>
              <a:ea typeface="Calibri"/>
              <a:cs typeface="Arial"/>
            </a:endParaRPr>
          </a:p>
        </p:txBody>
      </p:sp>
    </p:spTree>
    <p:extLst>
      <p:ext uri="{BB962C8B-B14F-4D97-AF65-F5344CB8AC3E}">
        <p14:creationId xmlns:p14="http://schemas.microsoft.com/office/powerpoint/2010/main" val="6039411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7467600" cy="5940552"/>
          </a:xfrm>
        </p:spPr>
        <p:txBody>
          <a:bodyPr>
            <a:normAutofit fontScale="85000" lnSpcReduction="20000"/>
          </a:bodyPr>
          <a:lstStyle/>
          <a:p>
            <a:pPr marL="0" marR="0">
              <a:lnSpc>
                <a:spcPct val="115000"/>
              </a:lnSpc>
              <a:spcBef>
                <a:spcPts val="0"/>
              </a:spcBef>
              <a:spcAft>
                <a:spcPts val="1000"/>
              </a:spcAft>
            </a:pPr>
            <a:r>
              <a:rPr lang="en-US" b="1" dirty="0">
                <a:solidFill>
                  <a:srgbClr val="FF0000"/>
                </a:solidFill>
                <a:latin typeface="Times New Roman"/>
                <a:ea typeface="Calibri"/>
                <a:cs typeface="Arial"/>
              </a:rPr>
              <a:t>Exercise 10, p. 401.</a:t>
            </a:r>
            <a:endParaRPr lang="en-US" sz="2000" dirty="0">
              <a:solidFill>
                <a:srgbClr val="FF0000"/>
              </a:solidFill>
              <a:latin typeface="Calibri"/>
              <a:ea typeface="Calibri"/>
              <a:cs typeface="Arial"/>
            </a:endParaRPr>
          </a:p>
          <a:p>
            <a:pPr marL="0" marR="0">
              <a:lnSpc>
                <a:spcPct val="115000"/>
              </a:lnSpc>
              <a:spcBef>
                <a:spcPts val="0"/>
              </a:spcBef>
              <a:spcAft>
                <a:spcPts val="1000"/>
              </a:spcAft>
            </a:pPr>
            <a:r>
              <a:rPr lang="en-US" b="1" dirty="0">
                <a:latin typeface="Times New Roman"/>
                <a:ea typeface="Calibri"/>
                <a:cs typeface="Arial"/>
              </a:rPr>
              <a:t>1. The weather was bad. Therefore, we postponed our trip, or We, therefore, postponed our trip, or We postponed our trip, therefore.</a:t>
            </a:r>
            <a:endParaRPr lang="en-US" sz="2000" dirty="0">
              <a:latin typeface="Calibri"/>
              <a:ea typeface="Calibri"/>
              <a:cs typeface="Arial"/>
            </a:endParaRPr>
          </a:p>
          <a:p>
            <a:pPr marL="0" marR="0">
              <a:lnSpc>
                <a:spcPct val="115000"/>
              </a:lnSpc>
              <a:spcBef>
                <a:spcPts val="0"/>
              </a:spcBef>
              <a:spcAft>
                <a:spcPts val="1000"/>
              </a:spcAft>
            </a:pPr>
            <a:r>
              <a:rPr lang="en-US" b="1" dirty="0">
                <a:latin typeface="Times New Roman"/>
                <a:ea typeface="Calibri"/>
                <a:cs typeface="Arial"/>
              </a:rPr>
              <a:t>2. Since the weather was bad, we postponed our trip.</a:t>
            </a:r>
            <a:endParaRPr lang="en-US" sz="2000" dirty="0">
              <a:latin typeface="Calibri"/>
              <a:ea typeface="Calibri"/>
              <a:cs typeface="Arial"/>
            </a:endParaRPr>
          </a:p>
          <a:p>
            <a:pPr marL="0" marR="0" indent="0">
              <a:lnSpc>
                <a:spcPct val="115000"/>
              </a:lnSpc>
              <a:spcBef>
                <a:spcPts val="0"/>
              </a:spcBef>
              <a:spcAft>
                <a:spcPts val="1000"/>
              </a:spcAft>
              <a:buNone/>
            </a:pPr>
            <a:r>
              <a:rPr lang="en-US" b="1" dirty="0">
                <a:latin typeface="Times New Roman"/>
                <a:ea typeface="Calibri"/>
                <a:cs typeface="Arial"/>
              </a:rPr>
              <a:t>OR We postponed our trip since the weather was bad.</a:t>
            </a:r>
            <a:endParaRPr lang="en-US" sz="2000" dirty="0">
              <a:latin typeface="Calibri"/>
              <a:ea typeface="Calibri"/>
              <a:cs typeface="Arial"/>
            </a:endParaRPr>
          </a:p>
          <a:p>
            <a:pPr marL="0" marR="0">
              <a:lnSpc>
                <a:spcPct val="115000"/>
              </a:lnSpc>
              <a:spcBef>
                <a:spcPts val="0"/>
              </a:spcBef>
              <a:spcAft>
                <a:spcPts val="1000"/>
              </a:spcAft>
            </a:pPr>
            <a:r>
              <a:rPr lang="en-US" b="1" dirty="0">
                <a:latin typeface="Times New Roman"/>
                <a:ea typeface="Calibri"/>
                <a:cs typeface="Arial"/>
              </a:rPr>
              <a:t>3. The weather was bad, so we postponed our trip.</a:t>
            </a:r>
            <a:endParaRPr lang="en-US" sz="2000" dirty="0">
              <a:latin typeface="Calibri"/>
              <a:ea typeface="Calibri"/>
              <a:cs typeface="Arial"/>
            </a:endParaRPr>
          </a:p>
          <a:p>
            <a:pPr marL="0" marR="0">
              <a:lnSpc>
                <a:spcPct val="115000"/>
              </a:lnSpc>
              <a:spcBef>
                <a:spcPts val="0"/>
              </a:spcBef>
              <a:spcAft>
                <a:spcPts val="1000"/>
              </a:spcAft>
            </a:pPr>
            <a:r>
              <a:rPr lang="en-US" b="1" dirty="0">
                <a:latin typeface="Times New Roman"/>
                <a:ea typeface="Calibri"/>
                <a:cs typeface="Arial"/>
              </a:rPr>
              <a:t>4. Because of the bad weather, we postponed our trip.</a:t>
            </a:r>
            <a:endParaRPr lang="en-US" sz="2000" dirty="0">
              <a:latin typeface="Calibri"/>
              <a:ea typeface="Calibri"/>
              <a:cs typeface="Arial"/>
            </a:endParaRPr>
          </a:p>
          <a:p>
            <a:pPr marL="0" marR="0" indent="0">
              <a:lnSpc>
                <a:spcPct val="115000"/>
              </a:lnSpc>
              <a:spcBef>
                <a:spcPts val="0"/>
              </a:spcBef>
              <a:spcAft>
                <a:spcPts val="1000"/>
              </a:spcAft>
              <a:buNone/>
            </a:pPr>
            <a:r>
              <a:rPr lang="en-US" b="1" dirty="0">
                <a:latin typeface="Times New Roman"/>
                <a:ea typeface="Calibri"/>
                <a:cs typeface="Arial"/>
              </a:rPr>
              <a:t>OR We postponed our trip because of the bad weather.</a:t>
            </a:r>
            <a:endParaRPr lang="en-US" sz="2000" dirty="0">
              <a:latin typeface="Calibri"/>
              <a:ea typeface="Calibri"/>
              <a:cs typeface="Arial"/>
            </a:endParaRPr>
          </a:p>
          <a:p>
            <a:pPr marL="0" marR="0">
              <a:lnSpc>
                <a:spcPct val="115000"/>
              </a:lnSpc>
              <a:spcBef>
                <a:spcPts val="0"/>
              </a:spcBef>
              <a:spcAft>
                <a:spcPts val="1000"/>
              </a:spcAft>
            </a:pPr>
            <a:r>
              <a:rPr lang="en-US" b="1" dirty="0">
                <a:latin typeface="Times New Roman"/>
                <a:ea typeface="Calibri"/>
                <a:cs typeface="Arial"/>
              </a:rPr>
              <a:t>5. The weather was bad. Consequently, we postponed our trip. OR We, consequently, postponed our trip.</a:t>
            </a:r>
            <a:endParaRPr lang="en-US" sz="2000" dirty="0">
              <a:latin typeface="Calibri"/>
              <a:ea typeface="Calibri"/>
              <a:cs typeface="Arial"/>
            </a:endParaRPr>
          </a:p>
          <a:p>
            <a:pPr marL="0" marR="0" indent="0">
              <a:lnSpc>
                <a:spcPct val="115000"/>
              </a:lnSpc>
              <a:spcBef>
                <a:spcPts val="0"/>
              </a:spcBef>
              <a:spcAft>
                <a:spcPts val="1000"/>
              </a:spcAft>
              <a:buNone/>
            </a:pPr>
            <a:r>
              <a:rPr lang="en-US" b="1" dirty="0">
                <a:latin typeface="Times New Roman"/>
                <a:ea typeface="Calibri"/>
                <a:cs typeface="Arial"/>
              </a:rPr>
              <a:t>OR We postponed our trip, consequently.</a:t>
            </a:r>
            <a:endParaRPr lang="en-US" sz="2000" dirty="0">
              <a:latin typeface="Calibri"/>
              <a:ea typeface="Calibri"/>
              <a:cs typeface="Arial"/>
            </a:endParaRPr>
          </a:p>
          <a:p>
            <a:pPr marL="0" marR="0">
              <a:lnSpc>
                <a:spcPct val="115000"/>
              </a:lnSpc>
              <a:spcBef>
                <a:spcPts val="0"/>
              </a:spcBef>
              <a:spcAft>
                <a:spcPts val="1000"/>
              </a:spcAft>
            </a:pPr>
            <a:r>
              <a:rPr lang="en-US" b="1" dirty="0">
                <a:latin typeface="Times New Roman"/>
                <a:ea typeface="Calibri"/>
                <a:cs typeface="Arial"/>
              </a:rPr>
              <a:t>6. Due to the fact that the weather was bad, we postponed our trip. OR We postponed our trip due to the fact that the weather was bad.</a:t>
            </a:r>
            <a:endParaRPr lang="en-US" sz="2000" dirty="0">
              <a:latin typeface="Calibri"/>
              <a:ea typeface="Calibri"/>
              <a:cs typeface="Arial"/>
            </a:endParaRPr>
          </a:p>
          <a:p>
            <a:endParaRPr lang="en-US" dirty="0"/>
          </a:p>
        </p:txBody>
      </p:sp>
    </p:spTree>
    <p:extLst>
      <p:ext uri="{BB962C8B-B14F-4D97-AF65-F5344CB8AC3E}">
        <p14:creationId xmlns:p14="http://schemas.microsoft.com/office/powerpoint/2010/main" val="814092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7467600" cy="5864352"/>
          </a:xfrm>
        </p:spPr>
        <p:txBody>
          <a:bodyPr>
            <a:normAutofit fontScale="70000" lnSpcReduction="20000"/>
          </a:bodyPr>
          <a:lstStyle/>
          <a:p>
            <a:pPr marL="0" marR="0">
              <a:lnSpc>
                <a:spcPct val="115000"/>
              </a:lnSpc>
              <a:spcBef>
                <a:spcPts val="0"/>
              </a:spcBef>
              <a:spcAft>
                <a:spcPts val="1000"/>
              </a:spcAft>
            </a:pPr>
            <a:r>
              <a:rPr lang="en-US" b="1" dirty="0">
                <a:solidFill>
                  <a:srgbClr val="FF0000"/>
                </a:solidFill>
                <a:latin typeface="Times New Roman"/>
                <a:ea typeface="Calibri"/>
                <a:cs typeface="Arial"/>
              </a:rPr>
              <a:t>Exercise 11, p. 401.</a:t>
            </a:r>
            <a:endParaRPr lang="en-US" sz="2000" dirty="0">
              <a:solidFill>
                <a:srgbClr val="FF0000"/>
              </a:solidFill>
              <a:latin typeface="Calibri"/>
              <a:ea typeface="Calibri"/>
              <a:cs typeface="Arial"/>
            </a:endParaRPr>
          </a:p>
          <a:p>
            <a:pPr marL="0" marR="0">
              <a:lnSpc>
                <a:spcPct val="115000"/>
              </a:lnSpc>
              <a:spcBef>
                <a:spcPts val="0"/>
              </a:spcBef>
              <a:spcAft>
                <a:spcPts val="1000"/>
              </a:spcAft>
            </a:pPr>
            <a:r>
              <a:rPr lang="en-US" b="1" dirty="0">
                <a:latin typeface="Times New Roman"/>
                <a:ea typeface="Calibri"/>
                <a:cs typeface="Arial"/>
              </a:rPr>
              <a:t>2. Pat doesn’t want to return to the Yukon to live because the winters are too severe, or Because the winters are too severe, Pat doesn’t want to return to the Yukon to live.</a:t>
            </a:r>
            <a:endParaRPr lang="en-US" sz="2000" dirty="0">
              <a:latin typeface="Calibri"/>
              <a:ea typeface="Calibri"/>
              <a:cs typeface="Arial"/>
            </a:endParaRPr>
          </a:p>
          <a:p>
            <a:pPr marL="0" marR="0">
              <a:lnSpc>
                <a:spcPct val="115000"/>
              </a:lnSpc>
              <a:spcBef>
                <a:spcPts val="0"/>
              </a:spcBef>
              <a:spcAft>
                <a:spcPts val="1000"/>
              </a:spcAft>
            </a:pPr>
            <a:r>
              <a:rPr lang="en-US" b="1" dirty="0">
                <a:latin typeface="Times New Roman"/>
                <a:ea typeface="Calibri"/>
                <a:cs typeface="Arial"/>
              </a:rPr>
              <a:t>3. It is important to wear a hat on cold days since we lose sixty percent of our body heat through our head, or Since we lose sixty percent of our body heat through our head, it is important to wear a hat on cold days.</a:t>
            </a:r>
            <a:endParaRPr lang="en-US" sz="2000" dirty="0">
              <a:latin typeface="Calibri"/>
              <a:ea typeface="Calibri"/>
              <a:cs typeface="Arial"/>
            </a:endParaRPr>
          </a:p>
          <a:p>
            <a:pPr marL="0" marR="0">
              <a:lnSpc>
                <a:spcPct val="115000"/>
              </a:lnSpc>
              <a:spcBef>
                <a:spcPts val="0"/>
              </a:spcBef>
              <a:spcAft>
                <a:spcPts val="1000"/>
              </a:spcAft>
            </a:pPr>
            <a:r>
              <a:rPr lang="en-US" b="1" dirty="0">
                <a:latin typeface="Times New Roman"/>
                <a:ea typeface="Calibri"/>
                <a:cs typeface="Arial"/>
              </a:rPr>
              <a:t>4. Bill’s car wouldn’t start. Therefore, he couldn’t pick us up after the concert, or He, therefore, couldn’t pick us up after the concert, or He couldn’t pick us up after the concert, therefore.</a:t>
            </a:r>
            <a:endParaRPr lang="en-US" sz="2000" dirty="0">
              <a:latin typeface="Calibri"/>
              <a:ea typeface="Calibri"/>
              <a:cs typeface="Arial"/>
            </a:endParaRPr>
          </a:p>
          <a:p>
            <a:pPr marL="0" marR="0">
              <a:lnSpc>
                <a:spcPct val="115000"/>
              </a:lnSpc>
              <a:spcBef>
                <a:spcPts val="0"/>
              </a:spcBef>
              <a:spcAft>
                <a:spcPts val="1000"/>
              </a:spcAft>
            </a:pPr>
            <a:r>
              <a:rPr lang="en-US" b="1" dirty="0">
                <a:latin typeface="Times New Roman"/>
                <a:ea typeface="Calibri"/>
                <a:cs typeface="Arial"/>
              </a:rPr>
              <a:t>5. When I was in my teens and twenties, it was easy for me to get into an argument with my father because both of us can be stubborn and opinionated.</a:t>
            </a:r>
            <a:endParaRPr lang="en-US" sz="2000" dirty="0">
              <a:latin typeface="Calibri"/>
              <a:ea typeface="Calibri"/>
              <a:cs typeface="Arial"/>
            </a:endParaRPr>
          </a:p>
          <a:p>
            <a:pPr marL="0" marR="0">
              <a:lnSpc>
                <a:spcPct val="115000"/>
              </a:lnSpc>
              <a:spcBef>
                <a:spcPts val="0"/>
              </a:spcBef>
              <a:spcAft>
                <a:spcPts val="1000"/>
              </a:spcAft>
            </a:pPr>
            <a:r>
              <a:rPr lang="en-US" b="1" dirty="0">
                <a:latin typeface="Times New Roman"/>
                <a:ea typeface="Calibri"/>
                <a:cs typeface="Arial"/>
              </a:rPr>
              <a:t>6. Due to the fact that a camel can go completely without water for eight to ten days, it is an ideal animal for desert areas, o r A camel is an ideal animal for desert areas due to the fact that it can go completely without water for eight to ten days.</a:t>
            </a:r>
            <a:endParaRPr lang="en-US" sz="2000" dirty="0">
              <a:latin typeface="Calibri"/>
              <a:ea typeface="Calibri"/>
              <a:cs typeface="Arial"/>
            </a:endParaRPr>
          </a:p>
          <a:p>
            <a:pPr marL="0" marR="0">
              <a:lnSpc>
                <a:spcPct val="115000"/>
              </a:lnSpc>
              <a:spcBef>
                <a:spcPts val="0"/>
              </a:spcBef>
              <a:spcAft>
                <a:spcPts val="1000"/>
              </a:spcAft>
            </a:pPr>
            <a:r>
              <a:rPr lang="en-US" b="1" dirty="0">
                <a:latin typeface="Times New Roman"/>
                <a:ea typeface="Calibri"/>
                <a:cs typeface="Arial"/>
              </a:rPr>
              <a:t>7. Robert got some new business software that didn’t work, so he emailed the software company for technical support.</a:t>
            </a:r>
            <a:endParaRPr lang="en-US" sz="2000" dirty="0">
              <a:latin typeface="Calibri"/>
              <a:ea typeface="Calibri"/>
              <a:cs typeface="Arial"/>
            </a:endParaRPr>
          </a:p>
          <a:p>
            <a:endParaRPr lang="en-US" dirty="0"/>
          </a:p>
        </p:txBody>
      </p:sp>
    </p:spTree>
    <p:extLst>
      <p:ext uri="{BB962C8B-B14F-4D97-AF65-F5344CB8AC3E}">
        <p14:creationId xmlns:p14="http://schemas.microsoft.com/office/powerpoint/2010/main" val="30493266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7467600" cy="5940552"/>
          </a:xfrm>
        </p:spPr>
        <p:txBody>
          <a:bodyPr>
            <a:normAutofit fontScale="70000" lnSpcReduction="20000"/>
          </a:bodyPr>
          <a:lstStyle/>
          <a:p>
            <a:pPr marL="0" marR="0">
              <a:lnSpc>
                <a:spcPct val="115000"/>
              </a:lnSpc>
              <a:spcBef>
                <a:spcPts val="0"/>
              </a:spcBef>
              <a:spcAft>
                <a:spcPts val="1000"/>
              </a:spcAft>
            </a:pPr>
            <a:r>
              <a:rPr lang="en-US" b="1" dirty="0">
                <a:latin typeface="Times New Roman"/>
                <a:ea typeface="Calibri"/>
                <a:cs typeface="Arial"/>
              </a:rPr>
              <a:t>8. A tomato is classified as a fruit, but most people consider it a vegetable since it is often eaten in salads along with lettuce, onions, cucumbers, and other vegetables, or Since it is often eaten in salads along with lettuce, onions, cucumbers, and other vegetables, a tomato is considered a vegetable.</a:t>
            </a:r>
            <a:endParaRPr lang="en-US" sz="1800" dirty="0">
              <a:latin typeface="Calibri"/>
              <a:ea typeface="Calibri"/>
              <a:cs typeface="Arial"/>
            </a:endParaRPr>
          </a:p>
          <a:p>
            <a:pPr marL="0" marR="0">
              <a:lnSpc>
                <a:spcPct val="115000"/>
              </a:lnSpc>
              <a:spcBef>
                <a:spcPts val="0"/>
              </a:spcBef>
              <a:spcAft>
                <a:spcPts val="1000"/>
              </a:spcAft>
            </a:pPr>
            <a:r>
              <a:rPr lang="en-US" b="1" dirty="0">
                <a:latin typeface="Times New Roman"/>
                <a:ea typeface="Calibri"/>
                <a:cs typeface="Arial"/>
              </a:rPr>
              <a:t>9. Due to consumer demand for ivory, many African elephants are being slaughtered ruthlessly.</a:t>
            </a:r>
            <a:endParaRPr lang="en-US" sz="1800" dirty="0">
              <a:latin typeface="Calibri"/>
              <a:ea typeface="Calibri"/>
              <a:cs typeface="Arial"/>
            </a:endParaRPr>
          </a:p>
          <a:p>
            <a:pPr marL="0" marR="0">
              <a:lnSpc>
                <a:spcPct val="115000"/>
              </a:lnSpc>
              <a:spcBef>
                <a:spcPts val="0"/>
              </a:spcBef>
              <a:spcAft>
                <a:spcPts val="1000"/>
              </a:spcAft>
            </a:pPr>
            <a:r>
              <a:rPr lang="en-US" b="1" dirty="0">
                <a:latin typeface="Times New Roman"/>
                <a:ea typeface="Calibri"/>
                <a:cs typeface="Arial"/>
              </a:rPr>
              <a:t>Consequently, many people who care about saving these animals from extinction refuse to buy any item made from ivory, or Many people who care about saving these animals from extinction, consequently, refuse to buy any item made from ivory. OR Many people who care about saving these animals from extinction refuse to buy any item made from ivory, consequently.</a:t>
            </a:r>
            <a:endParaRPr lang="en-US" sz="1800" dirty="0">
              <a:latin typeface="Calibri"/>
              <a:ea typeface="Calibri"/>
              <a:cs typeface="Arial"/>
            </a:endParaRPr>
          </a:p>
          <a:p>
            <a:pPr marL="0" marR="0">
              <a:lnSpc>
                <a:spcPct val="115000"/>
              </a:lnSpc>
              <a:spcBef>
                <a:spcPts val="0"/>
              </a:spcBef>
              <a:spcAft>
                <a:spcPts val="1000"/>
              </a:spcAft>
            </a:pPr>
            <a:r>
              <a:rPr lang="en-US" b="1" dirty="0">
                <a:latin typeface="Times New Roman"/>
                <a:ea typeface="Calibri"/>
                <a:cs typeface="Arial"/>
              </a:rPr>
              <a:t>10. Because most 15th-century Europeans believed the world was flat and that a ship could conceivably sail off the end of the earth, many sailors of the time refused to venture forth with explorers into unknown waters. OR Many sailors of the 15</a:t>
            </a:r>
            <a:r>
              <a:rPr lang="en-US" b="1" baseline="30000" dirty="0">
                <a:latin typeface="Times New Roman"/>
                <a:ea typeface="Calibri"/>
                <a:cs typeface="Arial"/>
              </a:rPr>
              <a:t>th</a:t>
            </a:r>
            <a:r>
              <a:rPr lang="en-US" b="1" dirty="0">
                <a:latin typeface="Times New Roman"/>
                <a:ea typeface="Calibri"/>
                <a:cs typeface="Arial"/>
              </a:rPr>
              <a:t> century refused to venture forth with explorers into unknown waters because most Europeans of the time believed the world was flat and that a ship could conceivably sail off the end of the earth.</a:t>
            </a:r>
            <a:endParaRPr lang="en-US" sz="1800" dirty="0">
              <a:latin typeface="Calibri"/>
              <a:ea typeface="Calibri"/>
              <a:cs typeface="Arial"/>
            </a:endParaRPr>
          </a:p>
          <a:p>
            <a:endParaRPr lang="en-US" dirty="0"/>
          </a:p>
        </p:txBody>
      </p:sp>
    </p:spTree>
    <p:extLst>
      <p:ext uri="{BB962C8B-B14F-4D97-AF65-F5344CB8AC3E}">
        <p14:creationId xmlns:p14="http://schemas.microsoft.com/office/powerpoint/2010/main" val="2079264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Ways of Expressing Cause and Effect</a:t>
            </a:r>
            <a:r>
              <a:rPr lang="en-US" dirty="0" smtClean="0"/>
              <a:t>: Such ... </a:t>
            </a:r>
            <a:r>
              <a:rPr lang="en-US" dirty="0"/>
              <a:t>That and So </a:t>
            </a:r>
            <a:r>
              <a:rPr lang="en-US" dirty="0" smtClean="0"/>
              <a:t>... </a:t>
            </a:r>
            <a:r>
              <a:rPr lang="en-US" dirty="0"/>
              <a:t>That</a:t>
            </a:r>
          </a:p>
        </p:txBody>
      </p:sp>
      <p:sp>
        <p:nvSpPr>
          <p:cNvPr id="3" name="Content Placeholder 2"/>
          <p:cNvSpPr>
            <a:spLocks noGrp="1"/>
          </p:cNvSpPr>
          <p:nvPr>
            <p:ph sz="quarter" idx="1"/>
          </p:nvPr>
        </p:nvSpPr>
        <p:spPr/>
        <p:txBody>
          <a:bodyPr/>
          <a:lstStyle/>
          <a:p>
            <a:pPr marL="0" marR="0">
              <a:lnSpc>
                <a:spcPct val="115000"/>
              </a:lnSpc>
              <a:spcBef>
                <a:spcPts val="0"/>
              </a:spcBef>
              <a:spcAft>
                <a:spcPts val="1000"/>
              </a:spcAft>
            </a:pPr>
            <a:r>
              <a:rPr lang="en-US" b="1" dirty="0">
                <a:latin typeface="Calibri"/>
                <a:ea typeface="Calibri"/>
                <a:cs typeface="Arial"/>
              </a:rPr>
              <a:t>(a ) </a:t>
            </a:r>
            <a:r>
              <a:rPr lang="en-US" b="1" dirty="0">
                <a:solidFill>
                  <a:srgbClr val="0070C0"/>
                </a:solidFill>
                <a:latin typeface="Calibri"/>
                <a:ea typeface="Calibri"/>
                <a:cs typeface="Arial"/>
              </a:rPr>
              <a:t>Because the weather was nice</a:t>
            </a:r>
            <a:r>
              <a:rPr lang="en-US" b="1" dirty="0">
                <a:latin typeface="Calibri"/>
                <a:ea typeface="Calibri"/>
                <a:cs typeface="Arial"/>
              </a:rPr>
              <a:t>, we went to the zoo.</a:t>
            </a:r>
          </a:p>
          <a:p>
            <a:pPr marL="0" marR="0">
              <a:lnSpc>
                <a:spcPct val="115000"/>
              </a:lnSpc>
              <a:spcBef>
                <a:spcPts val="0"/>
              </a:spcBef>
              <a:spcAft>
                <a:spcPts val="1000"/>
              </a:spcAft>
            </a:pPr>
            <a:r>
              <a:rPr lang="en-US" b="1" dirty="0">
                <a:latin typeface="Calibri"/>
                <a:ea typeface="Calibri"/>
                <a:cs typeface="Arial"/>
              </a:rPr>
              <a:t>(b ) It was </a:t>
            </a:r>
            <a:r>
              <a:rPr lang="en-US" b="1" i="1" dirty="0">
                <a:solidFill>
                  <a:srgbClr val="0070C0"/>
                </a:solidFill>
                <a:latin typeface="Calibri"/>
                <a:ea typeface="Calibri"/>
                <a:cs typeface="Arial"/>
              </a:rPr>
              <a:t>such nice weather that </a:t>
            </a:r>
            <a:r>
              <a:rPr lang="en-US" b="1" dirty="0">
                <a:latin typeface="Calibri"/>
                <a:ea typeface="Calibri"/>
                <a:cs typeface="Arial"/>
              </a:rPr>
              <a:t>we</a:t>
            </a:r>
            <a:r>
              <a:rPr lang="en-US" b="1" i="1" dirty="0">
                <a:latin typeface="Calibri"/>
                <a:ea typeface="Calibri"/>
                <a:cs typeface="Arial"/>
              </a:rPr>
              <a:t> </a:t>
            </a:r>
            <a:r>
              <a:rPr lang="en-US" b="1" dirty="0">
                <a:latin typeface="Calibri"/>
                <a:ea typeface="Calibri"/>
                <a:cs typeface="Arial"/>
              </a:rPr>
              <a:t>went to the zoo.</a:t>
            </a:r>
          </a:p>
          <a:p>
            <a:pPr marL="0" marR="0">
              <a:lnSpc>
                <a:spcPct val="115000"/>
              </a:lnSpc>
              <a:spcBef>
                <a:spcPts val="0"/>
              </a:spcBef>
              <a:spcAft>
                <a:spcPts val="1000"/>
              </a:spcAft>
            </a:pPr>
            <a:r>
              <a:rPr lang="en-US" b="1" dirty="0">
                <a:latin typeface="Calibri"/>
                <a:ea typeface="Calibri"/>
                <a:cs typeface="Arial"/>
              </a:rPr>
              <a:t>(c ) The weather was </a:t>
            </a:r>
            <a:r>
              <a:rPr lang="en-US" b="1" i="1" dirty="0">
                <a:solidFill>
                  <a:srgbClr val="0070C0"/>
                </a:solidFill>
                <a:latin typeface="Calibri"/>
                <a:ea typeface="Calibri"/>
                <a:cs typeface="Arial"/>
              </a:rPr>
              <a:t>so nice that</a:t>
            </a:r>
            <a:r>
              <a:rPr lang="en-US" b="1" i="1" dirty="0">
                <a:latin typeface="Calibri"/>
                <a:ea typeface="Calibri"/>
                <a:cs typeface="Arial"/>
              </a:rPr>
              <a:t> </a:t>
            </a:r>
            <a:r>
              <a:rPr lang="en-US" b="1" dirty="0">
                <a:latin typeface="Calibri"/>
                <a:ea typeface="Calibri"/>
                <a:cs typeface="Arial"/>
              </a:rPr>
              <a:t>we</a:t>
            </a:r>
            <a:r>
              <a:rPr lang="en-US" b="1" i="1" dirty="0">
                <a:latin typeface="Calibri"/>
                <a:ea typeface="Calibri"/>
                <a:cs typeface="Arial"/>
              </a:rPr>
              <a:t> </a:t>
            </a:r>
            <a:r>
              <a:rPr lang="en-US" b="1" dirty="0">
                <a:latin typeface="Calibri"/>
                <a:ea typeface="Calibri"/>
                <a:cs typeface="Arial"/>
              </a:rPr>
              <a:t>went to the zoo.</a:t>
            </a:r>
          </a:p>
          <a:p>
            <a:pPr marL="0" marR="0" indent="0">
              <a:lnSpc>
                <a:spcPct val="115000"/>
              </a:lnSpc>
              <a:spcBef>
                <a:spcPts val="0"/>
              </a:spcBef>
              <a:spcAft>
                <a:spcPts val="1000"/>
              </a:spcAft>
              <a:buNone/>
            </a:pPr>
            <a:endParaRPr lang="en-US" b="1" dirty="0" smtClean="0">
              <a:latin typeface="Calibri"/>
              <a:ea typeface="Calibri"/>
              <a:cs typeface="Arial"/>
            </a:endParaRPr>
          </a:p>
          <a:p>
            <a:pPr marL="0" marR="0" indent="0">
              <a:lnSpc>
                <a:spcPct val="115000"/>
              </a:lnSpc>
              <a:spcBef>
                <a:spcPts val="0"/>
              </a:spcBef>
              <a:spcAft>
                <a:spcPts val="1000"/>
              </a:spcAft>
              <a:buNone/>
            </a:pPr>
            <a:r>
              <a:rPr lang="en-US" b="1" dirty="0" smtClean="0">
                <a:latin typeface="Calibri"/>
                <a:ea typeface="Calibri"/>
                <a:cs typeface="Arial"/>
              </a:rPr>
              <a:t>Examples </a:t>
            </a:r>
            <a:r>
              <a:rPr lang="en-US" b="1" dirty="0">
                <a:latin typeface="Calibri"/>
                <a:ea typeface="Calibri"/>
                <a:cs typeface="Arial"/>
              </a:rPr>
              <a:t>(a), (b), and (c) have the same meaning.</a:t>
            </a:r>
          </a:p>
          <a:p>
            <a:endParaRPr lang="en-US" b="1" dirty="0"/>
          </a:p>
        </p:txBody>
      </p:sp>
    </p:spTree>
    <p:extLst>
      <p:ext uri="{BB962C8B-B14F-4D97-AF65-F5344CB8AC3E}">
        <p14:creationId xmlns:p14="http://schemas.microsoft.com/office/powerpoint/2010/main" val="3088345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nSpc>
                <a:spcPct val="115000"/>
              </a:lnSpc>
              <a:spcBef>
                <a:spcPts val="0"/>
              </a:spcBef>
              <a:spcAft>
                <a:spcPts val="1000"/>
              </a:spcAft>
            </a:pPr>
            <a:r>
              <a:rPr lang="en-US" sz="3200" b="1" dirty="0">
                <a:latin typeface="Calibri"/>
                <a:ea typeface="Calibri"/>
                <a:cs typeface="Arial"/>
              </a:rPr>
              <a:t>Using Because Of and Due To</a:t>
            </a:r>
            <a:r>
              <a:rPr lang="en-US" sz="3200" dirty="0">
                <a:latin typeface="Calibri"/>
                <a:ea typeface="Calibri"/>
                <a:cs typeface="Arial"/>
              </a:rPr>
              <a:t/>
            </a:r>
            <a:br>
              <a:rPr lang="en-US" sz="3200" dirty="0">
                <a:latin typeface="Calibri"/>
                <a:ea typeface="Calibri"/>
                <a:cs typeface="Arial"/>
              </a:rPr>
            </a:br>
            <a:endParaRPr lang="en-US" dirty="0"/>
          </a:p>
        </p:txBody>
      </p:sp>
      <p:sp>
        <p:nvSpPr>
          <p:cNvPr id="3" name="Content Placeholder 2"/>
          <p:cNvSpPr>
            <a:spLocks noGrp="1"/>
          </p:cNvSpPr>
          <p:nvPr>
            <p:ph sz="quarter" idx="1"/>
          </p:nvPr>
        </p:nvSpPr>
        <p:spPr>
          <a:xfrm>
            <a:off x="457200" y="1295400"/>
            <a:ext cx="7467600" cy="5178552"/>
          </a:xfrm>
        </p:spPr>
        <p:txBody>
          <a:bodyPr/>
          <a:lstStyle/>
          <a:p>
            <a:pPr marL="0" marR="0">
              <a:lnSpc>
                <a:spcPct val="115000"/>
              </a:lnSpc>
              <a:spcBef>
                <a:spcPts val="0"/>
              </a:spcBef>
              <a:spcAft>
                <a:spcPts val="1000"/>
              </a:spcAft>
            </a:pPr>
            <a:r>
              <a:rPr lang="en-US" b="1" i="1" dirty="0">
                <a:latin typeface="Calibri"/>
                <a:ea typeface="Calibri"/>
                <a:cs typeface="Arial"/>
              </a:rPr>
              <a:t> (a) </a:t>
            </a:r>
            <a:r>
              <a:rPr lang="en-US" b="1" i="1" dirty="0">
                <a:solidFill>
                  <a:srgbClr val="0070C0"/>
                </a:solidFill>
                <a:latin typeface="Calibri"/>
                <a:ea typeface="Calibri"/>
                <a:cs typeface="Arial"/>
              </a:rPr>
              <a:t>Because the weather was cold</a:t>
            </a:r>
            <a:r>
              <a:rPr lang="en-US" b="1" i="1" dirty="0">
                <a:latin typeface="Calibri"/>
                <a:ea typeface="Calibri"/>
                <a:cs typeface="Arial"/>
              </a:rPr>
              <a:t>, </a:t>
            </a:r>
            <a:r>
              <a:rPr lang="en-US" b="1" dirty="0">
                <a:latin typeface="Calibri"/>
                <a:ea typeface="Calibri"/>
                <a:cs typeface="Arial"/>
              </a:rPr>
              <a:t>we stayed home. </a:t>
            </a:r>
          </a:p>
          <a:p>
            <a:pPr marL="0" marR="0" indent="0">
              <a:lnSpc>
                <a:spcPct val="115000"/>
              </a:lnSpc>
              <a:spcBef>
                <a:spcPts val="0"/>
              </a:spcBef>
              <a:spcAft>
                <a:spcPts val="1000"/>
              </a:spcAft>
              <a:buNone/>
            </a:pPr>
            <a:r>
              <a:rPr lang="en-US" b="1" dirty="0">
                <a:latin typeface="Calibri"/>
                <a:ea typeface="Calibri"/>
                <a:cs typeface="Arial"/>
              </a:rPr>
              <a:t>Because introduces an adverb clause; it is </a:t>
            </a:r>
            <a:r>
              <a:rPr lang="en-US" b="1" dirty="0">
                <a:solidFill>
                  <a:srgbClr val="FF0000"/>
                </a:solidFill>
                <a:latin typeface="Calibri"/>
                <a:ea typeface="Calibri"/>
                <a:cs typeface="Arial"/>
              </a:rPr>
              <a:t>followed</a:t>
            </a:r>
            <a:r>
              <a:rPr lang="en-US" b="1" dirty="0">
                <a:latin typeface="Calibri"/>
                <a:ea typeface="Calibri"/>
                <a:cs typeface="Arial"/>
              </a:rPr>
              <a:t> by a </a:t>
            </a:r>
            <a:r>
              <a:rPr lang="en-US" b="1" dirty="0">
                <a:solidFill>
                  <a:srgbClr val="FF0000"/>
                </a:solidFill>
                <a:latin typeface="Calibri"/>
                <a:ea typeface="Calibri"/>
                <a:cs typeface="Arial"/>
              </a:rPr>
              <a:t>subject</a:t>
            </a:r>
            <a:r>
              <a:rPr lang="en-US" b="1" dirty="0">
                <a:latin typeface="Calibri"/>
                <a:ea typeface="Calibri"/>
                <a:cs typeface="Arial"/>
              </a:rPr>
              <a:t> and a </a:t>
            </a:r>
            <a:r>
              <a:rPr lang="en-US" b="1" dirty="0">
                <a:solidFill>
                  <a:srgbClr val="FF0000"/>
                </a:solidFill>
                <a:latin typeface="Calibri"/>
                <a:ea typeface="Calibri"/>
                <a:cs typeface="Arial"/>
              </a:rPr>
              <a:t>verb</a:t>
            </a:r>
            <a:r>
              <a:rPr lang="en-US" b="1" dirty="0">
                <a:latin typeface="Calibri"/>
                <a:ea typeface="Calibri"/>
                <a:cs typeface="Arial"/>
              </a:rPr>
              <a:t>, as in (a</a:t>
            </a:r>
            <a:r>
              <a:rPr lang="en-US" b="1" dirty="0" smtClean="0">
                <a:latin typeface="Calibri"/>
                <a:ea typeface="Calibri"/>
                <a:cs typeface="Arial"/>
              </a:rPr>
              <a:t>).</a:t>
            </a:r>
          </a:p>
          <a:p>
            <a:pPr marL="0" marR="0" indent="0">
              <a:lnSpc>
                <a:spcPct val="115000"/>
              </a:lnSpc>
              <a:spcBef>
                <a:spcPts val="0"/>
              </a:spcBef>
              <a:spcAft>
                <a:spcPts val="1000"/>
              </a:spcAft>
              <a:buNone/>
            </a:pPr>
            <a:endParaRPr lang="en-US" b="1" dirty="0">
              <a:latin typeface="Calibri"/>
              <a:ea typeface="Calibri"/>
              <a:cs typeface="Arial"/>
            </a:endParaRPr>
          </a:p>
          <a:p>
            <a:pPr marL="0" marR="0">
              <a:lnSpc>
                <a:spcPct val="115000"/>
              </a:lnSpc>
              <a:spcBef>
                <a:spcPts val="0"/>
              </a:spcBef>
              <a:spcAft>
                <a:spcPts val="1000"/>
              </a:spcAft>
            </a:pPr>
            <a:r>
              <a:rPr lang="en-US" b="1" dirty="0">
                <a:latin typeface="Calibri"/>
                <a:ea typeface="Calibri"/>
                <a:cs typeface="Arial"/>
              </a:rPr>
              <a:t>(b) </a:t>
            </a:r>
            <a:r>
              <a:rPr lang="en-US" b="1" i="1" dirty="0">
                <a:solidFill>
                  <a:srgbClr val="0070C0"/>
                </a:solidFill>
                <a:latin typeface="Calibri"/>
                <a:ea typeface="Calibri"/>
                <a:cs typeface="Arial"/>
              </a:rPr>
              <a:t>Because of the cold weather</a:t>
            </a:r>
            <a:r>
              <a:rPr lang="en-US" b="1" i="1" dirty="0">
                <a:latin typeface="Calibri"/>
                <a:ea typeface="Calibri"/>
                <a:cs typeface="Arial"/>
              </a:rPr>
              <a:t>, </a:t>
            </a:r>
            <a:r>
              <a:rPr lang="en-US" b="1" dirty="0">
                <a:latin typeface="Calibri"/>
                <a:ea typeface="Calibri"/>
                <a:cs typeface="Arial"/>
              </a:rPr>
              <a:t>we stayed home.</a:t>
            </a:r>
          </a:p>
          <a:p>
            <a:pPr marL="0" marR="0">
              <a:lnSpc>
                <a:spcPct val="115000"/>
              </a:lnSpc>
              <a:spcBef>
                <a:spcPts val="0"/>
              </a:spcBef>
              <a:spcAft>
                <a:spcPts val="1000"/>
              </a:spcAft>
            </a:pPr>
            <a:r>
              <a:rPr lang="en-US" b="1" dirty="0">
                <a:latin typeface="Calibri"/>
                <a:ea typeface="Calibri"/>
                <a:cs typeface="Arial"/>
              </a:rPr>
              <a:t>(c) </a:t>
            </a:r>
            <a:r>
              <a:rPr lang="en-US" b="1" i="1" dirty="0">
                <a:solidFill>
                  <a:srgbClr val="0070C0"/>
                </a:solidFill>
                <a:latin typeface="Calibri"/>
                <a:ea typeface="Calibri"/>
                <a:cs typeface="Arial"/>
              </a:rPr>
              <a:t>Due to the cold weather</a:t>
            </a:r>
            <a:r>
              <a:rPr lang="en-US" b="1" i="1" dirty="0">
                <a:latin typeface="Calibri"/>
                <a:ea typeface="Calibri"/>
                <a:cs typeface="Arial"/>
              </a:rPr>
              <a:t>, </a:t>
            </a:r>
            <a:r>
              <a:rPr lang="en-US" b="1" dirty="0">
                <a:latin typeface="Calibri"/>
                <a:ea typeface="Calibri"/>
                <a:cs typeface="Arial"/>
              </a:rPr>
              <a:t>we stayed home.</a:t>
            </a:r>
          </a:p>
          <a:p>
            <a:pPr marL="0" marR="0" indent="0">
              <a:lnSpc>
                <a:spcPct val="115000"/>
              </a:lnSpc>
              <a:spcBef>
                <a:spcPts val="0"/>
              </a:spcBef>
              <a:spcAft>
                <a:spcPts val="1000"/>
              </a:spcAft>
              <a:buNone/>
            </a:pPr>
            <a:r>
              <a:rPr lang="en-US" b="1" i="1" dirty="0">
                <a:solidFill>
                  <a:srgbClr val="FF0000"/>
                </a:solidFill>
                <a:latin typeface="Calibri"/>
                <a:ea typeface="Calibri"/>
                <a:cs typeface="Arial"/>
              </a:rPr>
              <a:t>Because</a:t>
            </a:r>
            <a:r>
              <a:rPr lang="en-US" b="1" i="1" dirty="0">
                <a:latin typeface="Calibri"/>
                <a:ea typeface="Calibri"/>
                <a:cs typeface="Arial"/>
              </a:rPr>
              <a:t> </a:t>
            </a:r>
            <a:r>
              <a:rPr lang="en-US" b="1" i="1" dirty="0">
                <a:solidFill>
                  <a:srgbClr val="FF0000"/>
                </a:solidFill>
                <a:latin typeface="Calibri"/>
                <a:ea typeface="Calibri"/>
                <a:cs typeface="Arial"/>
              </a:rPr>
              <a:t>of</a:t>
            </a:r>
            <a:r>
              <a:rPr lang="en-US" b="1" i="1" dirty="0">
                <a:latin typeface="Calibri"/>
                <a:ea typeface="Calibri"/>
                <a:cs typeface="Arial"/>
              </a:rPr>
              <a:t> </a:t>
            </a:r>
            <a:r>
              <a:rPr lang="en-US" b="1" dirty="0">
                <a:latin typeface="Calibri"/>
                <a:ea typeface="Calibri"/>
                <a:cs typeface="Arial"/>
              </a:rPr>
              <a:t>and </a:t>
            </a:r>
            <a:r>
              <a:rPr lang="en-US" b="1" i="1" dirty="0">
                <a:solidFill>
                  <a:srgbClr val="FF0000"/>
                </a:solidFill>
                <a:latin typeface="Calibri"/>
                <a:ea typeface="Calibri"/>
                <a:cs typeface="Arial"/>
              </a:rPr>
              <a:t>due to </a:t>
            </a:r>
            <a:r>
              <a:rPr lang="en-US" b="1" dirty="0">
                <a:latin typeface="Calibri"/>
                <a:ea typeface="Calibri"/>
                <a:cs typeface="Arial"/>
              </a:rPr>
              <a:t>are </a:t>
            </a:r>
            <a:r>
              <a:rPr lang="en-US" b="1" dirty="0">
                <a:solidFill>
                  <a:srgbClr val="0070C0"/>
                </a:solidFill>
                <a:latin typeface="Calibri"/>
                <a:ea typeface="Calibri"/>
                <a:cs typeface="Arial"/>
              </a:rPr>
              <a:t>phrasal prepositions</a:t>
            </a:r>
            <a:r>
              <a:rPr lang="en-US" b="1" dirty="0">
                <a:latin typeface="Calibri"/>
                <a:ea typeface="Calibri"/>
                <a:cs typeface="Arial"/>
              </a:rPr>
              <a:t>; they are followed by a </a:t>
            </a:r>
            <a:r>
              <a:rPr lang="en-US" b="1" u="sng" dirty="0">
                <a:solidFill>
                  <a:srgbClr val="FF0000"/>
                </a:solidFill>
                <a:latin typeface="Calibri"/>
                <a:ea typeface="Calibri"/>
                <a:cs typeface="Arial"/>
              </a:rPr>
              <a:t>noun object</a:t>
            </a:r>
            <a:r>
              <a:rPr lang="en-US" b="1" dirty="0">
                <a:latin typeface="Calibri"/>
                <a:ea typeface="Calibri"/>
                <a:cs typeface="Arial"/>
              </a:rPr>
              <a:t>, as in (b) and (c).</a:t>
            </a:r>
          </a:p>
          <a:p>
            <a:endParaRPr lang="en-US" b="1" dirty="0"/>
          </a:p>
        </p:txBody>
      </p:sp>
    </p:spTree>
    <p:extLst>
      <p:ext uri="{BB962C8B-B14F-4D97-AF65-F5344CB8AC3E}">
        <p14:creationId xmlns:p14="http://schemas.microsoft.com/office/powerpoint/2010/main" val="40280530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85800"/>
            <a:ext cx="7467600" cy="5788152"/>
          </a:xfrm>
        </p:spPr>
        <p:txBody>
          <a:bodyPr/>
          <a:lstStyle/>
          <a:p>
            <a:pPr marL="0" marR="0">
              <a:lnSpc>
                <a:spcPct val="115000"/>
              </a:lnSpc>
              <a:spcBef>
                <a:spcPts val="0"/>
              </a:spcBef>
              <a:spcAft>
                <a:spcPts val="1000"/>
              </a:spcAft>
            </a:pPr>
            <a:r>
              <a:rPr lang="en-US" b="1" dirty="0">
                <a:latin typeface="Calibri"/>
                <a:ea typeface="Calibri"/>
                <a:cs typeface="Arial"/>
              </a:rPr>
              <a:t>(d ) It was </a:t>
            </a:r>
            <a:r>
              <a:rPr lang="en-US" b="1" i="1" dirty="0">
                <a:solidFill>
                  <a:srgbClr val="0070C0"/>
                </a:solidFill>
                <a:latin typeface="Calibri"/>
                <a:ea typeface="Calibri"/>
                <a:cs typeface="Arial"/>
              </a:rPr>
              <a:t>such good coffee that </a:t>
            </a:r>
            <a:r>
              <a:rPr lang="en-US" b="1" dirty="0" smtClean="0">
                <a:latin typeface="Calibri"/>
                <a:ea typeface="Calibri"/>
                <a:cs typeface="Arial"/>
              </a:rPr>
              <a:t>I </a:t>
            </a:r>
            <a:r>
              <a:rPr lang="en-US" b="1" dirty="0">
                <a:latin typeface="Calibri"/>
                <a:ea typeface="Calibri"/>
                <a:cs typeface="Arial"/>
              </a:rPr>
              <a:t>had another cup.</a:t>
            </a:r>
            <a:endParaRPr lang="en-US" dirty="0">
              <a:latin typeface="Calibri"/>
              <a:ea typeface="Calibri"/>
              <a:cs typeface="Arial"/>
            </a:endParaRPr>
          </a:p>
          <a:p>
            <a:pPr marL="0" marR="0">
              <a:lnSpc>
                <a:spcPct val="115000"/>
              </a:lnSpc>
              <a:spcBef>
                <a:spcPts val="0"/>
              </a:spcBef>
              <a:spcAft>
                <a:spcPts val="1000"/>
              </a:spcAft>
            </a:pPr>
            <a:r>
              <a:rPr lang="en-US" b="1" dirty="0">
                <a:latin typeface="Calibri"/>
                <a:ea typeface="Calibri"/>
                <a:cs typeface="Arial"/>
              </a:rPr>
              <a:t>(e ) It was </a:t>
            </a:r>
            <a:r>
              <a:rPr lang="en-US" b="1" i="1" dirty="0">
                <a:solidFill>
                  <a:srgbClr val="0070C0"/>
                </a:solidFill>
                <a:latin typeface="Calibri"/>
                <a:ea typeface="Calibri"/>
                <a:cs typeface="Arial"/>
              </a:rPr>
              <a:t>such a foggy day that </a:t>
            </a:r>
            <a:r>
              <a:rPr lang="en-US" b="1" i="1" dirty="0">
                <a:latin typeface="Calibri"/>
                <a:ea typeface="Calibri"/>
                <a:cs typeface="Arial"/>
              </a:rPr>
              <a:t>we </a:t>
            </a:r>
            <a:r>
              <a:rPr lang="en-US" b="1" dirty="0">
                <a:latin typeface="Calibri"/>
                <a:ea typeface="Calibri"/>
                <a:cs typeface="Arial"/>
              </a:rPr>
              <a:t>couldn’t see the road</a:t>
            </a:r>
            <a:r>
              <a:rPr lang="en-US" b="1" dirty="0" smtClean="0">
                <a:latin typeface="Calibri"/>
                <a:ea typeface="Calibri"/>
                <a:cs typeface="Arial"/>
              </a:rPr>
              <a:t>.</a:t>
            </a:r>
          </a:p>
          <a:p>
            <a:pPr marL="0" marR="0">
              <a:lnSpc>
                <a:spcPct val="115000"/>
              </a:lnSpc>
              <a:spcBef>
                <a:spcPts val="0"/>
              </a:spcBef>
              <a:spcAft>
                <a:spcPts val="1000"/>
              </a:spcAft>
            </a:pPr>
            <a:endParaRPr lang="en-US" b="1" dirty="0">
              <a:latin typeface="Calibri"/>
              <a:ea typeface="Calibri"/>
              <a:cs typeface="Arial"/>
            </a:endParaRPr>
          </a:p>
          <a:p>
            <a:pPr marL="0" marR="0" indent="0">
              <a:lnSpc>
                <a:spcPct val="115000"/>
              </a:lnSpc>
              <a:spcBef>
                <a:spcPts val="0"/>
              </a:spcBef>
              <a:spcAft>
                <a:spcPts val="1000"/>
              </a:spcAft>
              <a:buNone/>
            </a:pPr>
            <a:r>
              <a:rPr lang="en-US" b="1" i="1" dirty="0">
                <a:latin typeface="Calibri"/>
                <a:ea typeface="Calibri"/>
                <a:cs typeface="Arial"/>
              </a:rPr>
              <a:t>Such . . . that </a:t>
            </a:r>
            <a:r>
              <a:rPr lang="en-US" b="1" dirty="0">
                <a:latin typeface="Calibri"/>
                <a:ea typeface="Calibri"/>
                <a:cs typeface="Arial"/>
              </a:rPr>
              <a:t>encloses a </a:t>
            </a:r>
            <a:r>
              <a:rPr lang="en-US" b="1" dirty="0">
                <a:solidFill>
                  <a:srgbClr val="FF0000"/>
                </a:solidFill>
                <a:latin typeface="Calibri"/>
                <a:ea typeface="Calibri"/>
                <a:cs typeface="Arial"/>
              </a:rPr>
              <a:t>modified</a:t>
            </a:r>
            <a:r>
              <a:rPr lang="en-US" b="1" dirty="0">
                <a:latin typeface="Calibri"/>
                <a:ea typeface="Calibri"/>
                <a:cs typeface="Arial"/>
              </a:rPr>
              <a:t> noun:</a:t>
            </a:r>
            <a:endParaRPr lang="en-US" dirty="0">
              <a:latin typeface="Calibri"/>
              <a:ea typeface="Calibri"/>
              <a:cs typeface="Arial"/>
            </a:endParaRPr>
          </a:p>
          <a:p>
            <a:pPr marL="0" marR="0" indent="0">
              <a:lnSpc>
                <a:spcPct val="115000"/>
              </a:lnSpc>
              <a:spcBef>
                <a:spcPts val="0"/>
              </a:spcBef>
              <a:spcAft>
                <a:spcPts val="1000"/>
              </a:spcAft>
              <a:buNone/>
            </a:pPr>
            <a:r>
              <a:rPr lang="en-US" b="1" i="1" dirty="0" smtClean="0">
                <a:solidFill>
                  <a:srgbClr val="FF0000"/>
                </a:solidFill>
                <a:latin typeface="Calibri"/>
                <a:ea typeface="Calibri"/>
                <a:cs typeface="Arial"/>
              </a:rPr>
              <a:t>such</a:t>
            </a:r>
            <a:r>
              <a:rPr lang="en-US" b="1" i="1" dirty="0" smtClean="0">
                <a:latin typeface="Calibri"/>
                <a:ea typeface="Calibri"/>
                <a:cs typeface="Arial"/>
              </a:rPr>
              <a:t> </a:t>
            </a:r>
            <a:r>
              <a:rPr lang="en-US" i="1" dirty="0">
                <a:latin typeface="Calibri"/>
                <a:ea typeface="Calibri"/>
                <a:cs typeface="Arial"/>
              </a:rPr>
              <a:t>+ </a:t>
            </a:r>
            <a:r>
              <a:rPr lang="en-US" b="1" i="1" dirty="0">
                <a:solidFill>
                  <a:srgbClr val="FF0000"/>
                </a:solidFill>
                <a:latin typeface="Calibri"/>
                <a:ea typeface="Calibri"/>
                <a:cs typeface="Arial"/>
              </a:rPr>
              <a:t>adjective</a:t>
            </a:r>
            <a:r>
              <a:rPr lang="en-US" b="1" i="1" dirty="0">
                <a:latin typeface="Calibri"/>
                <a:ea typeface="Calibri"/>
                <a:cs typeface="Arial"/>
              </a:rPr>
              <a:t> </a:t>
            </a:r>
            <a:r>
              <a:rPr lang="en-US" b="1" dirty="0">
                <a:latin typeface="Calibri"/>
                <a:ea typeface="Calibri"/>
                <a:cs typeface="Arial"/>
              </a:rPr>
              <a:t>+ </a:t>
            </a:r>
            <a:r>
              <a:rPr lang="en-US" b="1" i="1" dirty="0">
                <a:solidFill>
                  <a:srgbClr val="FF0000"/>
                </a:solidFill>
                <a:latin typeface="Calibri"/>
                <a:ea typeface="Calibri"/>
                <a:cs typeface="Arial"/>
              </a:rPr>
              <a:t>noun</a:t>
            </a:r>
            <a:r>
              <a:rPr lang="en-US" b="1" i="1" dirty="0">
                <a:latin typeface="Calibri"/>
                <a:ea typeface="Calibri"/>
                <a:cs typeface="Arial"/>
              </a:rPr>
              <a:t> </a:t>
            </a:r>
            <a:r>
              <a:rPr lang="en-US" i="1" dirty="0">
                <a:latin typeface="Calibri"/>
                <a:ea typeface="Calibri"/>
                <a:cs typeface="Arial"/>
              </a:rPr>
              <a:t>+ </a:t>
            </a:r>
            <a:r>
              <a:rPr lang="en-US" b="1" i="1" dirty="0">
                <a:solidFill>
                  <a:srgbClr val="FF0000"/>
                </a:solidFill>
                <a:latin typeface="Calibri"/>
                <a:ea typeface="Calibri"/>
                <a:cs typeface="Arial"/>
              </a:rPr>
              <a:t>that</a:t>
            </a:r>
            <a:endParaRPr lang="en-US" dirty="0">
              <a:solidFill>
                <a:srgbClr val="FF0000"/>
              </a:solidFill>
              <a:latin typeface="Calibri"/>
              <a:ea typeface="Calibri"/>
              <a:cs typeface="Arial"/>
            </a:endParaRPr>
          </a:p>
          <a:p>
            <a:endParaRPr lang="en-US" dirty="0"/>
          </a:p>
        </p:txBody>
      </p:sp>
    </p:spTree>
    <p:extLst>
      <p:ext uri="{BB962C8B-B14F-4D97-AF65-F5344CB8AC3E}">
        <p14:creationId xmlns:p14="http://schemas.microsoft.com/office/powerpoint/2010/main" val="11749206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7467600" cy="5864352"/>
          </a:xfrm>
        </p:spPr>
        <p:txBody>
          <a:bodyPr/>
          <a:lstStyle/>
          <a:p>
            <a:pPr marL="0" marR="0" indent="0">
              <a:lnSpc>
                <a:spcPct val="115000"/>
              </a:lnSpc>
              <a:spcBef>
                <a:spcPts val="0"/>
              </a:spcBef>
              <a:spcAft>
                <a:spcPts val="1000"/>
              </a:spcAft>
              <a:buNone/>
            </a:pPr>
            <a:endParaRPr lang="en-US" dirty="0">
              <a:latin typeface="Calibri"/>
              <a:ea typeface="Calibri"/>
              <a:cs typeface="Arial"/>
            </a:endParaRPr>
          </a:p>
          <a:p>
            <a:pPr marL="0" marR="0">
              <a:lnSpc>
                <a:spcPct val="115000"/>
              </a:lnSpc>
              <a:spcBef>
                <a:spcPts val="0"/>
              </a:spcBef>
              <a:spcAft>
                <a:spcPts val="1000"/>
              </a:spcAft>
            </a:pPr>
            <a:r>
              <a:rPr lang="en-US" b="1" dirty="0">
                <a:latin typeface="Calibri"/>
                <a:ea typeface="Calibri"/>
                <a:cs typeface="Arial"/>
              </a:rPr>
              <a:t>( f ) The coffee is </a:t>
            </a:r>
            <a:r>
              <a:rPr lang="en-US" b="1" i="1" dirty="0">
                <a:solidFill>
                  <a:srgbClr val="0070C0"/>
                </a:solidFill>
                <a:latin typeface="Calibri"/>
                <a:ea typeface="Calibri"/>
                <a:cs typeface="Arial"/>
              </a:rPr>
              <a:t>so hot that </a:t>
            </a:r>
            <a:r>
              <a:rPr lang="en-US" b="1" dirty="0" smtClean="0">
                <a:latin typeface="Calibri"/>
                <a:ea typeface="Calibri"/>
                <a:cs typeface="Arial"/>
              </a:rPr>
              <a:t>I </a:t>
            </a:r>
            <a:r>
              <a:rPr lang="en-US" b="1" dirty="0">
                <a:latin typeface="Calibri"/>
                <a:ea typeface="Calibri"/>
                <a:cs typeface="Arial"/>
              </a:rPr>
              <a:t>can’t drink it.</a:t>
            </a:r>
            <a:endParaRPr lang="en-US" dirty="0">
              <a:latin typeface="Calibri"/>
              <a:ea typeface="Calibri"/>
              <a:cs typeface="Arial"/>
            </a:endParaRPr>
          </a:p>
          <a:p>
            <a:pPr marL="0" marR="0">
              <a:lnSpc>
                <a:spcPct val="115000"/>
              </a:lnSpc>
              <a:spcBef>
                <a:spcPts val="0"/>
              </a:spcBef>
              <a:spcAft>
                <a:spcPts val="1000"/>
              </a:spcAft>
            </a:pPr>
            <a:r>
              <a:rPr lang="en-US" b="1" dirty="0">
                <a:latin typeface="Calibri"/>
                <a:ea typeface="Calibri"/>
                <a:cs typeface="Arial"/>
              </a:rPr>
              <a:t>(g ) I'm </a:t>
            </a:r>
            <a:r>
              <a:rPr lang="en-US" b="1" i="1" dirty="0">
                <a:solidFill>
                  <a:srgbClr val="0070C0"/>
                </a:solidFill>
                <a:latin typeface="Calibri"/>
                <a:ea typeface="Calibri"/>
                <a:cs typeface="Arial"/>
              </a:rPr>
              <a:t>so hungry that </a:t>
            </a:r>
            <a:r>
              <a:rPr lang="en-US" b="1" dirty="0" smtClean="0">
                <a:latin typeface="Calibri"/>
                <a:ea typeface="Calibri"/>
                <a:cs typeface="Arial"/>
              </a:rPr>
              <a:t>I </a:t>
            </a:r>
            <a:r>
              <a:rPr lang="en-US" b="1" dirty="0">
                <a:latin typeface="Calibri"/>
                <a:ea typeface="Calibri"/>
                <a:cs typeface="Arial"/>
              </a:rPr>
              <a:t>could eat a horse.</a:t>
            </a:r>
            <a:endParaRPr lang="en-US" dirty="0">
              <a:latin typeface="Calibri"/>
              <a:ea typeface="Calibri"/>
              <a:cs typeface="Arial"/>
            </a:endParaRPr>
          </a:p>
          <a:p>
            <a:pPr marL="0" marR="0">
              <a:lnSpc>
                <a:spcPct val="115000"/>
              </a:lnSpc>
              <a:spcBef>
                <a:spcPts val="0"/>
              </a:spcBef>
              <a:spcAft>
                <a:spcPts val="1000"/>
              </a:spcAft>
            </a:pPr>
            <a:r>
              <a:rPr lang="en-US" b="1" dirty="0">
                <a:latin typeface="Calibri"/>
                <a:ea typeface="Calibri"/>
                <a:cs typeface="Arial"/>
              </a:rPr>
              <a:t>(h ) She speaks </a:t>
            </a:r>
            <a:r>
              <a:rPr lang="en-US" b="1" i="1" dirty="0">
                <a:solidFill>
                  <a:srgbClr val="0070C0"/>
                </a:solidFill>
                <a:latin typeface="Calibri"/>
                <a:ea typeface="Calibri"/>
                <a:cs typeface="Arial"/>
              </a:rPr>
              <a:t>so fast that </a:t>
            </a:r>
            <a:r>
              <a:rPr lang="en-US" b="1" dirty="0" smtClean="0">
                <a:latin typeface="Calibri"/>
                <a:ea typeface="Calibri"/>
                <a:cs typeface="Arial"/>
              </a:rPr>
              <a:t>I </a:t>
            </a:r>
            <a:r>
              <a:rPr lang="en-US" b="1" dirty="0">
                <a:latin typeface="Calibri"/>
                <a:ea typeface="Calibri"/>
                <a:cs typeface="Arial"/>
              </a:rPr>
              <a:t>can’t understand her.</a:t>
            </a:r>
            <a:endParaRPr lang="en-US" dirty="0">
              <a:latin typeface="Calibri"/>
              <a:ea typeface="Calibri"/>
              <a:cs typeface="Arial"/>
            </a:endParaRPr>
          </a:p>
          <a:p>
            <a:pPr marL="0" marR="0">
              <a:lnSpc>
                <a:spcPct val="115000"/>
              </a:lnSpc>
              <a:spcBef>
                <a:spcPts val="0"/>
              </a:spcBef>
              <a:spcAft>
                <a:spcPts val="1000"/>
              </a:spcAft>
            </a:pPr>
            <a:r>
              <a:rPr lang="en-US" b="1" dirty="0">
                <a:latin typeface="Calibri"/>
                <a:ea typeface="Calibri"/>
                <a:cs typeface="Arial"/>
              </a:rPr>
              <a:t>( i ) He walked </a:t>
            </a:r>
            <a:r>
              <a:rPr lang="en-US" b="1" i="1" dirty="0">
                <a:solidFill>
                  <a:srgbClr val="0070C0"/>
                </a:solidFill>
                <a:latin typeface="Calibri"/>
                <a:ea typeface="Calibri"/>
                <a:cs typeface="Arial"/>
              </a:rPr>
              <a:t>so quickly that </a:t>
            </a:r>
            <a:r>
              <a:rPr lang="en-US" b="1" dirty="0" smtClean="0">
                <a:latin typeface="Calibri"/>
                <a:ea typeface="Calibri"/>
                <a:cs typeface="Arial"/>
              </a:rPr>
              <a:t>I </a:t>
            </a:r>
            <a:r>
              <a:rPr lang="en-US" b="1" dirty="0">
                <a:latin typeface="Calibri"/>
                <a:ea typeface="Calibri"/>
                <a:cs typeface="Arial"/>
              </a:rPr>
              <a:t>couldn’t keep up with him.</a:t>
            </a:r>
            <a:endParaRPr lang="en-US" dirty="0">
              <a:latin typeface="Calibri"/>
              <a:ea typeface="Calibri"/>
              <a:cs typeface="Arial"/>
            </a:endParaRPr>
          </a:p>
          <a:p>
            <a:pPr marL="0" marR="0" indent="0">
              <a:lnSpc>
                <a:spcPct val="115000"/>
              </a:lnSpc>
              <a:spcBef>
                <a:spcPts val="0"/>
              </a:spcBef>
              <a:spcAft>
                <a:spcPts val="1000"/>
              </a:spcAft>
              <a:buNone/>
            </a:pPr>
            <a:r>
              <a:rPr lang="en-US" b="1" i="1" dirty="0">
                <a:solidFill>
                  <a:srgbClr val="0070C0"/>
                </a:solidFill>
                <a:latin typeface="Calibri"/>
                <a:ea typeface="Calibri"/>
                <a:cs typeface="Arial"/>
              </a:rPr>
              <a:t>So . . . that </a:t>
            </a:r>
            <a:r>
              <a:rPr lang="en-US" b="1" dirty="0">
                <a:latin typeface="Calibri"/>
                <a:ea typeface="Calibri"/>
                <a:cs typeface="Arial"/>
              </a:rPr>
              <a:t>encloses an </a:t>
            </a:r>
            <a:r>
              <a:rPr lang="en-US" b="1" dirty="0">
                <a:solidFill>
                  <a:srgbClr val="FF0000"/>
                </a:solidFill>
                <a:latin typeface="Calibri"/>
                <a:ea typeface="Calibri"/>
                <a:cs typeface="Arial"/>
              </a:rPr>
              <a:t>adjective</a:t>
            </a:r>
            <a:r>
              <a:rPr lang="en-US" b="1" dirty="0">
                <a:latin typeface="Calibri"/>
                <a:ea typeface="Calibri"/>
                <a:cs typeface="Arial"/>
              </a:rPr>
              <a:t> or </a:t>
            </a:r>
            <a:r>
              <a:rPr lang="en-US" b="1" dirty="0">
                <a:solidFill>
                  <a:srgbClr val="FF0000"/>
                </a:solidFill>
                <a:latin typeface="Calibri"/>
                <a:ea typeface="Calibri"/>
                <a:cs typeface="Arial"/>
              </a:rPr>
              <a:t>adverb</a:t>
            </a:r>
            <a:r>
              <a:rPr lang="en-US" b="1" dirty="0">
                <a:latin typeface="Calibri"/>
                <a:ea typeface="Calibri"/>
                <a:cs typeface="Arial"/>
              </a:rPr>
              <a:t>: </a:t>
            </a:r>
            <a:endParaRPr lang="en-US" dirty="0">
              <a:latin typeface="Calibri"/>
              <a:ea typeface="Calibri"/>
              <a:cs typeface="Arial"/>
            </a:endParaRPr>
          </a:p>
          <a:p>
            <a:pPr marL="0" marR="0">
              <a:lnSpc>
                <a:spcPct val="115000"/>
              </a:lnSpc>
              <a:spcBef>
                <a:spcPts val="0"/>
              </a:spcBef>
              <a:spcAft>
                <a:spcPts val="1000"/>
              </a:spcAft>
            </a:pPr>
            <a:r>
              <a:rPr lang="en-US" b="1" i="1" dirty="0">
                <a:solidFill>
                  <a:srgbClr val="FF0000"/>
                </a:solidFill>
                <a:latin typeface="Calibri"/>
                <a:ea typeface="Calibri"/>
                <a:cs typeface="Arial"/>
              </a:rPr>
              <a:t>so</a:t>
            </a:r>
            <a:r>
              <a:rPr lang="en-US" b="1" i="1" dirty="0">
                <a:latin typeface="Calibri"/>
                <a:ea typeface="Calibri"/>
                <a:cs typeface="Arial"/>
              </a:rPr>
              <a:t> </a:t>
            </a:r>
            <a:r>
              <a:rPr lang="en-US" b="1" dirty="0">
                <a:latin typeface="Calibri"/>
                <a:ea typeface="Calibri"/>
                <a:cs typeface="Arial"/>
              </a:rPr>
              <a:t>+ </a:t>
            </a:r>
            <a:r>
              <a:rPr lang="en-US" b="1" dirty="0" smtClean="0">
                <a:solidFill>
                  <a:srgbClr val="0070C0"/>
                </a:solidFill>
                <a:latin typeface="Calibri"/>
                <a:ea typeface="Calibri"/>
                <a:cs typeface="Arial"/>
              </a:rPr>
              <a:t>adjective</a:t>
            </a:r>
            <a:r>
              <a:rPr lang="en-US" b="1" dirty="0" smtClean="0">
                <a:latin typeface="Calibri"/>
                <a:ea typeface="Calibri"/>
                <a:cs typeface="Arial"/>
              </a:rPr>
              <a:t> </a:t>
            </a:r>
            <a:r>
              <a:rPr lang="en-US" b="1" dirty="0" smtClean="0">
                <a:solidFill>
                  <a:srgbClr val="0070C0"/>
                </a:solidFill>
                <a:latin typeface="Calibri"/>
                <a:ea typeface="Calibri"/>
                <a:cs typeface="Arial"/>
              </a:rPr>
              <a:t> </a:t>
            </a:r>
            <a:r>
              <a:rPr lang="en-US" b="1" dirty="0" smtClean="0">
                <a:latin typeface="Calibri"/>
                <a:ea typeface="Calibri"/>
                <a:cs typeface="Arial"/>
              </a:rPr>
              <a:t>+</a:t>
            </a:r>
            <a:r>
              <a:rPr lang="en-US" b="1" i="1" dirty="0" smtClean="0">
                <a:solidFill>
                  <a:srgbClr val="FF0000"/>
                </a:solidFill>
                <a:latin typeface="Calibri"/>
                <a:ea typeface="Calibri"/>
                <a:cs typeface="Arial"/>
              </a:rPr>
              <a:t>that</a:t>
            </a:r>
            <a:endParaRPr lang="en-US" dirty="0">
              <a:solidFill>
                <a:srgbClr val="FF0000"/>
              </a:solidFill>
              <a:latin typeface="Calibri"/>
              <a:ea typeface="Calibri"/>
              <a:cs typeface="Arial"/>
            </a:endParaRPr>
          </a:p>
          <a:p>
            <a:pPr marL="0" marR="0" indent="0">
              <a:lnSpc>
                <a:spcPct val="115000"/>
              </a:lnSpc>
              <a:spcBef>
                <a:spcPts val="0"/>
              </a:spcBef>
              <a:spcAft>
                <a:spcPts val="1000"/>
              </a:spcAft>
              <a:buNone/>
            </a:pPr>
            <a:r>
              <a:rPr lang="en-US" b="1" dirty="0" smtClean="0">
                <a:latin typeface="Calibri"/>
                <a:ea typeface="Calibri"/>
                <a:cs typeface="Arial"/>
              </a:rPr>
              <a:t>	or</a:t>
            </a:r>
          </a:p>
          <a:p>
            <a:pPr marL="0" marR="0" indent="0">
              <a:lnSpc>
                <a:spcPct val="115000"/>
              </a:lnSpc>
              <a:spcBef>
                <a:spcPts val="0"/>
              </a:spcBef>
              <a:spcAft>
                <a:spcPts val="1000"/>
              </a:spcAft>
              <a:buNone/>
            </a:pPr>
            <a:r>
              <a:rPr lang="en-US" b="1" dirty="0">
                <a:latin typeface="Calibri"/>
                <a:ea typeface="Calibri"/>
                <a:cs typeface="Arial"/>
              </a:rPr>
              <a:t>	</a:t>
            </a:r>
            <a:r>
              <a:rPr lang="en-US" b="1" dirty="0" smtClean="0">
                <a:solidFill>
                  <a:srgbClr val="0070C0"/>
                </a:solidFill>
                <a:latin typeface="Calibri"/>
                <a:ea typeface="Calibri"/>
                <a:cs typeface="Arial"/>
              </a:rPr>
              <a:t>adverb</a:t>
            </a:r>
            <a:endParaRPr lang="en-US" dirty="0">
              <a:solidFill>
                <a:srgbClr val="0070C0"/>
              </a:solidFill>
              <a:latin typeface="Calibri"/>
              <a:ea typeface="Calibri"/>
              <a:cs typeface="Arial"/>
            </a:endParaRPr>
          </a:p>
          <a:p>
            <a:endParaRPr lang="en-US" dirty="0"/>
          </a:p>
        </p:txBody>
      </p:sp>
      <p:sp>
        <p:nvSpPr>
          <p:cNvPr id="4" name="Left Brace 3"/>
          <p:cNvSpPr/>
          <p:nvPr/>
        </p:nvSpPr>
        <p:spPr>
          <a:xfrm>
            <a:off x="1295400" y="4419600"/>
            <a:ext cx="76200" cy="15240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Right Brace 4"/>
          <p:cNvSpPr/>
          <p:nvPr/>
        </p:nvSpPr>
        <p:spPr>
          <a:xfrm>
            <a:off x="2514600" y="4343400"/>
            <a:ext cx="76200" cy="17526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5732154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85800"/>
            <a:ext cx="7467600" cy="5788152"/>
          </a:xfrm>
        </p:spPr>
        <p:txBody>
          <a:bodyPr/>
          <a:lstStyle/>
          <a:p>
            <a:pPr marL="0" marR="0" indent="0">
              <a:lnSpc>
                <a:spcPct val="115000"/>
              </a:lnSpc>
              <a:spcBef>
                <a:spcPts val="0"/>
              </a:spcBef>
              <a:spcAft>
                <a:spcPts val="1000"/>
              </a:spcAft>
              <a:buNone/>
            </a:pPr>
            <a:endParaRPr lang="en-US" dirty="0">
              <a:latin typeface="Calibri"/>
              <a:ea typeface="Calibri"/>
              <a:cs typeface="Arial"/>
            </a:endParaRPr>
          </a:p>
          <a:p>
            <a:pPr marL="0" marR="0">
              <a:lnSpc>
                <a:spcPct val="115000"/>
              </a:lnSpc>
              <a:spcBef>
                <a:spcPts val="0"/>
              </a:spcBef>
              <a:spcAft>
                <a:spcPts val="1000"/>
              </a:spcAft>
            </a:pPr>
            <a:r>
              <a:rPr lang="en-US" b="1" dirty="0">
                <a:latin typeface="Calibri"/>
                <a:ea typeface="Calibri"/>
                <a:cs typeface="Arial"/>
              </a:rPr>
              <a:t> ( j ) She made </a:t>
            </a:r>
            <a:r>
              <a:rPr lang="en-US" b="1" i="1" dirty="0">
                <a:solidFill>
                  <a:srgbClr val="0070C0"/>
                </a:solidFill>
                <a:latin typeface="Calibri"/>
                <a:ea typeface="Calibri"/>
                <a:cs typeface="Arial"/>
              </a:rPr>
              <a:t>so many mistakes that </a:t>
            </a:r>
            <a:r>
              <a:rPr lang="en-US" b="1" i="1" dirty="0">
                <a:latin typeface="Calibri"/>
                <a:ea typeface="Calibri"/>
                <a:cs typeface="Arial"/>
              </a:rPr>
              <a:t>she </a:t>
            </a:r>
            <a:r>
              <a:rPr lang="en-US" b="1" dirty="0">
                <a:latin typeface="Calibri"/>
                <a:ea typeface="Calibri"/>
                <a:cs typeface="Arial"/>
              </a:rPr>
              <a:t>failed the exam.</a:t>
            </a:r>
            <a:endParaRPr lang="en-US" dirty="0">
              <a:latin typeface="Calibri"/>
              <a:ea typeface="Calibri"/>
              <a:cs typeface="Arial"/>
            </a:endParaRPr>
          </a:p>
          <a:p>
            <a:pPr marL="0" marR="0">
              <a:lnSpc>
                <a:spcPct val="115000"/>
              </a:lnSpc>
              <a:spcBef>
                <a:spcPts val="0"/>
              </a:spcBef>
              <a:spcAft>
                <a:spcPts val="1000"/>
              </a:spcAft>
            </a:pPr>
            <a:r>
              <a:rPr lang="en-US" b="1" dirty="0">
                <a:latin typeface="Calibri"/>
                <a:ea typeface="Calibri"/>
                <a:cs typeface="Arial"/>
              </a:rPr>
              <a:t>( k) He has </a:t>
            </a:r>
            <a:r>
              <a:rPr lang="en-US" b="1" i="1" dirty="0">
                <a:solidFill>
                  <a:srgbClr val="0070C0"/>
                </a:solidFill>
                <a:latin typeface="Calibri"/>
                <a:ea typeface="Calibri"/>
                <a:cs typeface="Arial"/>
              </a:rPr>
              <a:t>so few friends that </a:t>
            </a:r>
            <a:r>
              <a:rPr lang="en-US" b="1" dirty="0">
                <a:latin typeface="Calibri"/>
                <a:ea typeface="Calibri"/>
                <a:cs typeface="Arial"/>
              </a:rPr>
              <a:t>he is always lonely. </a:t>
            </a:r>
            <a:r>
              <a:rPr lang="en-US" b="1" dirty="0" smtClean="0">
                <a:latin typeface="Calibri"/>
                <a:ea typeface="Calibri"/>
                <a:cs typeface="Arial"/>
              </a:rPr>
              <a:t>(I) </a:t>
            </a:r>
            <a:r>
              <a:rPr lang="en-US" b="1" dirty="0">
                <a:latin typeface="Calibri"/>
                <a:ea typeface="Calibri"/>
                <a:cs typeface="Arial"/>
              </a:rPr>
              <a:t>She has </a:t>
            </a:r>
            <a:r>
              <a:rPr lang="en-US" b="1" i="1" dirty="0">
                <a:latin typeface="Calibri"/>
                <a:ea typeface="Calibri"/>
                <a:cs typeface="Arial"/>
              </a:rPr>
              <a:t>so much money that </a:t>
            </a:r>
            <a:r>
              <a:rPr lang="en-US" b="1" dirty="0">
                <a:latin typeface="Calibri"/>
                <a:ea typeface="Calibri"/>
                <a:cs typeface="Arial"/>
              </a:rPr>
              <a:t>she can buy whatever she wants.</a:t>
            </a:r>
            <a:endParaRPr lang="en-US" dirty="0">
              <a:latin typeface="Calibri"/>
              <a:ea typeface="Calibri"/>
              <a:cs typeface="Arial"/>
            </a:endParaRPr>
          </a:p>
          <a:p>
            <a:pPr marL="0" marR="0">
              <a:lnSpc>
                <a:spcPct val="115000"/>
              </a:lnSpc>
              <a:spcBef>
                <a:spcPts val="0"/>
              </a:spcBef>
              <a:spcAft>
                <a:spcPts val="1000"/>
              </a:spcAft>
            </a:pPr>
            <a:r>
              <a:rPr lang="en-US" b="1" dirty="0">
                <a:latin typeface="Calibri"/>
                <a:ea typeface="Calibri"/>
                <a:cs typeface="Arial"/>
              </a:rPr>
              <a:t>(m) He had </a:t>
            </a:r>
            <a:r>
              <a:rPr lang="en-US" b="1" i="1" dirty="0">
                <a:solidFill>
                  <a:srgbClr val="0070C0"/>
                </a:solidFill>
                <a:latin typeface="Calibri"/>
                <a:ea typeface="Calibri"/>
                <a:cs typeface="Arial"/>
              </a:rPr>
              <a:t>so little trouble </a:t>
            </a:r>
            <a:r>
              <a:rPr lang="en-US" b="1" dirty="0">
                <a:latin typeface="Calibri"/>
                <a:ea typeface="Calibri"/>
                <a:cs typeface="Arial"/>
              </a:rPr>
              <a:t>with the test </a:t>
            </a:r>
            <a:r>
              <a:rPr lang="en-US" b="1" i="1" dirty="0">
                <a:latin typeface="Calibri"/>
                <a:ea typeface="Calibri"/>
                <a:cs typeface="Arial"/>
              </a:rPr>
              <a:t>that </a:t>
            </a:r>
            <a:r>
              <a:rPr lang="en-US" b="1" dirty="0">
                <a:latin typeface="Calibri"/>
                <a:ea typeface="Calibri"/>
                <a:cs typeface="Arial"/>
              </a:rPr>
              <a:t>he left twenty minutes early.</a:t>
            </a:r>
            <a:endParaRPr lang="en-US" dirty="0">
              <a:latin typeface="Calibri"/>
              <a:ea typeface="Calibri"/>
              <a:cs typeface="Arial"/>
            </a:endParaRPr>
          </a:p>
          <a:p>
            <a:pPr marL="0" marR="0" indent="0">
              <a:lnSpc>
                <a:spcPct val="115000"/>
              </a:lnSpc>
              <a:spcBef>
                <a:spcPts val="0"/>
              </a:spcBef>
              <a:spcAft>
                <a:spcPts val="1000"/>
              </a:spcAft>
              <a:buNone/>
            </a:pPr>
            <a:r>
              <a:rPr lang="en-US" b="1" i="1" dirty="0">
                <a:solidFill>
                  <a:srgbClr val="FF0000"/>
                </a:solidFill>
                <a:latin typeface="Calibri"/>
                <a:ea typeface="Calibri"/>
                <a:cs typeface="Arial"/>
              </a:rPr>
              <a:t>So . . . that </a:t>
            </a:r>
            <a:r>
              <a:rPr lang="en-US" b="1" dirty="0">
                <a:latin typeface="Calibri"/>
                <a:ea typeface="Calibri"/>
                <a:cs typeface="Arial"/>
              </a:rPr>
              <a:t>is used with </a:t>
            </a:r>
            <a:r>
              <a:rPr lang="en-US" b="1" i="1" dirty="0">
                <a:latin typeface="Calibri"/>
                <a:ea typeface="Calibri"/>
                <a:cs typeface="Arial"/>
              </a:rPr>
              <a:t>many, few, much, </a:t>
            </a:r>
            <a:r>
              <a:rPr lang="en-US" b="1" dirty="0">
                <a:latin typeface="Calibri"/>
                <a:ea typeface="Calibri"/>
                <a:cs typeface="Arial"/>
              </a:rPr>
              <a:t>and </a:t>
            </a:r>
            <a:r>
              <a:rPr lang="en-US" b="1" i="1" dirty="0">
                <a:latin typeface="Calibri"/>
                <a:ea typeface="Calibri"/>
                <a:cs typeface="Arial"/>
              </a:rPr>
              <a:t>little.</a:t>
            </a:r>
            <a:endParaRPr lang="en-US" dirty="0">
              <a:latin typeface="Calibri"/>
              <a:ea typeface="Calibri"/>
              <a:cs typeface="Arial"/>
            </a:endParaRPr>
          </a:p>
          <a:p>
            <a:endParaRPr lang="en-US" dirty="0"/>
          </a:p>
        </p:txBody>
      </p:sp>
    </p:spTree>
    <p:extLst>
      <p:ext uri="{BB962C8B-B14F-4D97-AF65-F5344CB8AC3E}">
        <p14:creationId xmlns:p14="http://schemas.microsoft.com/office/powerpoint/2010/main" val="11792231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14400"/>
            <a:ext cx="7467600" cy="5559552"/>
          </a:xfrm>
        </p:spPr>
        <p:txBody>
          <a:bodyPr/>
          <a:lstStyle/>
          <a:p>
            <a:pPr marL="0" marR="0">
              <a:lnSpc>
                <a:spcPct val="115000"/>
              </a:lnSpc>
              <a:spcBef>
                <a:spcPts val="0"/>
              </a:spcBef>
              <a:spcAft>
                <a:spcPts val="1000"/>
              </a:spcAft>
            </a:pPr>
            <a:r>
              <a:rPr lang="en-US" b="1" dirty="0">
                <a:latin typeface="Calibri"/>
                <a:ea typeface="Calibri"/>
                <a:cs typeface="Arial"/>
              </a:rPr>
              <a:t>(n ) It was </a:t>
            </a:r>
            <a:r>
              <a:rPr lang="en-US" b="1" i="1" dirty="0" smtClean="0">
                <a:solidFill>
                  <a:srgbClr val="0070C0"/>
                </a:solidFill>
                <a:latin typeface="Calibri"/>
                <a:ea typeface="Calibri"/>
                <a:cs typeface="Arial"/>
              </a:rPr>
              <a:t>such a good book </a:t>
            </a:r>
            <a:r>
              <a:rPr lang="en-US" b="1" i="1" dirty="0">
                <a:solidFill>
                  <a:srgbClr val="0070C0"/>
                </a:solidFill>
                <a:latin typeface="Calibri"/>
                <a:ea typeface="Calibri"/>
                <a:cs typeface="Arial"/>
              </a:rPr>
              <a:t>(that) </a:t>
            </a:r>
            <a:r>
              <a:rPr lang="en-US" b="1" dirty="0" smtClean="0">
                <a:latin typeface="Calibri"/>
                <a:ea typeface="Calibri"/>
                <a:cs typeface="Arial"/>
              </a:rPr>
              <a:t>I </a:t>
            </a:r>
            <a:r>
              <a:rPr lang="en-US" b="1" dirty="0">
                <a:latin typeface="Calibri"/>
                <a:ea typeface="Calibri"/>
                <a:cs typeface="Arial"/>
              </a:rPr>
              <a:t>couldn’t put it down.</a:t>
            </a:r>
            <a:endParaRPr lang="en-US" dirty="0">
              <a:latin typeface="Calibri"/>
              <a:ea typeface="Calibri"/>
              <a:cs typeface="Arial"/>
            </a:endParaRPr>
          </a:p>
          <a:p>
            <a:pPr marL="0" marR="0">
              <a:lnSpc>
                <a:spcPct val="115000"/>
              </a:lnSpc>
              <a:spcBef>
                <a:spcPts val="0"/>
              </a:spcBef>
              <a:spcAft>
                <a:spcPts val="1000"/>
              </a:spcAft>
            </a:pPr>
            <a:r>
              <a:rPr lang="en-US" b="1" dirty="0">
                <a:latin typeface="Calibri"/>
                <a:ea typeface="Calibri"/>
                <a:cs typeface="Arial"/>
              </a:rPr>
              <a:t>(o ) </a:t>
            </a:r>
            <a:r>
              <a:rPr lang="en-US" b="1" dirty="0" smtClean="0">
                <a:latin typeface="Calibri"/>
                <a:ea typeface="Calibri"/>
                <a:cs typeface="Arial"/>
              </a:rPr>
              <a:t>I </a:t>
            </a:r>
            <a:r>
              <a:rPr lang="en-US" b="1" dirty="0">
                <a:latin typeface="Calibri"/>
                <a:ea typeface="Calibri"/>
                <a:cs typeface="Arial"/>
              </a:rPr>
              <a:t>was </a:t>
            </a:r>
            <a:r>
              <a:rPr lang="en-US" b="1" i="1" dirty="0">
                <a:solidFill>
                  <a:srgbClr val="0070C0"/>
                </a:solidFill>
                <a:latin typeface="Calibri"/>
                <a:ea typeface="Calibri"/>
                <a:cs typeface="Arial"/>
              </a:rPr>
              <a:t>so hungry (that) </a:t>
            </a:r>
            <a:r>
              <a:rPr lang="en-US" b="1" dirty="0" smtClean="0">
                <a:latin typeface="Calibri"/>
                <a:ea typeface="Calibri"/>
                <a:cs typeface="Arial"/>
              </a:rPr>
              <a:t>I </a:t>
            </a:r>
            <a:r>
              <a:rPr lang="en-US" b="1" dirty="0">
                <a:latin typeface="Calibri"/>
                <a:ea typeface="Calibri"/>
                <a:cs typeface="Arial"/>
              </a:rPr>
              <a:t>didn’t wait for dinner to eat something.</a:t>
            </a:r>
            <a:endParaRPr lang="en-US" dirty="0">
              <a:latin typeface="Calibri"/>
              <a:ea typeface="Calibri"/>
              <a:cs typeface="Arial"/>
            </a:endParaRPr>
          </a:p>
          <a:p>
            <a:pPr marL="0" marR="0">
              <a:lnSpc>
                <a:spcPct val="115000"/>
              </a:lnSpc>
              <a:spcBef>
                <a:spcPts val="0"/>
              </a:spcBef>
              <a:spcAft>
                <a:spcPts val="1000"/>
              </a:spcAft>
            </a:pPr>
            <a:r>
              <a:rPr lang="en-US" b="1" dirty="0">
                <a:latin typeface="Calibri"/>
                <a:ea typeface="Calibri"/>
                <a:cs typeface="Arial"/>
              </a:rPr>
              <a:t>Sometimes, primarily in </a:t>
            </a:r>
            <a:r>
              <a:rPr lang="en-US" b="1" dirty="0">
                <a:solidFill>
                  <a:srgbClr val="FF0000"/>
                </a:solidFill>
                <a:latin typeface="Calibri"/>
                <a:ea typeface="Calibri"/>
                <a:cs typeface="Arial"/>
              </a:rPr>
              <a:t>speaking</a:t>
            </a:r>
            <a:r>
              <a:rPr lang="en-US" b="1" dirty="0">
                <a:latin typeface="Calibri"/>
                <a:ea typeface="Calibri"/>
                <a:cs typeface="Arial"/>
              </a:rPr>
              <a:t>, </a:t>
            </a:r>
            <a:r>
              <a:rPr lang="en-US" b="1" i="1" dirty="0">
                <a:solidFill>
                  <a:srgbClr val="0070C0"/>
                </a:solidFill>
                <a:latin typeface="Calibri"/>
                <a:ea typeface="Calibri"/>
                <a:cs typeface="Arial"/>
              </a:rPr>
              <a:t>that</a:t>
            </a:r>
            <a:r>
              <a:rPr lang="en-US" b="1" i="1" dirty="0">
                <a:latin typeface="Calibri"/>
                <a:ea typeface="Calibri"/>
                <a:cs typeface="Arial"/>
              </a:rPr>
              <a:t> </a:t>
            </a:r>
            <a:r>
              <a:rPr lang="en-US" b="1" dirty="0" smtClean="0">
                <a:latin typeface="Calibri"/>
                <a:ea typeface="Calibri"/>
                <a:cs typeface="Arial"/>
              </a:rPr>
              <a:t>is </a:t>
            </a:r>
            <a:r>
              <a:rPr lang="en-US" b="1" dirty="0" smtClean="0">
                <a:solidFill>
                  <a:srgbClr val="FF0000"/>
                </a:solidFill>
                <a:latin typeface="Calibri"/>
                <a:ea typeface="Calibri"/>
                <a:cs typeface="Arial"/>
              </a:rPr>
              <a:t>omitted</a:t>
            </a:r>
            <a:r>
              <a:rPr lang="en-US" b="1" dirty="0" smtClean="0">
                <a:latin typeface="Calibri"/>
                <a:ea typeface="Calibri"/>
                <a:cs typeface="Arial"/>
              </a:rPr>
              <a:t>.</a:t>
            </a:r>
            <a:endParaRPr lang="en-US" dirty="0">
              <a:latin typeface="Calibri"/>
              <a:ea typeface="Calibri"/>
              <a:cs typeface="Arial"/>
            </a:endParaRPr>
          </a:p>
          <a:p>
            <a:endParaRPr lang="en-US" dirty="0"/>
          </a:p>
        </p:txBody>
      </p:sp>
    </p:spTree>
    <p:extLst>
      <p:ext uri="{BB962C8B-B14F-4D97-AF65-F5344CB8AC3E}">
        <p14:creationId xmlns:p14="http://schemas.microsoft.com/office/powerpoint/2010/main" val="40730952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85800"/>
            <a:ext cx="7467600" cy="5788152"/>
          </a:xfrm>
        </p:spPr>
        <p:txBody>
          <a:bodyPr>
            <a:normAutofit fontScale="92500" lnSpcReduction="10000"/>
          </a:bodyPr>
          <a:lstStyle/>
          <a:p>
            <a:pPr marL="0" marR="0">
              <a:lnSpc>
                <a:spcPct val="115000"/>
              </a:lnSpc>
              <a:spcBef>
                <a:spcPts val="0"/>
              </a:spcBef>
              <a:spcAft>
                <a:spcPts val="1000"/>
              </a:spcAft>
            </a:pPr>
            <a:r>
              <a:rPr lang="en-US" b="1" dirty="0">
                <a:solidFill>
                  <a:srgbClr val="FF0000"/>
                </a:solidFill>
                <a:latin typeface="Calibri"/>
                <a:ea typeface="Calibri"/>
                <a:cs typeface="Arial"/>
              </a:rPr>
              <a:t>Exercise 15, p. 403.</a:t>
            </a:r>
            <a:endParaRPr lang="en-US" dirty="0">
              <a:solidFill>
                <a:srgbClr val="FF0000"/>
              </a:solidFill>
              <a:latin typeface="Calibri"/>
              <a:ea typeface="Calibri"/>
              <a:cs typeface="Arial"/>
            </a:endParaRPr>
          </a:p>
          <a:p>
            <a:pPr marL="0" marR="0">
              <a:lnSpc>
                <a:spcPct val="115000"/>
              </a:lnSpc>
              <a:spcBef>
                <a:spcPts val="0"/>
              </a:spcBef>
              <a:spcAft>
                <a:spcPts val="1000"/>
              </a:spcAft>
            </a:pPr>
            <a:r>
              <a:rPr lang="en-US" dirty="0">
                <a:latin typeface="Calibri"/>
                <a:ea typeface="Calibri"/>
                <a:cs typeface="Arial"/>
              </a:rPr>
              <a:t>2. The radio was so loud that I couldn’t hear what Michael was saying.</a:t>
            </a:r>
          </a:p>
          <a:p>
            <a:pPr marL="0" marR="0">
              <a:lnSpc>
                <a:spcPct val="115000"/>
              </a:lnSpc>
              <a:spcBef>
                <a:spcPts val="0"/>
              </a:spcBef>
              <a:spcAft>
                <a:spcPts val="1000"/>
              </a:spcAft>
            </a:pPr>
            <a:r>
              <a:rPr lang="en-US" dirty="0">
                <a:latin typeface="Calibri"/>
                <a:ea typeface="Calibri"/>
                <a:cs typeface="Arial"/>
              </a:rPr>
              <a:t>3. Olga did such poor work that she was fired from her job.</a:t>
            </a:r>
          </a:p>
          <a:p>
            <a:pPr marL="0" marR="0">
              <a:lnSpc>
                <a:spcPct val="115000"/>
              </a:lnSpc>
              <a:spcBef>
                <a:spcPts val="0"/>
              </a:spcBef>
              <a:spcAft>
                <a:spcPts val="1000"/>
              </a:spcAft>
            </a:pPr>
            <a:r>
              <a:rPr lang="en-US" dirty="0">
                <a:latin typeface="Calibri"/>
                <a:ea typeface="Calibri"/>
                <a:cs typeface="Arial"/>
              </a:rPr>
              <a:t>4. The food was so hot that it burned my tongue.</a:t>
            </a:r>
          </a:p>
          <a:p>
            <a:pPr marL="0" marR="0">
              <a:lnSpc>
                <a:spcPct val="115000"/>
              </a:lnSpc>
              <a:spcBef>
                <a:spcPts val="0"/>
              </a:spcBef>
              <a:spcAft>
                <a:spcPts val="1000"/>
              </a:spcAft>
            </a:pPr>
            <a:r>
              <a:rPr lang="en-US" dirty="0">
                <a:latin typeface="Calibri"/>
                <a:ea typeface="Calibri"/>
                <a:cs typeface="Arial"/>
              </a:rPr>
              <a:t>5. There are so many leaves on a single tree that it is impossible to count them.</a:t>
            </a:r>
          </a:p>
          <a:p>
            <a:pPr marL="0" marR="0">
              <a:lnSpc>
                <a:spcPct val="115000"/>
              </a:lnSpc>
              <a:spcBef>
                <a:spcPts val="0"/>
              </a:spcBef>
              <a:spcAft>
                <a:spcPts val="1000"/>
              </a:spcAft>
            </a:pPr>
            <a:r>
              <a:rPr lang="en-US" dirty="0">
                <a:latin typeface="Calibri"/>
                <a:ea typeface="Calibri"/>
                <a:cs typeface="Arial"/>
              </a:rPr>
              <a:t>6. The tornado struck with such great force that it lifted cars off the ground.</a:t>
            </a:r>
          </a:p>
          <a:p>
            <a:pPr marL="0" marR="0">
              <a:lnSpc>
                <a:spcPct val="115000"/>
              </a:lnSpc>
              <a:spcBef>
                <a:spcPts val="0"/>
              </a:spcBef>
              <a:spcAft>
                <a:spcPts val="1000"/>
              </a:spcAft>
            </a:pPr>
            <a:r>
              <a:rPr lang="en-US" dirty="0">
                <a:latin typeface="Calibri"/>
                <a:ea typeface="Calibri"/>
                <a:cs typeface="Arial"/>
              </a:rPr>
              <a:t>7. So few students showed up for class that the teacher postponed the test.</a:t>
            </a:r>
          </a:p>
          <a:p>
            <a:pPr marL="0" marR="0">
              <a:lnSpc>
                <a:spcPct val="115000"/>
              </a:lnSpc>
              <a:spcBef>
                <a:spcPts val="0"/>
              </a:spcBef>
              <a:spcAft>
                <a:spcPts val="1000"/>
              </a:spcAft>
            </a:pPr>
            <a:r>
              <a:rPr lang="en-US" dirty="0">
                <a:latin typeface="Calibri"/>
                <a:ea typeface="Calibri"/>
                <a:cs typeface="Arial"/>
              </a:rPr>
              <a:t>8. Charles used so much paper when he was writing his report that the wastepaper basket overflowed.</a:t>
            </a:r>
          </a:p>
          <a:p>
            <a:endParaRPr lang="en-US" dirty="0"/>
          </a:p>
        </p:txBody>
      </p:sp>
    </p:spTree>
    <p:extLst>
      <p:ext uri="{BB962C8B-B14F-4D97-AF65-F5344CB8AC3E}">
        <p14:creationId xmlns:p14="http://schemas.microsoft.com/office/powerpoint/2010/main" val="34826851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lstStyle/>
          <a:p>
            <a:r>
              <a:rPr lang="en-US" dirty="0"/>
              <a:t>Expressing Purpose: Using So That</a:t>
            </a:r>
          </a:p>
        </p:txBody>
      </p:sp>
      <p:sp>
        <p:nvSpPr>
          <p:cNvPr id="3" name="Content Placeholder 2"/>
          <p:cNvSpPr>
            <a:spLocks noGrp="1"/>
          </p:cNvSpPr>
          <p:nvPr>
            <p:ph sz="quarter" idx="1"/>
          </p:nvPr>
        </p:nvSpPr>
        <p:spPr/>
        <p:txBody>
          <a:bodyPr/>
          <a:lstStyle/>
          <a:p>
            <a:pPr marL="0" marR="0">
              <a:lnSpc>
                <a:spcPct val="115000"/>
              </a:lnSpc>
              <a:spcBef>
                <a:spcPts val="0"/>
              </a:spcBef>
              <a:spcAft>
                <a:spcPts val="1000"/>
              </a:spcAft>
            </a:pPr>
            <a:r>
              <a:rPr lang="en-US" b="1" i="1" dirty="0">
                <a:latin typeface="Calibri"/>
                <a:ea typeface="Calibri"/>
                <a:cs typeface="Arial"/>
              </a:rPr>
              <a:t>(a) I turned off the TV </a:t>
            </a:r>
            <a:r>
              <a:rPr lang="en-US" b="1" i="1" dirty="0">
                <a:solidFill>
                  <a:srgbClr val="0070C0"/>
                </a:solidFill>
                <a:latin typeface="Calibri"/>
                <a:ea typeface="Calibri"/>
                <a:cs typeface="Arial"/>
              </a:rPr>
              <a:t>in order to enable my roommate to study in peace and quiet</a:t>
            </a:r>
            <a:r>
              <a:rPr lang="en-US" b="1" i="1" dirty="0">
                <a:latin typeface="Calibri"/>
                <a:ea typeface="Calibri"/>
                <a:cs typeface="Arial"/>
              </a:rPr>
              <a:t>.</a:t>
            </a:r>
            <a:endParaRPr lang="en-US" dirty="0">
              <a:latin typeface="Calibri"/>
              <a:ea typeface="Calibri"/>
              <a:cs typeface="Arial"/>
            </a:endParaRPr>
          </a:p>
          <a:p>
            <a:pPr marL="0" marR="0">
              <a:lnSpc>
                <a:spcPct val="115000"/>
              </a:lnSpc>
              <a:spcBef>
                <a:spcPts val="0"/>
              </a:spcBef>
              <a:spcAft>
                <a:spcPts val="1000"/>
              </a:spcAft>
            </a:pPr>
            <a:r>
              <a:rPr lang="en-US" b="1" i="1" dirty="0">
                <a:latin typeface="Calibri"/>
                <a:ea typeface="Calibri"/>
                <a:cs typeface="Arial"/>
              </a:rPr>
              <a:t>(b) I turned off the TV </a:t>
            </a:r>
            <a:r>
              <a:rPr lang="en-US" b="1" i="1" dirty="0">
                <a:solidFill>
                  <a:srgbClr val="0070C0"/>
                </a:solidFill>
                <a:latin typeface="Calibri"/>
                <a:ea typeface="Calibri"/>
                <a:cs typeface="Arial"/>
              </a:rPr>
              <a:t>so (that) my roommate could study in peace and quiet.</a:t>
            </a:r>
            <a:endParaRPr lang="en-US" dirty="0">
              <a:solidFill>
                <a:srgbClr val="0070C0"/>
              </a:solidFill>
              <a:latin typeface="Calibri"/>
              <a:ea typeface="Calibri"/>
              <a:cs typeface="Arial"/>
            </a:endParaRPr>
          </a:p>
          <a:p>
            <a:pPr marL="0" marR="0">
              <a:lnSpc>
                <a:spcPct val="115000"/>
              </a:lnSpc>
              <a:spcBef>
                <a:spcPts val="0"/>
              </a:spcBef>
              <a:spcAft>
                <a:spcPts val="1000"/>
              </a:spcAft>
            </a:pPr>
            <a:r>
              <a:rPr lang="en-US" b="1" i="1" dirty="0">
                <a:solidFill>
                  <a:srgbClr val="FF0000"/>
                </a:solidFill>
                <a:latin typeface="Calibri"/>
                <a:ea typeface="Calibri"/>
                <a:cs typeface="Arial"/>
              </a:rPr>
              <a:t>In order to </a:t>
            </a:r>
            <a:r>
              <a:rPr lang="en-US" b="1" i="1" dirty="0">
                <a:latin typeface="Calibri"/>
                <a:ea typeface="Calibri"/>
                <a:cs typeface="Arial"/>
              </a:rPr>
              <a:t>expresses purpose. (See Chart </a:t>
            </a:r>
            <a:r>
              <a:rPr lang="en-US" b="1" i="1" dirty="0" smtClean="0">
                <a:latin typeface="Calibri"/>
                <a:ea typeface="Calibri"/>
                <a:cs typeface="Arial"/>
              </a:rPr>
              <a:t>15-1, </a:t>
            </a:r>
            <a:r>
              <a:rPr lang="en-US" b="1" i="1" dirty="0">
                <a:latin typeface="Calibri"/>
                <a:ea typeface="Calibri"/>
                <a:cs typeface="Arial"/>
              </a:rPr>
              <a:t>p. </a:t>
            </a:r>
            <a:r>
              <a:rPr lang="en-US" b="1" i="1" dirty="0" smtClean="0">
                <a:latin typeface="Calibri"/>
                <a:ea typeface="Calibri"/>
                <a:cs typeface="Arial"/>
              </a:rPr>
              <a:t>331.)</a:t>
            </a:r>
            <a:endParaRPr lang="en-US" dirty="0">
              <a:latin typeface="Calibri"/>
              <a:ea typeface="Calibri"/>
              <a:cs typeface="Arial"/>
            </a:endParaRPr>
          </a:p>
          <a:p>
            <a:pPr marL="0" marR="0">
              <a:lnSpc>
                <a:spcPct val="115000"/>
              </a:lnSpc>
              <a:spcBef>
                <a:spcPts val="0"/>
              </a:spcBef>
              <a:spcAft>
                <a:spcPts val="1000"/>
              </a:spcAft>
            </a:pPr>
            <a:r>
              <a:rPr lang="en-US" b="1" i="1" dirty="0">
                <a:latin typeface="Calibri"/>
                <a:ea typeface="Calibri"/>
                <a:cs typeface="Arial"/>
              </a:rPr>
              <a:t>In (a): I turned off the TV for a purpose. The purpose was to make it possible for my roommate to study in peace and quiet.</a:t>
            </a:r>
            <a:endParaRPr lang="en-US" dirty="0">
              <a:latin typeface="Calibri"/>
              <a:ea typeface="Calibri"/>
              <a:cs typeface="Arial"/>
            </a:endParaRPr>
          </a:p>
          <a:p>
            <a:endParaRPr lang="en-US" dirty="0"/>
          </a:p>
        </p:txBody>
      </p:sp>
    </p:spTree>
    <p:extLst>
      <p:ext uri="{BB962C8B-B14F-4D97-AF65-F5344CB8AC3E}">
        <p14:creationId xmlns:p14="http://schemas.microsoft.com/office/powerpoint/2010/main" val="7295824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That + Can or Could</a:t>
            </a:r>
            <a:br>
              <a:rPr lang="en-US" dirty="0"/>
            </a:br>
            <a:endParaRPr lang="en-US" dirty="0"/>
          </a:p>
        </p:txBody>
      </p:sp>
      <p:sp>
        <p:nvSpPr>
          <p:cNvPr id="3" name="Content Placeholder 2"/>
          <p:cNvSpPr>
            <a:spLocks noGrp="1"/>
          </p:cNvSpPr>
          <p:nvPr>
            <p:ph sz="quarter" idx="1"/>
          </p:nvPr>
        </p:nvSpPr>
        <p:spPr>
          <a:xfrm>
            <a:off x="457200" y="1066800"/>
            <a:ext cx="7467600" cy="5407152"/>
          </a:xfrm>
        </p:spPr>
        <p:txBody>
          <a:bodyPr>
            <a:normAutofit fontScale="92500" lnSpcReduction="20000"/>
          </a:bodyPr>
          <a:lstStyle/>
          <a:p>
            <a:pPr marL="0" marR="0">
              <a:lnSpc>
                <a:spcPct val="115000"/>
              </a:lnSpc>
              <a:spcBef>
                <a:spcPts val="0"/>
              </a:spcBef>
              <a:spcAft>
                <a:spcPts val="1000"/>
              </a:spcAft>
            </a:pPr>
            <a:r>
              <a:rPr lang="en-US" b="1" i="1" dirty="0" smtClean="0">
                <a:latin typeface="Calibri"/>
                <a:ea typeface="Calibri"/>
                <a:cs typeface="Arial"/>
              </a:rPr>
              <a:t>(</a:t>
            </a:r>
            <a:r>
              <a:rPr lang="en-US" b="1" i="1" dirty="0">
                <a:latin typeface="Calibri"/>
                <a:ea typeface="Calibri"/>
                <a:cs typeface="Arial"/>
              </a:rPr>
              <a:t>c) I’m going to cash a check </a:t>
            </a:r>
            <a:r>
              <a:rPr lang="en-US" b="1" i="1" dirty="0">
                <a:solidFill>
                  <a:srgbClr val="0070C0"/>
                </a:solidFill>
                <a:latin typeface="Calibri"/>
                <a:ea typeface="Calibri"/>
                <a:cs typeface="Arial"/>
              </a:rPr>
              <a:t>so that I can buy my textbooks.</a:t>
            </a:r>
            <a:endParaRPr lang="en-US" dirty="0">
              <a:solidFill>
                <a:srgbClr val="0070C0"/>
              </a:solidFill>
              <a:latin typeface="Calibri"/>
              <a:ea typeface="Calibri"/>
              <a:cs typeface="Arial"/>
            </a:endParaRPr>
          </a:p>
          <a:p>
            <a:pPr marL="0" marR="0">
              <a:lnSpc>
                <a:spcPct val="115000"/>
              </a:lnSpc>
              <a:spcBef>
                <a:spcPts val="0"/>
              </a:spcBef>
              <a:spcAft>
                <a:spcPts val="1000"/>
              </a:spcAft>
            </a:pPr>
            <a:r>
              <a:rPr lang="en-US" b="1" i="1" dirty="0">
                <a:latin typeface="Calibri"/>
                <a:ea typeface="Calibri"/>
                <a:cs typeface="Arial"/>
              </a:rPr>
              <a:t>(d) I cashed a check </a:t>
            </a:r>
            <a:r>
              <a:rPr lang="en-US" b="1" i="1" dirty="0">
                <a:solidFill>
                  <a:srgbClr val="0070C0"/>
                </a:solidFill>
                <a:latin typeface="Calibri"/>
                <a:ea typeface="Calibri"/>
                <a:cs typeface="Arial"/>
              </a:rPr>
              <a:t>so that I </a:t>
            </a:r>
            <a:r>
              <a:rPr lang="en-US" b="1" i="1" dirty="0" smtClean="0">
                <a:solidFill>
                  <a:srgbClr val="0070C0"/>
                </a:solidFill>
                <a:latin typeface="Calibri"/>
                <a:ea typeface="Calibri"/>
                <a:cs typeface="Arial"/>
              </a:rPr>
              <a:t>cou</a:t>
            </a:r>
            <a:r>
              <a:rPr lang="en-US" b="1" i="1" dirty="0">
                <a:solidFill>
                  <a:srgbClr val="0070C0"/>
                </a:solidFill>
                <a:latin typeface="Calibri"/>
                <a:ea typeface="Calibri"/>
                <a:cs typeface="Arial"/>
              </a:rPr>
              <a:t>l</a:t>
            </a:r>
            <a:r>
              <a:rPr lang="en-US" b="1" i="1" dirty="0" smtClean="0">
                <a:solidFill>
                  <a:srgbClr val="0070C0"/>
                </a:solidFill>
                <a:latin typeface="Calibri"/>
                <a:ea typeface="Calibri"/>
                <a:cs typeface="Arial"/>
              </a:rPr>
              <a:t>d </a:t>
            </a:r>
            <a:r>
              <a:rPr lang="en-US" b="1" i="1" dirty="0">
                <a:solidFill>
                  <a:srgbClr val="0070C0"/>
                </a:solidFill>
                <a:latin typeface="Calibri"/>
                <a:ea typeface="Calibri"/>
                <a:cs typeface="Arial"/>
              </a:rPr>
              <a:t>buy my textbooks.</a:t>
            </a:r>
            <a:endParaRPr lang="en-US" dirty="0">
              <a:solidFill>
                <a:srgbClr val="0070C0"/>
              </a:solidFill>
              <a:latin typeface="Calibri"/>
              <a:ea typeface="Calibri"/>
              <a:cs typeface="Arial"/>
            </a:endParaRPr>
          </a:p>
          <a:p>
            <a:pPr marL="0" marR="0" indent="0">
              <a:lnSpc>
                <a:spcPct val="115000"/>
              </a:lnSpc>
              <a:spcBef>
                <a:spcPts val="0"/>
              </a:spcBef>
              <a:spcAft>
                <a:spcPts val="1000"/>
              </a:spcAft>
              <a:buNone/>
            </a:pPr>
            <a:r>
              <a:rPr lang="en-US" b="1" i="1" dirty="0">
                <a:solidFill>
                  <a:srgbClr val="FF0000"/>
                </a:solidFill>
                <a:latin typeface="Calibri"/>
                <a:ea typeface="Calibri"/>
                <a:cs typeface="Arial"/>
              </a:rPr>
              <a:t>So that </a:t>
            </a:r>
            <a:r>
              <a:rPr lang="en-US" b="1" i="1" dirty="0">
                <a:latin typeface="Calibri"/>
                <a:ea typeface="Calibri"/>
                <a:cs typeface="Arial"/>
              </a:rPr>
              <a:t>also expresses </a:t>
            </a:r>
            <a:r>
              <a:rPr lang="en-US" b="1" i="1" dirty="0">
                <a:solidFill>
                  <a:srgbClr val="FF0000"/>
                </a:solidFill>
                <a:latin typeface="Calibri"/>
                <a:ea typeface="Calibri"/>
                <a:cs typeface="Arial"/>
              </a:rPr>
              <a:t>purpose</a:t>
            </a:r>
            <a:r>
              <a:rPr lang="en-US" b="1" i="1" dirty="0">
                <a:latin typeface="Calibri"/>
                <a:ea typeface="Calibri"/>
                <a:cs typeface="Arial"/>
              </a:rPr>
              <a:t>* It expresses the </a:t>
            </a:r>
            <a:r>
              <a:rPr lang="en-US" b="1" i="1" dirty="0">
                <a:solidFill>
                  <a:srgbClr val="FF0000"/>
                </a:solidFill>
                <a:latin typeface="Calibri"/>
                <a:ea typeface="Calibri"/>
                <a:cs typeface="Arial"/>
              </a:rPr>
              <a:t>same</a:t>
            </a:r>
            <a:r>
              <a:rPr lang="en-US" b="1" i="1" dirty="0">
                <a:latin typeface="Calibri"/>
                <a:ea typeface="Calibri"/>
                <a:cs typeface="Arial"/>
              </a:rPr>
              <a:t> meaning as in </a:t>
            </a:r>
            <a:r>
              <a:rPr lang="en-US" b="1" i="1" dirty="0">
                <a:solidFill>
                  <a:srgbClr val="0070C0"/>
                </a:solidFill>
                <a:latin typeface="Calibri"/>
                <a:ea typeface="Calibri"/>
                <a:cs typeface="Arial"/>
              </a:rPr>
              <a:t>order to</a:t>
            </a:r>
            <a:r>
              <a:rPr lang="en-US" b="1" i="1" dirty="0">
                <a:latin typeface="Calibri"/>
                <a:ea typeface="Calibri"/>
                <a:cs typeface="Arial"/>
              </a:rPr>
              <a:t>. The word “</a:t>
            </a:r>
            <a:r>
              <a:rPr lang="en-US" b="1" i="1" dirty="0">
                <a:solidFill>
                  <a:srgbClr val="FF0000"/>
                </a:solidFill>
                <a:latin typeface="Calibri"/>
                <a:ea typeface="Calibri"/>
                <a:cs typeface="Arial"/>
              </a:rPr>
              <a:t>that</a:t>
            </a:r>
            <a:r>
              <a:rPr lang="en-US" b="1" i="1" dirty="0">
                <a:latin typeface="Calibri"/>
                <a:ea typeface="Calibri"/>
                <a:cs typeface="Arial"/>
              </a:rPr>
              <a:t>” is often </a:t>
            </a:r>
            <a:r>
              <a:rPr lang="en-US" b="1" i="1" dirty="0">
                <a:solidFill>
                  <a:srgbClr val="FF0000"/>
                </a:solidFill>
                <a:latin typeface="Calibri"/>
                <a:ea typeface="Calibri"/>
                <a:cs typeface="Arial"/>
              </a:rPr>
              <a:t>omitted</a:t>
            </a:r>
            <a:r>
              <a:rPr lang="en-US" b="1" i="1" dirty="0">
                <a:latin typeface="Calibri"/>
                <a:ea typeface="Calibri"/>
                <a:cs typeface="Arial"/>
              </a:rPr>
              <a:t>, especially in speaking.</a:t>
            </a:r>
            <a:endParaRPr lang="en-US" dirty="0">
              <a:latin typeface="Calibri"/>
              <a:ea typeface="Calibri"/>
              <a:cs typeface="Arial"/>
            </a:endParaRPr>
          </a:p>
          <a:p>
            <a:pPr marL="0" marR="0">
              <a:lnSpc>
                <a:spcPct val="115000"/>
              </a:lnSpc>
              <a:spcBef>
                <a:spcPts val="0"/>
              </a:spcBef>
              <a:spcAft>
                <a:spcPts val="1000"/>
              </a:spcAft>
            </a:pPr>
            <a:r>
              <a:rPr lang="en-US" b="1" i="1" dirty="0">
                <a:solidFill>
                  <a:srgbClr val="FF0000"/>
                </a:solidFill>
                <a:latin typeface="Calibri"/>
                <a:ea typeface="Calibri"/>
                <a:cs typeface="Arial"/>
              </a:rPr>
              <a:t>NOTE</a:t>
            </a:r>
            <a:r>
              <a:rPr lang="en-US" b="1" i="1" dirty="0">
                <a:latin typeface="Calibri"/>
                <a:ea typeface="Calibri"/>
                <a:cs typeface="Arial"/>
              </a:rPr>
              <a:t> : </a:t>
            </a:r>
            <a:r>
              <a:rPr lang="en-US" b="1" i="1" dirty="0">
                <a:solidFill>
                  <a:srgbClr val="0070C0"/>
                </a:solidFill>
                <a:latin typeface="Calibri"/>
                <a:ea typeface="Calibri"/>
                <a:cs typeface="Arial"/>
              </a:rPr>
              <a:t>In order that </a:t>
            </a:r>
            <a:r>
              <a:rPr lang="en-US" b="1" dirty="0">
                <a:latin typeface="Calibri"/>
                <a:ea typeface="Calibri"/>
                <a:cs typeface="Arial"/>
              </a:rPr>
              <a:t>has the </a:t>
            </a:r>
            <a:r>
              <a:rPr lang="en-US" b="1" dirty="0">
                <a:solidFill>
                  <a:srgbClr val="FF0000"/>
                </a:solidFill>
                <a:latin typeface="Calibri"/>
                <a:ea typeface="Calibri"/>
                <a:cs typeface="Arial"/>
              </a:rPr>
              <a:t>same</a:t>
            </a:r>
            <a:r>
              <a:rPr lang="en-US" b="1" dirty="0">
                <a:latin typeface="Calibri"/>
                <a:ea typeface="Calibri"/>
                <a:cs typeface="Arial"/>
              </a:rPr>
              <a:t> meaning as </a:t>
            </a:r>
            <a:r>
              <a:rPr lang="en-US" b="1" i="1" dirty="0">
                <a:solidFill>
                  <a:srgbClr val="0070C0"/>
                </a:solidFill>
                <a:latin typeface="Calibri"/>
                <a:ea typeface="Calibri"/>
                <a:cs typeface="Arial"/>
              </a:rPr>
              <a:t>so that </a:t>
            </a:r>
            <a:r>
              <a:rPr lang="en-US" b="1" dirty="0">
                <a:latin typeface="Calibri"/>
                <a:ea typeface="Calibri"/>
                <a:cs typeface="Arial"/>
              </a:rPr>
              <a:t>but is less commonly used.</a:t>
            </a:r>
            <a:endParaRPr lang="en-US" dirty="0">
              <a:latin typeface="Calibri"/>
              <a:ea typeface="Calibri"/>
              <a:cs typeface="Arial"/>
            </a:endParaRPr>
          </a:p>
          <a:p>
            <a:pPr marL="0" marR="0">
              <a:lnSpc>
                <a:spcPct val="115000"/>
              </a:lnSpc>
              <a:spcBef>
                <a:spcPts val="0"/>
              </a:spcBef>
              <a:spcAft>
                <a:spcPts val="1000"/>
              </a:spcAft>
            </a:pPr>
            <a:r>
              <a:rPr lang="en-US" b="1" i="1" dirty="0">
                <a:solidFill>
                  <a:srgbClr val="FF0000"/>
                </a:solidFill>
                <a:latin typeface="Calibri"/>
                <a:ea typeface="Calibri"/>
                <a:cs typeface="Arial"/>
              </a:rPr>
              <a:t>Example</a:t>
            </a:r>
            <a:r>
              <a:rPr lang="en-US" b="1" i="1" dirty="0">
                <a:latin typeface="Calibri"/>
                <a:ea typeface="Calibri"/>
                <a:cs typeface="Arial"/>
              </a:rPr>
              <a:t>: I turned off the TV </a:t>
            </a:r>
            <a:r>
              <a:rPr lang="en-US" b="1" i="1" dirty="0">
                <a:solidFill>
                  <a:srgbClr val="FF0000"/>
                </a:solidFill>
                <a:latin typeface="Calibri"/>
                <a:ea typeface="Calibri"/>
                <a:cs typeface="Arial"/>
              </a:rPr>
              <a:t>in order that </a:t>
            </a:r>
            <a:r>
              <a:rPr lang="en-US" b="1" i="1" dirty="0">
                <a:latin typeface="Calibri"/>
                <a:ea typeface="Calibri"/>
                <a:cs typeface="Arial"/>
              </a:rPr>
              <a:t>my roommate could study in peace and quiet.</a:t>
            </a:r>
            <a:endParaRPr lang="en-US" dirty="0">
              <a:latin typeface="Calibri"/>
              <a:ea typeface="Calibri"/>
              <a:cs typeface="Arial"/>
            </a:endParaRPr>
          </a:p>
          <a:p>
            <a:pPr marL="0" marR="0">
              <a:lnSpc>
                <a:spcPct val="115000"/>
              </a:lnSpc>
              <a:spcBef>
                <a:spcPts val="0"/>
              </a:spcBef>
              <a:spcAft>
                <a:spcPts val="1000"/>
              </a:spcAft>
            </a:pPr>
            <a:r>
              <a:rPr lang="en-US" b="1" dirty="0">
                <a:latin typeface="Calibri"/>
                <a:ea typeface="Calibri"/>
                <a:cs typeface="Arial"/>
              </a:rPr>
              <a:t>Both </a:t>
            </a:r>
            <a:r>
              <a:rPr lang="en-US" b="1" i="1" dirty="0">
                <a:solidFill>
                  <a:srgbClr val="FF0000"/>
                </a:solidFill>
                <a:latin typeface="Calibri"/>
                <a:ea typeface="Calibri"/>
                <a:cs typeface="Arial"/>
              </a:rPr>
              <a:t>so that </a:t>
            </a:r>
            <a:r>
              <a:rPr lang="en-US" b="1" dirty="0">
                <a:latin typeface="Calibri"/>
                <a:ea typeface="Calibri"/>
                <a:cs typeface="Arial"/>
              </a:rPr>
              <a:t>and </a:t>
            </a:r>
            <a:r>
              <a:rPr lang="en-US" b="1" i="1" dirty="0">
                <a:solidFill>
                  <a:srgbClr val="FF0000"/>
                </a:solidFill>
                <a:latin typeface="Calibri"/>
                <a:ea typeface="Calibri"/>
                <a:cs typeface="Arial"/>
              </a:rPr>
              <a:t>in order that </a:t>
            </a:r>
            <a:r>
              <a:rPr lang="en-US" b="1" dirty="0">
                <a:latin typeface="Calibri"/>
                <a:ea typeface="Calibri"/>
                <a:cs typeface="Arial"/>
              </a:rPr>
              <a:t>introduce </a:t>
            </a:r>
            <a:r>
              <a:rPr lang="en-US" b="1" dirty="0">
                <a:solidFill>
                  <a:srgbClr val="FF0000"/>
                </a:solidFill>
                <a:latin typeface="Calibri"/>
                <a:ea typeface="Calibri"/>
                <a:cs typeface="Arial"/>
              </a:rPr>
              <a:t>adverb clauses</a:t>
            </a:r>
            <a:r>
              <a:rPr lang="en-US" b="1" dirty="0">
                <a:latin typeface="Calibri"/>
                <a:ea typeface="Calibri"/>
                <a:cs typeface="Arial"/>
              </a:rPr>
              <a:t>. It is </a:t>
            </a:r>
            <a:r>
              <a:rPr lang="en-US" b="1" dirty="0">
                <a:solidFill>
                  <a:srgbClr val="FF0000"/>
                </a:solidFill>
                <a:latin typeface="Calibri"/>
                <a:ea typeface="Calibri"/>
                <a:cs typeface="Arial"/>
              </a:rPr>
              <a:t>unusual</a:t>
            </a:r>
            <a:r>
              <a:rPr lang="en-US" b="1" dirty="0">
                <a:latin typeface="Calibri"/>
                <a:ea typeface="Calibri"/>
                <a:cs typeface="Arial"/>
              </a:rPr>
              <a:t> but possible to put these adverb clauses of a sentence: </a:t>
            </a:r>
            <a:r>
              <a:rPr lang="en-US" b="1" dirty="0">
                <a:solidFill>
                  <a:srgbClr val="0070C0"/>
                </a:solidFill>
                <a:latin typeface="Calibri"/>
                <a:ea typeface="Calibri"/>
                <a:cs typeface="Arial"/>
              </a:rPr>
              <a:t>So that my roommate could study in peace and quiet</a:t>
            </a:r>
            <a:r>
              <a:rPr lang="en-US" b="1" dirty="0">
                <a:latin typeface="Calibri"/>
                <a:ea typeface="Calibri"/>
                <a:cs typeface="Arial"/>
              </a:rPr>
              <a:t>, I turned off the TV.</a:t>
            </a:r>
            <a:endParaRPr lang="en-US" dirty="0">
              <a:latin typeface="Calibri"/>
              <a:ea typeface="Calibri"/>
              <a:cs typeface="Arial"/>
            </a:endParaRPr>
          </a:p>
          <a:p>
            <a:endParaRPr lang="en-US" dirty="0"/>
          </a:p>
        </p:txBody>
      </p:sp>
    </p:spTree>
    <p:extLst>
      <p:ext uri="{BB962C8B-B14F-4D97-AF65-F5344CB8AC3E}">
        <p14:creationId xmlns:p14="http://schemas.microsoft.com/office/powerpoint/2010/main" val="4302189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7467600" cy="6016752"/>
          </a:xfrm>
        </p:spPr>
        <p:txBody>
          <a:bodyPr/>
          <a:lstStyle/>
          <a:p>
            <a:pPr marL="0" lvl="0">
              <a:lnSpc>
                <a:spcPct val="115000"/>
              </a:lnSpc>
              <a:spcBef>
                <a:spcPts val="0"/>
              </a:spcBef>
              <a:spcAft>
                <a:spcPts val="1000"/>
              </a:spcAft>
              <a:buClr>
                <a:srgbClr val="FE8637"/>
              </a:buClr>
            </a:pPr>
            <a:r>
              <a:rPr lang="en-US" b="1" i="1" dirty="0">
                <a:solidFill>
                  <a:srgbClr val="FF0000"/>
                </a:solidFill>
                <a:latin typeface="Calibri"/>
                <a:ea typeface="Calibri"/>
                <a:cs typeface="Arial"/>
              </a:rPr>
              <a:t>So that </a:t>
            </a:r>
            <a:r>
              <a:rPr lang="en-US" b="1" dirty="0">
                <a:solidFill>
                  <a:prstClr val="black"/>
                </a:solidFill>
                <a:latin typeface="Calibri"/>
                <a:ea typeface="Calibri"/>
                <a:cs typeface="Arial"/>
              </a:rPr>
              <a:t>is often used instead of </a:t>
            </a:r>
            <a:r>
              <a:rPr lang="en-US" b="1" i="1" dirty="0">
                <a:solidFill>
                  <a:srgbClr val="FF0000"/>
                </a:solidFill>
                <a:latin typeface="Calibri"/>
                <a:ea typeface="Calibri"/>
                <a:cs typeface="Arial"/>
              </a:rPr>
              <a:t>in order to </a:t>
            </a:r>
            <a:r>
              <a:rPr lang="en-US" b="1" dirty="0">
                <a:solidFill>
                  <a:prstClr val="black"/>
                </a:solidFill>
                <a:latin typeface="Calibri"/>
                <a:ea typeface="Calibri"/>
                <a:cs typeface="Arial"/>
              </a:rPr>
              <a:t>when the idea of ability is being expressed. </a:t>
            </a:r>
            <a:r>
              <a:rPr lang="en-US" b="1" i="1" dirty="0">
                <a:solidFill>
                  <a:srgbClr val="FF0000"/>
                </a:solidFill>
                <a:latin typeface="Calibri"/>
                <a:ea typeface="Calibri"/>
                <a:cs typeface="Arial"/>
              </a:rPr>
              <a:t>Can</a:t>
            </a:r>
            <a:r>
              <a:rPr lang="en-US" b="1" dirty="0">
                <a:solidFill>
                  <a:srgbClr val="FF0000"/>
                </a:solidFill>
                <a:latin typeface="Calibri"/>
                <a:ea typeface="Calibri"/>
                <a:cs typeface="Arial"/>
              </a:rPr>
              <a:t> </a:t>
            </a:r>
            <a:r>
              <a:rPr lang="en-US" b="1" dirty="0">
                <a:solidFill>
                  <a:prstClr val="black"/>
                </a:solidFill>
                <a:latin typeface="Calibri"/>
                <a:ea typeface="Calibri"/>
                <a:cs typeface="Arial"/>
              </a:rPr>
              <a:t>is used in the adverb clause for a </a:t>
            </a:r>
            <a:r>
              <a:rPr lang="en-US" b="1" dirty="0">
                <a:solidFill>
                  <a:srgbClr val="FF0000"/>
                </a:solidFill>
                <a:latin typeface="Calibri"/>
                <a:ea typeface="Calibri"/>
                <a:cs typeface="Arial"/>
              </a:rPr>
              <a:t>present/future</a:t>
            </a:r>
            <a:r>
              <a:rPr lang="en-US" b="1" dirty="0">
                <a:solidFill>
                  <a:prstClr val="black"/>
                </a:solidFill>
                <a:latin typeface="Calibri"/>
                <a:ea typeface="Calibri"/>
                <a:cs typeface="Arial"/>
              </a:rPr>
              <a:t> meaning.</a:t>
            </a:r>
            <a:endParaRPr lang="en-US" dirty="0">
              <a:solidFill>
                <a:prstClr val="black"/>
              </a:solidFill>
              <a:latin typeface="Calibri"/>
              <a:ea typeface="Calibri"/>
              <a:cs typeface="Arial"/>
            </a:endParaRPr>
          </a:p>
          <a:p>
            <a:pPr marL="0" lvl="0">
              <a:lnSpc>
                <a:spcPct val="115000"/>
              </a:lnSpc>
              <a:spcBef>
                <a:spcPts val="0"/>
              </a:spcBef>
              <a:spcAft>
                <a:spcPts val="1000"/>
              </a:spcAft>
              <a:buClr>
                <a:srgbClr val="FE8637"/>
              </a:buClr>
            </a:pPr>
            <a:r>
              <a:rPr lang="en-US" b="1" i="1" dirty="0">
                <a:solidFill>
                  <a:prstClr val="black"/>
                </a:solidFill>
                <a:latin typeface="Calibri"/>
                <a:ea typeface="Calibri"/>
                <a:cs typeface="Arial"/>
              </a:rPr>
              <a:t>In (c): </a:t>
            </a:r>
            <a:r>
              <a:rPr lang="en-US" b="1" i="1" dirty="0">
                <a:solidFill>
                  <a:srgbClr val="0070C0"/>
                </a:solidFill>
                <a:latin typeface="Calibri"/>
                <a:ea typeface="Calibri"/>
                <a:cs typeface="Arial"/>
              </a:rPr>
              <a:t>so that I can buy </a:t>
            </a:r>
            <a:r>
              <a:rPr lang="en-US" b="1" i="1" dirty="0">
                <a:solidFill>
                  <a:prstClr val="black"/>
                </a:solidFill>
                <a:latin typeface="Calibri"/>
                <a:ea typeface="Calibri"/>
                <a:cs typeface="Arial"/>
              </a:rPr>
              <a:t>= </a:t>
            </a:r>
            <a:r>
              <a:rPr lang="en-US" b="1" i="1" dirty="0">
                <a:solidFill>
                  <a:srgbClr val="0070C0"/>
                </a:solidFill>
                <a:latin typeface="Calibri"/>
                <a:ea typeface="Calibri"/>
                <a:cs typeface="Arial"/>
              </a:rPr>
              <a:t>in order to be able to buy </a:t>
            </a:r>
            <a:r>
              <a:rPr lang="en-US" b="1" i="1" dirty="0">
                <a:solidFill>
                  <a:srgbClr val="FF0000"/>
                </a:solidFill>
                <a:latin typeface="Calibri"/>
                <a:ea typeface="Calibri"/>
                <a:cs typeface="Arial"/>
              </a:rPr>
              <a:t>Could</a:t>
            </a:r>
            <a:r>
              <a:rPr lang="en-US" b="1" i="1" dirty="0">
                <a:solidFill>
                  <a:prstClr val="black"/>
                </a:solidFill>
                <a:latin typeface="Calibri"/>
                <a:ea typeface="Calibri"/>
                <a:cs typeface="Arial"/>
              </a:rPr>
              <a:t> is used </a:t>
            </a:r>
            <a:r>
              <a:rPr lang="en-US" b="1" i="1" u="sng" dirty="0">
                <a:solidFill>
                  <a:prstClr val="black"/>
                </a:solidFill>
                <a:latin typeface="Calibri"/>
                <a:ea typeface="Calibri"/>
                <a:cs typeface="Arial"/>
              </a:rPr>
              <a:t>after</a:t>
            </a:r>
            <a:r>
              <a:rPr lang="en-US" b="1" i="1" dirty="0">
                <a:solidFill>
                  <a:prstClr val="black"/>
                </a:solidFill>
                <a:latin typeface="Calibri"/>
                <a:ea typeface="Calibri"/>
                <a:cs typeface="Arial"/>
              </a:rPr>
              <a:t> </a:t>
            </a:r>
            <a:r>
              <a:rPr lang="en-US" b="1" i="1" dirty="0">
                <a:solidFill>
                  <a:srgbClr val="FF0000"/>
                </a:solidFill>
                <a:latin typeface="Calibri"/>
                <a:ea typeface="Calibri"/>
                <a:cs typeface="Arial"/>
              </a:rPr>
              <a:t>so that </a:t>
            </a:r>
            <a:r>
              <a:rPr lang="en-US" b="1" i="1" dirty="0">
                <a:solidFill>
                  <a:prstClr val="black"/>
                </a:solidFill>
                <a:latin typeface="Calibri"/>
                <a:ea typeface="Calibri"/>
                <a:cs typeface="Arial"/>
              </a:rPr>
              <a:t>in </a:t>
            </a:r>
            <a:r>
              <a:rPr lang="en-US" b="1" i="1" dirty="0">
                <a:solidFill>
                  <a:srgbClr val="FF0000"/>
                </a:solidFill>
                <a:latin typeface="Calibri"/>
                <a:ea typeface="Calibri"/>
                <a:cs typeface="Arial"/>
              </a:rPr>
              <a:t>past</a:t>
            </a:r>
            <a:r>
              <a:rPr lang="en-US" b="1" i="1" dirty="0">
                <a:solidFill>
                  <a:prstClr val="black"/>
                </a:solidFill>
                <a:latin typeface="Calibri"/>
                <a:ea typeface="Calibri"/>
                <a:cs typeface="Arial"/>
              </a:rPr>
              <a:t> sentences, as in (d</a:t>
            </a:r>
            <a:r>
              <a:rPr lang="en-US" b="1" i="1" dirty="0" smtClean="0">
                <a:solidFill>
                  <a:prstClr val="black"/>
                </a:solidFill>
                <a:latin typeface="Calibri"/>
                <a:ea typeface="Calibri"/>
                <a:cs typeface="Arial"/>
              </a:rPr>
              <a:t>).**</a:t>
            </a:r>
          </a:p>
          <a:p>
            <a:pPr marL="0" lvl="0">
              <a:lnSpc>
                <a:spcPct val="115000"/>
              </a:lnSpc>
              <a:spcBef>
                <a:spcPts val="0"/>
              </a:spcBef>
              <a:spcAft>
                <a:spcPts val="1000"/>
              </a:spcAft>
              <a:buClr>
                <a:srgbClr val="FE8637"/>
              </a:buClr>
            </a:pPr>
            <a:endParaRPr lang="en-US" b="1" i="1" dirty="0">
              <a:solidFill>
                <a:prstClr val="black"/>
              </a:solidFill>
              <a:latin typeface="Calibri"/>
              <a:ea typeface="Calibri"/>
              <a:cs typeface="Arial"/>
            </a:endParaRPr>
          </a:p>
          <a:p>
            <a:pPr marL="0" marR="0">
              <a:lnSpc>
                <a:spcPct val="115000"/>
              </a:lnSpc>
              <a:spcBef>
                <a:spcPts val="0"/>
              </a:spcBef>
              <a:spcAft>
                <a:spcPts val="1000"/>
              </a:spcAft>
            </a:pPr>
            <a:r>
              <a:rPr lang="en-US" b="1" i="1" dirty="0">
                <a:latin typeface="Calibri"/>
                <a:ea typeface="Calibri"/>
                <a:cs typeface="Arial"/>
              </a:rPr>
              <a:t>**</a:t>
            </a:r>
            <a:r>
              <a:rPr lang="en-US" b="1" i="1" dirty="0">
                <a:solidFill>
                  <a:srgbClr val="FF0000"/>
                </a:solidFill>
                <a:latin typeface="Calibri"/>
                <a:ea typeface="Calibri"/>
                <a:cs typeface="Arial"/>
              </a:rPr>
              <a:t>Also possible but less common</a:t>
            </a:r>
            <a:r>
              <a:rPr lang="en-US" b="1" i="1" dirty="0">
                <a:latin typeface="Calibri"/>
                <a:ea typeface="Calibri"/>
                <a:cs typeface="Arial"/>
              </a:rPr>
              <a:t>: the use of </a:t>
            </a:r>
            <a:r>
              <a:rPr lang="en-US" b="1" i="1" dirty="0">
                <a:solidFill>
                  <a:srgbClr val="FF0000"/>
                </a:solidFill>
                <a:latin typeface="Calibri"/>
                <a:ea typeface="Calibri"/>
                <a:cs typeface="Arial"/>
              </a:rPr>
              <a:t>may</a:t>
            </a:r>
            <a:r>
              <a:rPr lang="en-US" b="1" i="1" dirty="0">
                <a:latin typeface="Calibri"/>
                <a:ea typeface="Calibri"/>
                <a:cs typeface="Arial"/>
              </a:rPr>
              <a:t> or </a:t>
            </a:r>
            <a:r>
              <a:rPr lang="en-US" b="1" i="1" dirty="0">
                <a:solidFill>
                  <a:srgbClr val="FF0000"/>
                </a:solidFill>
                <a:latin typeface="Calibri"/>
                <a:ea typeface="Calibri"/>
                <a:cs typeface="Arial"/>
              </a:rPr>
              <a:t>might</a:t>
            </a:r>
            <a:r>
              <a:rPr lang="en-US" b="1" i="1" dirty="0">
                <a:latin typeface="Calibri"/>
                <a:ea typeface="Calibri"/>
                <a:cs typeface="Arial"/>
              </a:rPr>
              <a:t> in place of </a:t>
            </a:r>
            <a:r>
              <a:rPr lang="en-US" b="1" i="1" dirty="0">
                <a:solidFill>
                  <a:srgbClr val="0070C0"/>
                </a:solidFill>
                <a:latin typeface="Calibri"/>
                <a:ea typeface="Calibri"/>
                <a:cs typeface="Arial"/>
              </a:rPr>
              <a:t>can</a:t>
            </a:r>
            <a:r>
              <a:rPr lang="en-US" b="1" i="1" dirty="0">
                <a:latin typeface="Calibri"/>
                <a:ea typeface="Calibri"/>
                <a:cs typeface="Arial"/>
              </a:rPr>
              <a:t> or </a:t>
            </a:r>
            <a:r>
              <a:rPr lang="en-US" b="1" i="1" dirty="0">
                <a:solidFill>
                  <a:srgbClr val="0070C0"/>
                </a:solidFill>
                <a:latin typeface="Calibri"/>
                <a:ea typeface="Calibri"/>
                <a:cs typeface="Arial"/>
              </a:rPr>
              <a:t>could</a:t>
            </a:r>
            <a:r>
              <a:rPr lang="en-US" b="1" i="1" dirty="0">
                <a:latin typeface="Calibri"/>
                <a:ea typeface="Calibri"/>
                <a:cs typeface="Arial"/>
              </a:rPr>
              <a:t> (e.g., I cashed a check </a:t>
            </a:r>
            <a:r>
              <a:rPr lang="en-US" b="1" i="1" dirty="0">
                <a:solidFill>
                  <a:srgbClr val="0070C0"/>
                </a:solidFill>
                <a:latin typeface="Calibri"/>
                <a:ea typeface="Calibri"/>
                <a:cs typeface="Arial"/>
              </a:rPr>
              <a:t>so</a:t>
            </a:r>
            <a:r>
              <a:rPr lang="en-US" b="1" i="1" dirty="0">
                <a:latin typeface="Calibri"/>
                <a:ea typeface="Calibri"/>
                <a:cs typeface="Arial"/>
              </a:rPr>
              <a:t> </a:t>
            </a:r>
            <a:r>
              <a:rPr lang="en-US" b="1" i="1" dirty="0" smtClean="0">
                <a:solidFill>
                  <a:srgbClr val="0070C0"/>
                </a:solidFill>
                <a:latin typeface="Calibri"/>
                <a:ea typeface="Calibri"/>
                <a:cs typeface="Arial"/>
              </a:rPr>
              <a:t>that I might </a:t>
            </a:r>
            <a:r>
              <a:rPr lang="en-US" b="1" i="1" dirty="0" smtClean="0">
                <a:latin typeface="Calibri"/>
                <a:ea typeface="Calibri"/>
                <a:cs typeface="Arial"/>
              </a:rPr>
              <a:t>my </a:t>
            </a:r>
            <a:r>
              <a:rPr lang="en-US" b="1" i="1" dirty="0">
                <a:latin typeface="Calibri"/>
                <a:ea typeface="Calibri"/>
                <a:cs typeface="Arial"/>
              </a:rPr>
              <a:t>textbooks.).</a:t>
            </a:r>
            <a:endParaRPr lang="en-US" dirty="0">
              <a:latin typeface="Calibri"/>
              <a:ea typeface="Calibri"/>
              <a:cs typeface="Arial"/>
            </a:endParaRPr>
          </a:p>
          <a:p>
            <a:pPr marL="0" lvl="0">
              <a:lnSpc>
                <a:spcPct val="115000"/>
              </a:lnSpc>
              <a:spcBef>
                <a:spcPts val="0"/>
              </a:spcBef>
              <a:spcAft>
                <a:spcPts val="1000"/>
              </a:spcAft>
              <a:buClr>
                <a:srgbClr val="FE8637"/>
              </a:buClr>
            </a:pPr>
            <a:endParaRPr lang="en-US" dirty="0">
              <a:solidFill>
                <a:prstClr val="black"/>
              </a:solidFill>
              <a:latin typeface="Calibri"/>
              <a:ea typeface="Calibri"/>
              <a:cs typeface="Arial"/>
            </a:endParaRPr>
          </a:p>
          <a:p>
            <a:endParaRPr lang="en-US" dirty="0"/>
          </a:p>
        </p:txBody>
      </p:sp>
    </p:spTree>
    <p:extLst>
      <p:ext uri="{BB962C8B-B14F-4D97-AF65-F5344CB8AC3E}">
        <p14:creationId xmlns:p14="http://schemas.microsoft.com/office/powerpoint/2010/main" val="37663763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That + Will / Would or Simple Present</a:t>
            </a:r>
          </a:p>
        </p:txBody>
      </p:sp>
      <p:sp>
        <p:nvSpPr>
          <p:cNvPr id="3" name="Content Placeholder 2"/>
          <p:cNvSpPr>
            <a:spLocks noGrp="1"/>
          </p:cNvSpPr>
          <p:nvPr>
            <p:ph sz="quarter" idx="1"/>
          </p:nvPr>
        </p:nvSpPr>
        <p:spPr/>
        <p:txBody>
          <a:bodyPr>
            <a:normAutofit fontScale="92500"/>
          </a:bodyPr>
          <a:lstStyle/>
          <a:p>
            <a:pPr marL="0" marR="0">
              <a:lnSpc>
                <a:spcPct val="115000"/>
              </a:lnSpc>
              <a:spcBef>
                <a:spcPts val="0"/>
              </a:spcBef>
              <a:spcAft>
                <a:spcPts val="1000"/>
              </a:spcAft>
            </a:pPr>
            <a:r>
              <a:rPr lang="en-US" b="1" i="1" dirty="0">
                <a:latin typeface="Calibri"/>
                <a:ea typeface="Calibri"/>
                <a:cs typeface="Arial"/>
              </a:rPr>
              <a:t>(e) I'll take my umbrella </a:t>
            </a:r>
            <a:r>
              <a:rPr lang="en-US" b="1" i="1" dirty="0">
                <a:solidFill>
                  <a:srgbClr val="0070C0"/>
                </a:solidFill>
                <a:latin typeface="Calibri"/>
                <a:ea typeface="Calibri"/>
                <a:cs typeface="Arial"/>
              </a:rPr>
              <a:t>so that I won’t get wet.</a:t>
            </a:r>
            <a:endParaRPr lang="en-US" dirty="0">
              <a:solidFill>
                <a:srgbClr val="0070C0"/>
              </a:solidFill>
              <a:latin typeface="Calibri"/>
              <a:ea typeface="Calibri"/>
              <a:cs typeface="Arial"/>
            </a:endParaRPr>
          </a:p>
          <a:p>
            <a:pPr marL="0" marR="0">
              <a:lnSpc>
                <a:spcPct val="115000"/>
              </a:lnSpc>
              <a:spcBef>
                <a:spcPts val="0"/>
              </a:spcBef>
              <a:spcAft>
                <a:spcPts val="1000"/>
              </a:spcAft>
            </a:pPr>
            <a:r>
              <a:rPr lang="en-US" b="1" i="1" dirty="0">
                <a:latin typeface="Calibri"/>
                <a:ea typeface="Calibri"/>
                <a:cs typeface="Arial"/>
              </a:rPr>
              <a:t>(f) Yesterday I took my umbrella </a:t>
            </a:r>
            <a:r>
              <a:rPr lang="en-US" b="1" i="1" dirty="0">
                <a:solidFill>
                  <a:srgbClr val="0070C0"/>
                </a:solidFill>
                <a:latin typeface="Calibri"/>
                <a:ea typeface="Calibri"/>
                <a:cs typeface="Arial"/>
              </a:rPr>
              <a:t>so that I wouldn’t get wet.</a:t>
            </a:r>
            <a:endParaRPr lang="en-US" dirty="0">
              <a:solidFill>
                <a:srgbClr val="0070C0"/>
              </a:solidFill>
              <a:latin typeface="Calibri"/>
              <a:ea typeface="Calibri"/>
              <a:cs typeface="Arial"/>
            </a:endParaRPr>
          </a:p>
          <a:p>
            <a:pPr marL="0" marR="0">
              <a:lnSpc>
                <a:spcPct val="115000"/>
              </a:lnSpc>
              <a:spcBef>
                <a:spcPts val="0"/>
              </a:spcBef>
              <a:spcAft>
                <a:spcPts val="1000"/>
              </a:spcAft>
            </a:pPr>
            <a:r>
              <a:rPr lang="en-US" b="1" i="1" dirty="0">
                <a:latin typeface="Calibri"/>
                <a:ea typeface="Calibri"/>
                <a:cs typeface="Arial"/>
              </a:rPr>
              <a:t>(g) I’ll take my umbrella </a:t>
            </a:r>
            <a:r>
              <a:rPr lang="en-US" b="1" i="1" dirty="0">
                <a:solidFill>
                  <a:srgbClr val="0070C0"/>
                </a:solidFill>
                <a:latin typeface="Calibri"/>
                <a:ea typeface="Calibri"/>
                <a:cs typeface="Arial"/>
              </a:rPr>
              <a:t>so that I don’t get wet.</a:t>
            </a:r>
            <a:endParaRPr lang="en-US" dirty="0">
              <a:solidFill>
                <a:srgbClr val="0070C0"/>
              </a:solidFill>
              <a:latin typeface="Calibri"/>
              <a:ea typeface="Calibri"/>
              <a:cs typeface="Arial"/>
            </a:endParaRPr>
          </a:p>
          <a:p>
            <a:pPr marL="0" marR="0">
              <a:lnSpc>
                <a:spcPct val="115000"/>
              </a:lnSpc>
              <a:spcBef>
                <a:spcPts val="0"/>
              </a:spcBef>
              <a:spcAft>
                <a:spcPts val="1000"/>
              </a:spcAft>
            </a:pPr>
            <a:r>
              <a:rPr lang="en-US" b="1" i="1" dirty="0">
                <a:latin typeface="Calibri"/>
                <a:ea typeface="Calibri"/>
                <a:cs typeface="Arial"/>
              </a:rPr>
              <a:t>In (e): </a:t>
            </a:r>
            <a:r>
              <a:rPr lang="en-US" b="1" i="1" dirty="0">
                <a:solidFill>
                  <a:srgbClr val="0070C0"/>
                </a:solidFill>
                <a:latin typeface="Calibri"/>
                <a:ea typeface="Calibri"/>
                <a:cs typeface="Arial"/>
              </a:rPr>
              <a:t>so that I won’t get wet</a:t>
            </a:r>
            <a:r>
              <a:rPr lang="en-US" b="1" i="1" dirty="0">
                <a:latin typeface="Calibri"/>
                <a:ea typeface="Calibri"/>
                <a:cs typeface="Arial"/>
              </a:rPr>
              <a:t> = </a:t>
            </a:r>
            <a:r>
              <a:rPr lang="en-US" b="1" i="1" dirty="0">
                <a:solidFill>
                  <a:srgbClr val="0070C0"/>
                </a:solidFill>
                <a:latin typeface="Calibri"/>
                <a:ea typeface="Calibri"/>
                <a:cs typeface="Arial"/>
              </a:rPr>
              <a:t>in order to make sure that I won’t get wet</a:t>
            </a:r>
            <a:endParaRPr lang="en-US" dirty="0">
              <a:solidFill>
                <a:srgbClr val="0070C0"/>
              </a:solidFill>
              <a:latin typeface="Calibri"/>
              <a:ea typeface="Calibri"/>
              <a:cs typeface="Arial"/>
            </a:endParaRPr>
          </a:p>
          <a:p>
            <a:pPr marL="0" marR="0">
              <a:lnSpc>
                <a:spcPct val="115000"/>
              </a:lnSpc>
              <a:spcBef>
                <a:spcPts val="0"/>
              </a:spcBef>
              <a:spcAft>
                <a:spcPts val="1000"/>
              </a:spcAft>
            </a:pPr>
            <a:r>
              <a:rPr lang="en-US" b="1" i="1" dirty="0">
                <a:solidFill>
                  <a:srgbClr val="FF0000"/>
                </a:solidFill>
                <a:latin typeface="Calibri"/>
                <a:ea typeface="Calibri"/>
                <a:cs typeface="Arial"/>
              </a:rPr>
              <a:t>Would</a:t>
            </a:r>
            <a:r>
              <a:rPr lang="en-US" b="1" i="1" dirty="0">
                <a:latin typeface="Calibri"/>
                <a:ea typeface="Calibri"/>
                <a:cs typeface="Arial"/>
              </a:rPr>
              <a:t> is used in past sentences, as in (f).</a:t>
            </a:r>
            <a:endParaRPr lang="en-US" dirty="0">
              <a:latin typeface="Calibri"/>
              <a:ea typeface="Calibri"/>
              <a:cs typeface="Arial"/>
            </a:endParaRPr>
          </a:p>
          <a:p>
            <a:pPr marL="0" marR="0">
              <a:lnSpc>
                <a:spcPct val="115000"/>
              </a:lnSpc>
              <a:spcBef>
                <a:spcPts val="0"/>
              </a:spcBef>
              <a:spcAft>
                <a:spcPts val="1000"/>
              </a:spcAft>
            </a:pPr>
            <a:r>
              <a:rPr lang="en-US" b="1" i="1" dirty="0">
                <a:latin typeface="Calibri"/>
                <a:ea typeface="Calibri"/>
                <a:cs typeface="Arial"/>
              </a:rPr>
              <a:t>In (g): </a:t>
            </a:r>
            <a:r>
              <a:rPr lang="en-US" b="1" dirty="0">
                <a:latin typeface="Calibri"/>
                <a:ea typeface="Calibri"/>
                <a:cs typeface="Arial"/>
              </a:rPr>
              <a:t>It is sometimes possible to use the </a:t>
            </a:r>
            <a:r>
              <a:rPr lang="en-US" b="1" dirty="0">
                <a:solidFill>
                  <a:srgbClr val="FF0000"/>
                </a:solidFill>
                <a:latin typeface="Calibri"/>
                <a:ea typeface="Calibri"/>
                <a:cs typeface="Arial"/>
              </a:rPr>
              <a:t>simple present </a:t>
            </a:r>
            <a:r>
              <a:rPr lang="en-US" b="1" dirty="0">
                <a:latin typeface="Calibri"/>
                <a:ea typeface="Calibri"/>
                <a:cs typeface="Arial"/>
              </a:rPr>
              <a:t>after so that in place of will; </a:t>
            </a:r>
            <a:r>
              <a:rPr lang="en-US" b="1" dirty="0">
                <a:solidFill>
                  <a:srgbClr val="FF0000"/>
                </a:solidFill>
                <a:latin typeface="Calibri"/>
                <a:ea typeface="Calibri"/>
                <a:cs typeface="Arial"/>
              </a:rPr>
              <a:t>the simple present </a:t>
            </a:r>
            <a:r>
              <a:rPr lang="en-US" b="1" dirty="0">
                <a:latin typeface="Calibri"/>
                <a:ea typeface="Calibri"/>
                <a:cs typeface="Arial"/>
              </a:rPr>
              <a:t>expresses a </a:t>
            </a:r>
            <a:r>
              <a:rPr lang="en-US" b="1" dirty="0">
                <a:solidFill>
                  <a:srgbClr val="FF0000"/>
                </a:solidFill>
                <a:latin typeface="Calibri"/>
                <a:ea typeface="Calibri"/>
                <a:cs typeface="Arial"/>
              </a:rPr>
              <a:t>future</a:t>
            </a:r>
            <a:r>
              <a:rPr lang="en-US" b="1" dirty="0">
                <a:latin typeface="Calibri"/>
                <a:ea typeface="Calibri"/>
                <a:cs typeface="Arial"/>
              </a:rPr>
              <a:t> meaning</a:t>
            </a:r>
            <a:r>
              <a:rPr lang="en-US" b="1" i="1" dirty="0">
                <a:latin typeface="Calibri"/>
                <a:ea typeface="Calibri"/>
                <a:cs typeface="Arial"/>
              </a:rPr>
              <a:t>.</a:t>
            </a:r>
            <a:endParaRPr lang="en-US" dirty="0">
              <a:latin typeface="Calibri"/>
              <a:ea typeface="Calibri"/>
              <a:cs typeface="Arial"/>
            </a:endParaRPr>
          </a:p>
          <a:p>
            <a:pPr marL="0" marR="0" indent="0">
              <a:lnSpc>
                <a:spcPct val="115000"/>
              </a:lnSpc>
              <a:spcBef>
                <a:spcPts val="0"/>
              </a:spcBef>
              <a:spcAft>
                <a:spcPts val="1000"/>
              </a:spcAft>
              <a:buNone/>
            </a:pPr>
            <a:r>
              <a:rPr lang="en-US" b="1" i="1" dirty="0">
                <a:latin typeface="Calibri"/>
                <a:ea typeface="Calibri"/>
                <a:cs typeface="Arial"/>
              </a:rPr>
              <a:t> </a:t>
            </a:r>
            <a:endParaRPr lang="en-US" dirty="0">
              <a:latin typeface="Calibri"/>
              <a:ea typeface="Calibri"/>
              <a:cs typeface="Arial"/>
            </a:endParaRPr>
          </a:p>
          <a:p>
            <a:endParaRPr lang="en-US" dirty="0"/>
          </a:p>
        </p:txBody>
      </p:sp>
    </p:spTree>
    <p:extLst>
      <p:ext uri="{BB962C8B-B14F-4D97-AF65-F5344CB8AC3E}">
        <p14:creationId xmlns:p14="http://schemas.microsoft.com/office/powerpoint/2010/main" val="12036046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62000"/>
            <a:ext cx="7467600" cy="5711952"/>
          </a:xfrm>
        </p:spPr>
        <p:txBody>
          <a:bodyPr>
            <a:normAutofit fontScale="92500" lnSpcReduction="10000"/>
          </a:bodyPr>
          <a:lstStyle/>
          <a:p>
            <a:pPr marL="0" marR="0">
              <a:lnSpc>
                <a:spcPct val="115000"/>
              </a:lnSpc>
              <a:spcBef>
                <a:spcPts val="0"/>
              </a:spcBef>
              <a:spcAft>
                <a:spcPts val="1000"/>
              </a:spcAft>
            </a:pPr>
            <a:r>
              <a:rPr lang="en-US" b="1" dirty="0">
                <a:solidFill>
                  <a:srgbClr val="FF0000"/>
                </a:solidFill>
                <a:latin typeface="Calibri"/>
                <a:ea typeface="Calibri"/>
                <a:cs typeface="Arial"/>
              </a:rPr>
              <a:t>Exercise 17, p. 404.</a:t>
            </a:r>
            <a:endParaRPr lang="en-US" dirty="0">
              <a:solidFill>
                <a:srgbClr val="FF0000"/>
              </a:solidFill>
              <a:latin typeface="Calibri"/>
              <a:ea typeface="Calibri"/>
              <a:cs typeface="Arial"/>
            </a:endParaRPr>
          </a:p>
          <a:p>
            <a:pPr marL="0" marR="0">
              <a:lnSpc>
                <a:spcPct val="115000"/>
              </a:lnSpc>
              <a:spcBef>
                <a:spcPts val="0"/>
              </a:spcBef>
              <a:spcAft>
                <a:spcPts val="1000"/>
              </a:spcAft>
            </a:pPr>
            <a:r>
              <a:rPr lang="en-US" dirty="0">
                <a:latin typeface="Calibri"/>
                <a:ea typeface="Calibri"/>
                <a:cs typeface="Arial"/>
              </a:rPr>
              <a:t>5. Please be quiet so (that) I can hear what Sharon is saying.</a:t>
            </a:r>
          </a:p>
          <a:p>
            <a:pPr marL="0" marR="0">
              <a:lnSpc>
                <a:spcPct val="115000"/>
              </a:lnSpc>
              <a:spcBef>
                <a:spcPts val="0"/>
              </a:spcBef>
              <a:spcAft>
                <a:spcPts val="1000"/>
              </a:spcAft>
            </a:pPr>
            <a:r>
              <a:rPr lang="en-US" dirty="0">
                <a:latin typeface="Calibri"/>
                <a:ea typeface="Calibri"/>
                <a:cs typeface="Arial"/>
              </a:rPr>
              <a:t>6. I asked the children to be quiet so (that) I could hear what Sharon was saying.</a:t>
            </a:r>
          </a:p>
          <a:p>
            <a:pPr marL="0" marR="0">
              <a:lnSpc>
                <a:spcPct val="115000"/>
              </a:lnSpc>
              <a:spcBef>
                <a:spcPts val="0"/>
              </a:spcBef>
              <a:spcAft>
                <a:spcPts val="1000"/>
              </a:spcAft>
            </a:pPr>
            <a:r>
              <a:rPr lang="en-US" dirty="0">
                <a:latin typeface="Calibri"/>
                <a:ea typeface="Calibri"/>
                <a:cs typeface="Arial"/>
              </a:rPr>
              <a:t>7. I’m going to cash a check so (that) I will have / have enough money to go to the store.</a:t>
            </a:r>
          </a:p>
          <a:p>
            <a:pPr marL="0" marR="0">
              <a:lnSpc>
                <a:spcPct val="115000"/>
              </a:lnSpc>
              <a:spcBef>
                <a:spcPts val="0"/>
              </a:spcBef>
              <a:spcAft>
                <a:spcPts val="1000"/>
              </a:spcAft>
            </a:pPr>
            <a:r>
              <a:rPr lang="en-US" dirty="0">
                <a:latin typeface="Calibri"/>
                <a:ea typeface="Calibri"/>
                <a:cs typeface="Arial"/>
              </a:rPr>
              <a:t>8. I cashed a check yesterday so (that) I would have enough money to go to the store.</a:t>
            </a:r>
          </a:p>
          <a:p>
            <a:pPr marL="0" marR="0">
              <a:lnSpc>
                <a:spcPct val="115000"/>
              </a:lnSpc>
              <a:spcBef>
                <a:spcPts val="0"/>
              </a:spcBef>
              <a:spcAft>
                <a:spcPts val="1000"/>
              </a:spcAft>
            </a:pPr>
            <a:r>
              <a:rPr lang="en-US" dirty="0">
                <a:latin typeface="Calibri"/>
                <a:ea typeface="Calibri"/>
                <a:cs typeface="Arial"/>
              </a:rPr>
              <a:t>9. Tonight Ann and Larry are going to hire a babysitter for their six-year-old child so (that) they can go out with some friends.</a:t>
            </a:r>
          </a:p>
          <a:p>
            <a:pPr marL="0" marR="0">
              <a:lnSpc>
                <a:spcPct val="115000"/>
              </a:lnSpc>
              <a:spcBef>
                <a:spcPts val="0"/>
              </a:spcBef>
              <a:spcAft>
                <a:spcPts val="1000"/>
              </a:spcAft>
            </a:pPr>
            <a:r>
              <a:rPr lang="en-US" dirty="0">
                <a:latin typeface="Calibri"/>
                <a:ea typeface="Calibri"/>
                <a:cs typeface="Arial"/>
              </a:rPr>
              <a:t>10. Last week, Ann and Larry hired a babysitter so (that) they could go to a dinner party at the home of Larry’s boss.</a:t>
            </a:r>
          </a:p>
          <a:p>
            <a:endParaRPr lang="en-US" dirty="0"/>
          </a:p>
        </p:txBody>
      </p:sp>
    </p:spTree>
    <p:extLst>
      <p:ext uri="{BB962C8B-B14F-4D97-AF65-F5344CB8AC3E}">
        <p14:creationId xmlns:p14="http://schemas.microsoft.com/office/powerpoint/2010/main" val="267120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7467600" cy="6016752"/>
          </a:xfrm>
        </p:spPr>
        <p:txBody>
          <a:bodyPr>
            <a:normAutofit/>
          </a:bodyPr>
          <a:lstStyle/>
          <a:p>
            <a:pPr marL="0" marR="0">
              <a:lnSpc>
                <a:spcPct val="115000"/>
              </a:lnSpc>
              <a:spcBef>
                <a:spcPts val="0"/>
              </a:spcBef>
              <a:spcAft>
                <a:spcPts val="1000"/>
              </a:spcAft>
            </a:pPr>
            <a:r>
              <a:rPr lang="en-US" b="1" dirty="0">
                <a:latin typeface="Calibri"/>
                <a:ea typeface="Calibri"/>
                <a:cs typeface="Arial"/>
              </a:rPr>
              <a:t>(d) </a:t>
            </a:r>
            <a:r>
              <a:rPr lang="en-US" b="1" i="1" dirty="0">
                <a:solidFill>
                  <a:srgbClr val="0070C0"/>
                </a:solidFill>
                <a:latin typeface="Calibri"/>
                <a:ea typeface="Calibri"/>
                <a:cs typeface="Arial"/>
              </a:rPr>
              <a:t>Due to the fact that the weather was cold</a:t>
            </a:r>
            <a:r>
              <a:rPr lang="en-US" b="1" i="1" dirty="0">
                <a:latin typeface="Calibri"/>
                <a:ea typeface="Calibri"/>
                <a:cs typeface="Arial"/>
              </a:rPr>
              <a:t>, </a:t>
            </a:r>
            <a:r>
              <a:rPr lang="en-US" b="1" dirty="0">
                <a:latin typeface="Calibri"/>
                <a:ea typeface="Calibri"/>
                <a:cs typeface="Arial"/>
              </a:rPr>
              <a:t>we stayed home. </a:t>
            </a:r>
          </a:p>
          <a:p>
            <a:pPr marL="0" marR="0" indent="0">
              <a:lnSpc>
                <a:spcPct val="115000"/>
              </a:lnSpc>
              <a:spcBef>
                <a:spcPts val="0"/>
              </a:spcBef>
              <a:spcAft>
                <a:spcPts val="1000"/>
              </a:spcAft>
              <a:buNone/>
            </a:pPr>
            <a:r>
              <a:rPr lang="en-US" b="1" dirty="0">
                <a:latin typeface="Calibri"/>
                <a:ea typeface="Calibri"/>
                <a:cs typeface="Arial"/>
              </a:rPr>
              <a:t>Sometimes (usually in more </a:t>
            </a:r>
            <a:r>
              <a:rPr lang="en-US" b="1" dirty="0">
                <a:solidFill>
                  <a:srgbClr val="FF0000"/>
                </a:solidFill>
                <a:latin typeface="Calibri"/>
                <a:ea typeface="Calibri"/>
                <a:cs typeface="Arial"/>
              </a:rPr>
              <a:t>formal writing</a:t>
            </a:r>
            <a:r>
              <a:rPr lang="en-US" b="1" dirty="0">
                <a:latin typeface="Calibri"/>
                <a:ea typeface="Calibri"/>
                <a:cs typeface="Arial"/>
              </a:rPr>
              <a:t>) </a:t>
            </a:r>
            <a:r>
              <a:rPr lang="en-US" b="1" i="1" dirty="0">
                <a:latin typeface="Calibri"/>
                <a:ea typeface="Calibri"/>
                <a:cs typeface="Arial"/>
              </a:rPr>
              <a:t>due to </a:t>
            </a:r>
            <a:r>
              <a:rPr lang="en-US" b="1" dirty="0">
                <a:latin typeface="Calibri"/>
                <a:ea typeface="Calibri"/>
                <a:cs typeface="Arial"/>
              </a:rPr>
              <a:t>is followed by </a:t>
            </a:r>
            <a:r>
              <a:rPr lang="en-US" b="1" dirty="0">
                <a:solidFill>
                  <a:srgbClr val="FF0000"/>
                </a:solidFill>
                <a:latin typeface="Calibri"/>
                <a:ea typeface="Calibri"/>
                <a:cs typeface="Arial"/>
              </a:rPr>
              <a:t>a noun clause </a:t>
            </a:r>
            <a:r>
              <a:rPr lang="en-US" b="1" dirty="0">
                <a:latin typeface="Calibri"/>
                <a:ea typeface="Calibri"/>
                <a:cs typeface="Arial"/>
              </a:rPr>
              <a:t>introduced by </a:t>
            </a:r>
            <a:r>
              <a:rPr lang="en-US" b="1" i="1" dirty="0">
                <a:solidFill>
                  <a:srgbClr val="FF0000"/>
                </a:solidFill>
                <a:latin typeface="Calibri"/>
                <a:ea typeface="Calibri"/>
                <a:cs typeface="Arial"/>
              </a:rPr>
              <a:t>the fact that</a:t>
            </a:r>
            <a:r>
              <a:rPr lang="en-US" b="1" i="1" dirty="0">
                <a:latin typeface="Calibri"/>
                <a:ea typeface="Calibri"/>
                <a:cs typeface="Arial"/>
              </a:rPr>
              <a:t>.</a:t>
            </a:r>
            <a:endParaRPr lang="en-US" b="1" dirty="0">
              <a:latin typeface="Calibri"/>
              <a:ea typeface="Calibri"/>
              <a:cs typeface="Arial"/>
            </a:endParaRPr>
          </a:p>
          <a:p>
            <a:pPr marL="0" marR="0" indent="0">
              <a:lnSpc>
                <a:spcPct val="115000"/>
              </a:lnSpc>
              <a:spcBef>
                <a:spcPts val="0"/>
              </a:spcBef>
              <a:spcAft>
                <a:spcPts val="1000"/>
              </a:spcAft>
              <a:buNone/>
            </a:pPr>
            <a:endParaRPr lang="en-US" b="1" dirty="0" smtClean="0">
              <a:latin typeface="Calibri"/>
              <a:ea typeface="Calibri"/>
              <a:cs typeface="Arial"/>
            </a:endParaRPr>
          </a:p>
          <a:p>
            <a:pPr marL="0" marR="0" indent="0">
              <a:lnSpc>
                <a:spcPct val="115000"/>
              </a:lnSpc>
              <a:spcBef>
                <a:spcPts val="0"/>
              </a:spcBef>
              <a:spcAft>
                <a:spcPts val="1000"/>
              </a:spcAft>
              <a:buNone/>
            </a:pPr>
            <a:r>
              <a:rPr lang="en-US" b="1" dirty="0" smtClean="0">
                <a:latin typeface="Calibri"/>
                <a:ea typeface="Calibri"/>
                <a:cs typeface="Arial"/>
              </a:rPr>
              <a:t>(</a:t>
            </a:r>
            <a:r>
              <a:rPr lang="en-US" b="1" dirty="0">
                <a:latin typeface="Calibri"/>
                <a:ea typeface="Calibri"/>
                <a:cs typeface="Arial"/>
              </a:rPr>
              <a:t>e) We stayed home </a:t>
            </a:r>
            <a:r>
              <a:rPr lang="en-US" b="1" i="1" dirty="0">
                <a:solidFill>
                  <a:srgbClr val="0070C0"/>
                </a:solidFill>
                <a:latin typeface="Calibri"/>
                <a:ea typeface="Calibri"/>
                <a:cs typeface="Arial"/>
              </a:rPr>
              <a:t>because of the cold </a:t>
            </a:r>
            <a:r>
              <a:rPr lang="en-US" b="1" i="1" dirty="0" smtClean="0">
                <a:solidFill>
                  <a:srgbClr val="0070C0"/>
                </a:solidFill>
                <a:latin typeface="Calibri"/>
                <a:ea typeface="Calibri"/>
                <a:cs typeface="Arial"/>
              </a:rPr>
              <a:t>weather</a:t>
            </a:r>
            <a:r>
              <a:rPr lang="en-US" b="1" i="1" dirty="0" smtClean="0">
                <a:latin typeface="Calibri"/>
                <a:ea typeface="Calibri"/>
                <a:cs typeface="Arial"/>
              </a:rPr>
              <a:t>.</a:t>
            </a:r>
            <a:endParaRPr lang="en-US" b="1" dirty="0" smtClean="0">
              <a:latin typeface="Calibri"/>
              <a:ea typeface="Calibri"/>
              <a:cs typeface="Arial"/>
            </a:endParaRPr>
          </a:p>
          <a:p>
            <a:pPr marL="0" marR="0" indent="0">
              <a:lnSpc>
                <a:spcPct val="115000"/>
              </a:lnSpc>
              <a:spcBef>
                <a:spcPts val="0"/>
              </a:spcBef>
              <a:spcAft>
                <a:spcPts val="1000"/>
              </a:spcAft>
              <a:buNone/>
            </a:pPr>
            <a:r>
              <a:rPr lang="en-US" b="1" dirty="0" smtClean="0">
                <a:latin typeface="Calibri"/>
                <a:ea typeface="Calibri"/>
                <a:cs typeface="Arial"/>
              </a:rPr>
              <a:t>We </a:t>
            </a:r>
            <a:r>
              <a:rPr lang="en-US" b="1" dirty="0">
                <a:latin typeface="Calibri"/>
                <a:ea typeface="Calibri"/>
                <a:cs typeface="Arial"/>
              </a:rPr>
              <a:t>stayed home </a:t>
            </a:r>
            <a:r>
              <a:rPr lang="en-US" b="1" i="1" dirty="0">
                <a:solidFill>
                  <a:srgbClr val="0070C0"/>
                </a:solidFill>
                <a:latin typeface="Calibri"/>
                <a:ea typeface="Calibri"/>
                <a:cs typeface="Arial"/>
              </a:rPr>
              <a:t>due to the cold weather</a:t>
            </a:r>
            <a:r>
              <a:rPr lang="en-US" b="1" i="1" dirty="0">
                <a:latin typeface="Calibri"/>
                <a:ea typeface="Calibri"/>
                <a:cs typeface="Arial"/>
              </a:rPr>
              <a:t>.</a:t>
            </a:r>
            <a:endParaRPr lang="en-US" b="1" dirty="0">
              <a:latin typeface="Calibri"/>
              <a:ea typeface="Calibri"/>
              <a:cs typeface="Arial"/>
            </a:endParaRPr>
          </a:p>
          <a:p>
            <a:pPr marL="0" marR="0" indent="0">
              <a:lnSpc>
                <a:spcPct val="115000"/>
              </a:lnSpc>
              <a:spcBef>
                <a:spcPts val="0"/>
              </a:spcBef>
              <a:spcAft>
                <a:spcPts val="1000"/>
              </a:spcAft>
              <a:buNone/>
            </a:pPr>
            <a:r>
              <a:rPr lang="en-US" b="1" dirty="0" smtClean="0">
                <a:latin typeface="Calibri"/>
                <a:ea typeface="Calibri"/>
                <a:cs typeface="Arial"/>
              </a:rPr>
              <a:t>We </a:t>
            </a:r>
            <a:r>
              <a:rPr lang="en-US" b="1" dirty="0">
                <a:latin typeface="Calibri"/>
                <a:ea typeface="Calibri"/>
                <a:cs typeface="Arial"/>
              </a:rPr>
              <a:t>stayed home </a:t>
            </a:r>
            <a:r>
              <a:rPr lang="en-US" b="1" i="1" dirty="0">
                <a:solidFill>
                  <a:srgbClr val="0070C0"/>
                </a:solidFill>
                <a:latin typeface="Calibri"/>
                <a:ea typeface="Calibri"/>
                <a:cs typeface="Arial"/>
              </a:rPr>
              <a:t>due to the fact that the weather </a:t>
            </a:r>
            <a:r>
              <a:rPr lang="en-US" b="1" i="1" dirty="0">
                <a:latin typeface="Calibri"/>
                <a:ea typeface="Calibri"/>
                <a:cs typeface="Arial"/>
              </a:rPr>
              <a:t>was cold.</a:t>
            </a:r>
            <a:endParaRPr lang="en-US" b="1" dirty="0">
              <a:latin typeface="Calibri"/>
              <a:ea typeface="Calibri"/>
              <a:cs typeface="Arial"/>
            </a:endParaRPr>
          </a:p>
          <a:p>
            <a:pPr marL="0" marR="0">
              <a:lnSpc>
                <a:spcPct val="115000"/>
              </a:lnSpc>
              <a:spcBef>
                <a:spcPts val="0"/>
              </a:spcBef>
              <a:spcAft>
                <a:spcPts val="1000"/>
              </a:spcAft>
            </a:pPr>
            <a:r>
              <a:rPr lang="en-US" b="1" dirty="0">
                <a:solidFill>
                  <a:srgbClr val="FF0000"/>
                </a:solidFill>
                <a:latin typeface="Calibri"/>
                <a:ea typeface="Calibri"/>
                <a:cs typeface="Arial"/>
              </a:rPr>
              <a:t>Like adverb clauses</a:t>
            </a:r>
            <a:r>
              <a:rPr lang="en-US" b="1" dirty="0">
                <a:latin typeface="Calibri"/>
                <a:ea typeface="Calibri"/>
                <a:cs typeface="Arial"/>
              </a:rPr>
              <a:t>, these phrases can also </a:t>
            </a:r>
            <a:r>
              <a:rPr lang="en-US" b="1" dirty="0">
                <a:solidFill>
                  <a:srgbClr val="FF0000"/>
                </a:solidFill>
                <a:latin typeface="Calibri"/>
                <a:ea typeface="Calibri"/>
                <a:cs typeface="Arial"/>
              </a:rPr>
              <a:t>follow</a:t>
            </a:r>
            <a:r>
              <a:rPr lang="en-US" b="1" dirty="0">
                <a:latin typeface="Calibri"/>
                <a:ea typeface="Calibri"/>
                <a:cs typeface="Arial"/>
              </a:rPr>
              <a:t> the main clause, as in (e).</a:t>
            </a:r>
          </a:p>
          <a:p>
            <a:endParaRPr lang="en-US" dirty="0"/>
          </a:p>
        </p:txBody>
      </p:sp>
    </p:spTree>
    <p:extLst>
      <p:ext uri="{BB962C8B-B14F-4D97-AF65-F5344CB8AC3E}">
        <p14:creationId xmlns:p14="http://schemas.microsoft.com/office/powerpoint/2010/main" val="39775797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7467600" cy="5864352"/>
          </a:xfrm>
        </p:spPr>
        <p:txBody>
          <a:bodyPr/>
          <a:lstStyle/>
          <a:p>
            <a:pPr marL="0" marR="0">
              <a:lnSpc>
                <a:spcPct val="115000"/>
              </a:lnSpc>
              <a:spcBef>
                <a:spcPts val="0"/>
              </a:spcBef>
              <a:spcAft>
                <a:spcPts val="1000"/>
              </a:spcAft>
            </a:pPr>
            <a:r>
              <a:rPr lang="en-US" dirty="0">
                <a:latin typeface="Calibri"/>
                <a:ea typeface="Calibri"/>
                <a:cs typeface="Arial"/>
              </a:rPr>
              <a:t>11. Be sure to put the meat in the oven at 5:00 so (that) it will be/is ready to eat by 6:30.</a:t>
            </a:r>
          </a:p>
          <a:p>
            <a:pPr marL="0" marR="0">
              <a:lnSpc>
                <a:spcPct val="115000"/>
              </a:lnSpc>
              <a:spcBef>
                <a:spcPts val="0"/>
              </a:spcBef>
              <a:spcAft>
                <a:spcPts val="1000"/>
              </a:spcAft>
            </a:pPr>
            <a:r>
              <a:rPr lang="en-US" dirty="0">
                <a:latin typeface="Calibri"/>
                <a:ea typeface="Calibri"/>
                <a:cs typeface="Arial"/>
              </a:rPr>
              <a:t>12. Yesterday, I put the meat in the oven at 5:00 so (that) it would be ready to eat by 6:30.</a:t>
            </a:r>
          </a:p>
          <a:p>
            <a:pPr marL="0" marR="0">
              <a:lnSpc>
                <a:spcPct val="115000"/>
              </a:lnSpc>
              <a:spcBef>
                <a:spcPts val="0"/>
              </a:spcBef>
              <a:spcAft>
                <a:spcPts val="1000"/>
              </a:spcAft>
            </a:pPr>
            <a:r>
              <a:rPr lang="en-US" dirty="0">
                <a:latin typeface="Calibri"/>
                <a:ea typeface="Calibri"/>
                <a:cs typeface="Arial"/>
              </a:rPr>
              <a:t>13. I’m going to leave the party early so (that) I can get a good night’s sleep tonight.</a:t>
            </a:r>
          </a:p>
          <a:p>
            <a:pPr marL="0" marR="0">
              <a:lnSpc>
                <a:spcPct val="115000"/>
              </a:lnSpc>
              <a:spcBef>
                <a:spcPts val="0"/>
              </a:spcBef>
              <a:spcAft>
                <a:spcPts val="1000"/>
              </a:spcAft>
            </a:pPr>
            <a:r>
              <a:rPr lang="en-US" dirty="0">
                <a:latin typeface="Calibri"/>
                <a:ea typeface="Calibri"/>
                <a:cs typeface="Arial"/>
              </a:rPr>
              <a:t>14. When it started to rain, Harry opened his umbrella so (that) he wouldn’t get wet.</a:t>
            </a:r>
          </a:p>
          <a:p>
            <a:pPr marL="0" marR="0">
              <a:lnSpc>
                <a:spcPct val="115000"/>
              </a:lnSpc>
              <a:spcBef>
                <a:spcPts val="0"/>
              </a:spcBef>
              <a:spcAft>
                <a:spcPts val="1000"/>
              </a:spcAft>
            </a:pPr>
            <a:r>
              <a:rPr lang="en-US" dirty="0">
                <a:latin typeface="Calibri"/>
                <a:ea typeface="Calibri"/>
                <a:cs typeface="Arial"/>
              </a:rPr>
              <a:t>15. The little boy pretended to be sick so (that) he could stay home from school.</a:t>
            </a:r>
          </a:p>
          <a:p>
            <a:endParaRPr lang="en-US" dirty="0"/>
          </a:p>
        </p:txBody>
      </p:sp>
    </p:spTree>
    <p:extLst>
      <p:ext uri="{BB962C8B-B14F-4D97-AF65-F5344CB8AC3E}">
        <p14:creationId xmlns:p14="http://schemas.microsoft.com/office/powerpoint/2010/main" val="1651236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7467600" cy="6092952"/>
          </a:xfrm>
        </p:spPr>
        <p:txBody>
          <a:bodyPr/>
          <a:lstStyle/>
          <a:p>
            <a:pPr marL="0" marR="0">
              <a:lnSpc>
                <a:spcPct val="115000"/>
              </a:lnSpc>
              <a:spcBef>
                <a:spcPts val="0"/>
              </a:spcBef>
              <a:spcAft>
                <a:spcPts val="1000"/>
              </a:spcAft>
            </a:pPr>
            <a:r>
              <a:rPr lang="en-US" b="1" dirty="0">
                <a:solidFill>
                  <a:srgbClr val="FF0000"/>
                </a:solidFill>
                <a:latin typeface="Calibri"/>
                <a:ea typeface="Calibri"/>
                <a:cs typeface="Arial"/>
              </a:rPr>
              <a:t>Exercise 18, p. 405.</a:t>
            </a:r>
            <a:endParaRPr lang="en-US" dirty="0">
              <a:solidFill>
                <a:srgbClr val="FF0000"/>
              </a:solidFill>
              <a:latin typeface="Calibri"/>
              <a:ea typeface="Calibri"/>
              <a:cs typeface="Arial"/>
            </a:endParaRPr>
          </a:p>
          <a:p>
            <a:pPr marL="0" marR="0">
              <a:lnSpc>
                <a:spcPct val="115000"/>
              </a:lnSpc>
              <a:spcBef>
                <a:spcPts val="0"/>
              </a:spcBef>
              <a:spcAft>
                <a:spcPts val="1000"/>
              </a:spcAft>
            </a:pPr>
            <a:r>
              <a:rPr lang="en-US" dirty="0">
                <a:latin typeface="Calibri"/>
                <a:ea typeface="Calibri"/>
                <a:cs typeface="Arial"/>
              </a:rPr>
              <a:t>3. I need a visa so that I can travel overseas.</a:t>
            </a:r>
          </a:p>
          <a:p>
            <a:pPr marL="0" marR="0">
              <a:lnSpc>
                <a:spcPct val="115000"/>
              </a:lnSpc>
              <a:spcBef>
                <a:spcPts val="0"/>
              </a:spcBef>
              <a:spcAft>
                <a:spcPts val="1000"/>
              </a:spcAft>
            </a:pPr>
            <a:r>
              <a:rPr lang="en-US" dirty="0">
                <a:latin typeface="Calibri"/>
                <a:ea typeface="Calibri"/>
                <a:cs typeface="Arial"/>
              </a:rPr>
              <a:t>4. I needed a visa, so I went to the embassy to apply for one.</a:t>
            </a:r>
          </a:p>
          <a:p>
            <a:pPr marL="0" marR="0">
              <a:lnSpc>
                <a:spcPct val="115000"/>
              </a:lnSpc>
              <a:spcBef>
                <a:spcPts val="0"/>
              </a:spcBef>
              <a:spcAft>
                <a:spcPts val="1000"/>
              </a:spcAft>
            </a:pPr>
            <a:r>
              <a:rPr lang="en-US" dirty="0">
                <a:latin typeface="Calibri"/>
                <a:ea typeface="Calibri"/>
                <a:cs typeface="Arial"/>
              </a:rPr>
              <a:t>5. Marta is trying to improve her English so that she can become a tour guide.</a:t>
            </a:r>
          </a:p>
          <a:p>
            <a:pPr marL="0" marR="0">
              <a:lnSpc>
                <a:spcPct val="115000"/>
              </a:lnSpc>
              <a:spcBef>
                <a:spcPts val="0"/>
              </a:spcBef>
              <a:spcAft>
                <a:spcPts val="1000"/>
              </a:spcAft>
            </a:pPr>
            <a:r>
              <a:rPr lang="en-US" dirty="0">
                <a:latin typeface="Calibri"/>
                <a:ea typeface="Calibri"/>
                <a:cs typeface="Arial"/>
              </a:rPr>
              <a:t>6. Olga wants to improve her English, so she has hired a tutor.</a:t>
            </a:r>
          </a:p>
          <a:p>
            <a:pPr marL="0" marR="0">
              <a:lnSpc>
                <a:spcPct val="115000"/>
              </a:lnSpc>
              <a:spcBef>
                <a:spcPts val="0"/>
              </a:spcBef>
              <a:spcAft>
                <a:spcPts val="1000"/>
              </a:spcAft>
            </a:pPr>
            <a:r>
              <a:rPr lang="en-US" dirty="0">
                <a:latin typeface="Calibri"/>
                <a:ea typeface="Calibri"/>
                <a:cs typeface="Arial"/>
              </a:rPr>
              <a:t>7. </a:t>
            </a:r>
            <a:r>
              <a:rPr lang="en-US" dirty="0" err="1">
                <a:latin typeface="Calibri"/>
                <a:ea typeface="Calibri"/>
                <a:cs typeface="Arial"/>
              </a:rPr>
              <a:t>Tarek</a:t>
            </a:r>
            <a:r>
              <a:rPr lang="en-US" dirty="0">
                <a:latin typeface="Calibri"/>
                <a:ea typeface="Calibri"/>
                <a:cs typeface="Arial"/>
              </a:rPr>
              <a:t> borrowed money from his parents so that he could start his own business.</a:t>
            </a:r>
          </a:p>
          <a:p>
            <a:pPr marL="0" marR="0">
              <a:lnSpc>
                <a:spcPct val="115000"/>
              </a:lnSpc>
              <a:spcBef>
                <a:spcPts val="0"/>
              </a:spcBef>
              <a:spcAft>
                <a:spcPts val="1000"/>
              </a:spcAft>
            </a:pPr>
            <a:r>
              <a:rPr lang="en-US" dirty="0">
                <a:latin typeface="Calibri"/>
                <a:ea typeface="Calibri"/>
                <a:cs typeface="Arial"/>
              </a:rPr>
              <a:t>8. I turned off the TV so that I could concentrate on my paperwork</a:t>
            </a:r>
          </a:p>
          <a:p>
            <a:endParaRPr lang="en-US" dirty="0"/>
          </a:p>
        </p:txBody>
      </p:sp>
    </p:spTree>
    <p:extLst>
      <p:ext uri="{BB962C8B-B14F-4D97-AF65-F5344CB8AC3E}">
        <p14:creationId xmlns:p14="http://schemas.microsoft.com/office/powerpoint/2010/main" val="27208199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Showing Contrast (Unexpected Result)</a:t>
            </a:r>
          </a:p>
        </p:txBody>
      </p:sp>
      <p:sp>
        <p:nvSpPr>
          <p:cNvPr id="3" name="Content Placeholder 2"/>
          <p:cNvSpPr>
            <a:spLocks noGrp="1"/>
          </p:cNvSpPr>
          <p:nvPr>
            <p:ph sz="quarter" idx="1"/>
          </p:nvPr>
        </p:nvSpPr>
        <p:spPr/>
        <p:txBody>
          <a:bodyPr/>
          <a:lstStyle/>
          <a:p>
            <a:pPr marL="0" marR="0">
              <a:lnSpc>
                <a:spcPct val="115000"/>
              </a:lnSpc>
              <a:spcBef>
                <a:spcPts val="0"/>
              </a:spcBef>
              <a:spcAft>
                <a:spcPts val="1000"/>
              </a:spcAft>
            </a:pPr>
            <a:r>
              <a:rPr lang="en-US" b="1" dirty="0">
                <a:latin typeface="Calibri"/>
                <a:ea typeface="Calibri"/>
                <a:cs typeface="Arial"/>
              </a:rPr>
              <a:t>All of these sentences have the same meaning. The idea of cold weather is contrasted with the idea of going swimming. Usually if the weather is cold, one does not go swimming, so going swimming in cold weather is an “unexpected result.” It is surprising that the speaker went swimming in cold weather.</a:t>
            </a:r>
            <a:endParaRPr lang="en-US" dirty="0">
              <a:latin typeface="Calibri"/>
              <a:ea typeface="Calibri"/>
              <a:cs typeface="Arial"/>
            </a:endParaRPr>
          </a:p>
          <a:p>
            <a:endParaRPr lang="en-US" dirty="0"/>
          </a:p>
        </p:txBody>
      </p:sp>
    </p:spTree>
    <p:extLst>
      <p:ext uri="{BB962C8B-B14F-4D97-AF65-F5344CB8AC3E}">
        <p14:creationId xmlns:p14="http://schemas.microsoft.com/office/powerpoint/2010/main" val="33287470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p14="http://schemas.microsoft.com/office/powerpoint/2010/main" val="513805212"/>
              </p:ext>
            </p:extLst>
          </p:nvPr>
        </p:nvGraphicFramePr>
        <p:xfrm>
          <a:off x="457200" y="533400"/>
          <a:ext cx="7924800" cy="6095999"/>
        </p:xfrm>
        <a:graphic>
          <a:graphicData uri="http://schemas.openxmlformats.org/drawingml/2006/table">
            <a:tbl>
              <a:tblPr firstRow="1" bandRow="1">
                <a:tableStyleId>{3B4B98B0-60AC-42C2-AFA5-B58CD77FA1E5}</a:tableStyleId>
              </a:tblPr>
              <a:tblGrid>
                <a:gridCol w="1447800"/>
                <a:gridCol w="2057400"/>
                <a:gridCol w="4419600"/>
              </a:tblGrid>
              <a:tr h="1216398">
                <a:tc>
                  <a:txBody>
                    <a:bodyPr/>
                    <a:lstStyle/>
                    <a:p>
                      <a:pPr marL="0" marR="0">
                        <a:lnSpc>
                          <a:spcPct val="150000"/>
                        </a:lnSpc>
                        <a:spcBef>
                          <a:spcPts val="0"/>
                        </a:spcBef>
                        <a:spcAft>
                          <a:spcPts val="0"/>
                        </a:spcAft>
                      </a:pPr>
                      <a:r>
                        <a:rPr lang="en-US" sz="1600" b="1" dirty="0">
                          <a:solidFill>
                            <a:srgbClr val="FF0000"/>
                          </a:solidFill>
                          <a:effectLst/>
                          <a:latin typeface="Calibri"/>
                          <a:ea typeface="Calibri"/>
                          <a:cs typeface="Arial"/>
                        </a:rPr>
                        <a:t>Adverb Clauses</a:t>
                      </a:r>
                      <a:endParaRPr lang="en-US" sz="1600" dirty="0">
                        <a:effectLst/>
                        <a:latin typeface="Calibri"/>
                        <a:ea typeface="Calibri"/>
                        <a:cs typeface="Arial"/>
                      </a:endParaRPr>
                    </a:p>
                  </a:txBody>
                  <a:tcPr marL="68580" marR="68580" marT="0" marB="0"/>
                </a:tc>
                <a:tc>
                  <a:txBody>
                    <a:bodyPr/>
                    <a:lstStyle/>
                    <a:p>
                      <a:pPr marL="0" marR="0">
                        <a:lnSpc>
                          <a:spcPct val="150000"/>
                        </a:lnSpc>
                        <a:spcBef>
                          <a:spcPts val="0"/>
                        </a:spcBef>
                        <a:spcAft>
                          <a:spcPts val="0"/>
                        </a:spcAft>
                      </a:pPr>
                      <a:r>
                        <a:rPr lang="en-US" sz="1600" b="1">
                          <a:effectLst/>
                          <a:latin typeface="Calibri"/>
                          <a:ea typeface="Calibri"/>
                          <a:cs typeface="Arial"/>
                        </a:rPr>
                        <a:t>even though</a:t>
                      </a:r>
                      <a:endParaRPr lang="en-US" sz="1600">
                        <a:effectLst/>
                        <a:latin typeface="Calibri"/>
                        <a:ea typeface="Calibri"/>
                        <a:cs typeface="Arial"/>
                      </a:endParaRPr>
                    </a:p>
                    <a:p>
                      <a:pPr marL="0" marR="0">
                        <a:lnSpc>
                          <a:spcPct val="150000"/>
                        </a:lnSpc>
                        <a:spcBef>
                          <a:spcPts val="0"/>
                        </a:spcBef>
                        <a:spcAft>
                          <a:spcPts val="0"/>
                        </a:spcAft>
                      </a:pPr>
                      <a:r>
                        <a:rPr lang="en-US" sz="1600" b="1">
                          <a:effectLst/>
                          <a:latin typeface="Calibri"/>
                          <a:ea typeface="Calibri"/>
                          <a:cs typeface="Arial"/>
                        </a:rPr>
                        <a:t>although</a:t>
                      </a:r>
                      <a:endParaRPr lang="en-US" sz="1600">
                        <a:effectLst/>
                        <a:latin typeface="Calibri"/>
                        <a:ea typeface="Calibri"/>
                        <a:cs typeface="Arial"/>
                      </a:endParaRPr>
                    </a:p>
                    <a:p>
                      <a:pPr marL="0" marR="0">
                        <a:lnSpc>
                          <a:spcPct val="150000"/>
                        </a:lnSpc>
                        <a:spcBef>
                          <a:spcPts val="0"/>
                        </a:spcBef>
                        <a:spcAft>
                          <a:spcPts val="0"/>
                        </a:spcAft>
                      </a:pPr>
                      <a:r>
                        <a:rPr lang="en-US" sz="1600" b="1">
                          <a:effectLst/>
                          <a:latin typeface="Calibri"/>
                          <a:ea typeface="Calibri"/>
                          <a:cs typeface="Arial"/>
                        </a:rPr>
                        <a:t>though</a:t>
                      </a:r>
                      <a:endParaRPr lang="en-US" sz="1600">
                        <a:effectLst/>
                        <a:latin typeface="Calibri"/>
                        <a:ea typeface="Calibri"/>
                        <a:cs typeface="Arial"/>
                      </a:endParaRPr>
                    </a:p>
                  </a:txBody>
                  <a:tcPr marL="68580" marR="68580" marT="0" marB="0"/>
                </a:tc>
                <a:tc>
                  <a:txBody>
                    <a:bodyPr/>
                    <a:lstStyle/>
                    <a:p>
                      <a:pPr marL="0" marR="0">
                        <a:lnSpc>
                          <a:spcPct val="150000"/>
                        </a:lnSpc>
                        <a:spcBef>
                          <a:spcPts val="0"/>
                        </a:spcBef>
                        <a:spcAft>
                          <a:spcPts val="0"/>
                        </a:spcAft>
                      </a:pPr>
                      <a:r>
                        <a:rPr lang="en-US" sz="1600" b="1">
                          <a:effectLst/>
                          <a:latin typeface="Calibri"/>
                          <a:ea typeface="Calibri"/>
                          <a:cs typeface="Arial"/>
                        </a:rPr>
                        <a:t>(a ) </a:t>
                      </a:r>
                      <a:r>
                        <a:rPr lang="en-US" sz="1600" b="1">
                          <a:solidFill>
                            <a:srgbClr val="FF0000"/>
                          </a:solidFill>
                          <a:effectLst/>
                          <a:latin typeface="Calibri"/>
                          <a:ea typeface="Calibri"/>
                          <a:cs typeface="Arial"/>
                        </a:rPr>
                        <a:t>Even though </a:t>
                      </a:r>
                      <a:r>
                        <a:rPr lang="en-US" sz="1600" b="1">
                          <a:effectLst/>
                          <a:latin typeface="Calibri"/>
                          <a:ea typeface="Calibri"/>
                          <a:cs typeface="Arial"/>
                        </a:rPr>
                        <a:t>it was cold, I went swimming.</a:t>
                      </a:r>
                      <a:endParaRPr lang="en-US" sz="1600">
                        <a:effectLst/>
                        <a:latin typeface="Calibri"/>
                        <a:ea typeface="Calibri"/>
                        <a:cs typeface="Arial"/>
                      </a:endParaRPr>
                    </a:p>
                    <a:p>
                      <a:pPr marL="0" marR="0">
                        <a:lnSpc>
                          <a:spcPct val="150000"/>
                        </a:lnSpc>
                        <a:spcBef>
                          <a:spcPts val="0"/>
                        </a:spcBef>
                        <a:spcAft>
                          <a:spcPts val="0"/>
                        </a:spcAft>
                      </a:pPr>
                      <a:r>
                        <a:rPr lang="en-US" sz="1600" b="1">
                          <a:effectLst/>
                          <a:latin typeface="Calibri"/>
                          <a:ea typeface="Calibri"/>
                          <a:cs typeface="Arial"/>
                        </a:rPr>
                        <a:t>( b) </a:t>
                      </a:r>
                      <a:r>
                        <a:rPr lang="en-US" sz="1600" b="1">
                          <a:solidFill>
                            <a:srgbClr val="FF0000"/>
                          </a:solidFill>
                          <a:effectLst/>
                          <a:latin typeface="Calibri"/>
                          <a:ea typeface="Calibri"/>
                          <a:cs typeface="Arial"/>
                        </a:rPr>
                        <a:t>Although</a:t>
                      </a:r>
                      <a:r>
                        <a:rPr lang="en-US" sz="1600" b="1">
                          <a:effectLst/>
                          <a:latin typeface="Calibri"/>
                          <a:ea typeface="Calibri"/>
                          <a:cs typeface="Arial"/>
                        </a:rPr>
                        <a:t> it was cold, I went swimming.</a:t>
                      </a:r>
                      <a:endParaRPr lang="en-US" sz="1600">
                        <a:effectLst/>
                        <a:latin typeface="Calibri"/>
                        <a:ea typeface="Calibri"/>
                        <a:cs typeface="Arial"/>
                      </a:endParaRPr>
                    </a:p>
                    <a:p>
                      <a:pPr marL="0" marR="0">
                        <a:lnSpc>
                          <a:spcPct val="150000"/>
                        </a:lnSpc>
                        <a:spcBef>
                          <a:spcPts val="0"/>
                        </a:spcBef>
                        <a:spcAft>
                          <a:spcPts val="0"/>
                        </a:spcAft>
                      </a:pPr>
                      <a:r>
                        <a:rPr lang="en-US" sz="1600" b="1">
                          <a:effectLst/>
                          <a:latin typeface="Calibri"/>
                          <a:ea typeface="Calibri"/>
                          <a:cs typeface="Arial"/>
                        </a:rPr>
                        <a:t>( c) </a:t>
                      </a:r>
                      <a:r>
                        <a:rPr lang="en-US" sz="1600" b="1">
                          <a:solidFill>
                            <a:srgbClr val="FF0000"/>
                          </a:solidFill>
                          <a:effectLst/>
                          <a:latin typeface="Calibri"/>
                          <a:ea typeface="Calibri"/>
                          <a:cs typeface="Arial"/>
                        </a:rPr>
                        <a:t>Though </a:t>
                      </a:r>
                      <a:r>
                        <a:rPr lang="en-US" sz="1600" b="1">
                          <a:effectLst/>
                          <a:latin typeface="Calibri"/>
                          <a:ea typeface="Calibri"/>
                          <a:cs typeface="Arial"/>
                        </a:rPr>
                        <a:t>it was cold, I went swimming.</a:t>
                      </a:r>
                      <a:endParaRPr lang="en-US" sz="1600">
                        <a:effectLst/>
                        <a:latin typeface="Calibri"/>
                        <a:ea typeface="Calibri"/>
                        <a:cs typeface="Arial"/>
                      </a:endParaRPr>
                    </a:p>
                  </a:txBody>
                  <a:tcPr marL="68580" marR="68580" marT="0" marB="0"/>
                </a:tc>
              </a:tr>
              <a:tr h="1216398">
                <a:tc>
                  <a:txBody>
                    <a:bodyPr/>
                    <a:lstStyle/>
                    <a:p>
                      <a:pPr marL="0" marR="0">
                        <a:lnSpc>
                          <a:spcPct val="150000"/>
                        </a:lnSpc>
                        <a:spcBef>
                          <a:spcPts val="0"/>
                        </a:spcBef>
                        <a:spcAft>
                          <a:spcPts val="0"/>
                        </a:spcAft>
                      </a:pPr>
                      <a:r>
                        <a:rPr lang="en-US" sz="1600" b="1" dirty="0">
                          <a:solidFill>
                            <a:srgbClr val="FF0000"/>
                          </a:solidFill>
                          <a:effectLst/>
                          <a:latin typeface="Calibri"/>
                          <a:ea typeface="Calibri"/>
                          <a:cs typeface="Arial"/>
                        </a:rPr>
                        <a:t>Conjunctions</a:t>
                      </a:r>
                      <a:endParaRPr lang="en-US" sz="1600" dirty="0">
                        <a:effectLst/>
                        <a:latin typeface="Calibri"/>
                        <a:ea typeface="Calibri"/>
                        <a:cs typeface="Arial"/>
                      </a:endParaRPr>
                    </a:p>
                  </a:txBody>
                  <a:tcPr marL="68580" marR="68580" marT="0" marB="0"/>
                </a:tc>
                <a:tc>
                  <a:txBody>
                    <a:bodyPr/>
                    <a:lstStyle/>
                    <a:p>
                      <a:pPr marL="0" marR="0">
                        <a:lnSpc>
                          <a:spcPct val="150000"/>
                        </a:lnSpc>
                        <a:spcBef>
                          <a:spcPts val="0"/>
                        </a:spcBef>
                        <a:spcAft>
                          <a:spcPts val="0"/>
                        </a:spcAft>
                      </a:pPr>
                      <a:r>
                        <a:rPr lang="en-US" sz="1600" b="1">
                          <a:effectLst/>
                          <a:latin typeface="Calibri"/>
                          <a:ea typeface="Calibri"/>
                          <a:cs typeface="Arial"/>
                        </a:rPr>
                        <a:t>but . . . anyway</a:t>
                      </a:r>
                      <a:endParaRPr lang="en-US" sz="1600">
                        <a:effectLst/>
                        <a:latin typeface="Calibri"/>
                        <a:ea typeface="Calibri"/>
                        <a:cs typeface="Arial"/>
                      </a:endParaRPr>
                    </a:p>
                    <a:p>
                      <a:pPr marL="0" marR="0">
                        <a:lnSpc>
                          <a:spcPct val="150000"/>
                        </a:lnSpc>
                        <a:spcBef>
                          <a:spcPts val="0"/>
                        </a:spcBef>
                        <a:spcAft>
                          <a:spcPts val="0"/>
                        </a:spcAft>
                      </a:pPr>
                      <a:r>
                        <a:rPr lang="en-US" sz="1600" b="1">
                          <a:effectLst/>
                          <a:latin typeface="Calibri"/>
                          <a:ea typeface="Calibri"/>
                          <a:cs typeface="Arial"/>
                        </a:rPr>
                        <a:t>but . . . still</a:t>
                      </a:r>
                      <a:endParaRPr lang="en-US" sz="1600">
                        <a:effectLst/>
                        <a:latin typeface="Calibri"/>
                        <a:ea typeface="Calibri"/>
                        <a:cs typeface="Arial"/>
                      </a:endParaRPr>
                    </a:p>
                    <a:p>
                      <a:pPr marL="0" marR="0">
                        <a:lnSpc>
                          <a:spcPct val="150000"/>
                        </a:lnSpc>
                        <a:spcBef>
                          <a:spcPts val="0"/>
                        </a:spcBef>
                        <a:spcAft>
                          <a:spcPts val="0"/>
                        </a:spcAft>
                      </a:pPr>
                      <a:r>
                        <a:rPr lang="en-US" sz="1600" b="1">
                          <a:effectLst/>
                          <a:latin typeface="Calibri"/>
                          <a:ea typeface="Calibri"/>
                          <a:cs typeface="Arial"/>
                        </a:rPr>
                        <a:t>yet . . . still</a:t>
                      </a:r>
                      <a:endParaRPr lang="en-US" sz="1600">
                        <a:effectLst/>
                        <a:latin typeface="Calibri"/>
                        <a:ea typeface="Calibri"/>
                        <a:cs typeface="Arial"/>
                      </a:endParaRPr>
                    </a:p>
                  </a:txBody>
                  <a:tcPr marL="68580" marR="68580" marT="0" marB="0"/>
                </a:tc>
                <a:tc>
                  <a:txBody>
                    <a:bodyPr/>
                    <a:lstStyle/>
                    <a:p>
                      <a:pPr marL="0" marR="0">
                        <a:lnSpc>
                          <a:spcPct val="150000"/>
                        </a:lnSpc>
                        <a:spcBef>
                          <a:spcPts val="0"/>
                        </a:spcBef>
                        <a:spcAft>
                          <a:spcPts val="0"/>
                        </a:spcAft>
                      </a:pPr>
                      <a:r>
                        <a:rPr lang="en-US" sz="1600" b="1" i="1" dirty="0">
                          <a:effectLst/>
                          <a:latin typeface="Calibri"/>
                          <a:ea typeface="Calibri"/>
                          <a:cs typeface="Arial"/>
                        </a:rPr>
                        <a:t>( d ) It was cold, </a:t>
                      </a:r>
                      <a:r>
                        <a:rPr lang="en-US" sz="1600" b="1" i="1" dirty="0">
                          <a:solidFill>
                            <a:srgbClr val="FF0000"/>
                          </a:solidFill>
                          <a:effectLst/>
                          <a:latin typeface="Calibri"/>
                          <a:ea typeface="Calibri"/>
                          <a:cs typeface="Arial"/>
                        </a:rPr>
                        <a:t>but </a:t>
                      </a:r>
                      <a:r>
                        <a:rPr lang="en-US" sz="1600" b="1" i="1" dirty="0">
                          <a:effectLst/>
                          <a:latin typeface="Calibri"/>
                          <a:ea typeface="Calibri"/>
                          <a:cs typeface="Arial"/>
                        </a:rPr>
                        <a:t>I  went swimming </a:t>
                      </a:r>
                      <a:r>
                        <a:rPr lang="en-US" sz="1600" b="1" i="1" dirty="0">
                          <a:solidFill>
                            <a:srgbClr val="FF0000"/>
                          </a:solidFill>
                          <a:effectLst/>
                          <a:latin typeface="Calibri"/>
                          <a:ea typeface="Calibri"/>
                          <a:cs typeface="Arial"/>
                        </a:rPr>
                        <a:t>anyway</a:t>
                      </a:r>
                      <a:r>
                        <a:rPr lang="en-US" sz="1600" b="1" i="1" dirty="0">
                          <a:effectLst/>
                          <a:latin typeface="Calibri"/>
                          <a:ea typeface="Calibri"/>
                          <a:cs typeface="Arial"/>
                        </a:rPr>
                        <a:t>.</a:t>
                      </a:r>
                      <a:endParaRPr lang="en-US" sz="1600" dirty="0">
                        <a:effectLst/>
                        <a:latin typeface="Calibri"/>
                        <a:ea typeface="Calibri"/>
                        <a:cs typeface="Arial"/>
                      </a:endParaRPr>
                    </a:p>
                    <a:p>
                      <a:pPr marL="0" marR="0">
                        <a:lnSpc>
                          <a:spcPct val="150000"/>
                        </a:lnSpc>
                        <a:spcBef>
                          <a:spcPts val="0"/>
                        </a:spcBef>
                        <a:spcAft>
                          <a:spcPts val="0"/>
                        </a:spcAft>
                      </a:pPr>
                      <a:r>
                        <a:rPr lang="en-US" sz="1600" b="1" i="1" dirty="0">
                          <a:effectLst/>
                          <a:latin typeface="Calibri"/>
                          <a:ea typeface="Calibri"/>
                          <a:cs typeface="Arial"/>
                        </a:rPr>
                        <a:t>( e ) It was cold, </a:t>
                      </a:r>
                      <a:r>
                        <a:rPr lang="en-US" sz="1600" b="1" i="1" dirty="0">
                          <a:solidFill>
                            <a:srgbClr val="FF0000"/>
                          </a:solidFill>
                          <a:effectLst/>
                          <a:latin typeface="Calibri"/>
                          <a:ea typeface="Calibri"/>
                          <a:cs typeface="Arial"/>
                        </a:rPr>
                        <a:t>but </a:t>
                      </a:r>
                      <a:r>
                        <a:rPr lang="en-US" sz="1600" b="1" i="1" dirty="0">
                          <a:effectLst/>
                          <a:latin typeface="Calibri"/>
                          <a:ea typeface="Calibri"/>
                          <a:cs typeface="Arial"/>
                        </a:rPr>
                        <a:t>I </a:t>
                      </a:r>
                      <a:r>
                        <a:rPr lang="en-US" sz="1600" b="1" i="1" dirty="0">
                          <a:solidFill>
                            <a:srgbClr val="FF0000"/>
                          </a:solidFill>
                          <a:effectLst/>
                          <a:latin typeface="Calibri"/>
                          <a:ea typeface="Calibri"/>
                          <a:cs typeface="Arial"/>
                        </a:rPr>
                        <a:t>still </a:t>
                      </a:r>
                      <a:r>
                        <a:rPr lang="en-US" sz="1600" b="1" i="1" dirty="0">
                          <a:effectLst/>
                          <a:latin typeface="Calibri"/>
                          <a:ea typeface="Calibri"/>
                          <a:cs typeface="Arial"/>
                        </a:rPr>
                        <a:t>went swimming.</a:t>
                      </a:r>
                      <a:endParaRPr lang="en-US" sz="1600" dirty="0">
                        <a:effectLst/>
                        <a:latin typeface="Calibri"/>
                        <a:ea typeface="Calibri"/>
                        <a:cs typeface="Arial"/>
                      </a:endParaRPr>
                    </a:p>
                    <a:p>
                      <a:pPr marL="0" marR="0">
                        <a:lnSpc>
                          <a:spcPct val="150000"/>
                        </a:lnSpc>
                        <a:spcBef>
                          <a:spcPts val="0"/>
                        </a:spcBef>
                        <a:spcAft>
                          <a:spcPts val="0"/>
                        </a:spcAft>
                      </a:pPr>
                      <a:r>
                        <a:rPr lang="en-US" sz="1600" b="1" i="1" dirty="0">
                          <a:effectLst/>
                          <a:latin typeface="Calibri"/>
                          <a:ea typeface="Calibri"/>
                          <a:cs typeface="Arial"/>
                        </a:rPr>
                        <a:t>( f ) It was cold, </a:t>
                      </a:r>
                      <a:r>
                        <a:rPr lang="en-US" sz="1600" b="1" i="1" dirty="0">
                          <a:solidFill>
                            <a:srgbClr val="FF0000"/>
                          </a:solidFill>
                          <a:effectLst/>
                          <a:latin typeface="Calibri"/>
                          <a:ea typeface="Calibri"/>
                          <a:cs typeface="Arial"/>
                        </a:rPr>
                        <a:t>yet </a:t>
                      </a:r>
                      <a:r>
                        <a:rPr lang="en-US" sz="1600" b="1" i="1" dirty="0">
                          <a:effectLst/>
                          <a:latin typeface="Calibri"/>
                          <a:ea typeface="Calibri"/>
                          <a:cs typeface="Arial"/>
                        </a:rPr>
                        <a:t>I </a:t>
                      </a:r>
                      <a:r>
                        <a:rPr lang="en-US" sz="1600" b="1" i="1" dirty="0">
                          <a:solidFill>
                            <a:srgbClr val="FF0000"/>
                          </a:solidFill>
                          <a:effectLst/>
                          <a:latin typeface="Calibri"/>
                          <a:ea typeface="Calibri"/>
                          <a:cs typeface="Arial"/>
                        </a:rPr>
                        <a:t>still </a:t>
                      </a:r>
                      <a:r>
                        <a:rPr lang="en-US" sz="1600" b="1" i="1" dirty="0">
                          <a:effectLst/>
                          <a:latin typeface="Calibri"/>
                          <a:ea typeface="Calibri"/>
                          <a:cs typeface="Arial"/>
                        </a:rPr>
                        <a:t>went swimming.</a:t>
                      </a:r>
                      <a:endParaRPr lang="en-US" sz="1600" dirty="0">
                        <a:effectLst/>
                        <a:latin typeface="Calibri"/>
                        <a:ea typeface="Calibri"/>
                        <a:cs typeface="Arial"/>
                      </a:endParaRPr>
                    </a:p>
                  </a:txBody>
                  <a:tcPr marL="68580" marR="68580" marT="0" marB="0"/>
                </a:tc>
              </a:tr>
              <a:tr h="1216398">
                <a:tc>
                  <a:txBody>
                    <a:bodyPr/>
                    <a:lstStyle/>
                    <a:p>
                      <a:pPr marL="0" marR="0">
                        <a:lnSpc>
                          <a:spcPct val="150000"/>
                        </a:lnSpc>
                        <a:spcBef>
                          <a:spcPts val="0"/>
                        </a:spcBef>
                        <a:spcAft>
                          <a:spcPts val="0"/>
                        </a:spcAft>
                      </a:pPr>
                      <a:r>
                        <a:rPr lang="en-US" sz="1600" b="1" dirty="0">
                          <a:solidFill>
                            <a:srgbClr val="FF0000"/>
                          </a:solidFill>
                          <a:effectLst/>
                          <a:latin typeface="Calibri"/>
                          <a:ea typeface="Calibri"/>
                          <a:cs typeface="Arial"/>
                        </a:rPr>
                        <a:t>Transitions</a:t>
                      </a:r>
                      <a:endParaRPr lang="en-US" sz="1600" dirty="0">
                        <a:effectLst/>
                        <a:latin typeface="Calibri"/>
                        <a:ea typeface="Calibri"/>
                        <a:cs typeface="Arial"/>
                      </a:endParaRPr>
                    </a:p>
                  </a:txBody>
                  <a:tcPr marL="68580" marR="68580" marT="0" marB="0"/>
                </a:tc>
                <a:tc>
                  <a:txBody>
                    <a:bodyPr/>
                    <a:lstStyle/>
                    <a:p>
                      <a:pPr marL="0" marR="0">
                        <a:lnSpc>
                          <a:spcPct val="150000"/>
                        </a:lnSpc>
                        <a:spcBef>
                          <a:spcPts val="0"/>
                        </a:spcBef>
                        <a:spcAft>
                          <a:spcPts val="0"/>
                        </a:spcAft>
                      </a:pPr>
                      <a:r>
                        <a:rPr lang="en-US" sz="1600" b="1" dirty="0">
                          <a:effectLst/>
                          <a:latin typeface="Calibri"/>
                          <a:ea typeface="Calibri"/>
                          <a:cs typeface="Arial"/>
                        </a:rPr>
                        <a:t>nevertheless</a:t>
                      </a:r>
                      <a:endParaRPr lang="en-US" sz="1600" dirty="0">
                        <a:effectLst/>
                        <a:latin typeface="Calibri"/>
                        <a:ea typeface="Calibri"/>
                        <a:cs typeface="Arial"/>
                      </a:endParaRPr>
                    </a:p>
                    <a:p>
                      <a:pPr marL="0" marR="0">
                        <a:lnSpc>
                          <a:spcPct val="150000"/>
                        </a:lnSpc>
                        <a:spcBef>
                          <a:spcPts val="0"/>
                        </a:spcBef>
                        <a:spcAft>
                          <a:spcPts val="0"/>
                        </a:spcAft>
                      </a:pPr>
                      <a:r>
                        <a:rPr lang="en-US" sz="1600" b="1" dirty="0">
                          <a:effectLst/>
                          <a:latin typeface="Calibri"/>
                          <a:ea typeface="Calibri"/>
                          <a:cs typeface="Arial"/>
                        </a:rPr>
                        <a:t>nonetheless</a:t>
                      </a:r>
                      <a:endParaRPr lang="en-US" sz="1600" dirty="0">
                        <a:effectLst/>
                        <a:latin typeface="Calibri"/>
                        <a:ea typeface="Calibri"/>
                        <a:cs typeface="Arial"/>
                      </a:endParaRPr>
                    </a:p>
                    <a:p>
                      <a:pPr marL="0" marR="0">
                        <a:lnSpc>
                          <a:spcPct val="150000"/>
                        </a:lnSpc>
                        <a:spcBef>
                          <a:spcPts val="0"/>
                        </a:spcBef>
                        <a:spcAft>
                          <a:spcPts val="0"/>
                        </a:spcAft>
                      </a:pPr>
                      <a:r>
                        <a:rPr lang="en-US" sz="1600" b="1" dirty="0">
                          <a:effectLst/>
                          <a:latin typeface="Calibri"/>
                          <a:ea typeface="Calibri"/>
                          <a:cs typeface="Arial"/>
                        </a:rPr>
                        <a:t>however. . . still</a:t>
                      </a:r>
                      <a:endParaRPr lang="en-US" sz="1600" dirty="0">
                        <a:effectLst/>
                        <a:latin typeface="Calibri"/>
                        <a:ea typeface="Calibri"/>
                        <a:cs typeface="Arial"/>
                      </a:endParaRPr>
                    </a:p>
                  </a:txBody>
                  <a:tcPr marL="68580" marR="68580" marT="0" marB="0"/>
                </a:tc>
                <a:tc>
                  <a:txBody>
                    <a:bodyPr/>
                    <a:lstStyle/>
                    <a:p>
                      <a:pPr marL="0" marR="0">
                        <a:lnSpc>
                          <a:spcPct val="150000"/>
                        </a:lnSpc>
                        <a:spcBef>
                          <a:spcPts val="0"/>
                        </a:spcBef>
                        <a:spcAft>
                          <a:spcPts val="0"/>
                        </a:spcAft>
                      </a:pPr>
                      <a:r>
                        <a:rPr lang="en-US" sz="1600" b="1" dirty="0">
                          <a:effectLst/>
                          <a:latin typeface="Calibri"/>
                          <a:ea typeface="Calibri"/>
                          <a:cs typeface="Arial"/>
                        </a:rPr>
                        <a:t>(g ) It was cold. </a:t>
                      </a:r>
                      <a:r>
                        <a:rPr lang="en-US" sz="1600" b="1" i="1" dirty="0" smtClean="0">
                          <a:solidFill>
                            <a:srgbClr val="FF0000"/>
                          </a:solidFill>
                          <a:effectLst/>
                          <a:latin typeface="Calibri"/>
                          <a:ea typeface="Calibri"/>
                          <a:cs typeface="Arial"/>
                        </a:rPr>
                        <a:t>Nevertheless,</a:t>
                      </a:r>
                      <a:r>
                        <a:rPr lang="en-US" sz="1600" b="1" dirty="0" smtClean="0">
                          <a:solidFill>
                            <a:srgbClr val="FF0000"/>
                          </a:solidFill>
                          <a:effectLst/>
                          <a:latin typeface="Calibri"/>
                          <a:ea typeface="Calibri"/>
                          <a:cs typeface="Arial"/>
                        </a:rPr>
                        <a:t> </a:t>
                      </a:r>
                      <a:r>
                        <a:rPr lang="en-US" sz="1600" b="1" dirty="0">
                          <a:effectLst/>
                          <a:latin typeface="Calibri"/>
                          <a:ea typeface="Calibri"/>
                          <a:cs typeface="Arial"/>
                        </a:rPr>
                        <a:t>I went swimming.</a:t>
                      </a:r>
                      <a:endParaRPr lang="en-US" sz="1600" dirty="0">
                        <a:effectLst/>
                        <a:latin typeface="Calibri"/>
                        <a:ea typeface="Calibri"/>
                        <a:cs typeface="Arial"/>
                      </a:endParaRPr>
                    </a:p>
                    <a:p>
                      <a:pPr marL="0" marR="0">
                        <a:lnSpc>
                          <a:spcPct val="150000"/>
                        </a:lnSpc>
                        <a:spcBef>
                          <a:spcPts val="0"/>
                        </a:spcBef>
                        <a:spcAft>
                          <a:spcPts val="0"/>
                        </a:spcAft>
                      </a:pPr>
                      <a:r>
                        <a:rPr lang="en-US" sz="1600" b="1" dirty="0">
                          <a:effectLst/>
                          <a:latin typeface="Calibri"/>
                          <a:ea typeface="Calibri"/>
                          <a:cs typeface="Arial"/>
                        </a:rPr>
                        <a:t>(h ) It was cold; </a:t>
                      </a:r>
                      <a:r>
                        <a:rPr lang="en-US" sz="1600" b="1" i="1" dirty="0">
                          <a:solidFill>
                            <a:srgbClr val="FF0000"/>
                          </a:solidFill>
                          <a:effectLst/>
                          <a:latin typeface="Calibri"/>
                          <a:ea typeface="Calibri"/>
                          <a:cs typeface="Arial"/>
                        </a:rPr>
                        <a:t>nonetheless</a:t>
                      </a:r>
                      <a:r>
                        <a:rPr lang="en-US" sz="1600" b="1" dirty="0">
                          <a:effectLst/>
                          <a:latin typeface="Calibri"/>
                          <a:ea typeface="Calibri"/>
                          <a:cs typeface="Arial"/>
                        </a:rPr>
                        <a:t>, I went swimming.</a:t>
                      </a:r>
                      <a:endParaRPr lang="en-US" sz="1600" dirty="0">
                        <a:effectLst/>
                        <a:latin typeface="Calibri"/>
                        <a:ea typeface="Calibri"/>
                        <a:cs typeface="Arial"/>
                      </a:endParaRPr>
                    </a:p>
                    <a:p>
                      <a:pPr marL="0" marR="0">
                        <a:lnSpc>
                          <a:spcPct val="150000"/>
                        </a:lnSpc>
                        <a:spcBef>
                          <a:spcPts val="0"/>
                        </a:spcBef>
                        <a:spcAft>
                          <a:spcPts val="0"/>
                        </a:spcAft>
                      </a:pPr>
                      <a:r>
                        <a:rPr lang="en-US" sz="1600" b="1" dirty="0">
                          <a:effectLst/>
                          <a:latin typeface="Calibri"/>
                          <a:ea typeface="Calibri"/>
                          <a:cs typeface="Arial"/>
                        </a:rPr>
                        <a:t>( i ) It was cold. </a:t>
                      </a:r>
                      <a:r>
                        <a:rPr lang="en-US" sz="1600" b="1" i="1" dirty="0">
                          <a:solidFill>
                            <a:srgbClr val="FF0000"/>
                          </a:solidFill>
                          <a:effectLst/>
                          <a:latin typeface="Calibri"/>
                          <a:ea typeface="Calibri"/>
                          <a:cs typeface="Arial"/>
                        </a:rPr>
                        <a:t>However</a:t>
                      </a:r>
                      <a:r>
                        <a:rPr lang="en-US" sz="1600" b="1" dirty="0">
                          <a:effectLst/>
                          <a:latin typeface="Calibri"/>
                          <a:ea typeface="Calibri"/>
                          <a:cs typeface="Arial"/>
                        </a:rPr>
                        <a:t>, I </a:t>
                      </a:r>
                      <a:r>
                        <a:rPr lang="en-US" sz="1600" b="1" dirty="0">
                          <a:solidFill>
                            <a:srgbClr val="FF0000"/>
                          </a:solidFill>
                          <a:effectLst/>
                          <a:latin typeface="Calibri"/>
                          <a:ea typeface="Calibri"/>
                          <a:cs typeface="Arial"/>
                        </a:rPr>
                        <a:t>still</a:t>
                      </a:r>
                      <a:r>
                        <a:rPr lang="en-US" sz="1600" b="1" dirty="0">
                          <a:effectLst/>
                          <a:latin typeface="Calibri"/>
                          <a:ea typeface="Calibri"/>
                          <a:cs typeface="Arial"/>
                        </a:rPr>
                        <a:t> went swimming.</a:t>
                      </a:r>
                      <a:endParaRPr lang="en-US" sz="1600" dirty="0">
                        <a:effectLst/>
                        <a:latin typeface="Calibri"/>
                        <a:ea typeface="Calibri"/>
                        <a:cs typeface="Arial"/>
                      </a:endParaRPr>
                    </a:p>
                  </a:txBody>
                  <a:tcPr marL="68580" marR="68580" marT="0" marB="0"/>
                </a:tc>
              </a:tr>
              <a:tr h="2446805">
                <a:tc>
                  <a:txBody>
                    <a:bodyPr/>
                    <a:lstStyle/>
                    <a:p>
                      <a:pPr marL="0" marR="0">
                        <a:lnSpc>
                          <a:spcPct val="150000"/>
                        </a:lnSpc>
                        <a:spcBef>
                          <a:spcPts val="0"/>
                        </a:spcBef>
                        <a:spcAft>
                          <a:spcPts val="0"/>
                        </a:spcAft>
                      </a:pPr>
                      <a:r>
                        <a:rPr lang="en-US" sz="1600" b="1" dirty="0">
                          <a:solidFill>
                            <a:srgbClr val="FF0000"/>
                          </a:solidFill>
                          <a:effectLst/>
                          <a:latin typeface="Calibri"/>
                          <a:ea typeface="Calibri"/>
                          <a:cs typeface="Arial"/>
                        </a:rPr>
                        <a:t>Prepositions</a:t>
                      </a:r>
                      <a:endParaRPr lang="en-US" sz="1600" dirty="0">
                        <a:effectLst/>
                        <a:latin typeface="Calibri"/>
                        <a:ea typeface="Calibri"/>
                        <a:cs typeface="Arial"/>
                      </a:endParaRPr>
                    </a:p>
                  </a:txBody>
                  <a:tcPr marL="68580" marR="68580" marT="0" marB="0"/>
                </a:tc>
                <a:tc>
                  <a:txBody>
                    <a:bodyPr/>
                    <a:lstStyle/>
                    <a:p>
                      <a:pPr marL="0" marR="0">
                        <a:lnSpc>
                          <a:spcPct val="150000"/>
                        </a:lnSpc>
                        <a:spcBef>
                          <a:spcPts val="0"/>
                        </a:spcBef>
                        <a:spcAft>
                          <a:spcPts val="0"/>
                        </a:spcAft>
                      </a:pPr>
                      <a:r>
                        <a:rPr lang="en-US" sz="1600" b="1" dirty="0">
                          <a:effectLst/>
                          <a:latin typeface="Calibri"/>
                          <a:ea typeface="Calibri"/>
                          <a:cs typeface="Arial"/>
                        </a:rPr>
                        <a:t>despite</a:t>
                      </a:r>
                      <a:endParaRPr lang="en-US" sz="1600" dirty="0">
                        <a:effectLst/>
                        <a:latin typeface="Calibri"/>
                        <a:ea typeface="Calibri"/>
                        <a:cs typeface="Arial"/>
                      </a:endParaRPr>
                    </a:p>
                    <a:p>
                      <a:pPr marL="0" marR="0">
                        <a:lnSpc>
                          <a:spcPct val="150000"/>
                        </a:lnSpc>
                        <a:spcBef>
                          <a:spcPts val="0"/>
                        </a:spcBef>
                        <a:spcAft>
                          <a:spcPts val="0"/>
                        </a:spcAft>
                      </a:pPr>
                      <a:r>
                        <a:rPr lang="en-US" sz="1600" b="1" dirty="0">
                          <a:effectLst/>
                          <a:latin typeface="Calibri"/>
                          <a:ea typeface="Calibri"/>
                          <a:cs typeface="Arial"/>
                        </a:rPr>
                        <a:t>in spite of</a:t>
                      </a:r>
                      <a:endParaRPr lang="en-US" sz="1600" dirty="0">
                        <a:effectLst/>
                        <a:latin typeface="Calibri"/>
                        <a:ea typeface="Calibri"/>
                        <a:cs typeface="Arial"/>
                      </a:endParaRPr>
                    </a:p>
                    <a:p>
                      <a:pPr marL="0" marR="0">
                        <a:lnSpc>
                          <a:spcPct val="150000"/>
                        </a:lnSpc>
                        <a:spcBef>
                          <a:spcPts val="0"/>
                        </a:spcBef>
                        <a:spcAft>
                          <a:spcPts val="0"/>
                        </a:spcAft>
                      </a:pPr>
                      <a:r>
                        <a:rPr lang="en-US" sz="1600" b="1" dirty="0">
                          <a:effectLst/>
                          <a:latin typeface="Calibri"/>
                          <a:ea typeface="Calibri"/>
                          <a:cs typeface="Arial"/>
                        </a:rPr>
                        <a:t>despite the fact that</a:t>
                      </a:r>
                      <a:endParaRPr lang="en-US" sz="1600" dirty="0">
                        <a:effectLst/>
                        <a:latin typeface="Calibri"/>
                        <a:ea typeface="Calibri"/>
                        <a:cs typeface="Arial"/>
                      </a:endParaRPr>
                    </a:p>
                    <a:p>
                      <a:pPr marL="0" marR="0">
                        <a:lnSpc>
                          <a:spcPct val="150000"/>
                        </a:lnSpc>
                        <a:spcBef>
                          <a:spcPts val="0"/>
                        </a:spcBef>
                        <a:spcAft>
                          <a:spcPts val="0"/>
                        </a:spcAft>
                      </a:pPr>
                      <a:r>
                        <a:rPr lang="en-US" sz="1600" b="1" dirty="0">
                          <a:effectLst/>
                          <a:latin typeface="Calibri"/>
                          <a:ea typeface="Calibri"/>
                          <a:cs typeface="Arial"/>
                        </a:rPr>
                        <a:t>in spite of the fact that</a:t>
                      </a:r>
                      <a:endParaRPr lang="en-US" sz="1600" dirty="0">
                        <a:effectLst/>
                        <a:latin typeface="Calibri"/>
                        <a:ea typeface="Calibri"/>
                        <a:cs typeface="Arial"/>
                      </a:endParaRPr>
                    </a:p>
                  </a:txBody>
                  <a:tcPr marL="68580" marR="68580" marT="0" marB="0"/>
                </a:tc>
                <a:tc>
                  <a:txBody>
                    <a:bodyPr/>
                    <a:lstStyle/>
                    <a:p>
                      <a:pPr marL="0" marR="0">
                        <a:lnSpc>
                          <a:spcPct val="150000"/>
                        </a:lnSpc>
                        <a:spcBef>
                          <a:spcPts val="0"/>
                        </a:spcBef>
                        <a:spcAft>
                          <a:spcPts val="0"/>
                        </a:spcAft>
                      </a:pPr>
                      <a:r>
                        <a:rPr lang="en-US" sz="1600" b="1" dirty="0">
                          <a:effectLst/>
                          <a:latin typeface="Calibri"/>
                          <a:ea typeface="Calibri"/>
                          <a:cs typeface="Arial"/>
                        </a:rPr>
                        <a:t>( j ) I went swimming </a:t>
                      </a:r>
                      <a:r>
                        <a:rPr lang="en-US" sz="1600" b="1" i="1" dirty="0">
                          <a:solidFill>
                            <a:srgbClr val="FF0000"/>
                          </a:solidFill>
                          <a:effectLst/>
                          <a:latin typeface="Calibri"/>
                          <a:ea typeface="Calibri"/>
                          <a:cs typeface="Arial"/>
                        </a:rPr>
                        <a:t>despite</a:t>
                      </a:r>
                      <a:r>
                        <a:rPr lang="en-US" sz="1600" b="1" dirty="0">
                          <a:solidFill>
                            <a:srgbClr val="FF0000"/>
                          </a:solidFill>
                          <a:effectLst/>
                          <a:latin typeface="Calibri"/>
                          <a:ea typeface="Calibri"/>
                          <a:cs typeface="Arial"/>
                        </a:rPr>
                        <a:t> </a:t>
                      </a:r>
                      <a:r>
                        <a:rPr lang="en-US" sz="1600" b="1" dirty="0">
                          <a:effectLst/>
                          <a:latin typeface="Calibri"/>
                          <a:ea typeface="Calibri"/>
                          <a:cs typeface="Arial"/>
                        </a:rPr>
                        <a:t>the cold weather.</a:t>
                      </a:r>
                      <a:endParaRPr lang="en-US" sz="1600" dirty="0">
                        <a:effectLst/>
                        <a:latin typeface="Calibri"/>
                        <a:ea typeface="Calibri"/>
                        <a:cs typeface="Arial"/>
                      </a:endParaRPr>
                    </a:p>
                    <a:p>
                      <a:pPr marL="0" marR="0">
                        <a:lnSpc>
                          <a:spcPct val="150000"/>
                        </a:lnSpc>
                        <a:spcBef>
                          <a:spcPts val="0"/>
                        </a:spcBef>
                        <a:spcAft>
                          <a:spcPts val="0"/>
                        </a:spcAft>
                      </a:pPr>
                      <a:r>
                        <a:rPr lang="en-US" sz="1600" b="1" dirty="0">
                          <a:effectLst/>
                          <a:latin typeface="Calibri"/>
                          <a:ea typeface="Calibri"/>
                          <a:cs typeface="Arial"/>
                        </a:rPr>
                        <a:t>( k) I went swimming </a:t>
                      </a:r>
                      <a:r>
                        <a:rPr lang="en-US" sz="1600" b="1" i="1" dirty="0">
                          <a:solidFill>
                            <a:srgbClr val="FF0000"/>
                          </a:solidFill>
                          <a:effectLst/>
                          <a:latin typeface="Calibri"/>
                          <a:ea typeface="Calibri"/>
                          <a:cs typeface="Arial"/>
                        </a:rPr>
                        <a:t>in spite of</a:t>
                      </a:r>
                      <a:r>
                        <a:rPr lang="en-US" sz="1600" b="1" dirty="0">
                          <a:solidFill>
                            <a:srgbClr val="FF0000"/>
                          </a:solidFill>
                          <a:effectLst/>
                          <a:latin typeface="Calibri"/>
                          <a:ea typeface="Calibri"/>
                          <a:cs typeface="Arial"/>
                        </a:rPr>
                        <a:t> </a:t>
                      </a:r>
                      <a:r>
                        <a:rPr lang="en-US" sz="1600" b="1" dirty="0">
                          <a:effectLst/>
                          <a:latin typeface="Calibri"/>
                          <a:ea typeface="Calibri"/>
                          <a:cs typeface="Arial"/>
                        </a:rPr>
                        <a:t>the cold weather.</a:t>
                      </a:r>
                      <a:endParaRPr lang="en-US" sz="1600" dirty="0">
                        <a:effectLst/>
                        <a:latin typeface="Calibri"/>
                        <a:ea typeface="Calibri"/>
                        <a:cs typeface="Arial"/>
                      </a:endParaRPr>
                    </a:p>
                    <a:p>
                      <a:pPr marL="0" marR="0">
                        <a:lnSpc>
                          <a:spcPct val="150000"/>
                        </a:lnSpc>
                        <a:spcBef>
                          <a:spcPts val="0"/>
                        </a:spcBef>
                        <a:spcAft>
                          <a:spcPts val="0"/>
                        </a:spcAft>
                      </a:pPr>
                      <a:r>
                        <a:rPr lang="en-US" sz="1600" b="1" dirty="0" smtClean="0">
                          <a:effectLst/>
                          <a:latin typeface="Calibri"/>
                          <a:ea typeface="Calibri"/>
                          <a:cs typeface="Arial"/>
                        </a:rPr>
                        <a:t>(l) </a:t>
                      </a:r>
                      <a:r>
                        <a:rPr lang="en-US" sz="1600" b="1" dirty="0">
                          <a:effectLst/>
                          <a:latin typeface="Calibri"/>
                          <a:ea typeface="Calibri"/>
                          <a:cs typeface="Arial"/>
                        </a:rPr>
                        <a:t>I went swimming </a:t>
                      </a:r>
                      <a:r>
                        <a:rPr lang="en-US" sz="1600" b="1" i="1" dirty="0">
                          <a:solidFill>
                            <a:srgbClr val="FF0000"/>
                          </a:solidFill>
                          <a:effectLst/>
                          <a:latin typeface="Calibri"/>
                          <a:ea typeface="Calibri"/>
                          <a:cs typeface="Arial"/>
                        </a:rPr>
                        <a:t>despite the fact </a:t>
                      </a:r>
                      <a:r>
                        <a:rPr lang="en-US" sz="1600" b="1" i="1" dirty="0">
                          <a:effectLst/>
                          <a:latin typeface="Calibri"/>
                          <a:ea typeface="Calibri"/>
                          <a:cs typeface="Arial"/>
                        </a:rPr>
                        <a:t>that</a:t>
                      </a:r>
                      <a:r>
                        <a:rPr lang="en-US" sz="1600" b="1" dirty="0">
                          <a:effectLst/>
                          <a:latin typeface="Calibri"/>
                          <a:ea typeface="Calibri"/>
                          <a:cs typeface="Arial"/>
                        </a:rPr>
                        <a:t> the weather was cold.</a:t>
                      </a:r>
                      <a:endParaRPr lang="en-US" sz="1600" dirty="0">
                        <a:effectLst/>
                        <a:latin typeface="Calibri"/>
                        <a:ea typeface="Calibri"/>
                        <a:cs typeface="Arial"/>
                      </a:endParaRPr>
                    </a:p>
                    <a:p>
                      <a:pPr marL="0" marR="0">
                        <a:lnSpc>
                          <a:spcPct val="150000"/>
                        </a:lnSpc>
                        <a:spcBef>
                          <a:spcPts val="0"/>
                        </a:spcBef>
                        <a:spcAft>
                          <a:spcPts val="0"/>
                        </a:spcAft>
                      </a:pPr>
                      <a:r>
                        <a:rPr lang="en-US" sz="1600" b="1" dirty="0">
                          <a:effectLst/>
                          <a:latin typeface="Calibri"/>
                          <a:ea typeface="Calibri"/>
                          <a:cs typeface="Arial"/>
                        </a:rPr>
                        <a:t>(m) I went swimming </a:t>
                      </a:r>
                      <a:r>
                        <a:rPr lang="en-US" sz="1600" b="1" i="1" dirty="0">
                          <a:solidFill>
                            <a:srgbClr val="FF0000"/>
                          </a:solidFill>
                          <a:effectLst/>
                          <a:latin typeface="Calibri"/>
                          <a:ea typeface="Calibri"/>
                          <a:cs typeface="Arial"/>
                        </a:rPr>
                        <a:t>in spite of the fact that</a:t>
                      </a:r>
                      <a:r>
                        <a:rPr lang="en-US" sz="1600" b="1" dirty="0">
                          <a:solidFill>
                            <a:srgbClr val="FF0000"/>
                          </a:solidFill>
                          <a:effectLst/>
                          <a:latin typeface="Calibri"/>
                          <a:ea typeface="Calibri"/>
                          <a:cs typeface="Arial"/>
                        </a:rPr>
                        <a:t> </a:t>
                      </a:r>
                      <a:r>
                        <a:rPr lang="en-US" sz="1600" b="1" dirty="0">
                          <a:effectLst/>
                          <a:latin typeface="Calibri"/>
                          <a:ea typeface="Calibri"/>
                          <a:cs typeface="Arial"/>
                        </a:rPr>
                        <a:t>the weather was cold.</a:t>
                      </a:r>
                      <a:endParaRPr lang="en-US" sz="1600" dirty="0">
                        <a:effectLst/>
                        <a:latin typeface="Calibri"/>
                        <a:ea typeface="Calibri"/>
                        <a:cs typeface="Arial"/>
                      </a:endParaRPr>
                    </a:p>
                  </a:txBody>
                  <a:tcPr marL="68580" marR="68580" marT="0" marB="0"/>
                </a:tc>
              </a:tr>
            </a:tbl>
          </a:graphicData>
        </a:graphic>
      </p:graphicFrame>
    </p:spTree>
    <p:extLst>
      <p:ext uri="{BB962C8B-B14F-4D97-AF65-F5344CB8AC3E}">
        <p14:creationId xmlns:p14="http://schemas.microsoft.com/office/powerpoint/2010/main" val="35497735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7467600" cy="6016752"/>
          </a:xfrm>
        </p:spPr>
        <p:txBody>
          <a:bodyPr>
            <a:normAutofit fontScale="92500" lnSpcReduction="20000"/>
          </a:bodyPr>
          <a:lstStyle/>
          <a:p>
            <a:pPr marL="0" marR="0">
              <a:lnSpc>
                <a:spcPct val="115000"/>
              </a:lnSpc>
              <a:spcBef>
                <a:spcPts val="0"/>
              </a:spcBef>
              <a:spcAft>
                <a:spcPts val="1000"/>
              </a:spcAft>
            </a:pPr>
            <a:r>
              <a:rPr lang="en-US" b="1" dirty="0">
                <a:solidFill>
                  <a:srgbClr val="FF0000"/>
                </a:solidFill>
                <a:latin typeface="Calibri"/>
                <a:ea typeface="Calibri"/>
                <a:cs typeface="Arial"/>
              </a:rPr>
              <a:t>Exercise 23, p. 407.</a:t>
            </a:r>
            <a:endParaRPr lang="en-US" dirty="0">
              <a:solidFill>
                <a:srgbClr val="FF0000"/>
              </a:solidFill>
              <a:latin typeface="Calibri"/>
              <a:ea typeface="Calibri"/>
              <a:cs typeface="Arial"/>
            </a:endParaRPr>
          </a:p>
          <a:p>
            <a:pPr marL="0" marR="0">
              <a:lnSpc>
                <a:spcPct val="115000"/>
              </a:lnSpc>
              <a:spcBef>
                <a:spcPts val="0"/>
              </a:spcBef>
              <a:spcAft>
                <a:spcPts val="1000"/>
              </a:spcAft>
            </a:pPr>
            <a:r>
              <a:rPr lang="en-US" dirty="0">
                <a:latin typeface="Calibri"/>
                <a:ea typeface="Calibri"/>
                <a:cs typeface="Arial"/>
              </a:rPr>
              <a:t>2. Anna’s father gave her some good advice, but she didn’t follow it.</a:t>
            </a:r>
          </a:p>
          <a:p>
            <a:pPr marL="0" marR="0">
              <a:lnSpc>
                <a:spcPct val="115000"/>
              </a:lnSpc>
              <a:spcBef>
                <a:spcPts val="0"/>
              </a:spcBef>
              <a:spcAft>
                <a:spcPts val="1000"/>
              </a:spcAft>
            </a:pPr>
            <a:r>
              <a:rPr lang="en-US" dirty="0">
                <a:latin typeface="Calibri"/>
                <a:ea typeface="Calibri"/>
                <a:cs typeface="Arial"/>
              </a:rPr>
              <a:t>3. Even though Anna’s father gave her some good advice, she didn’t follow it.</a:t>
            </a:r>
          </a:p>
          <a:p>
            <a:pPr marL="0" marR="0">
              <a:lnSpc>
                <a:spcPct val="115000"/>
              </a:lnSpc>
              <a:spcBef>
                <a:spcPts val="0"/>
              </a:spcBef>
              <a:spcAft>
                <a:spcPts val="1000"/>
              </a:spcAft>
            </a:pPr>
            <a:r>
              <a:rPr lang="en-US" dirty="0">
                <a:latin typeface="Calibri"/>
                <a:ea typeface="Calibri"/>
                <a:cs typeface="Arial"/>
              </a:rPr>
              <a:t>4. Anna’s father gave her some good advice. She did not follow it, however.</a:t>
            </a:r>
          </a:p>
          <a:p>
            <a:pPr marL="0" marR="0">
              <a:lnSpc>
                <a:spcPct val="115000"/>
              </a:lnSpc>
              <a:spcBef>
                <a:spcPts val="0"/>
              </a:spcBef>
              <a:spcAft>
                <a:spcPts val="1000"/>
              </a:spcAft>
            </a:pPr>
            <a:r>
              <a:rPr lang="en-US" dirty="0">
                <a:latin typeface="Calibri"/>
                <a:ea typeface="Calibri"/>
                <a:cs typeface="Arial"/>
              </a:rPr>
              <a:t>5. Thomas was thirsty. I offered him some water. He refused it.</a:t>
            </a:r>
          </a:p>
          <a:p>
            <a:pPr marL="0" marR="0">
              <a:lnSpc>
                <a:spcPct val="115000"/>
              </a:lnSpc>
              <a:spcBef>
                <a:spcPts val="0"/>
              </a:spcBef>
              <a:spcAft>
                <a:spcPts val="1000"/>
              </a:spcAft>
            </a:pPr>
            <a:r>
              <a:rPr lang="en-US" dirty="0">
                <a:latin typeface="Calibri"/>
                <a:ea typeface="Calibri"/>
                <a:cs typeface="Arial"/>
              </a:rPr>
              <a:t>6. </a:t>
            </a:r>
            <a:r>
              <a:rPr lang="en-US" b="1" dirty="0">
                <a:latin typeface="Calibri"/>
                <a:ea typeface="Calibri"/>
                <a:cs typeface="Arial"/>
              </a:rPr>
              <a:t>(no change)</a:t>
            </a:r>
            <a:endParaRPr lang="en-US" dirty="0">
              <a:latin typeface="Calibri"/>
              <a:ea typeface="Calibri"/>
              <a:cs typeface="Arial"/>
            </a:endParaRPr>
          </a:p>
          <a:p>
            <a:pPr marL="0" marR="0">
              <a:lnSpc>
                <a:spcPct val="115000"/>
              </a:lnSpc>
              <a:spcBef>
                <a:spcPts val="0"/>
              </a:spcBef>
              <a:spcAft>
                <a:spcPts val="1000"/>
              </a:spcAft>
            </a:pPr>
            <a:r>
              <a:rPr lang="en-US" dirty="0">
                <a:latin typeface="Calibri"/>
                <a:ea typeface="Calibri"/>
                <a:cs typeface="Arial"/>
              </a:rPr>
              <a:t>7. Thomas was </a:t>
            </a:r>
            <a:r>
              <a:rPr lang="en-US" dirty="0" smtClean="0">
                <a:latin typeface="Calibri"/>
                <a:ea typeface="Calibri"/>
                <a:cs typeface="Arial"/>
              </a:rPr>
              <a:t>thirsty</a:t>
            </a:r>
            <a:r>
              <a:rPr lang="en-US" dirty="0">
                <a:latin typeface="Calibri"/>
                <a:ea typeface="Calibri"/>
                <a:cs typeface="Arial"/>
              </a:rPr>
              <a:t>. Nevertheless, he refused the glass of water I brought him.</a:t>
            </a:r>
          </a:p>
          <a:p>
            <a:pPr marL="0" marR="0">
              <a:lnSpc>
                <a:spcPct val="115000"/>
              </a:lnSpc>
              <a:spcBef>
                <a:spcPts val="0"/>
              </a:spcBef>
              <a:spcAft>
                <a:spcPts val="1000"/>
              </a:spcAft>
            </a:pPr>
            <a:r>
              <a:rPr lang="en-US" dirty="0">
                <a:latin typeface="Calibri"/>
                <a:ea typeface="Calibri"/>
                <a:cs typeface="Arial"/>
              </a:rPr>
              <a:t>8. Thomas was thirsty, yet he refused to drink the water that I offered him.</a:t>
            </a:r>
          </a:p>
          <a:p>
            <a:endParaRPr lang="en-US" dirty="0"/>
          </a:p>
        </p:txBody>
      </p:sp>
    </p:spTree>
    <p:extLst>
      <p:ext uri="{BB962C8B-B14F-4D97-AF65-F5344CB8AC3E}">
        <p14:creationId xmlns:p14="http://schemas.microsoft.com/office/powerpoint/2010/main" val="21017686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7467600" cy="6016752"/>
          </a:xfrm>
        </p:spPr>
        <p:txBody>
          <a:bodyPr>
            <a:normAutofit fontScale="92500" lnSpcReduction="10000"/>
          </a:bodyPr>
          <a:lstStyle/>
          <a:p>
            <a:pPr marL="0" marR="0">
              <a:lnSpc>
                <a:spcPct val="115000"/>
              </a:lnSpc>
              <a:spcBef>
                <a:spcPts val="0"/>
              </a:spcBef>
              <a:spcAft>
                <a:spcPts val="1000"/>
              </a:spcAft>
            </a:pPr>
            <a:r>
              <a:rPr lang="en-US" b="1" dirty="0">
                <a:solidFill>
                  <a:srgbClr val="FF0000"/>
                </a:solidFill>
                <a:latin typeface="Calibri"/>
                <a:ea typeface="Calibri"/>
                <a:cs typeface="Arial"/>
              </a:rPr>
              <a:t>Exercise 24, p. 408.</a:t>
            </a:r>
            <a:endParaRPr lang="en-US" dirty="0">
              <a:solidFill>
                <a:srgbClr val="FF0000"/>
              </a:solidFill>
              <a:latin typeface="Calibri"/>
              <a:ea typeface="Calibri"/>
              <a:cs typeface="Arial"/>
            </a:endParaRPr>
          </a:p>
          <a:p>
            <a:pPr marL="0" marR="0">
              <a:lnSpc>
                <a:spcPct val="115000"/>
              </a:lnSpc>
              <a:spcBef>
                <a:spcPts val="0"/>
              </a:spcBef>
              <a:spcAft>
                <a:spcPts val="1000"/>
              </a:spcAft>
            </a:pPr>
            <a:r>
              <a:rPr lang="en-US" dirty="0">
                <a:latin typeface="Calibri"/>
                <a:ea typeface="Calibri"/>
                <a:cs typeface="Arial"/>
              </a:rPr>
              <a:t>1. Even though his grades were low, he was admitted to the university, or He was admitted to the university even though his grades were low.</a:t>
            </a:r>
          </a:p>
          <a:p>
            <a:pPr marL="0" marR="0">
              <a:lnSpc>
                <a:spcPct val="115000"/>
              </a:lnSpc>
              <a:spcBef>
                <a:spcPts val="0"/>
              </a:spcBef>
              <a:spcAft>
                <a:spcPts val="1000"/>
              </a:spcAft>
            </a:pPr>
            <a:r>
              <a:rPr lang="en-US" dirty="0">
                <a:latin typeface="Calibri"/>
                <a:ea typeface="Calibri"/>
                <a:cs typeface="Arial"/>
              </a:rPr>
              <a:t>2. His grades were low, but he was admitted to the university anyway.</a:t>
            </a:r>
          </a:p>
          <a:p>
            <a:pPr marL="0" marR="0">
              <a:lnSpc>
                <a:spcPct val="115000"/>
              </a:lnSpc>
              <a:spcBef>
                <a:spcPts val="0"/>
              </a:spcBef>
              <a:spcAft>
                <a:spcPts val="1000"/>
              </a:spcAft>
            </a:pPr>
            <a:r>
              <a:rPr lang="en-US" dirty="0">
                <a:latin typeface="Calibri"/>
                <a:ea typeface="Calibri"/>
                <a:cs typeface="Arial"/>
              </a:rPr>
              <a:t>3. His grades were low, yet he was still admitted to the university.</a:t>
            </a:r>
          </a:p>
          <a:p>
            <a:pPr marL="0" marR="0">
              <a:lnSpc>
                <a:spcPct val="115000"/>
              </a:lnSpc>
              <a:spcBef>
                <a:spcPts val="0"/>
              </a:spcBef>
              <a:spcAft>
                <a:spcPts val="1000"/>
              </a:spcAft>
            </a:pPr>
            <a:r>
              <a:rPr lang="en-US" dirty="0">
                <a:latin typeface="Calibri"/>
                <a:ea typeface="Calibri"/>
                <a:cs typeface="Arial"/>
              </a:rPr>
              <a:t>4. His grades were low. Nonetheless, he was admitted to the university.</a:t>
            </a:r>
          </a:p>
          <a:p>
            <a:pPr marL="0" marR="0">
              <a:lnSpc>
                <a:spcPct val="115000"/>
              </a:lnSpc>
              <a:spcBef>
                <a:spcPts val="0"/>
              </a:spcBef>
              <a:spcAft>
                <a:spcPts val="1000"/>
              </a:spcAft>
            </a:pPr>
            <a:r>
              <a:rPr lang="en-US" dirty="0">
                <a:latin typeface="Calibri"/>
                <a:ea typeface="Calibri"/>
                <a:cs typeface="Arial"/>
              </a:rPr>
              <a:t>5. Despite his low grades, he was admitted to the university.</a:t>
            </a:r>
          </a:p>
          <a:p>
            <a:pPr marL="0" marR="0">
              <a:lnSpc>
                <a:spcPct val="115000"/>
              </a:lnSpc>
              <a:spcBef>
                <a:spcPts val="0"/>
              </a:spcBef>
              <a:spcAft>
                <a:spcPts val="1000"/>
              </a:spcAft>
            </a:pPr>
            <a:r>
              <a:rPr lang="en-US" dirty="0">
                <a:latin typeface="Calibri"/>
                <a:ea typeface="Calibri"/>
                <a:cs typeface="Arial"/>
              </a:rPr>
              <a:t>6. He wasn’t admitted to the university because of his low grades, or Because of his low grades, he wasn’t admitted to the university.</a:t>
            </a:r>
          </a:p>
          <a:p>
            <a:endParaRPr lang="en-US" dirty="0"/>
          </a:p>
        </p:txBody>
      </p:sp>
    </p:spTree>
    <p:extLst>
      <p:ext uri="{BB962C8B-B14F-4D97-AF65-F5344CB8AC3E}">
        <p14:creationId xmlns:p14="http://schemas.microsoft.com/office/powerpoint/2010/main" val="36632303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a:t>Showing Direct Contrast</a:t>
            </a:r>
          </a:p>
        </p:txBody>
      </p:sp>
      <p:sp>
        <p:nvSpPr>
          <p:cNvPr id="3" name="Content Placeholder 2"/>
          <p:cNvSpPr>
            <a:spLocks noGrp="1"/>
          </p:cNvSpPr>
          <p:nvPr>
            <p:ph sz="quarter" idx="1"/>
          </p:nvPr>
        </p:nvSpPr>
        <p:spPr/>
        <p:txBody>
          <a:bodyPr>
            <a:normAutofit/>
          </a:bodyPr>
          <a:lstStyle/>
          <a:p>
            <a:r>
              <a:rPr lang="en-US" sz="2800" dirty="0">
                <a:latin typeface="Calibri" pitchFamily="34" charset="0"/>
                <a:cs typeface="Calibri" pitchFamily="34" charset="0"/>
              </a:rPr>
              <a:t>All of the sentences have the same meaning: “This" is the opposite of “that."</a:t>
            </a:r>
          </a:p>
        </p:txBody>
      </p:sp>
    </p:spTree>
    <p:extLst>
      <p:ext uri="{BB962C8B-B14F-4D97-AF65-F5344CB8AC3E}">
        <p14:creationId xmlns:p14="http://schemas.microsoft.com/office/powerpoint/2010/main" val="4525788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p14="http://schemas.microsoft.com/office/powerpoint/2010/main" val="3650704819"/>
              </p:ext>
            </p:extLst>
          </p:nvPr>
        </p:nvGraphicFramePr>
        <p:xfrm>
          <a:off x="533400" y="609600"/>
          <a:ext cx="7848600" cy="6075896"/>
        </p:xfrm>
        <a:graphic>
          <a:graphicData uri="http://schemas.openxmlformats.org/drawingml/2006/table">
            <a:tbl>
              <a:tblPr firstRow="1" bandRow="1">
                <a:tableStyleId>{3B4B98B0-60AC-42C2-AFA5-B58CD77FA1E5}</a:tableStyleId>
              </a:tblPr>
              <a:tblGrid>
                <a:gridCol w="1385047"/>
                <a:gridCol w="1385047"/>
                <a:gridCol w="5078506"/>
              </a:tblGrid>
              <a:tr h="710984">
                <a:tc>
                  <a:txBody>
                    <a:bodyPr/>
                    <a:lstStyle/>
                    <a:p>
                      <a:pPr marL="0" marR="0">
                        <a:lnSpc>
                          <a:spcPct val="115000"/>
                        </a:lnSpc>
                        <a:spcBef>
                          <a:spcPts val="0"/>
                        </a:spcBef>
                        <a:spcAft>
                          <a:spcPts val="0"/>
                        </a:spcAft>
                      </a:pPr>
                      <a:r>
                        <a:rPr lang="en-US" sz="1800" b="1" dirty="0">
                          <a:solidFill>
                            <a:srgbClr val="FF0000"/>
                          </a:solidFill>
                          <a:effectLst/>
                          <a:latin typeface="Calibri"/>
                          <a:ea typeface="Calibri"/>
                          <a:cs typeface="Arial"/>
                        </a:rPr>
                        <a:t>Adverb Clauses</a:t>
                      </a:r>
                      <a:endParaRPr lang="en-US" sz="1800"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800" b="1">
                          <a:effectLst/>
                          <a:latin typeface="Calibri"/>
                          <a:ea typeface="Calibri"/>
                          <a:cs typeface="Arial"/>
                        </a:rPr>
                        <a:t>While</a:t>
                      </a:r>
                      <a:endParaRPr lang="en-US" sz="180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800" b="1" dirty="0">
                          <a:effectLst/>
                          <a:latin typeface="Calibri"/>
                          <a:ea typeface="Calibri"/>
                          <a:cs typeface="Arial"/>
                        </a:rPr>
                        <a:t>(a) Mary is rich, </a:t>
                      </a:r>
                      <a:r>
                        <a:rPr lang="en-US" sz="1800" b="1" dirty="0">
                          <a:solidFill>
                            <a:srgbClr val="FF0000"/>
                          </a:solidFill>
                          <a:effectLst/>
                          <a:latin typeface="Calibri"/>
                          <a:ea typeface="Calibri"/>
                          <a:cs typeface="Arial"/>
                        </a:rPr>
                        <a:t>while </a:t>
                      </a:r>
                      <a:r>
                        <a:rPr lang="en-US" sz="1800" b="1" dirty="0">
                          <a:effectLst/>
                          <a:latin typeface="Calibri"/>
                          <a:ea typeface="Calibri"/>
                          <a:cs typeface="Arial"/>
                        </a:rPr>
                        <a:t>John poor*</a:t>
                      </a:r>
                      <a:endParaRPr lang="en-US" sz="1800" dirty="0">
                        <a:effectLst/>
                        <a:latin typeface="Calibri"/>
                        <a:ea typeface="Calibri"/>
                        <a:cs typeface="Arial"/>
                      </a:endParaRPr>
                    </a:p>
                    <a:p>
                      <a:pPr marL="0" marR="0">
                        <a:lnSpc>
                          <a:spcPct val="115000"/>
                        </a:lnSpc>
                        <a:spcBef>
                          <a:spcPts val="0"/>
                        </a:spcBef>
                        <a:spcAft>
                          <a:spcPts val="0"/>
                        </a:spcAft>
                      </a:pPr>
                      <a:r>
                        <a:rPr lang="en-US" sz="1800" b="1" dirty="0">
                          <a:effectLst/>
                          <a:latin typeface="Calibri"/>
                          <a:ea typeface="Calibri"/>
                          <a:cs typeface="Arial"/>
                        </a:rPr>
                        <a:t>(b) John is poor, </a:t>
                      </a:r>
                      <a:r>
                        <a:rPr lang="en-US" sz="1800" b="1" dirty="0">
                          <a:solidFill>
                            <a:srgbClr val="FF0000"/>
                          </a:solidFill>
                          <a:effectLst/>
                          <a:latin typeface="Calibri"/>
                          <a:ea typeface="Calibri"/>
                          <a:cs typeface="Arial"/>
                        </a:rPr>
                        <a:t>while </a:t>
                      </a:r>
                      <a:r>
                        <a:rPr lang="en-US" sz="1800" b="1" dirty="0">
                          <a:effectLst/>
                          <a:latin typeface="Calibri"/>
                          <a:ea typeface="Calibri"/>
                          <a:cs typeface="Arial"/>
                        </a:rPr>
                        <a:t>Mary is rich</a:t>
                      </a:r>
                      <a:r>
                        <a:rPr lang="en-US" sz="1800" b="1" dirty="0" smtClean="0">
                          <a:effectLst/>
                          <a:latin typeface="Calibri"/>
                          <a:ea typeface="Calibri"/>
                          <a:cs typeface="Arial"/>
                        </a:rPr>
                        <a:t>.</a:t>
                      </a:r>
                    </a:p>
                    <a:p>
                      <a:pPr marL="0" marR="0">
                        <a:lnSpc>
                          <a:spcPct val="115000"/>
                        </a:lnSpc>
                        <a:spcBef>
                          <a:spcPts val="0"/>
                        </a:spcBef>
                        <a:spcAft>
                          <a:spcPts val="0"/>
                        </a:spcAft>
                      </a:pPr>
                      <a:endParaRPr lang="en-US" sz="1800" b="1" dirty="0" smtClean="0">
                        <a:effectLst/>
                        <a:latin typeface="Calibri"/>
                        <a:ea typeface="Calibri"/>
                        <a:cs typeface="Arial"/>
                      </a:endParaRPr>
                    </a:p>
                    <a:p>
                      <a:pPr marL="0" marR="0">
                        <a:lnSpc>
                          <a:spcPct val="115000"/>
                        </a:lnSpc>
                        <a:spcBef>
                          <a:spcPts val="0"/>
                        </a:spcBef>
                        <a:spcAft>
                          <a:spcPts val="1000"/>
                        </a:spcAft>
                      </a:pPr>
                      <a:r>
                        <a:rPr lang="en-US" sz="1800" b="1" i="1" dirty="0" smtClean="0">
                          <a:effectLst/>
                          <a:latin typeface="Calibri"/>
                          <a:ea typeface="Calibri"/>
                          <a:cs typeface="Arial"/>
                        </a:rPr>
                        <a:t>*</a:t>
                      </a:r>
                      <a:r>
                        <a:rPr lang="en-US" sz="1800" b="0" i="1" dirty="0" smtClean="0">
                          <a:effectLst/>
                          <a:latin typeface="Calibri"/>
                          <a:ea typeface="Calibri"/>
                          <a:cs typeface="Arial"/>
                        </a:rPr>
                        <a:t>Sometimes a </a:t>
                      </a:r>
                      <a:r>
                        <a:rPr lang="en-US" sz="1800" b="0" i="1" dirty="0" smtClean="0">
                          <a:solidFill>
                            <a:srgbClr val="FF0000"/>
                          </a:solidFill>
                          <a:effectLst/>
                          <a:latin typeface="Calibri"/>
                          <a:ea typeface="Calibri"/>
                          <a:cs typeface="Arial"/>
                        </a:rPr>
                        <a:t>comma</a:t>
                      </a:r>
                      <a:r>
                        <a:rPr lang="en-US" sz="1800" b="0" i="1" dirty="0" smtClean="0">
                          <a:effectLst/>
                          <a:latin typeface="Calibri"/>
                          <a:ea typeface="Calibri"/>
                          <a:cs typeface="Arial"/>
                        </a:rPr>
                        <a:t> </a:t>
                      </a:r>
                      <a:r>
                        <a:rPr lang="en-US" sz="1800" b="0" i="1" dirty="0" smtClean="0">
                          <a:solidFill>
                            <a:srgbClr val="FF0000"/>
                          </a:solidFill>
                          <a:effectLst/>
                          <a:latin typeface="Calibri"/>
                          <a:ea typeface="Calibri"/>
                          <a:cs typeface="Arial"/>
                        </a:rPr>
                        <a:t>precedes</a:t>
                      </a:r>
                      <a:r>
                        <a:rPr lang="en-US" sz="1800" b="0" i="1" dirty="0" smtClean="0">
                          <a:effectLst/>
                          <a:latin typeface="Calibri"/>
                          <a:ea typeface="Calibri"/>
                          <a:cs typeface="Arial"/>
                        </a:rPr>
                        <a:t> a </a:t>
                      </a:r>
                      <a:r>
                        <a:rPr lang="en-US" sz="1800" b="0" i="1" dirty="0" smtClean="0">
                          <a:solidFill>
                            <a:srgbClr val="FF0000"/>
                          </a:solidFill>
                          <a:effectLst/>
                          <a:latin typeface="Calibri"/>
                          <a:ea typeface="Calibri"/>
                          <a:cs typeface="Arial"/>
                        </a:rPr>
                        <a:t>while-clause</a:t>
                      </a:r>
                      <a:r>
                        <a:rPr lang="en-US" sz="1800" b="0" i="1" dirty="0" smtClean="0">
                          <a:effectLst/>
                          <a:latin typeface="Calibri"/>
                          <a:ea typeface="Calibri"/>
                          <a:cs typeface="Arial"/>
                        </a:rPr>
                        <a:t> that shows </a:t>
                      </a:r>
                      <a:r>
                        <a:rPr lang="en-US" sz="1800" b="0" i="1" dirty="0" smtClean="0">
                          <a:solidFill>
                            <a:srgbClr val="0070C0"/>
                          </a:solidFill>
                          <a:effectLst/>
                          <a:latin typeface="Calibri"/>
                          <a:ea typeface="Calibri"/>
                          <a:cs typeface="Arial"/>
                        </a:rPr>
                        <a:t>direct contrast</a:t>
                      </a:r>
                      <a:r>
                        <a:rPr lang="en-US" sz="1800" b="0" i="1" dirty="0" smtClean="0">
                          <a:effectLst/>
                          <a:latin typeface="Calibri"/>
                          <a:ea typeface="Calibri"/>
                          <a:cs typeface="Arial"/>
                        </a:rPr>
                        <a:t>. A comma helps clarify that while is being used to express </a:t>
                      </a:r>
                      <a:r>
                        <a:rPr lang="en-US" sz="1800" b="0" i="1" dirty="0" smtClean="0">
                          <a:solidFill>
                            <a:srgbClr val="0070C0"/>
                          </a:solidFill>
                          <a:effectLst/>
                          <a:latin typeface="Calibri"/>
                          <a:ea typeface="Calibri"/>
                          <a:cs typeface="Arial"/>
                        </a:rPr>
                        <a:t>contrast</a:t>
                      </a:r>
                      <a:r>
                        <a:rPr lang="en-US" sz="1800" b="0" i="1" dirty="0" smtClean="0">
                          <a:effectLst/>
                          <a:latin typeface="Calibri"/>
                          <a:ea typeface="Calibri"/>
                          <a:cs typeface="Arial"/>
                        </a:rPr>
                        <a:t> rather than </a:t>
                      </a:r>
                      <a:r>
                        <a:rPr lang="en-US" sz="1800" b="0" i="1" dirty="0" smtClean="0">
                          <a:solidFill>
                            <a:srgbClr val="0070C0"/>
                          </a:solidFill>
                          <a:effectLst/>
                          <a:latin typeface="Calibri"/>
                          <a:ea typeface="Calibri"/>
                          <a:cs typeface="Arial"/>
                        </a:rPr>
                        <a:t>time</a:t>
                      </a:r>
                      <a:r>
                        <a:rPr lang="en-US" sz="1800" b="0" i="1" dirty="0" smtClean="0">
                          <a:effectLst/>
                          <a:latin typeface="Calibri"/>
                          <a:ea typeface="Calibri"/>
                          <a:cs typeface="Arial"/>
                        </a:rPr>
                        <a:t>. The use of a comma in this instance is a stylistic choice by the writer</a:t>
                      </a:r>
                      <a:r>
                        <a:rPr lang="en-US" sz="1800" b="0" dirty="0" smtClean="0">
                          <a:effectLst/>
                          <a:latin typeface="Calibri"/>
                          <a:ea typeface="Calibri"/>
                          <a:cs typeface="Arial"/>
                        </a:rPr>
                        <a:t>.</a:t>
                      </a:r>
                    </a:p>
                    <a:p>
                      <a:pPr marL="0" marR="0">
                        <a:lnSpc>
                          <a:spcPct val="115000"/>
                        </a:lnSpc>
                        <a:spcBef>
                          <a:spcPts val="0"/>
                        </a:spcBef>
                        <a:spcAft>
                          <a:spcPts val="0"/>
                        </a:spcAft>
                      </a:pPr>
                      <a:endParaRPr lang="en-US" sz="1800" b="1" dirty="0" smtClean="0">
                        <a:effectLst/>
                        <a:latin typeface="Calibri"/>
                        <a:ea typeface="Calibri"/>
                        <a:cs typeface="Arial"/>
                      </a:endParaRPr>
                    </a:p>
                    <a:p>
                      <a:pPr marL="0" marR="0">
                        <a:lnSpc>
                          <a:spcPct val="115000"/>
                        </a:lnSpc>
                        <a:spcBef>
                          <a:spcPts val="0"/>
                        </a:spcBef>
                        <a:spcAft>
                          <a:spcPts val="0"/>
                        </a:spcAft>
                      </a:pPr>
                      <a:endParaRPr lang="en-US" sz="1800" dirty="0">
                        <a:effectLst/>
                        <a:latin typeface="Calibri"/>
                        <a:ea typeface="Calibri"/>
                        <a:cs typeface="Arial"/>
                      </a:endParaRPr>
                    </a:p>
                  </a:txBody>
                  <a:tcPr marL="68580" marR="68580" marT="0" marB="0"/>
                </a:tc>
              </a:tr>
              <a:tr h="1157641">
                <a:tc>
                  <a:txBody>
                    <a:bodyPr/>
                    <a:lstStyle/>
                    <a:p>
                      <a:pPr marL="0" marR="0">
                        <a:lnSpc>
                          <a:spcPct val="115000"/>
                        </a:lnSpc>
                        <a:spcBef>
                          <a:spcPts val="0"/>
                        </a:spcBef>
                        <a:spcAft>
                          <a:spcPts val="0"/>
                        </a:spcAft>
                      </a:pPr>
                      <a:r>
                        <a:rPr lang="en-US" sz="1800" b="1">
                          <a:solidFill>
                            <a:srgbClr val="FF0000"/>
                          </a:solidFill>
                          <a:effectLst/>
                          <a:latin typeface="Calibri"/>
                          <a:ea typeface="Calibri"/>
                          <a:cs typeface="Arial"/>
                        </a:rPr>
                        <a:t>Conjunctions</a:t>
                      </a:r>
                      <a:endParaRPr lang="en-US" sz="180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800" b="1" dirty="0">
                          <a:effectLst/>
                          <a:latin typeface="Calibri"/>
                          <a:ea typeface="Calibri"/>
                          <a:cs typeface="Arial"/>
                        </a:rPr>
                        <a:t>But</a:t>
                      </a:r>
                      <a:endParaRPr lang="en-US" sz="1800"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800" b="1" dirty="0">
                          <a:effectLst/>
                          <a:latin typeface="Calibri"/>
                          <a:ea typeface="Calibri"/>
                          <a:cs typeface="Arial"/>
                        </a:rPr>
                        <a:t>(c) Mary is rich, </a:t>
                      </a:r>
                      <a:r>
                        <a:rPr lang="en-US" sz="1800" b="1" i="1" dirty="0">
                          <a:solidFill>
                            <a:srgbClr val="FF0000"/>
                          </a:solidFill>
                          <a:effectLst/>
                          <a:latin typeface="Calibri"/>
                          <a:ea typeface="Calibri"/>
                          <a:cs typeface="Arial"/>
                        </a:rPr>
                        <a:t>but </a:t>
                      </a:r>
                      <a:r>
                        <a:rPr lang="en-US" sz="1800" b="1" i="1" dirty="0">
                          <a:effectLst/>
                          <a:latin typeface="Calibri"/>
                          <a:ea typeface="Calibri"/>
                          <a:cs typeface="Arial"/>
                        </a:rPr>
                        <a:t>John is poor.</a:t>
                      </a:r>
                      <a:endParaRPr lang="en-US" sz="1800" dirty="0">
                        <a:effectLst/>
                        <a:latin typeface="Calibri"/>
                        <a:ea typeface="Calibri"/>
                        <a:cs typeface="Arial"/>
                      </a:endParaRPr>
                    </a:p>
                    <a:p>
                      <a:pPr marL="0" marR="0">
                        <a:lnSpc>
                          <a:spcPct val="115000"/>
                        </a:lnSpc>
                        <a:spcBef>
                          <a:spcPts val="0"/>
                        </a:spcBef>
                        <a:spcAft>
                          <a:spcPts val="0"/>
                        </a:spcAft>
                      </a:pPr>
                      <a:r>
                        <a:rPr lang="en-US" sz="1800" b="1" dirty="0">
                          <a:effectLst/>
                          <a:latin typeface="Calibri"/>
                          <a:ea typeface="Calibri"/>
                          <a:cs typeface="Arial"/>
                        </a:rPr>
                        <a:t>(d) John is poor, </a:t>
                      </a:r>
                      <a:r>
                        <a:rPr lang="en-US" sz="1800" b="1" i="1" dirty="0">
                          <a:solidFill>
                            <a:srgbClr val="FF0000"/>
                          </a:solidFill>
                          <a:effectLst/>
                          <a:latin typeface="Calibri"/>
                          <a:ea typeface="Calibri"/>
                          <a:cs typeface="Arial"/>
                        </a:rPr>
                        <a:t>but </a:t>
                      </a:r>
                      <a:r>
                        <a:rPr lang="en-US" sz="1800" b="1" i="1" dirty="0">
                          <a:effectLst/>
                          <a:latin typeface="Calibri"/>
                          <a:ea typeface="Calibri"/>
                          <a:cs typeface="Arial"/>
                        </a:rPr>
                        <a:t>Mary is rich.</a:t>
                      </a:r>
                      <a:endParaRPr lang="en-US" sz="1800" dirty="0">
                        <a:effectLst/>
                        <a:latin typeface="Calibri"/>
                        <a:ea typeface="Calibri"/>
                        <a:cs typeface="Arial"/>
                      </a:endParaRPr>
                    </a:p>
                    <a:p>
                      <a:pPr marL="0" marR="0">
                        <a:lnSpc>
                          <a:spcPct val="115000"/>
                        </a:lnSpc>
                        <a:spcBef>
                          <a:spcPts val="0"/>
                        </a:spcBef>
                        <a:spcAft>
                          <a:spcPts val="0"/>
                        </a:spcAft>
                      </a:pPr>
                      <a:r>
                        <a:rPr lang="en-US" sz="1800" b="1" dirty="0">
                          <a:effectLst/>
                          <a:latin typeface="Calibri"/>
                          <a:ea typeface="Calibri"/>
                          <a:cs typeface="Arial"/>
                        </a:rPr>
                        <a:t> </a:t>
                      </a:r>
                      <a:endParaRPr lang="en-US" sz="1800" dirty="0">
                        <a:effectLst/>
                        <a:latin typeface="Calibri"/>
                        <a:ea typeface="Calibri"/>
                        <a:cs typeface="Arial"/>
                      </a:endParaRPr>
                    </a:p>
                  </a:txBody>
                  <a:tcPr marL="68580" marR="68580" marT="0" marB="0"/>
                </a:tc>
              </a:tr>
              <a:tr h="1636575">
                <a:tc>
                  <a:txBody>
                    <a:bodyPr/>
                    <a:lstStyle/>
                    <a:p>
                      <a:pPr marL="0" marR="0">
                        <a:lnSpc>
                          <a:spcPct val="115000"/>
                        </a:lnSpc>
                        <a:spcBef>
                          <a:spcPts val="0"/>
                        </a:spcBef>
                        <a:spcAft>
                          <a:spcPts val="0"/>
                        </a:spcAft>
                      </a:pPr>
                      <a:r>
                        <a:rPr lang="en-US" sz="1800" b="1" dirty="0">
                          <a:solidFill>
                            <a:srgbClr val="FF0000"/>
                          </a:solidFill>
                          <a:effectLst/>
                          <a:latin typeface="Calibri"/>
                          <a:ea typeface="Calibri"/>
                          <a:cs typeface="Arial"/>
                        </a:rPr>
                        <a:t>Transitions</a:t>
                      </a:r>
                      <a:endParaRPr lang="en-US" sz="1800"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800" b="1" dirty="0">
                          <a:effectLst/>
                          <a:latin typeface="Calibri"/>
                          <a:ea typeface="Calibri"/>
                          <a:cs typeface="Arial"/>
                        </a:rPr>
                        <a:t>however</a:t>
                      </a:r>
                      <a:endParaRPr lang="en-US" sz="1800" dirty="0">
                        <a:effectLst/>
                        <a:latin typeface="Calibri"/>
                        <a:ea typeface="Calibri"/>
                        <a:cs typeface="Arial"/>
                      </a:endParaRPr>
                    </a:p>
                    <a:p>
                      <a:pPr marL="0" marR="0">
                        <a:lnSpc>
                          <a:spcPct val="115000"/>
                        </a:lnSpc>
                        <a:spcBef>
                          <a:spcPts val="0"/>
                        </a:spcBef>
                        <a:spcAft>
                          <a:spcPts val="0"/>
                        </a:spcAft>
                      </a:pPr>
                      <a:r>
                        <a:rPr lang="en-US" sz="1800" b="1" dirty="0">
                          <a:effectLst/>
                          <a:latin typeface="Calibri"/>
                          <a:ea typeface="Calibri"/>
                          <a:cs typeface="Arial"/>
                        </a:rPr>
                        <a:t>on the other hand</a:t>
                      </a:r>
                      <a:endParaRPr lang="en-US" sz="1800"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800" b="1" dirty="0">
                          <a:effectLst/>
                          <a:latin typeface="Calibri"/>
                          <a:ea typeface="Calibri"/>
                          <a:cs typeface="Arial"/>
                        </a:rPr>
                        <a:t>(e) Mary is rich; </a:t>
                      </a:r>
                      <a:r>
                        <a:rPr lang="en-US" sz="1800" b="1" i="1" dirty="0" smtClean="0">
                          <a:solidFill>
                            <a:srgbClr val="FF0000"/>
                          </a:solidFill>
                          <a:effectLst/>
                          <a:latin typeface="Calibri"/>
                          <a:ea typeface="Calibri"/>
                          <a:cs typeface="Arial"/>
                        </a:rPr>
                        <a:t>however</a:t>
                      </a:r>
                      <a:r>
                        <a:rPr lang="en-US" sz="1800" b="1" i="1" dirty="0">
                          <a:solidFill>
                            <a:schemeClr val="tx1"/>
                          </a:solidFill>
                          <a:effectLst/>
                          <a:latin typeface="Calibri"/>
                          <a:ea typeface="Calibri"/>
                          <a:cs typeface="Arial"/>
                        </a:rPr>
                        <a:t>,</a:t>
                      </a:r>
                      <a:r>
                        <a:rPr lang="en-US" sz="1800" b="1" i="1" dirty="0" smtClean="0">
                          <a:effectLst/>
                          <a:latin typeface="Calibri"/>
                          <a:ea typeface="Calibri"/>
                          <a:cs typeface="Arial"/>
                        </a:rPr>
                        <a:t> </a:t>
                      </a:r>
                      <a:r>
                        <a:rPr lang="en-US" sz="1800" b="1" i="1" dirty="0">
                          <a:effectLst/>
                          <a:latin typeface="Calibri"/>
                          <a:ea typeface="Calibri"/>
                          <a:cs typeface="Arial"/>
                        </a:rPr>
                        <a:t>John is poor.</a:t>
                      </a:r>
                      <a:endParaRPr lang="en-US" sz="1800" dirty="0">
                        <a:effectLst/>
                        <a:latin typeface="Calibri"/>
                        <a:ea typeface="Calibri"/>
                        <a:cs typeface="Arial"/>
                      </a:endParaRPr>
                    </a:p>
                    <a:p>
                      <a:pPr marL="0" marR="0">
                        <a:lnSpc>
                          <a:spcPct val="115000"/>
                        </a:lnSpc>
                        <a:spcBef>
                          <a:spcPts val="0"/>
                        </a:spcBef>
                        <a:spcAft>
                          <a:spcPts val="0"/>
                        </a:spcAft>
                      </a:pPr>
                      <a:r>
                        <a:rPr lang="en-US" sz="1800" b="1" dirty="0">
                          <a:effectLst/>
                          <a:latin typeface="Calibri"/>
                          <a:ea typeface="Calibri"/>
                          <a:cs typeface="Arial"/>
                        </a:rPr>
                        <a:t>(f) John is poor; </a:t>
                      </a:r>
                      <a:r>
                        <a:rPr lang="en-US" sz="1800" b="1" i="1" dirty="0">
                          <a:effectLst/>
                          <a:latin typeface="Calibri"/>
                          <a:ea typeface="Calibri"/>
                          <a:cs typeface="Arial"/>
                        </a:rPr>
                        <a:t>Mary is rich, </a:t>
                      </a:r>
                      <a:r>
                        <a:rPr lang="en-US" sz="1800" b="1" i="1" dirty="0">
                          <a:solidFill>
                            <a:srgbClr val="FF0000"/>
                          </a:solidFill>
                          <a:effectLst/>
                          <a:latin typeface="Calibri"/>
                          <a:ea typeface="Calibri"/>
                          <a:cs typeface="Arial"/>
                        </a:rPr>
                        <a:t>however</a:t>
                      </a:r>
                      <a:r>
                        <a:rPr lang="en-US" sz="1800" b="1" i="1" dirty="0">
                          <a:effectLst/>
                          <a:latin typeface="Calibri"/>
                          <a:ea typeface="Calibri"/>
                          <a:cs typeface="Arial"/>
                        </a:rPr>
                        <a:t>.</a:t>
                      </a:r>
                      <a:endParaRPr lang="en-US" sz="1800" dirty="0">
                        <a:effectLst/>
                        <a:latin typeface="Calibri"/>
                        <a:ea typeface="Calibri"/>
                        <a:cs typeface="Arial"/>
                      </a:endParaRPr>
                    </a:p>
                    <a:p>
                      <a:pPr marL="0" marR="0">
                        <a:lnSpc>
                          <a:spcPct val="115000"/>
                        </a:lnSpc>
                        <a:spcBef>
                          <a:spcPts val="0"/>
                        </a:spcBef>
                        <a:spcAft>
                          <a:spcPts val="0"/>
                        </a:spcAft>
                      </a:pPr>
                      <a:r>
                        <a:rPr lang="en-US" sz="1800" b="1" dirty="0">
                          <a:effectLst/>
                          <a:latin typeface="Calibri"/>
                          <a:ea typeface="Calibri"/>
                          <a:cs typeface="Arial"/>
                        </a:rPr>
                        <a:t>(g) Mary is rich. </a:t>
                      </a:r>
                      <a:r>
                        <a:rPr lang="en-US" sz="1800" b="1" i="1" dirty="0">
                          <a:effectLst/>
                          <a:latin typeface="Calibri"/>
                          <a:ea typeface="Calibri"/>
                          <a:cs typeface="Arial"/>
                        </a:rPr>
                        <a:t>John, </a:t>
                      </a:r>
                      <a:r>
                        <a:rPr lang="en-US" sz="1800" b="1" i="1" dirty="0">
                          <a:solidFill>
                            <a:srgbClr val="FF0000"/>
                          </a:solidFill>
                          <a:effectLst/>
                          <a:latin typeface="Calibri"/>
                          <a:ea typeface="Calibri"/>
                          <a:cs typeface="Arial"/>
                        </a:rPr>
                        <a:t>on the other hand</a:t>
                      </a:r>
                      <a:r>
                        <a:rPr lang="en-US" sz="1800" b="1" i="1" dirty="0">
                          <a:effectLst/>
                          <a:latin typeface="Calibri"/>
                          <a:ea typeface="Calibri"/>
                          <a:cs typeface="Arial"/>
                        </a:rPr>
                        <a:t>, is poor.</a:t>
                      </a:r>
                      <a:endParaRPr lang="en-US" sz="1800" dirty="0">
                        <a:effectLst/>
                        <a:latin typeface="Calibri"/>
                        <a:ea typeface="Calibri"/>
                        <a:cs typeface="Arial"/>
                      </a:endParaRPr>
                    </a:p>
                    <a:p>
                      <a:pPr marL="0" marR="0">
                        <a:lnSpc>
                          <a:spcPct val="115000"/>
                        </a:lnSpc>
                        <a:spcBef>
                          <a:spcPts val="0"/>
                        </a:spcBef>
                        <a:spcAft>
                          <a:spcPts val="0"/>
                        </a:spcAft>
                      </a:pPr>
                      <a:r>
                        <a:rPr lang="en-US" sz="1800" b="1" dirty="0">
                          <a:effectLst/>
                          <a:latin typeface="Calibri"/>
                          <a:ea typeface="Calibri"/>
                          <a:cs typeface="Arial"/>
                        </a:rPr>
                        <a:t>(h) John is poor. </a:t>
                      </a:r>
                      <a:r>
                        <a:rPr lang="en-US" sz="1800" b="1" i="1" dirty="0">
                          <a:effectLst/>
                          <a:latin typeface="Calibri"/>
                          <a:ea typeface="Calibri"/>
                          <a:cs typeface="Arial"/>
                        </a:rPr>
                        <a:t>Mary, </a:t>
                      </a:r>
                      <a:r>
                        <a:rPr lang="en-US" sz="1800" b="1" i="1" dirty="0">
                          <a:solidFill>
                            <a:srgbClr val="FF0000"/>
                          </a:solidFill>
                          <a:effectLst/>
                          <a:latin typeface="Calibri"/>
                          <a:ea typeface="Calibri"/>
                          <a:cs typeface="Arial"/>
                        </a:rPr>
                        <a:t>on the other hand</a:t>
                      </a:r>
                      <a:r>
                        <a:rPr lang="en-US" sz="1800" b="1" i="1" dirty="0">
                          <a:effectLst/>
                          <a:latin typeface="Calibri"/>
                          <a:ea typeface="Calibri"/>
                          <a:cs typeface="Arial"/>
                        </a:rPr>
                        <a:t>, is rich.</a:t>
                      </a:r>
                      <a:endParaRPr lang="en-US" sz="1800" dirty="0">
                        <a:effectLst/>
                        <a:latin typeface="Calibri"/>
                        <a:ea typeface="Calibri"/>
                        <a:cs typeface="Arial"/>
                      </a:endParaRPr>
                    </a:p>
                    <a:p>
                      <a:pPr marL="0" marR="0">
                        <a:lnSpc>
                          <a:spcPct val="115000"/>
                        </a:lnSpc>
                        <a:spcBef>
                          <a:spcPts val="0"/>
                        </a:spcBef>
                        <a:spcAft>
                          <a:spcPts val="0"/>
                        </a:spcAft>
                      </a:pPr>
                      <a:r>
                        <a:rPr lang="en-US" sz="1800" b="1" dirty="0">
                          <a:effectLst/>
                          <a:latin typeface="Calibri"/>
                          <a:ea typeface="Calibri"/>
                          <a:cs typeface="Arial"/>
                        </a:rPr>
                        <a:t> </a:t>
                      </a:r>
                      <a:endParaRPr lang="en-US" sz="1800" dirty="0">
                        <a:effectLst/>
                        <a:latin typeface="Calibri"/>
                        <a:ea typeface="Calibri"/>
                        <a:cs typeface="Arial"/>
                      </a:endParaRPr>
                    </a:p>
                  </a:txBody>
                  <a:tcPr marL="68580" marR="68580" marT="0" marB="0"/>
                </a:tc>
              </a:tr>
            </a:tbl>
          </a:graphicData>
        </a:graphic>
      </p:graphicFrame>
    </p:spTree>
    <p:extLst>
      <p:ext uri="{BB962C8B-B14F-4D97-AF65-F5344CB8AC3E}">
        <p14:creationId xmlns:p14="http://schemas.microsoft.com/office/powerpoint/2010/main" val="32640245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7467600" cy="6169152"/>
          </a:xfrm>
        </p:spPr>
        <p:txBody>
          <a:bodyPr>
            <a:normAutofit/>
          </a:bodyPr>
          <a:lstStyle/>
          <a:p>
            <a:pPr marL="0" marR="0">
              <a:lnSpc>
                <a:spcPct val="115000"/>
              </a:lnSpc>
              <a:spcBef>
                <a:spcPts val="0"/>
              </a:spcBef>
              <a:spcAft>
                <a:spcPts val="1000"/>
              </a:spcAft>
            </a:pPr>
            <a:r>
              <a:rPr lang="en-US" b="1" dirty="0">
                <a:solidFill>
                  <a:srgbClr val="FF0000"/>
                </a:solidFill>
                <a:latin typeface="Calibri"/>
                <a:ea typeface="Calibri"/>
                <a:cs typeface="Arial"/>
              </a:rPr>
              <a:t>Exercise 26, p. 409.</a:t>
            </a:r>
            <a:endParaRPr lang="en-US" dirty="0">
              <a:solidFill>
                <a:srgbClr val="FF0000"/>
              </a:solidFill>
              <a:latin typeface="Calibri"/>
              <a:ea typeface="Calibri"/>
              <a:cs typeface="Arial"/>
            </a:endParaRPr>
          </a:p>
          <a:p>
            <a:pPr marL="0" marR="0">
              <a:lnSpc>
                <a:spcPct val="115000"/>
              </a:lnSpc>
              <a:spcBef>
                <a:spcPts val="0"/>
              </a:spcBef>
              <a:spcAft>
                <a:spcPts val="1000"/>
              </a:spcAft>
            </a:pPr>
            <a:r>
              <a:rPr lang="en-US" b="1" dirty="0">
                <a:latin typeface="Calibri"/>
                <a:ea typeface="Calibri"/>
                <a:cs typeface="Arial"/>
              </a:rPr>
              <a:t>Possible answers:</a:t>
            </a:r>
            <a:endParaRPr lang="en-US" dirty="0">
              <a:latin typeface="Calibri"/>
              <a:ea typeface="Calibri"/>
              <a:cs typeface="Arial"/>
            </a:endParaRPr>
          </a:p>
          <a:p>
            <a:pPr marL="0" marR="0">
              <a:lnSpc>
                <a:spcPct val="115000"/>
              </a:lnSpc>
              <a:spcBef>
                <a:spcPts val="0"/>
              </a:spcBef>
              <a:spcAft>
                <a:spcPts val="1000"/>
              </a:spcAft>
            </a:pPr>
            <a:r>
              <a:rPr lang="en-US" b="1" dirty="0">
                <a:latin typeface="Calibri"/>
                <a:ea typeface="Calibri"/>
                <a:cs typeface="Arial"/>
              </a:rPr>
              <a:t>1. Florida has a warm climate; however, Alaska has a cold climate, or Florida has a warm </a:t>
            </a:r>
            <a:r>
              <a:rPr lang="en-US" b="1" dirty="0" smtClean="0">
                <a:latin typeface="Calibri"/>
                <a:ea typeface="Calibri"/>
                <a:cs typeface="Arial"/>
              </a:rPr>
              <a:t>climate.</a:t>
            </a:r>
            <a:r>
              <a:rPr lang="en-US" dirty="0" smtClean="0">
                <a:latin typeface="Calibri"/>
                <a:ea typeface="Calibri"/>
                <a:cs typeface="Arial"/>
              </a:rPr>
              <a:t> </a:t>
            </a:r>
            <a:r>
              <a:rPr lang="en-US" b="1" dirty="0" smtClean="0">
                <a:latin typeface="Calibri"/>
                <a:ea typeface="Calibri"/>
                <a:cs typeface="Arial"/>
              </a:rPr>
              <a:t>Alaska</a:t>
            </a:r>
            <a:r>
              <a:rPr lang="en-US" b="1" dirty="0">
                <a:latin typeface="Calibri"/>
                <a:ea typeface="Calibri"/>
                <a:cs typeface="Arial"/>
              </a:rPr>
              <a:t>, on the other hand, has a cold climate.</a:t>
            </a:r>
            <a:endParaRPr lang="en-US" dirty="0">
              <a:latin typeface="Calibri"/>
              <a:ea typeface="Calibri"/>
              <a:cs typeface="Arial"/>
            </a:endParaRPr>
          </a:p>
          <a:p>
            <a:pPr marL="0" marR="0">
              <a:lnSpc>
                <a:spcPct val="115000"/>
              </a:lnSpc>
              <a:spcBef>
                <a:spcPts val="0"/>
              </a:spcBef>
              <a:spcAft>
                <a:spcPts val="1000"/>
              </a:spcAft>
            </a:pPr>
            <a:r>
              <a:rPr lang="en-US" b="1" dirty="0">
                <a:latin typeface="Calibri"/>
                <a:ea typeface="Calibri"/>
                <a:cs typeface="Arial"/>
              </a:rPr>
              <a:t>2. Fred is a good student; however, his brother is lazy. or Fred is a good student. His brother, on the other hand, is lazy.</a:t>
            </a:r>
            <a:endParaRPr lang="en-US" dirty="0">
              <a:latin typeface="Calibri"/>
              <a:ea typeface="Calibri"/>
              <a:cs typeface="Arial"/>
            </a:endParaRPr>
          </a:p>
          <a:p>
            <a:pPr marL="0" marR="0">
              <a:lnSpc>
                <a:spcPct val="115000"/>
              </a:lnSpc>
              <a:spcBef>
                <a:spcPts val="0"/>
              </a:spcBef>
              <a:spcAft>
                <a:spcPts val="1000"/>
              </a:spcAft>
            </a:pPr>
            <a:r>
              <a:rPr lang="en-US" b="1" dirty="0">
                <a:latin typeface="Calibri"/>
                <a:ea typeface="Calibri"/>
                <a:cs typeface="Arial"/>
              </a:rPr>
              <a:t>3. Elderly people in my country usually live with their children; however, the elderly in the United States often live by themselves. OR The elderly in the United States, on the other hand, often live by themselves.</a:t>
            </a:r>
            <a:endParaRPr lang="en-US" dirty="0">
              <a:latin typeface="Calibri"/>
              <a:ea typeface="Calibri"/>
              <a:cs typeface="Arial"/>
            </a:endParaRPr>
          </a:p>
          <a:p>
            <a:pPr marL="0" marR="0">
              <a:lnSpc>
                <a:spcPct val="115000"/>
              </a:lnSpc>
              <a:spcBef>
                <a:spcPts val="0"/>
              </a:spcBef>
              <a:spcAft>
                <a:spcPts val="1000"/>
              </a:spcAft>
            </a:pPr>
            <a:endParaRPr lang="en-US" dirty="0">
              <a:latin typeface="Calibri"/>
              <a:ea typeface="Calibri"/>
              <a:cs typeface="Arial"/>
            </a:endParaRPr>
          </a:p>
          <a:p>
            <a:endParaRPr lang="en-US" dirty="0"/>
          </a:p>
        </p:txBody>
      </p:sp>
    </p:spTree>
    <p:extLst>
      <p:ext uri="{BB962C8B-B14F-4D97-AF65-F5344CB8AC3E}">
        <p14:creationId xmlns:p14="http://schemas.microsoft.com/office/powerpoint/2010/main" val="20896006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Expressing Conditions: Using Otherwise and Or (Else)</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246988707"/>
              </p:ext>
            </p:extLst>
          </p:nvPr>
        </p:nvGraphicFramePr>
        <p:xfrm>
          <a:off x="762000" y="1559404"/>
          <a:ext cx="7543800" cy="5327904"/>
        </p:xfrm>
        <a:graphic>
          <a:graphicData uri="http://schemas.openxmlformats.org/drawingml/2006/table">
            <a:tbl>
              <a:tblPr firstRow="1" bandRow="1">
                <a:tableStyleId>{3B4B98B0-60AC-42C2-AFA5-B58CD77FA1E5}</a:tableStyleId>
              </a:tblPr>
              <a:tblGrid>
                <a:gridCol w="1245093"/>
                <a:gridCol w="3442317"/>
                <a:gridCol w="2856390"/>
              </a:tblGrid>
              <a:tr h="1382027">
                <a:tc>
                  <a:txBody>
                    <a:bodyPr/>
                    <a:lstStyle/>
                    <a:p>
                      <a:pPr marL="0" marR="0">
                        <a:lnSpc>
                          <a:spcPct val="115000"/>
                        </a:lnSpc>
                        <a:spcBef>
                          <a:spcPts val="0"/>
                        </a:spcBef>
                        <a:spcAft>
                          <a:spcPts val="0"/>
                        </a:spcAft>
                      </a:pPr>
                      <a:r>
                        <a:rPr lang="en-US" sz="1600" b="1" dirty="0">
                          <a:solidFill>
                            <a:srgbClr val="FF0000"/>
                          </a:solidFill>
                          <a:effectLst/>
                          <a:latin typeface="Calibri"/>
                          <a:ea typeface="Calibri"/>
                          <a:cs typeface="Arial"/>
                        </a:rPr>
                        <a:t>Adverb Clauses</a:t>
                      </a:r>
                      <a:endParaRPr lang="en-US" sz="1600"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600" b="1">
                          <a:effectLst/>
                          <a:latin typeface="Calibri"/>
                          <a:ea typeface="Calibri"/>
                          <a:cs typeface="Arial"/>
                        </a:rPr>
                        <a:t>(a) </a:t>
                      </a:r>
                      <a:r>
                        <a:rPr lang="en-US" sz="1600" b="1" i="1">
                          <a:solidFill>
                            <a:srgbClr val="FF0000"/>
                          </a:solidFill>
                          <a:effectLst/>
                          <a:latin typeface="Calibri"/>
                          <a:ea typeface="Calibri"/>
                          <a:cs typeface="Arial"/>
                        </a:rPr>
                        <a:t>If I don’t eat breakfast</a:t>
                      </a:r>
                      <a:r>
                        <a:rPr lang="en-US" sz="1600" b="1" i="1">
                          <a:effectLst/>
                          <a:latin typeface="Calibri"/>
                          <a:ea typeface="Calibri"/>
                          <a:cs typeface="Arial"/>
                        </a:rPr>
                        <a:t>, </a:t>
                      </a:r>
                      <a:r>
                        <a:rPr lang="en-US" sz="1600" b="1">
                          <a:effectLst/>
                          <a:latin typeface="Calibri"/>
                          <a:ea typeface="Calibri"/>
                          <a:cs typeface="Arial"/>
                        </a:rPr>
                        <a:t>I get hungry.</a:t>
                      </a:r>
                      <a:endParaRPr lang="en-US" sz="1600">
                        <a:effectLst/>
                        <a:latin typeface="Calibri"/>
                        <a:ea typeface="Calibri"/>
                        <a:cs typeface="Arial"/>
                      </a:endParaRPr>
                    </a:p>
                    <a:p>
                      <a:pPr marL="0" marR="0">
                        <a:lnSpc>
                          <a:spcPct val="115000"/>
                        </a:lnSpc>
                        <a:spcBef>
                          <a:spcPts val="0"/>
                        </a:spcBef>
                        <a:spcAft>
                          <a:spcPts val="0"/>
                        </a:spcAft>
                      </a:pPr>
                      <a:r>
                        <a:rPr lang="en-US" sz="1600" b="1">
                          <a:effectLst/>
                          <a:latin typeface="Calibri"/>
                          <a:ea typeface="Calibri"/>
                          <a:cs typeface="Arial"/>
                        </a:rPr>
                        <a:t>(b) You’ll be late </a:t>
                      </a:r>
                      <a:r>
                        <a:rPr lang="en-US" sz="1600" b="1" i="1">
                          <a:solidFill>
                            <a:srgbClr val="FF0000"/>
                          </a:solidFill>
                          <a:effectLst/>
                          <a:latin typeface="Calibri"/>
                          <a:ea typeface="Calibri"/>
                          <a:cs typeface="Arial"/>
                        </a:rPr>
                        <a:t>if you don't hurry</a:t>
                      </a:r>
                      <a:r>
                        <a:rPr lang="en-US" sz="1600" b="1" i="1">
                          <a:effectLst/>
                          <a:latin typeface="Calibri"/>
                          <a:ea typeface="Calibri"/>
                          <a:cs typeface="Arial"/>
                        </a:rPr>
                        <a:t>.</a:t>
                      </a:r>
                      <a:endParaRPr lang="en-US" sz="1600">
                        <a:effectLst/>
                        <a:latin typeface="Calibri"/>
                        <a:ea typeface="Calibri"/>
                        <a:cs typeface="Arial"/>
                      </a:endParaRPr>
                    </a:p>
                    <a:p>
                      <a:pPr marL="0" marR="0">
                        <a:lnSpc>
                          <a:spcPct val="115000"/>
                        </a:lnSpc>
                        <a:spcBef>
                          <a:spcPts val="0"/>
                        </a:spcBef>
                        <a:spcAft>
                          <a:spcPts val="0"/>
                        </a:spcAft>
                      </a:pPr>
                      <a:r>
                        <a:rPr lang="en-US" sz="1600" b="1">
                          <a:effectLst/>
                          <a:latin typeface="Calibri"/>
                          <a:ea typeface="Calibri"/>
                          <a:cs typeface="Arial"/>
                        </a:rPr>
                        <a:t>(c) You’ll get wet </a:t>
                      </a:r>
                      <a:r>
                        <a:rPr lang="en-US" sz="1600" b="1" i="1">
                          <a:solidFill>
                            <a:srgbClr val="FF0000"/>
                          </a:solidFill>
                          <a:effectLst/>
                          <a:latin typeface="Calibri"/>
                          <a:ea typeface="Calibri"/>
                          <a:cs typeface="Arial"/>
                        </a:rPr>
                        <a:t>unless you take your umbrella</a:t>
                      </a:r>
                      <a:r>
                        <a:rPr lang="en-US" sz="1600" b="1" i="1">
                          <a:effectLst/>
                          <a:latin typeface="Calibri"/>
                          <a:ea typeface="Calibri"/>
                          <a:cs typeface="Arial"/>
                        </a:rPr>
                        <a:t>.</a:t>
                      </a:r>
                      <a:endParaRPr lang="en-US" sz="1600">
                        <a:effectLst/>
                        <a:latin typeface="Calibri"/>
                        <a:ea typeface="Calibri"/>
                        <a:cs typeface="Arial"/>
                      </a:endParaRPr>
                    </a:p>
                    <a:p>
                      <a:pPr marL="0" marR="0">
                        <a:lnSpc>
                          <a:spcPct val="115000"/>
                        </a:lnSpc>
                        <a:spcBef>
                          <a:spcPts val="0"/>
                        </a:spcBef>
                        <a:spcAft>
                          <a:spcPts val="0"/>
                        </a:spcAft>
                      </a:pPr>
                      <a:r>
                        <a:rPr lang="en-US" sz="1600" b="1">
                          <a:effectLst/>
                          <a:latin typeface="Calibri"/>
                          <a:ea typeface="Calibri"/>
                          <a:cs typeface="Arial"/>
                        </a:rPr>
                        <a:t> </a:t>
                      </a:r>
                      <a:endParaRPr lang="en-US" sz="160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600" b="1" i="1" dirty="0">
                          <a:effectLst/>
                          <a:latin typeface="Calibri"/>
                          <a:ea typeface="Calibri"/>
                          <a:cs typeface="Arial"/>
                        </a:rPr>
                        <a:t>If </a:t>
                      </a:r>
                      <a:r>
                        <a:rPr lang="en-US" sz="1600" b="1" dirty="0">
                          <a:effectLst/>
                          <a:latin typeface="Calibri"/>
                          <a:ea typeface="Calibri"/>
                          <a:cs typeface="Arial"/>
                        </a:rPr>
                        <a:t>and </a:t>
                      </a:r>
                      <a:r>
                        <a:rPr lang="en-US" sz="1600" b="1" i="1" dirty="0">
                          <a:effectLst/>
                          <a:latin typeface="Calibri"/>
                          <a:ea typeface="Calibri"/>
                          <a:cs typeface="Arial"/>
                        </a:rPr>
                        <a:t>unless </a:t>
                      </a:r>
                      <a:r>
                        <a:rPr lang="en-US" sz="1600" b="1" dirty="0">
                          <a:effectLst/>
                          <a:latin typeface="Calibri"/>
                          <a:ea typeface="Calibri"/>
                          <a:cs typeface="Arial"/>
                        </a:rPr>
                        <a:t>state </a:t>
                      </a:r>
                      <a:r>
                        <a:rPr lang="en-US" sz="1600" b="1" dirty="0">
                          <a:solidFill>
                            <a:srgbClr val="FF0000"/>
                          </a:solidFill>
                          <a:effectLst/>
                          <a:latin typeface="Calibri"/>
                          <a:ea typeface="Calibri"/>
                          <a:cs typeface="Arial"/>
                        </a:rPr>
                        <a:t>conditions </a:t>
                      </a:r>
                      <a:r>
                        <a:rPr lang="en-US" sz="1600" b="1" dirty="0">
                          <a:effectLst/>
                          <a:latin typeface="Calibri"/>
                          <a:ea typeface="Calibri"/>
                          <a:cs typeface="Arial"/>
                        </a:rPr>
                        <a:t>that produce certain </a:t>
                      </a:r>
                      <a:r>
                        <a:rPr lang="en-US" sz="1600" b="1" dirty="0">
                          <a:solidFill>
                            <a:srgbClr val="FF0000"/>
                          </a:solidFill>
                          <a:effectLst/>
                          <a:latin typeface="Calibri"/>
                          <a:ea typeface="Calibri"/>
                          <a:cs typeface="Arial"/>
                        </a:rPr>
                        <a:t>results</a:t>
                      </a:r>
                      <a:r>
                        <a:rPr lang="en-US" sz="1600" b="1" dirty="0">
                          <a:effectLst/>
                          <a:latin typeface="Calibri"/>
                          <a:ea typeface="Calibri"/>
                          <a:cs typeface="Arial"/>
                        </a:rPr>
                        <a:t>. (See Charts 17-6 and 17-10, pp. 377 and 382.)</a:t>
                      </a:r>
                      <a:endParaRPr lang="en-US" sz="1600" dirty="0">
                        <a:effectLst/>
                        <a:latin typeface="Calibri"/>
                        <a:ea typeface="Calibri"/>
                        <a:cs typeface="Arial"/>
                      </a:endParaRPr>
                    </a:p>
                    <a:p>
                      <a:pPr marL="0" marR="0">
                        <a:lnSpc>
                          <a:spcPct val="115000"/>
                        </a:lnSpc>
                        <a:spcBef>
                          <a:spcPts val="0"/>
                        </a:spcBef>
                        <a:spcAft>
                          <a:spcPts val="0"/>
                        </a:spcAft>
                      </a:pPr>
                      <a:r>
                        <a:rPr lang="en-US" sz="1600" b="1" dirty="0">
                          <a:effectLst/>
                          <a:latin typeface="Calibri"/>
                          <a:ea typeface="Calibri"/>
                          <a:cs typeface="Arial"/>
                        </a:rPr>
                        <a:t> </a:t>
                      </a:r>
                      <a:endParaRPr lang="en-US" sz="1600" dirty="0">
                        <a:effectLst/>
                        <a:latin typeface="Calibri"/>
                        <a:ea typeface="Calibri"/>
                        <a:cs typeface="Arial"/>
                      </a:endParaRPr>
                    </a:p>
                  </a:txBody>
                  <a:tcPr marL="68580" marR="68580" marT="0" marB="0"/>
                </a:tc>
              </a:tr>
              <a:tr h="1934838">
                <a:tc>
                  <a:txBody>
                    <a:bodyPr/>
                    <a:lstStyle/>
                    <a:p>
                      <a:pPr marL="0" marR="0">
                        <a:lnSpc>
                          <a:spcPct val="115000"/>
                        </a:lnSpc>
                        <a:spcBef>
                          <a:spcPts val="0"/>
                        </a:spcBef>
                        <a:spcAft>
                          <a:spcPts val="0"/>
                        </a:spcAft>
                      </a:pPr>
                      <a:r>
                        <a:rPr lang="en-US" sz="1600" b="1" dirty="0">
                          <a:solidFill>
                            <a:srgbClr val="FF0000"/>
                          </a:solidFill>
                          <a:effectLst/>
                          <a:latin typeface="Calibri"/>
                          <a:ea typeface="Calibri"/>
                          <a:cs typeface="Arial"/>
                        </a:rPr>
                        <a:t>Transitions</a:t>
                      </a:r>
                      <a:endParaRPr lang="en-US" sz="1600"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600" b="1" dirty="0">
                          <a:effectLst/>
                          <a:latin typeface="Calibri"/>
                          <a:ea typeface="Calibri"/>
                          <a:cs typeface="Arial"/>
                        </a:rPr>
                        <a:t>(d) I always eat breakfast. </a:t>
                      </a:r>
                      <a:r>
                        <a:rPr lang="en-US" sz="1600" b="1" i="1" dirty="0">
                          <a:solidFill>
                            <a:srgbClr val="FF0000"/>
                          </a:solidFill>
                          <a:effectLst/>
                          <a:latin typeface="Calibri"/>
                          <a:ea typeface="Calibri"/>
                          <a:cs typeface="Arial"/>
                        </a:rPr>
                        <a:t>Otherwise</a:t>
                      </a:r>
                      <a:r>
                        <a:rPr lang="en-US" sz="1600" b="1" i="1" dirty="0">
                          <a:effectLst/>
                          <a:latin typeface="Calibri"/>
                          <a:ea typeface="Calibri"/>
                          <a:cs typeface="Arial"/>
                        </a:rPr>
                        <a:t>, </a:t>
                      </a:r>
                      <a:r>
                        <a:rPr lang="en-US" sz="1600" b="1" dirty="0">
                          <a:effectLst/>
                          <a:latin typeface="Calibri"/>
                          <a:ea typeface="Calibri"/>
                          <a:cs typeface="Arial"/>
                        </a:rPr>
                        <a:t>I get hungry during class.</a:t>
                      </a:r>
                      <a:endParaRPr lang="en-US" sz="1600" dirty="0">
                        <a:effectLst/>
                        <a:latin typeface="Calibri"/>
                        <a:ea typeface="Calibri"/>
                        <a:cs typeface="Arial"/>
                      </a:endParaRPr>
                    </a:p>
                    <a:p>
                      <a:pPr marL="0" marR="0">
                        <a:lnSpc>
                          <a:spcPct val="115000"/>
                        </a:lnSpc>
                        <a:spcBef>
                          <a:spcPts val="0"/>
                        </a:spcBef>
                        <a:spcAft>
                          <a:spcPts val="0"/>
                        </a:spcAft>
                      </a:pPr>
                      <a:r>
                        <a:rPr lang="en-US" sz="1600" b="1" dirty="0">
                          <a:effectLst/>
                          <a:latin typeface="Calibri"/>
                          <a:ea typeface="Calibri"/>
                          <a:cs typeface="Arial"/>
                        </a:rPr>
                        <a:t>(e) You’d better hurry. </a:t>
                      </a:r>
                      <a:r>
                        <a:rPr lang="en-US" sz="1600" b="1" i="1" dirty="0">
                          <a:solidFill>
                            <a:srgbClr val="FF0000"/>
                          </a:solidFill>
                          <a:effectLst/>
                          <a:latin typeface="Calibri"/>
                          <a:ea typeface="Calibri"/>
                          <a:cs typeface="Arial"/>
                        </a:rPr>
                        <a:t>Otherwise</a:t>
                      </a:r>
                      <a:r>
                        <a:rPr lang="en-US" sz="1600" b="1" i="1" dirty="0">
                          <a:effectLst/>
                          <a:latin typeface="Calibri"/>
                          <a:ea typeface="Calibri"/>
                          <a:cs typeface="Arial"/>
                        </a:rPr>
                        <a:t>, </a:t>
                      </a:r>
                      <a:r>
                        <a:rPr lang="en-US" sz="1600" b="1" dirty="0">
                          <a:effectLst/>
                          <a:latin typeface="Calibri"/>
                          <a:ea typeface="Calibri"/>
                          <a:cs typeface="Arial"/>
                        </a:rPr>
                        <a:t>you’ll be late.</a:t>
                      </a:r>
                      <a:endParaRPr lang="en-US" sz="1600" dirty="0">
                        <a:effectLst/>
                        <a:latin typeface="Calibri"/>
                        <a:ea typeface="Calibri"/>
                        <a:cs typeface="Arial"/>
                      </a:endParaRPr>
                    </a:p>
                    <a:p>
                      <a:pPr marL="0" marR="0">
                        <a:lnSpc>
                          <a:spcPct val="115000"/>
                        </a:lnSpc>
                        <a:spcBef>
                          <a:spcPts val="0"/>
                        </a:spcBef>
                        <a:spcAft>
                          <a:spcPts val="0"/>
                        </a:spcAft>
                      </a:pPr>
                      <a:r>
                        <a:rPr lang="en-US" sz="1600" b="1" dirty="0">
                          <a:effectLst/>
                          <a:latin typeface="Calibri"/>
                          <a:ea typeface="Calibri"/>
                          <a:cs typeface="Arial"/>
                        </a:rPr>
                        <a:t>(f) Take your umbrella. </a:t>
                      </a:r>
                      <a:r>
                        <a:rPr lang="en-US" sz="1600" b="1" i="1" dirty="0">
                          <a:solidFill>
                            <a:srgbClr val="FF0000"/>
                          </a:solidFill>
                          <a:effectLst/>
                          <a:latin typeface="Calibri"/>
                          <a:ea typeface="Calibri"/>
                          <a:cs typeface="Arial"/>
                        </a:rPr>
                        <a:t>Otherwise</a:t>
                      </a:r>
                      <a:r>
                        <a:rPr lang="en-US" sz="1600" b="1" i="1" dirty="0">
                          <a:effectLst/>
                          <a:latin typeface="Calibri"/>
                          <a:ea typeface="Calibri"/>
                          <a:cs typeface="Arial"/>
                        </a:rPr>
                        <a:t>, </a:t>
                      </a:r>
                      <a:r>
                        <a:rPr lang="en-US" sz="1600" b="1" dirty="0">
                          <a:effectLst/>
                          <a:latin typeface="Calibri"/>
                          <a:ea typeface="Calibri"/>
                          <a:cs typeface="Arial"/>
                        </a:rPr>
                        <a:t>you’ll get wet.</a:t>
                      </a:r>
                      <a:endParaRPr lang="en-US" sz="1600" dirty="0">
                        <a:effectLst/>
                        <a:latin typeface="Calibri"/>
                        <a:ea typeface="Calibri"/>
                        <a:cs typeface="Arial"/>
                      </a:endParaRPr>
                    </a:p>
                    <a:p>
                      <a:pPr marL="0" marR="0">
                        <a:lnSpc>
                          <a:spcPct val="115000"/>
                        </a:lnSpc>
                        <a:spcBef>
                          <a:spcPts val="0"/>
                        </a:spcBef>
                        <a:spcAft>
                          <a:spcPts val="0"/>
                        </a:spcAft>
                      </a:pPr>
                      <a:r>
                        <a:rPr lang="en-US" sz="1600" b="1" dirty="0">
                          <a:effectLst/>
                          <a:latin typeface="Calibri"/>
                          <a:ea typeface="Calibri"/>
                          <a:cs typeface="Arial"/>
                        </a:rPr>
                        <a:t> </a:t>
                      </a:r>
                      <a:endParaRPr lang="en-US" sz="1600"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600" b="1" i="1">
                          <a:solidFill>
                            <a:srgbClr val="FF0000"/>
                          </a:solidFill>
                          <a:effectLst/>
                          <a:latin typeface="Calibri"/>
                          <a:ea typeface="Calibri"/>
                          <a:cs typeface="Arial"/>
                        </a:rPr>
                        <a:t>Otherwise </a:t>
                      </a:r>
                      <a:r>
                        <a:rPr lang="en-US" sz="1600" b="1">
                          <a:effectLst/>
                          <a:latin typeface="Calibri"/>
                          <a:ea typeface="Calibri"/>
                          <a:cs typeface="Arial"/>
                        </a:rPr>
                        <a:t>expresses the idea “</a:t>
                      </a:r>
                      <a:r>
                        <a:rPr lang="en-US" sz="1600" b="1">
                          <a:solidFill>
                            <a:srgbClr val="0070C0"/>
                          </a:solidFill>
                          <a:effectLst/>
                          <a:latin typeface="Calibri"/>
                          <a:ea typeface="Calibri"/>
                          <a:cs typeface="Arial"/>
                        </a:rPr>
                        <a:t>if the opposite is true, then there will be a certain result</a:t>
                      </a:r>
                      <a:r>
                        <a:rPr lang="en-US" sz="1600" b="1">
                          <a:effectLst/>
                          <a:latin typeface="Calibri"/>
                          <a:ea typeface="Calibri"/>
                          <a:cs typeface="Arial"/>
                        </a:rPr>
                        <a:t>.”</a:t>
                      </a:r>
                      <a:endParaRPr lang="en-US" sz="1600">
                        <a:effectLst/>
                        <a:latin typeface="Calibri"/>
                        <a:ea typeface="Calibri"/>
                        <a:cs typeface="Arial"/>
                      </a:endParaRPr>
                    </a:p>
                    <a:p>
                      <a:pPr marL="0" marR="0">
                        <a:lnSpc>
                          <a:spcPct val="115000"/>
                        </a:lnSpc>
                        <a:spcBef>
                          <a:spcPts val="0"/>
                        </a:spcBef>
                        <a:spcAft>
                          <a:spcPts val="0"/>
                        </a:spcAft>
                      </a:pPr>
                      <a:r>
                        <a:rPr lang="en-US" sz="1600" b="1">
                          <a:effectLst/>
                          <a:latin typeface="Calibri"/>
                          <a:ea typeface="Calibri"/>
                          <a:cs typeface="Arial"/>
                        </a:rPr>
                        <a:t>In (d): </a:t>
                      </a:r>
                      <a:r>
                        <a:rPr lang="en-US" sz="1600" b="1" i="1">
                          <a:effectLst/>
                          <a:latin typeface="Calibri"/>
                          <a:ea typeface="Calibri"/>
                          <a:cs typeface="Arial"/>
                        </a:rPr>
                        <a:t>otherwise = if I don’t eat breakfast</a:t>
                      </a:r>
                      <a:endParaRPr lang="en-US" sz="1600">
                        <a:effectLst/>
                        <a:latin typeface="Calibri"/>
                        <a:ea typeface="Calibri"/>
                        <a:cs typeface="Arial"/>
                      </a:endParaRPr>
                    </a:p>
                    <a:p>
                      <a:pPr marL="0" marR="0">
                        <a:lnSpc>
                          <a:spcPct val="115000"/>
                        </a:lnSpc>
                        <a:spcBef>
                          <a:spcPts val="0"/>
                        </a:spcBef>
                        <a:spcAft>
                          <a:spcPts val="0"/>
                        </a:spcAft>
                      </a:pPr>
                      <a:r>
                        <a:rPr lang="en-US" sz="1600" b="1">
                          <a:effectLst/>
                          <a:latin typeface="Calibri"/>
                          <a:ea typeface="Calibri"/>
                          <a:cs typeface="Arial"/>
                        </a:rPr>
                        <a:t> </a:t>
                      </a:r>
                      <a:endParaRPr lang="en-US" sz="1600">
                        <a:effectLst/>
                        <a:latin typeface="Calibri"/>
                        <a:ea typeface="Calibri"/>
                        <a:cs typeface="Arial"/>
                      </a:endParaRPr>
                    </a:p>
                  </a:txBody>
                  <a:tcPr marL="68580" marR="68580" marT="0" marB="0"/>
                </a:tc>
              </a:tr>
              <a:tr h="1934838">
                <a:tc>
                  <a:txBody>
                    <a:bodyPr/>
                    <a:lstStyle/>
                    <a:p>
                      <a:pPr marL="0" marR="0">
                        <a:lnSpc>
                          <a:spcPct val="115000"/>
                        </a:lnSpc>
                        <a:spcBef>
                          <a:spcPts val="0"/>
                        </a:spcBef>
                        <a:spcAft>
                          <a:spcPts val="0"/>
                        </a:spcAft>
                      </a:pPr>
                      <a:r>
                        <a:rPr lang="en-US" sz="1600" b="1">
                          <a:solidFill>
                            <a:srgbClr val="FF0000"/>
                          </a:solidFill>
                          <a:effectLst/>
                          <a:latin typeface="Calibri"/>
                          <a:ea typeface="Calibri"/>
                          <a:cs typeface="Arial"/>
                        </a:rPr>
                        <a:t>Conjunctions</a:t>
                      </a:r>
                      <a:endParaRPr lang="en-US" sz="160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600" b="1" dirty="0">
                          <a:effectLst/>
                          <a:latin typeface="Calibri"/>
                          <a:ea typeface="Calibri"/>
                          <a:cs typeface="Arial"/>
                        </a:rPr>
                        <a:t>(g) I always eat breakfast, </a:t>
                      </a:r>
                      <a:r>
                        <a:rPr lang="en-US" sz="1600" b="1" i="1" dirty="0">
                          <a:solidFill>
                            <a:srgbClr val="FF0000"/>
                          </a:solidFill>
                          <a:effectLst/>
                          <a:latin typeface="Calibri"/>
                          <a:ea typeface="Calibri"/>
                          <a:cs typeface="Arial"/>
                        </a:rPr>
                        <a:t>or (else) </a:t>
                      </a:r>
                      <a:r>
                        <a:rPr lang="en-US" sz="1600" b="1" dirty="0">
                          <a:effectLst/>
                          <a:latin typeface="Calibri"/>
                          <a:ea typeface="Calibri"/>
                          <a:cs typeface="Arial"/>
                        </a:rPr>
                        <a:t>I get hungry during class.</a:t>
                      </a:r>
                      <a:endParaRPr lang="en-US" sz="1600" dirty="0">
                        <a:effectLst/>
                        <a:latin typeface="Calibri"/>
                        <a:ea typeface="Calibri"/>
                        <a:cs typeface="Arial"/>
                      </a:endParaRPr>
                    </a:p>
                    <a:p>
                      <a:pPr marL="0" marR="0">
                        <a:lnSpc>
                          <a:spcPct val="115000"/>
                        </a:lnSpc>
                        <a:spcBef>
                          <a:spcPts val="0"/>
                        </a:spcBef>
                        <a:spcAft>
                          <a:spcPts val="0"/>
                        </a:spcAft>
                      </a:pPr>
                      <a:r>
                        <a:rPr lang="en-US" sz="1600" b="1" dirty="0">
                          <a:effectLst/>
                          <a:latin typeface="Calibri"/>
                          <a:ea typeface="Calibri"/>
                          <a:cs typeface="Arial"/>
                        </a:rPr>
                        <a:t>(h) You’d better hurry, </a:t>
                      </a:r>
                      <a:r>
                        <a:rPr lang="en-US" sz="1600" b="1" i="1" dirty="0">
                          <a:solidFill>
                            <a:srgbClr val="FF0000"/>
                          </a:solidFill>
                          <a:effectLst/>
                          <a:latin typeface="Calibri"/>
                          <a:ea typeface="Calibri"/>
                          <a:cs typeface="Arial"/>
                        </a:rPr>
                        <a:t>or (else) </a:t>
                      </a:r>
                      <a:r>
                        <a:rPr lang="en-US" sz="1600" b="1" dirty="0">
                          <a:effectLst/>
                          <a:latin typeface="Calibri"/>
                          <a:ea typeface="Calibri"/>
                          <a:cs typeface="Arial"/>
                        </a:rPr>
                        <a:t>you’ll be late.</a:t>
                      </a:r>
                      <a:endParaRPr lang="en-US" sz="1600" dirty="0">
                        <a:effectLst/>
                        <a:latin typeface="Calibri"/>
                        <a:ea typeface="Calibri"/>
                        <a:cs typeface="Arial"/>
                      </a:endParaRPr>
                    </a:p>
                    <a:p>
                      <a:pPr marL="0" marR="0">
                        <a:lnSpc>
                          <a:spcPct val="115000"/>
                        </a:lnSpc>
                        <a:spcBef>
                          <a:spcPts val="0"/>
                        </a:spcBef>
                        <a:spcAft>
                          <a:spcPts val="0"/>
                        </a:spcAft>
                      </a:pPr>
                      <a:r>
                        <a:rPr lang="en-US" sz="1600" b="1" dirty="0">
                          <a:effectLst/>
                          <a:latin typeface="Calibri"/>
                          <a:ea typeface="Calibri"/>
                          <a:cs typeface="Arial"/>
                        </a:rPr>
                        <a:t>(i) Take your umbrella, </a:t>
                      </a:r>
                      <a:r>
                        <a:rPr lang="en-US" sz="1600" b="1" i="1" dirty="0">
                          <a:solidFill>
                            <a:srgbClr val="FF0000"/>
                          </a:solidFill>
                          <a:effectLst/>
                          <a:latin typeface="Calibri"/>
                          <a:ea typeface="Calibri"/>
                          <a:cs typeface="Arial"/>
                        </a:rPr>
                        <a:t>or (else)</a:t>
                      </a:r>
                      <a:r>
                        <a:rPr lang="en-US" sz="1600" b="1" i="1" dirty="0">
                          <a:effectLst/>
                          <a:latin typeface="Calibri"/>
                          <a:ea typeface="Calibri"/>
                          <a:cs typeface="Arial"/>
                        </a:rPr>
                        <a:t> </a:t>
                      </a:r>
                      <a:r>
                        <a:rPr lang="en-US" sz="1600" b="1" dirty="0">
                          <a:effectLst/>
                          <a:latin typeface="Calibri"/>
                          <a:ea typeface="Calibri"/>
                          <a:cs typeface="Arial"/>
                        </a:rPr>
                        <a:t>you’ll get wet.</a:t>
                      </a:r>
                      <a:endParaRPr lang="en-US" sz="1600" dirty="0">
                        <a:effectLst/>
                        <a:latin typeface="Calibri"/>
                        <a:ea typeface="Calibri"/>
                        <a:cs typeface="Arial"/>
                      </a:endParaRPr>
                    </a:p>
                    <a:p>
                      <a:pPr marL="0" marR="0">
                        <a:lnSpc>
                          <a:spcPct val="115000"/>
                        </a:lnSpc>
                        <a:spcBef>
                          <a:spcPts val="0"/>
                        </a:spcBef>
                        <a:spcAft>
                          <a:spcPts val="0"/>
                        </a:spcAft>
                      </a:pPr>
                      <a:r>
                        <a:rPr lang="en-US" sz="1600" b="1" dirty="0">
                          <a:effectLst/>
                          <a:latin typeface="Calibri"/>
                          <a:ea typeface="Calibri"/>
                          <a:cs typeface="Arial"/>
                        </a:rPr>
                        <a:t> </a:t>
                      </a:r>
                      <a:endParaRPr lang="en-US" sz="1600"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600" b="1" i="1" dirty="0">
                          <a:solidFill>
                            <a:srgbClr val="0070C0"/>
                          </a:solidFill>
                          <a:effectLst/>
                          <a:latin typeface="Calibri"/>
                          <a:ea typeface="Calibri"/>
                          <a:cs typeface="Arial"/>
                        </a:rPr>
                        <a:t>Or else </a:t>
                      </a:r>
                      <a:r>
                        <a:rPr lang="en-US" sz="1600" b="1" dirty="0">
                          <a:effectLst/>
                          <a:latin typeface="Calibri"/>
                          <a:ea typeface="Calibri"/>
                          <a:cs typeface="Arial"/>
                        </a:rPr>
                        <a:t>and </a:t>
                      </a:r>
                      <a:r>
                        <a:rPr lang="en-US" sz="1600" b="1" i="1" dirty="0">
                          <a:solidFill>
                            <a:srgbClr val="0070C0"/>
                          </a:solidFill>
                          <a:effectLst/>
                          <a:latin typeface="Calibri"/>
                          <a:ea typeface="Calibri"/>
                          <a:cs typeface="Arial"/>
                        </a:rPr>
                        <a:t>otherwise </a:t>
                      </a:r>
                      <a:r>
                        <a:rPr lang="en-US" sz="1600" b="1" dirty="0">
                          <a:effectLst/>
                          <a:latin typeface="Calibri"/>
                          <a:ea typeface="Calibri"/>
                          <a:cs typeface="Arial"/>
                        </a:rPr>
                        <a:t>have the </a:t>
                      </a:r>
                      <a:r>
                        <a:rPr lang="en-US" sz="1600" b="1" dirty="0">
                          <a:solidFill>
                            <a:srgbClr val="FF0000"/>
                          </a:solidFill>
                          <a:effectLst/>
                          <a:latin typeface="Calibri"/>
                          <a:ea typeface="Calibri"/>
                          <a:cs typeface="Arial"/>
                        </a:rPr>
                        <a:t>same </a:t>
                      </a:r>
                      <a:r>
                        <a:rPr lang="en-US" sz="1600" b="1" dirty="0">
                          <a:effectLst/>
                          <a:latin typeface="Calibri"/>
                          <a:ea typeface="Calibri"/>
                          <a:cs typeface="Arial"/>
                        </a:rPr>
                        <a:t>meaning</a:t>
                      </a:r>
                      <a:endParaRPr lang="en-US" sz="1600" dirty="0">
                        <a:effectLst/>
                        <a:latin typeface="Calibri"/>
                        <a:ea typeface="Calibri"/>
                        <a:cs typeface="Arial"/>
                      </a:endParaRPr>
                    </a:p>
                    <a:p>
                      <a:pPr marL="0" marR="0">
                        <a:lnSpc>
                          <a:spcPct val="115000"/>
                        </a:lnSpc>
                        <a:spcBef>
                          <a:spcPts val="0"/>
                        </a:spcBef>
                        <a:spcAft>
                          <a:spcPts val="0"/>
                        </a:spcAft>
                      </a:pPr>
                      <a:r>
                        <a:rPr lang="en-US" sz="1600" b="1" dirty="0">
                          <a:effectLst/>
                          <a:latin typeface="Calibri"/>
                          <a:ea typeface="Calibri"/>
                          <a:cs typeface="Arial"/>
                        </a:rPr>
                        <a:t> </a:t>
                      </a:r>
                      <a:endParaRPr lang="en-US" sz="1600" dirty="0">
                        <a:effectLst/>
                        <a:latin typeface="Calibri"/>
                        <a:ea typeface="Calibri"/>
                        <a:cs typeface="Arial"/>
                      </a:endParaRPr>
                    </a:p>
                  </a:txBody>
                  <a:tcPr marL="68580" marR="68580" marT="0" marB="0"/>
                </a:tc>
              </a:tr>
            </a:tbl>
          </a:graphicData>
        </a:graphic>
      </p:graphicFrame>
    </p:spTree>
    <p:extLst>
      <p:ext uri="{BB962C8B-B14F-4D97-AF65-F5344CB8AC3E}">
        <p14:creationId xmlns:p14="http://schemas.microsoft.com/office/powerpoint/2010/main" val="197670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7467600" cy="6092952"/>
          </a:xfrm>
        </p:spPr>
        <p:txBody>
          <a:bodyPr>
            <a:normAutofit lnSpcReduction="10000"/>
          </a:bodyPr>
          <a:lstStyle/>
          <a:p>
            <a:r>
              <a:rPr lang="en-US" sz="2800" b="1" dirty="0">
                <a:solidFill>
                  <a:srgbClr val="FF0000"/>
                </a:solidFill>
                <a:latin typeface="Palatino Linotype"/>
              </a:rPr>
              <a:t>Exercise 2, p. 397.</a:t>
            </a:r>
          </a:p>
          <a:p>
            <a:r>
              <a:rPr lang="en-US" dirty="0">
                <a:latin typeface="Garamond"/>
              </a:rPr>
              <a:t>1. </a:t>
            </a:r>
            <a:r>
              <a:rPr lang="en-US" sz="2800" b="1" dirty="0">
                <a:latin typeface="Garamond"/>
              </a:rPr>
              <a:t>Cause: </a:t>
            </a:r>
            <a:r>
              <a:rPr lang="en-US" dirty="0">
                <a:latin typeface="Garamond"/>
              </a:rPr>
              <a:t>Jon is a heavy smoker.</a:t>
            </a:r>
          </a:p>
          <a:p>
            <a:pPr marL="0" indent="0">
              <a:buNone/>
            </a:pPr>
            <a:r>
              <a:rPr lang="en-US" sz="2800" b="1" dirty="0">
                <a:latin typeface="Garamond"/>
              </a:rPr>
              <a:t>Effect: </a:t>
            </a:r>
            <a:r>
              <a:rPr lang="en-US" dirty="0">
                <a:latin typeface="Garamond"/>
              </a:rPr>
              <a:t>Jon has breathing problems.</a:t>
            </a:r>
          </a:p>
          <a:p>
            <a:pPr marL="0" indent="0">
              <a:buNone/>
            </a:pPr>
            <a:r>
              <a:rPr lang="en-US" dirty="0">
                <a:latin typeface="Garamond"/>
              </a:rPr>
              <a:t>Because Jon is a heavy smoker, he has </a:t>
            </a:r>
            <a:r>
              <a:rPr lang="en-US" dirty="0" smtClean="0">
                <a:latin typeface="Garamond"/>
              </a:rPr>
              <a:t>breathing problems</a:t>
            </a:r>
            <a:r>
              <a:rPr lang="en-US" dirty="0">
                <a:latin typeface="Garamond"/>
              </a:rPr>
              <a:t>.</a:t>
            </a:r>
          </a:p>
          <a:p>
            <a:r>
              <a:rPr lang="en-US" dirty="0">
                <a:latin typeface="Garamond"/>
              </a:rPr>
              <a:t>2. </a:t>
            </a:r>
            <a:r>
              <a:rPr lang="en-US" sz="2800" b="1" dirty="0">
                <a:latin typeface="Garamond"/>
              </a:rPr>
              <a:t>Effect-. </a:t>
            </a:r>
            <a:r>
              <a:rPr lang="en-US" dirty="0">
                <a:latin typeface="Garamond"/>
              </a:rPr>
              <a:t>Martina feels homesick.</a:t>
            </a:r>
          </a:p>
          <a:p>
            <a:pPr marL="0" indent="0">
              <a:buNone/>
            </a:pPr>
            <a:r>
              <a:rPr lang="en-US" sz="2800" b="1" dirty="0">
                <a:latin typeface="Garamond"/>
              </a:rPr>
              <a:t>Cause: </a:t>
            </a:r>
            <a:r>
              <a:rPr lang="en-US" dirty="0">
                <a:latin typeface="Garamond"/>
              </a:rPr>
              <a:t>Martina moved to a new town.</a:t>
            </a:r>
          </a:p>
          <a:p>
            <a:pPr marL="0" indent="0">
              <a:buNone/>
            </a:pPr>
            <a:r>
              <a:rPr lang="en-US" dirty="0">
                <a:latin typeface="Garamond"/>
              </a:rPr>
              <a:t>Martina feels homesick because she moved to </a:t>
            </a:r>
            <a:r>
              <a:rPr lang="en-US" dirty="0" smtClean="0">
                <a:latin typeface="Garamond"/>
              </a:rPr>
              <a:t>a new </a:t>
            </a:r>
            <a:r>
              <a:rPr lang="en-US" dirty="0">
                <a:latin typeface="Garamond"/>
              </a:rPr>
              <a:t>town.</a:t>
            </a:r>
          </a:p>
          <a:p>
            <a:r>
              <a:rPr lang="en-US" dirty="0">
                <a:latin typeface="Garamond"/>
              </a:rPr>
              <a:t>3. </a:t>
            </a:r>
            <a:r>
              <a:rPr lang="en-US" sz="2800" b="1" dirty="0">
                <a:latin typeface="Garamond"/>
              </a:rPr>
              <a:t>Effect: </a:t>
            </a:r>
            <a:r>
              <a:rPr lang="en-US" dirty="0">
                <a:latin typeface="Garamond"/>
              </a:rPr>
              <a:t>Mr. Jordan’s house has no heat.</a:t>
            </a:r>
          </a:p>
          <a:p>
            <a:pPr marL="0" indent="0">
              <a:buNone/>
            </a:pPr>
            <a:r>
              <a:rPr lang="en-US" sz="2800" b="1" dirty="0">
                <a:latin typeface="Garamond"/>
              </a:rPr>
              <a:t>Cause: </a:t>
            </a:r>
            <a:r>
              <a:rPr lang="en-US" dirty="0">
                <a:latin typeface="Garamond"/>
              </a:rPr>
              <a:t>Mr. Jordan lost his job.</a:t>
            </a:r>
          </a:p>
          <a:p>
            <a:pPr marL="0" indent="0">
              <a:buNone/>
            </a:pPr>
            <a:r>
              <a:rPr lang="en-US" dirty="0">
                <a:latin typeface="Garamond"/>
              </a:rPr>
              <a:t>Mr. Jordan’s house has no heat because he lost his job.</a:t>
            </a:r>
          </a:p>
          <a:p>
            <a:r>
              <a:rPr lang="en-US" dirty="0">
                <a:latin typeface="Garamond"/>
              </a:rPr>
              <a:t>4. </a:t>
            </a:r>
            <a:r>
              <a:rPr lang="en-US" sz="2800" b="1" dirty="0">
                <a:latin typeface="Garamond"/>
              </a:rPr>
              <a:t>Cause: </a:t>
            </a:r>
            <a:r>
              <a:rPr lang="en-US" dirty="0">
                <a:latin typeface="Garamond"/>
              </a:rPr>
              <a:t>Victor has gained weight.</a:t>
            </a:r>
          </a:p>
          <a:p>
            <a:pPr marL="0" indent="0">
              <a:buNone/>
            </a:pPr>
            <a:r>
              <a:rPr lang="en-US" sz="2800" b="1" dirty="0">
                <a:latin typeface="Garamond"/>
              </a:rPr>
              <a:t>Effect: </a:t>
            </a:r>
            <a:r>
              <a:rPr lang="en-US" dirty="0">
                <a:latin typeface="Garamond"/>
              </a:rPr>
              <a:t>Victor is going to eat less.</a:t>
            </a:r>
          </a:p>
          <a:p>
            <a:pPr marL="0" indent="0">
              <a:buNone/>
            </a:pPr>
            <a:r>
              <a:rPr lang="en-US" dirty="0">
                <a:latin typeface="Garamond"/>
              </a:rPr>
              <a:t>Because Victor has gained weight, he is going </a:t>
            </a:r>
            <a:r>
              <a:rPr lang="en-US" dirty="0" smtClean="0">
                <a:latin typeface="Garamond"/>
              </a:rPr>
              <a:t>to eat </a:t>
            </a:r>
            <a:r>
              <a:rPr lang="en-US" dirty="0">
                <a:latin typeface="Garamond"/>
              </a:rPr>
              <a:t>less.</a:t>
            </a:r>
            <a:endParaRPr lang="en-US" dirty="0"/>
          </a:p>
        </p:txBody>
      </p:sp>
    </p:spTree>
    <p:extLst>
      <p:ext uri="{BB962C8B-B14F-4D97-AF65-F5344CB8AC3E}">
        <p14:creationId xmlns:p14="http://schemas.microsoft.com/office/powerpoint/2010/main" val="29863827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85800"/>
            <a:ext cx="7467600" cy="5788152"/>
          </a:xfrm>
        </p:spPr>
        <p:txBody>
          <a:bodyPr>
            <a:normAutofit fontScale="85000" lnSpcReduction="20000"/>
          </a:bodyPr>
          <a:lstStyle/>
          <a:p>
            <a:pPr marL="0" marR="0">
              <a:lnSpc>
                <a:spcPct val="115000"/>
              </a:lnSpc>
              <a:spcBef>
                <a:spcPts val="0"/>
              </a:spcBef>
              <a:spcAft>
                <a:spcPts val="1000"/>
              </a:spcAft>
            </a:pPr>
            <a:r>
              <a:rPr lang="en-US" b="1" i="1" dirty="0">
                <a:solidFill>
                  <a:srgbClr val="FF0000"/>
                </a:solidFill>
                <a:latin typeface="Calibri"/>
                <a:ea typeface="Calibri"/>
                <a:cs typeface="Arial"/>
              </a:rPr>
              <a:t>Exercise 31, p. 410.</a:t>
            </a:r>
            <a:endParaRPr lang="en-US" dirty="0">
              <a:solidFill>
                <a:srgbClr val="FF0000"/>
              </a:solidFill>
              <a:latin typeface="Calibri"/>
              <a:ea typeface="Calibri"/>
              <a:cs typeface="Arial"/>
            </a:endParaRPr>
          </a:p>
          <a:p>
            <a:pPr marL="0" marR="0">
              <a:lnSpc>
                <a:spcPct val="115000"/>
              </a:lnSpc>
              <a:spcBef>
                <a:spcPts val="0"/>
              </a:spcBef>
              <a:spcAft>
                <a:spcPts val="1000"/>
              </a:spcAft>
            </a:pPr>
            <a:r>
              <a:rPr lang="en-US" b="1" i="1" dirty="0">
                <a:latin typeface="Calibri"/>
                <a:ea typeface="Calibri"/>
                <a:cs typeface="Arial"/>
              </a:rPr>
              <a:t>2. You should / had better / have to / must leave now. Otherwise, you’ll be late for class.</a:t>
            </a:r>
            <a:endParaRPr lang="en-US" dirty="0">
              <a:latin typeface="Calibri"/>
              <a:ea typeface="Calibri"/>
              <a:cs typeface="Arial"/>
            </a:endParaRPr>
          </a:p>
          <a:p>
            <a:pPr marL="0" marR="0">
              <a:lnSpc>
                <a:spcPct val="115000"/>
              </a:lnSpc>
              <a:spcBef>
                <a:spcPts val="0"/>
              </a:spcBef>
              <a:spcAft>
                <a:spcPts val="1000"/>
              </a:spcAft>
            </a:pPr>
            <a:r>
              <a:rPr lang="en-US" b="1" i="1" dirty="0">
                <a:latin typeface="Calibri"/>
                <a:ea typeface="Calibri"/>
                <a:cs typeface="Arial"/>
              </a:rPr>
              <a:t>3. You should / had better / have to / must have a ticket. Otherwise, you can’t get into the theater.</a:t>
            </a:r>
            <a:endParaRPr lang="en-US" dirty="0">
              <a:latin typeface="Calibri"/>
              <a:ea typeface="Calibri"/>
              <a:cs typeface="Arial"/>
            </a:endParaRPr>
          </a:p>
          <a:p>
            <a:pPr marL="0" marR="0">
              <a:lnSpc>
                <a:spcPct val="115000"/>
              </a:lnSpc>
              <a:spcBef>
                <a:spcPts val="0"/>
              </a:spcBef>
              <a:spcAft>
                <a:spcPts val="1000"/>
              </a:spcAft>
            </a:pPr>
            <a:r>
              <a:rPr lang="en-US" b="1" i="1" dirty="0">
                <a:latin typeface="Calibri"/>
                <a:ea typeface="Calibri"/>
                <a:cs typeface="Arial"/>
              </a:rPr>
              <a:t>4. You should / had better / have to / must have a passport. Otherwise, you can't enter that country.</a:t>
            </a:r>
            <a:endParaRPr lang="en-US" dirty="0">
              <a:latin typeface="Calibri"/>
              <a:ea typeface="Calibri"/>
              <a:cs typeface="Arial"/>
            </a:endParaRPr>
          </a:p>
          <a:p>
            <a:pPr marL="0" marR="0">
              <a:lnSpc>
                <a:spcPct val="115000"/>
              </a:lnSpc>
              <a:spcBef>
                <a:spcPts val="0"/>
              </a:spcBef>
              <a:spcAft>
                <a:spcPts val="1000"/>
              </a:spcAft>
            </a:pPr>
            <a:r>
              <a:rPr lang="en-US" b="1" i="1" dirty="0">
                <a:latin typeface="Calibri"/>
                <a:ea typeface="Calibri"/>
                <a:cs typeface="Arial"/>
              </a:rPr>
              <a:t>5. Tom should / had better / has to / must get a job soon. Otherwise, his family won’t have enough money for food.</a:t>
            </a:r>
            <a:endParaRPr lang="en-US" dirty="0">
              <a:latin typeface="Calibri"/>
              <a:ea typeface="Calibri"/>
              <a:cs typeface="Arial"/>
            </a:endParaRPr>
          </a:p>
          <a:p>
            <a:pPr marL="0" marR="0">
              <a:lnSpc>
                <a:spcPct val="115000"/>
              </a:lnSpc>
              <a:spcBef>
                <a:spcPts val="0"/>
              </a:spcBef>
              <a:spcAft>
                <a:spcPts val="1000"/>
              </a:spcAft>
            </a:pPr>
            <a:r>
              <a:rPr lang="en-US" b="1" i="1" dirty="0">
                <a:latin typeface="Calibri"/>
                <a:ea typeface="Calibri"/>
                <a:cs typeface="Arial"/>
              </a:rPr>
              <a:t>6. You should / had better / have to / must speak both Japanese and Chinese fluently. Otherwise, you will not be considered for that job.</a:t>
            </a:r>
            <a:endParaRPr lang="en-US" dirty="0">
              <a:latin typeface="Calibri"/>
              <a:ea typeface="Calibri"/>
              <a:cs typeface="Arial"/>
            </a:endParaRPr>
          </a:p>
          <a:p>
            <a:pPr marL="0" marR="0">
              <a:lnSpc>
                <a:spcPct val="115000"/>
              </a:lnSpc>
              <a:spcBef>
                <a:spcPts val="0"/>
              </a:spcBef>
              <a:spcAft>
                <a:spcPts val="1000"/>
              </a:spcAft>
            </a:pPr>
            <a:r>
              <a:rPr lang="en-US" b="1" i="1" dirty="0">
                <a:latin typeface="Calibri"/>
                <a:ea typeface="Calibri"/>
                <a:cs typeface="Arial"/>
              </a:rPr>
              <a:t>7. Mary should / had better / has to / must get a scholarship. Otherwise, she cannot go to school.</a:t>
            </a:r>
            <a:endParaRPr lang="en-US" dirty="0">
              <a:latin typeface="Calibri"/>
              <a:ea typeface="Calibri"/>
              <a:cs typeface="Arial"/>
            </a:endParaRPr>
          </a:p>
          <a:p>
            <a:pPr marL="0" marR="0">
              <a:lnSpc>
                <a:spcPct val="115000"/>
              </a:lnSpc>
              <a:spcBef>
                <a:spcPts val="0"/>
              </a:spcBef>
              <a:spcAft>
                <a:spcPts val="1000"/>
              </a:spcAft>
            </a:pPr>
            <a:r>
              <a:rPr lang="en-US" b="1" i="1" dirty="0">
                <a:latin typeface="Calibri"/>
                <a:ea typeface="Calibri"/>
                <a:cs typeface="Arial"/>
              </a:rPr>
              <a:t>8. I should / had better / have to / must wash my clothes tonight. Otherwise, I won't have any clean clothes to wear tomorrow.</a:t>
            </a:r>
            <a:endParaRPr lang="en-US" dirty="0">
              <a:latin typeface="Calibri"/>
              <a:ea typeface="Calibri"/>
              <a:cs typeface="Arial"/>
            </a:endParaRPr>
          </a:p>
          <a:p>
            <a:endParaRPr lang="en-US" dirty="0"/>
          </a:p>
        </p:txBody>
      </p:sp>
    </p:spTree>
    <p:extLst>
      <p:ext uri="{BB962C8B-B14F-4D97-AF65-F5344CB8AC3E}">
        <p14:creationId xmlns:p14="http://schemas.microsoft.com/office/powerpoint/2010/main" val="13176959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Garamond"/>
              </a:rPr>
              <a:t>Summary of Connectives: Cause and Effect, Contrast, and Condition</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4083256661"/>
              </p:ext>
            </p:extLst>
          </p:nvPr>
        </p:nvGraphicFramePr>
        <p:xfrm>
          <a:off x="457200" y="1447800"/>
          <a:ext cx="8077200" cy="5465544"/>
        </p:xfrm>
        <a:graphic>
          <a:graphicData uri="http://schemas.openxmlformats.org/drawingml/2006/table">
            <a:tbl>
              <a:tblPr firstRow="1" bandRow="1">
                <a:tableStyleId>{3B4B98B0-60AC-42C2-AFA5-B58CD77FA1E5}</a:tableStyleId>
              </a:tblPr>
              <a:tblGrid>
                <a:gridCol w="1434269"/>
                <a:gridCol w="1887196"/>
                <a:gridCol w="1660733"/>
                <a:gridCol w="1660733"/>
                <a:gridCol w="1434269"/>
              </a:tblGrid>
              <a:tr h="598778">
                <a:tc>
                  <a:txBody>
                    <a:bodyPr/>
                    <a:lstStyle/>
                    <a:p>
                      <a:pPr marL="0" marR="0">
                        <a:lnSpc>
                          <a:spcPct val="115000"/>
                        </a:lnSpc>
                        <a:spcBef>
                          <a:spcPts val="0"/>
                        </a:spcBef>
                        <a:spcAft>
                          <a:spcPts val="0"/>
                        </a:spcAft>
                      </a:pPr>
                      <a:r>
                        <a:rPr lang="en-US" sz="1800" b="1" i="1" dirty="0">
                          <a:effectLst/>
                          <a:latin typeface="Calibri"/>
                          <a:ea typeface="Calibri"/>
                          <a:cs typeface="Arial"/>
                        </a:rPr>
                        <a:t> </a:t>
                      </a:r>
                      <a:endParaRPr lang="en-US" sz="1800"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800" b="1">
                          <a:solidFill>
                            <a:srgbClr val="FF0000"/>
                          </a:solidFill>
                          <a:effectLst/>
                          <a:latin typeface="Calibri"/>
                          <a:ea typeface="Calibri"/>
                          <a:cs typeface="Arial"/>
                        </a:rPr>
                        <a:t>Adverb Clause Words</a:t>
                      </a:r>
                      <a:endParaRPr lang="en-US" sz="180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800" b="1">
                          <a:solidFill>
                            <a:srgbClr val="FF0000"/>
                          </a:solidFill>
                          <a:effectLst/>
                          <a:latin typeface="Calibri"/>
                          <a:ea typeface="Calibri"/>
                          <a:cs typeface="Arial"/>
                        </a:rPr>
                        <a:t>Transitions</a:t>
                      </a:r>
                      <a:endParaRPr lang="en-US" sz="180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800" b="1">
                          <a:solidFill>
                            <a:srgbClr val="FF0000"/>
                          </a:solidFill>
                          <a:effectLst/>
                          <a:latin typeface="Calibri"/>
                          <a:ea typeface="Calibri"/>
                          <a:cs typeface="Arial"/>
                        </a:rPr>
                        <a:t>Conjunctions</a:t>
                      </a:r>
                      <a:endParaRPr lang="en-US" sz="180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800" b="1">
                          <a:solidFill>
                            <a:srgbClr val="FF0000"/>
                          </a:solidFill>
                          <a:effectLst/>
                          <a:latin typeface="Calibri"/>
                          <a:ea typeface="Calibri"/>
                          <a:cs typeface="Arial"/>
                        </a:rPr>
                        <a:t>Prepositions</a:t>
                      </a:r>
                      <a:endParaRPr lang="en-US" sz="1800">
                        <a:effectLst/>
                        <a:latin typeface="Calibri"/>
                        <a:ea typeface="Calibri"/>
                        <a:cs typeface="Arial"/>
                      </a:endParaRPr>
                    </a:p>
                    <a:p>
                      <a:pPr marL="0" marR="0">
                        <a:lnSpc>
                          <a:spcPct val="115000"/>
                        </a:lnSpc>
                        <a:spcBef>
                          <a:spcPts val="0"/>
                        </a:spcBef>
                        <a:spcAft>
                          <a:spcPts val="0"/>
                        </a:spcAft>
                      </a:pPr>
                      <a:r>
                        <a:rPr lang="en-US" sz="1800" b="1">
                          <a:solidFill>
                            <a:srgbClr val="FF0000"/>
                          </a:solidFill>
                          <a:effectLst/>
                          <a:latin typeface="Calibri"/>
                          <a:ea typeface="Calibri"/>
                          <a:cs typeface="Arial"/>
                        </a:rPr>
                        <a:t> </a:t>
                      </a:r>
                      <a:endParaRPr lang="en-US" sz="1800">
                        <a:effectLst/>
                        <a:latin typeface="Calibri"/>
                        <a:ea typeface="Calibri"/>
                        <a:cs typeface="Arial"/>
                      </a:endParaRPr>
                    </a:p>
                  </a:txBody>
                  <a:tcPr marL="68580" marR="68580" marT="0" marB="0"/>
                </a:tc>
              </a:tr>
              <a:tr h="1215686">
                <a:tc>
                  <a:txBody>
                    <a:bodyPr/>
                    <a:lstStyle/>
                    <a:p>
                      <a:pPr marL="0" marR="0">
                        <a:lnSpc>
                          <a:spcPct val="115000"/>
                        </a:lnSpc>
                        <a:spcBef>
                          <a:spcPts val="0"/>
                        </a:spcBef>
                        <a:spcAft>
                          <a:spcPts val="0"/>
                        </a:spcAft>
                      </a:pPr>
                      <a:r>
                        <a:rPr lang="en-US" sz="1800" b="1" dirty="0">
                          <a:solidFill>
                            <a:srgbClr val="FF0000"/>
                          </a:solidFill>
                          <a:effectLst/>
                          <a:latin typeface="Calibri"/>
                          <a:ea typeface="Calibri"/>
                          <a:cs typeface="Arial"/>
                        </a:rPr>
                        <a:t>Cause and</a:t>
                      </a:r>
                      <a:endParaRPr lang="en-US" sz="1800" dirty="0">
                        <a:effectLst/>
                        <a:latin typeface="Calibri"/>
                        <a:ea typeface="Calibri"/>
                        <a:cs typeface="Arial"/>
                      </a:endParaRPr>
                    </a:p>
                    <a:p>
                      <a:pPr marL="0" marR="0">
                        <a:lnSpc>
                          <a:spcPct val="115000"/>
                        </a:lnSpc>
                        <a:spcBef>
                          <a:spcPts val="0"/>
                        </a:spcBef>
                        <a:spcAft>
                          <a:spcPts val="0"/>
                        </a:spcAft>
                      </a:pPr>
                      <a:r>
                        <a:rPr lang="en-US" sz="1800" b="1" dirty="0">
                          <a:solidFill>
                            <a:srgbClr val="FF0000"/>
                          </a:solidFill>
                          <a:effectLst/>
                          <a:latin typeface="Calibri"/>
                          <a:ea typeface="Calibri"/>
                          <a:cs typeface="Arial"/>
                        </a:rPr>
                        <a:t>Effect</a:t>
                      </a:r>
                      <a:endParaRPr lang="en-US" sz="1800"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800" b="1" i="1">
                          <a:effectLst/>
                          <a:latin typeface="Calibri"/>
                          <a:ea typeface="Calibri"/>
                          <a:cs typeface="Arial"/>
                        </a:rPr>
                        <a:t>because</a:t>
                      </a:r>
                      <a:endParaRPr lang="en-US" sz="1800">
                        <a:effectLst/>
                        <a:latin typeface="Calibri"/>
                        <a:ea typeface="Calibri"/>
                        <a:cs typeface="Arial"/>
                      </a:endParaRPr>
                    </a:p>
                    <a:p>
                      <a:pPr marL="0" marR="0">
                        <a:lnSpc>
                          <a:spcPct val="115000"/>
                        </a:lnSpc>
                        <a:spcBef>
                          <a:spcPts val="0"/>
                        </a:spcBef>
                        <a:spcAft>
                          <a:spcPts val="0"/>
                        </a:spcAft>
                      </a:pPr>
                      <a:r>
                        <a:rPr lang="en-US" sz="1800" b="1" i="1">
                          <a:effectLst/>
                          <a:latin typeface="Calibri"/>
                          <a:ea typeface="Calibri"/>
                          <a:cs typeface="Arial"/>
                        </a:rPr>
                        <a:t>since</a:t>
                      </a:r>
                      <a:endParaRPr lang="en-US" sz="1800">
                        <a:effectLst/>
                        <a:latin typeface="Calibri"/>
                        <a:ea typeface="Calibri"/>
                        <a:cs typeface="Arial"/>
                      </a:endParaRPr>
                    </a:p>
                    <a:p>
                      <a:pPr marL="0" marR="0">
                        <a:lnSpc>
                          <a:spcPct val="115000"/>
                        </a:lnSpc>
                        <a:spcBef>
                          <a:spcPts val="0"/>
                        </a:spcBef>
                        <a:spcAft>
                          <a:spcPts val="0"/>
                        </a:spcAft>
                      </a:pPr>
                      <a:r>
                        <a:rPr lang="en-US" sz="1800" b="1" i="1">
                          <a:effectLst/>
                          <a:latin typeface="Calibri"/>
                          <a:ea typeface="Calibri"/>
                          <a:cs typeface="Arial"/>
                        </a:rPr>
                        <a:t>now that</a:t>
                      </a:r>
                      <a:endParaRPr lang="en-US" sz="1800">
                        <a:effectLst/>
                        <a:latin typeface="Calibri"/>
                        <a:ea typeface="Calibri"/>
                        <a:cs typeface="Arial"/>
                      </a:endParaRPr>
                    </a:p>
                    <a:p>
                      <a:pPr marL="0" marR="0">
                        <a:lnSpc>
                          <a:spcPct val="115000"/>
                        </a:lnSpc>
                        <a:spcBef>
                          <a:spcPts val="0"/>
                        </a:spcBef>
                        <a:spcAft>
                          <a:spcPts val="0"/>
                        </a:spcAft>
                      </a:pPr>
                      <a:r>
                        <a:rPr lang="en-US" sz="1800" b="1" i="1">
                          <a:effectLst/>
                          <a:latin typeface="Calibri"/>
                          <a:ea typeface="Calibri"/>
                          <a:cs typeface="Arial"/>
                        </a:rPr>
                        <a:t>so (that)</a:t>
                      </a:r>
                      <a:endParaRPr lang="en-US" sz="180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800" b="1" i="1">
                          <a:effectLst/>
                          <a:latin typeface="Calibri"/>
                          <a:ea typeface="Calibri"/>
                          <a:cs typeface="Arial"/>
                        </a:rPr>
                        <a:t>therefore</a:t>
                      </a:r>
                      <a:endParaRPr lang="en-US" sz="1800">
                        <a:effectLst/>
                        <a:latin typeface="Calibri"/>
                        <a:ea typeface="Calibri"/>
                        <a:cs typeface="Arial"/>
                      </a:endParaRPr>
                    </a:p>
                    <a:p>
                      <a:pPr marL="0" marR="0">
                        <a:lnSpc>
                          <a:spcPct val="115000"/>
                        </a:lnSpc>
                        <a:spcBef>
                          <a:spcPts val="0"/>
                        </a:spcBef>
                        <a:spcAft>
                          <a:spcPts val="0"/>
                        </a:spcAft>
                      </a:pPr>
                      <a:r>
                        <a:rPr lang="en-US" sz="1800" b="1" i="1">
                          <a:effectLst/>
                          <a:latin typeface="Calibri"/>
                          <a:ea typeface="Calibri"/>
                          <a:cs typeface="Arial"/>
                        </a:rPr>
                        <a:t>consequently</a:t>
                      </a:r>
                      <a:endParaRPr lang="en-US" sz="180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800" b="1" i="1">
                          <a:effectLst/>
                          <a:latin typeface="Calibri"/>
                          <a:ea typeface="Calibri"/>
                          <a:cs typeface="Arial"/>
                        </a:rPr>
                        <a:t>so</a:t>
                      </a:r>
                      <a:endParaRPr lang="en-US" sz="180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800" b="1" i="1">
                          <a:effectLst/>
                          <a:latin typeface="Calibri"/>
                          <a:ea typeface="Calibri"/>
                          <a:cs typeface="Arial"/>
                        </a:rPr>
                        <a:t>because of</a:t>
                      </a:r>
                      <a:endParaRPr lang="en-US" sz="1800">
                        <a:effectLst/>
                        <a:latin typeface="Calibri"/>
                        <a:ea typeface="Calibri"/>
                        <a:cs typeface="Arial"/>
                      </a:endParaRPr>
                    </a:p>
                    <a:p>
                      <a:pPr marL="0" marR="0">
                        <a:lnSpc>
                          <a:spcPct val="115000"/>
                        </a:lnSpc>
                        <a:spcBef>
                          <a:spcPts val="0"/>
                        </a:spcBef>
                        <a:spcAft>
                          <a:spcPts val="0"/>
                        </a:spcAft>
                      </a:pPr>
                      <a:r>
                        <a:rPr lang="en-US" sz="1800" b="1" i="1">
                          <a:effectLst/>
                          <a:latin typeface="Calibri"/>
                          <a:ea typeface="Calibri"/>
                          <a:cs typeface="Arial"/>
                        </a:rPr>
                        <a:t>due to</a:t>
                      </a:r>
                      <a:endParaRPr lang="en-US" sz="1800">
                        <a:effectLst/>
                        <a:latin typeface="Calibri"/>
                        <a:ea typeface="Calibri"/>
                        <a:cs typeface="Arial"/>
                      </a:endParaRPr>
                    </a:p>
                  </a:txBody>
                  <a:tcPr marL="68580" marR="68580" marT="0" marB="0"/>
                </a:tc>
              </a:tr>
              <a:tr h="1524140">
                <a:tc>
                  <a:txBody>
                    <a:bodyPr/>
                    <a:lstStyle/>
                    <a:p>
                      <a:pPr marL="0" marR="0">
                        <a:lnSpc>
                          <a:spcPct val="115000"/>
                        </a:lnSpc>
                        <a:spcBef>
                          <a:spcPts val="0"/>
                        </a:spcBef>
                        <a:spcAft>
                          <a:spcPts val="0"/>
                        </a:spcAft>
                      </a:pPr>
                      <a:r>
                        <a:rPr lang="en-US" sz="1800" b="1" dirty="0">
                          <a:solidFill>
                            <a:srgbClr val="FF0000"/>
                          </a:solidFill>
                          <a:effectLst/>
                          <a:latin typeface="Calibri"/>
                          <a:ea typeface="Calibri"/>
                          <a:cs typeface="Arial"/>
                        </a:rPr>
                        <a:t>Contrast</a:t>
                      </a:r>
                      <a:endParaRPr lang="en-US" sz="1800"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800" b="1" i="1" dirty="0">
                          <a:effectLst/>
                          <a:latin typeface="Calibri"/>
                          <a:ea typeface="Calibri"/>
                          <a:cs typeface="Arial"/>
                        </a:rPr>
                        <a:t>even though</a:t>
                      </a:r>
                      <a:endParaRPr lang="en-US" sz="1800" dirty="0">
                        <a:effectLst/>
                        <a:latin typeface="Calibri"/>
                        <a:ea typeface="Calibri"/>
                        <a:cs typeface="Arial"/>
                      </a:endParaRPr>
                    </a:p>
                    <a:p>
                      <a:pPr marL="0" marR="0">
                        <a:lnSpc>
                          <a:spcPct val="115000"/>
                        </a:lnSpc>
                        <a:spcBef>
                          <a:spcPts val="0"/>
                        </a:spcBef>
                        <a:spcAft>
                          <a:spcPts val="0"/>
                        </a:spcAft>
                      </a:pPr>
                      <a:r>
                        <a:rPr lang="en-US" sz="1800" b="1" i="1" dirty="0">
                          <a:effectLst/>
                          <a:latin typeface="Calibri"/>
                          <a:ea typeface="Calibri"/>
                          <a:cs typeface="Arial"/>
                        </a:rPr>
                        <a:t>although</a:t>
                      </a:r>
                      <a:endParaRPr lang="en-US" sz="1800" dirty="0">
                        <a:effectLst/>
                        <a:latin typeface="Calibri"/>
                        <a:ea typeface="Calibri"/>
                        <a:cs typeface="Arial"/>
                      </a:endParaRPr>
                    </a:p>
                    <a:p>
                      <a:pPr marL="0" marR="0">
                        <a:lnSpc>
                          <a:spcPct val="115000"/>
                        </a:lnSpc>
                        <a:spcBef>
                          <a:spcPts val="0"/>
                        </a:spcBef>
                        <a:spcAft>
                          <a:spcPts val="0"/>
                        </a:spcAft>
                      </a:pPr>
                      <a:r>
                        <a:rPr lang="en-US" sz="1800" b="1" i="1" dirty="0">
                          <a:effectLst/>
                          <a:latin typeface="Calibri"/>
                          <a:ea typeface="Calibri"/>
                          <a:cs typeface="Arial"/>
                        </a:rPr>
                        <a:t>though</a:t>
                      </a:r>
                      <a:endParaRPr lang="en-US" sz="1800" dirty="0">
                        <a:effectLst/>
                        <a:latin typeface="Calibri"/>
                        <a:ea typeface="Calibri"/>
                        <a:cs typeface="Arial"/>
                      </a:endParaRPr>
                    </a:p>
                    <a:p>
                      <a:pPr marL="0" marR="0">
                        <a:lnSpc>
                          <a:spcPct val="115000"/>
                        </a:lnSpc>
                        <a:spcBef>
                          <a:spcPts val="0"/>
                        </a:spcBef>
                        <a:spcAft>
                          <a:spcPts val="0"/>
                        </a:spcAft>
                      </a:pPr>
                      <a:r>
                        <a:rPr lang="en-US" sz="1800" b="1" i="1" dirty="0">
                          <a:effectLst/>
                          <a:latin typeface="Calibri"/>
                          <a:ea typeface="Calibri"/>
                          <a:cs typeface="Arial"/>
                        </a:rPr>
                        <a:t>while</a:t>
                      </a:r>
                      <a:endParaRPr lang="en-US" sz="1800"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800" b="1" i="1">
                          <a:effectLst/>
                          <a:latin typeface="Calibri"/>
                          <a:ea typeface="Calibri"/>
                          <a:cs typeface="Arial"/>
                        </a:rPr>
                        <a:t>however</a:t>
                      </a:r>
                      <a:endParaRPr lang="en-US" sz="1800">
                        <a:effectLst/>
                        <a:latin typeface="Calibri"/>
                        <a:ea typeface="Calibri"/>
                        <a:cs typeface="Arial"/>
                      </a:endParaRPr>
                    </a:p>
                    <a:p>
                      <a:pPr marL="0" marR="0">
                        <a:lnSpc>
                          <a:spcPct val="115000"/>
                        </a:lnSpc>
                        <a:spcBef>
                          <a:spcPts val="0"/>
                        </a:spcBef>
                        <a:spcAft>
                          <a:spcPts val="0"/>
                        </a:spcAft>
                      </a:pPr>
                      <a:r>
                        <a:rPr lang="en-US" sz="1800" b="1" i="1">
                          <a:effectLst/>
                          <a:latin typeface="Calibri"/>
                          <a:ea typeface="Calibri"/>
                          <a:cs typeface="Arial"/>
                        </a:rPr>
                        <a:t>nevertheless</a:t>
                      </a:r>
                      <a:endParaRPr lang="en-US" sz="1800">
                        <a:effectLst/>
                        <a:latin typeface="Calibri"/>
                        <a:ea typeface="Calibri"/>
                        <a:cs typeface="Arial"/>
                      </a:endParaRPr>
                    </a:p>
                    <a:p>
                      <a:pPr marL="0" marR="0">
                        <a:lnSpc>
                          <a:spcPct val="115000"/>
                        </a:lnSpc>
                        <a:spcBef>
                          <a:spcPts val="0"/>
                        </a:spcBef>
                        <a:spcAft>
                          <a:spcPts val="0"/>
                        </a:spcAft>
                      </a:pPr>
                      <a:r>
                        <a:rPr lang="en-US" sz="1800" b="1" i="1">
                          <a:effectLst/>
                          <a:latin typeface="Calibri"/>
                          <a:ea typeface="Calibri"/>
                          <a:cs typeface="Arial"/>
                        </a:rPr>
                        <a:t>nonetheless</a:t>
                      </a:r>
                      <a:endParaRPr lang="en-US" sz="1800">
                        <a:effectLst/>
                        <a:latin typeface="Calibri"/>
                        <a:ea typeface="Calibri"/>
                        <a:cs typeface="Arial"/>
                      </a:endParaRPr>
                    </a:p>
                    <a:p>
                      <a:pPr marL="0" marR="0">
                        <a:lnSpc>
                          <a:spcPct val="115000"/>
                        </a:lnSpc>
                        <a:spcBef>
                          <a:spcPts val="0"/>
                        </a:spcBef>
                        <a:spcAft>
                          <a:spcPts val="0"/>
                        </a:spcAft>
                      </a:pPr>
                      <a:r>
                        <a:rPr lang="en-US" sz="1800" b="1" i="1">
                          <a:effectLst/>
                          <a:latin typeface="Calibri"/>
                          <a:ea typeface="Calibri"/>
                          <a:cs typeface="Arial"/>
                        </a:rPr>
                        <a:t>on the other hand</a:t>
                      </a:r>
                      <a:endParaRPr lang="en-US" sz="180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800" b="1" i="1">
                          <a:effectLst/>
                          <a:latin typeface="Calibri"/>
                          <a:ea typeface="Calibri"/>
                          <a:cs typeface="Arial"/>
                        </a:rPr>
                        <a:t>but ( . . . anyway)</a:t>
                      </a:r>
                      <a:endParaRPr lang="en-US" sz="1800">
                        <a:effectLst/>
                        <a:latin typeface="Calibri"/>
                        <a:ea typeface="Calibri"/>
                        <a:cs typeface="Arial"/>
                      </a:endParaRPr>
                    </a:p>
                    <a:p>
                      <a:pPr marL="0" marR="0">
                        <a:lnSpc>
                          <a:spcPct val="115000"/>
                        </a:lnSpc>
                        <a:spcBef>
                          <a:spcPts val="0"/>
                        </a:spcBef>
                        <a:spcAft>
                          <a:spcPts val="0"/>
                        </a:spcAft>
                      </a:pPr>
                      <a:r>
                        <a:rPr lang="en-US" sz="1800" b="1" i="1">
                          <a:effectLst/>
                          <a:latin typeface="Calibri"/>
                          <a:ea typeface="Calibri"/>
                          <a:cs typeface="Arial"/>
                        </a:rPr>
                        <a:t>yet ( . . . still)</a:t>
                      </a:r>
                      <a:endParaRPr lang="en-US" sz="180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800" b="1" i="1">
                          <a:effectLst/>
                          <a:latin typeface="Calibri"/>
                          <a:ea typeface="Calibri"/>
                          <a:cs typeface="Arial"/>
                        </a:rPr>
                        <a:t>despite</a:t>
                      </a:r>
                      <a:endParaRPr lang="en-US" sz="1800">
                        <a:effectLst/>
                        <a:latin typeface="Calibri"/>
                        <a:ea typeface="Calibri"/>
                        <a:cs typeface="Arial"/>
                      </a:endParaRPr>
                    </a:p>
                    <a:p>
                      <a:pPr marL="0" marR="0">
                        <a:lnSpc>
                          <a:spcPct val="115000"/>
                        </a:lnSpc>
                        <a:spcBef>
                          <a:spcPts val="0"/>
                        </a:spcBef>
                        <a:spcAft>
                          <a:spcPts val="0"/>
                        </a:spcAft>
                      </a:pPr>
                      <a:r>
                        <a:rPr lang="en-US" sz="1800" b="1" i="1">
                          <a:effectLst/>
                          <a:latin typeface="Calibri"/>
                          <a:ea typeface="Calibri"/>
                          <a:cs typeface="Arial"/>
                        </a:rPr>
                        <a:t>in spite of</a:t>
                      </a:r>
                      <a:endParaRPr lang="en-US" sz="1800">
                        <a:effectLst/>
                        <a:latin typeface="Calibri"/>
                        <a:ea typeface="Calibri"/>
                        <a:cs typeface="Arial"/>
                      </a:endParaRPr>
                    </a:p>
                  </a:txBody>
                  <a:tcPr marL="68580" marR="68580" marT="0" marB="0"/>
                </a:tc>
              </a:tr>
              <a:tr h="1995396">
                <a:tc>
                  <a:txBody>
                    <a:bodyPr/>
                    <a:lstStyle/>
                    <a:p>
                      <a:pPr marL="0" marR="0">
                        <a:lnSpc>
                          <a:spcPct val="115000"/>
                        </a:lnSpc>
                        <a:spcBef>
                          <a:spcPts val="0"/>
                        </a:spcBef>
                        <a:spcAft>
                          <a:spcPts val="0"/>
                        </a:spcAft>
                      </a:pPr>
                      <a:r>
                        <a:rPr lang="en-US" sz="1800" b="1" dirty="0">
                          <a:solidFill>
                            <a:srgbClr val="FF0000"/>
                          </a:solidFill>
                          <a:effectLst/>
                          <a:latin typeface="Calibri"/>
                          <a:ea typeface="Calibri"/>
                          <a:cs typeface="Arial"/>
                        </a:rPr>
                        <a:t>Condition</a:t>
                      </a:r>
                      <a:endParaRPr lang="en-US" sz="1800"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800" b="1" i="1" dirty="0">
                          <a:effectLst/>
                          <a:latin typeface="Calibri"/>
                          <a:ea typeface="Calibri"/>
                          <a:cs typeface="Arial"/>
                        </a:rPr>
                        <a:t>if</a:t>
                      </a:r>
                      <a:endParaRPr lang="en-US" sz="1800" dirty="0">
                        <a:effectLst/>
                        <a:latin typeface="Calibri"/>
                        <a:ea typeface="Calibri"/>
                        <a:cs typeface="Arial"/>
                      </a:endParaRPr>
                    </a:p>
                    <a:p>
                      <a:pPr marL="0" marR="0">
                        <a:lnSpc>
                          <a:spcPct val="115000"/>
                        </a:lnSpc>
                        <a:spcBef>
                          <a:spcPts val="0"/>
                        </a:spcBef>
                        <a:spcAft>
                          <a:spcPts val="0"/>
                        </a:spcAft>
                      </a:pPr>
                      <a:r>
                        <a:rPr lang="en-US" sz="1800" b="1" i="1" dirty="0">
                          <a:effectLst/>
                          <a:latin typeface="Calibri"/>
                          <a:ea typeface="Calibri"/>
                          <a:cs typeface="Arial"/>
                        </a:rPr>
                        <a:t>unless</a:t>
                      </a:r>
                      <a:endParaRPr lang="en-US" sz="1800" dirty="0">
                        <a:effectLst/>
                        <a:latin typeface="Calibri"/>
                        <a:ea typeface="Calibri"/>
                        <a:cs typeface="Arial"/>
                      </a:endParaRPr>
                    </a:p>
                    <a:p>
                      <a:pPr marL="0" marR="0">
                        <a:lnSpc>
                          <a:spcPct val="115000"/>
                        </a:lnSpc>
                        <a:spcBef>
                          <a:spcPts val="0"/>
                        </a:spcBef>
                        <a:spcAft>
                          <a:spcPts val="0"/>
                        </a:spcAft>
                      </a:pPr>
                      <a:r>
                        <a:rPr lang="en-US" sz="1800" b="1" i="1" dirty="0">
                          <a:effectLst/>
                          <a:latin typeface="Calibri"/>
                          <a:ea typeface="Calibri"/>
                          <a:cs typeface="Arial"/>
                        </a:rPr>
                        <a:t>only if</a:t>
                      </a:r>
                      <a:endParaRPr lang="en-US" sz="1800" dirty="0">
                        <a:effectLst/>
                        <a:latin typeface="Calibri"/>
                        <a:ea typeface="Calibri"/>
                        <a:cs typeface="Arial"/>
                      </a:endParaRPr>
                    </a:p>
                    <a:p>
                      <a:pPr marL="0" marR="0">
                        <a:lnSpc>
                          <a:spcPct val="115000"/>
                        </a:lnSpc>
                        <a:spcBef>
                          <a:spcPts val="0"/>
                        </a:spcBef>
                        <a:spcAft>
                          <a:spcPts val="0"/>
                        </a:spcAft>
                      </a:pPr>
                      <a:r>
                        <a:rPr lang="en-US" sz="1800" b="1" i="1" dirty="0">
                          <a:effectLst/>
                          <a:latin typeface="Calibri"/>
                          <a:ea typeface="Calibri"/>
                          <a:cs typeface="Arial"/>
                        </a:rPr>
                        <a:t>even if</a:t>
                      </a:r>
                      <a:endParaRPr lang="en-US" sz="1800" dirty="0">
                        <a:effectLst/>
                        <a:latin typeface="Calibri"/>
                        <a:ea typeface="Calibri"/>
                        <a:cs typeface="Arial"/>
                      </a:endParaRPr>
                    </a:p>
                    <a:p>
                      <a:pPr marL="0" marR="0">
                        <a:lnSpc>
                          <a:spcPct val="115000"/>
                        </a:lnSpc>
                        <a:spcBef>
                          <a:spcPts val="0"/>
                        </a:spcBef>
                        <a:spcAft>
                          <a:spcPts val="0"/>
                        </a:spcAft>
                      </a:pPr>
                      <a:r>
                        <a:rPr lang="en-US" sz="1800" b="1" i="1" dirty="0">
                          <a:effectLst/>
                          <a:latin typeface="Calibri"/>
                          <a:ea typeface="Calibri"/>
                          <a:cs typeface="Arial"/>
                        </a:rPr>
                        <a:t>whether or not</a:t>
                      </a:r>
                      <a:endParaRPr lang="en-US" sz="1800" dirty="0">
                        <a:effectLst/>
                        <a:latin typeface="Calibri"/>
                        <a:ea typeface="Calibri"/>
                        <a:cs typeface="Arial"/>
                      </a:endParaRPr>
                    </a:p>
                    <a:p>
                      <a:pPr marL="0" marR="0">
                        <a:lnSpc>
                          <a:spcPct val="115000"/>
                        </a:lnSpc>
                        <a:spcBef>
                          <a:spcPts val="0"/>
                        </a:spcBef>
                        <a:spcAft>
                          <a:spcPts val="0"/>
                        </a:spcAft>
                      </a:pPr>
                      <a:r>
                        <a:rPr lang="en-US" sz="1800" b="1" i="1" dirty="0">
                          <a:effectLst/>
                          <a:latin typeface="Calibri"/>
                          <a:ea typeface="Calibri"/>
                          <a:cs typeface="Arial"/>
                        </a:rPr>
                        <a:t>in case</a:t>
                      </a:r>
                      <a:endParaRPr lang="en-US" sz="1800"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800" b="1" i="1" dirty="0">
                          <a:effectLst/>
                          <a:latin typeface="Calibri"/>
                          <a:ea typeface="Calibri"/>
                          <a:cs typeface="Arial"/>
                        </a:rPr>
                        <a:t>otherwise</a:t>
                      </a:r>
                      <a:endParaRPr lang="en-US" sz="1800"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800" b="1" i="1" dirty="0">
                          <a:effectLst/>
                          <a:latin typeface="Calibri"/>
                          <a:ea typeface="Calibri"/>
                          <a:cs typeface="Arial"/>
                        </a:rPr>
                        <a:t>or (else)</a:t>
                      </a:r>
                      <a:endParaRPr lang="en-US" sz="1800"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1800" b="1" i="1" dirty="0">
                          <a:effectLst/>
                          <a:latin typeface="Calibri"/>
                          <a:ea typeface="Calibri"/>
                          <a:cs typeface="Arial"/>
                        </a:rPr>
                        <a:t> </a:t>
                      </a:r>
                      <a:endParaRPr lang="en-US" sz="1800" dirty="0">
                        <a:effectLst/>
                        <a:latin typeface="Calibri"/>
                        <a:ea typeface="Calibri"/>
                        <a:cs typeface="Arial"/>
                      </a:endParaRPr>
                    </a:p>
                  </a:txBody>
                  <a:tcPr marL="68580" marR="68580" marT="0" marB="0"/>
                </a:tc>
              </a:tr>
            </a:tbl>
          </a:graphicData>
        </a:graphic>
      </p:graphicFrame>
    </p:spTree>
    <p:extLst>
      <p:ext uri="{BB962C8B-B14F-4D97-AF65-F5344CB8AC3E}">
        <p14:creationId xmlns:p14="http://schemas.microsoft.com/office/powerpoint/2010/main" val="10407830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7467600" cy="5940552"/>
          </a:xfrm>
        </p:spPr>
        <p:txBody>
          <a:bodyPr>
            <a:normAutofit lnSpcReduction="10000"/>
          </a:bodyPr>
          <a:lstStyle/>
          <a:p>
            <a:pPr marL="0" lvl="0">
              <a:lnSpc>
                <a:spcPct val="115000"/>
              </a:lnSpc>
              <a:spcBef>
                <a:spcPts val="0"/>
              </a:spcBef>
              <a:spcAft>
                <a:spcPts val="1000"/>
              </a:spcAft>
              <a:buClr>
                <a:srgbClr val="FE8637"/>
              </a:buClr>
            </a:pPr>
            <a:r>
              <a:rPr lang="en-US" b="1" i="1" dirty="0">
                <a:solidFill>
                  <a:srgbClr val="FF0000"/>
                </a:solidFill>
                <a:latin typeface="Calibri"/>
                <a:ea typeface="Calibri"/>
                <a:cs typeface="Arial"/>
              </a:rPr>
              <a:t>Exercise 32, p. 411.</a:t>
            </a:r>
            <a:endParaRPr lang="en-US" dirty="0">
              <a:solidFill>
                <a:srgbClr val="FF0000"/>
              </a:solidFill>
              <a:latin typeface="Calibri"/>
              <a:ea typeface="Calibri"/>
              <a:cs typeface="Arial"/>
            </a:endParaRPr>
          </a:p>
          <a:p>
            <a:pPr marL="0" lvl="0">
              <a:lnSpc>
                <a:spcPct val="115000"/>
              </a:lnSpc>
              <a:spcBef>
                <a:spcPts val="0"/>
              </a:spcBef>
              <a:spcAft>
                <a:spcPts val="1000"/>
              </a:spcAft>
              <a:buClr>
                <a:srgbClr val="FE8637"/>
              </a:buClr>
            </a:pPr>
            <a:r>
              <a:rPr lang="en-US" b="1" i="1" dirty="0">
                <a:solidFill>
                  <a:prstClr val="black"/>
                </a:solidFill>
                <a:latin typeface="Calibri"/>
                <a:ea typeface="Calibri"/>
                <a:cs typeface="Arial"/>
              </a:rPr>
              <a:t>Possible completions:</a:t>
            </a:r>
            <a:endParaRPr lang="en-US" dirty="0">
              <a:solidFill>
                <a:prstClr val="black"/>
              </a:solidFill>
              <a:latin typeface="Calibri"/>
              <a:ea typeface="Calibri"/>
              <a:cs typeface="Arial"/>
            </a:endParaRPr>
          </a:p>
          <a:p>
            <a:pPr marL="0" lvl="0">
              <a:lnSpc>
                <a:spcPct val="115000"/>
              </a:lnSpc>
              <a:spcBef>
                <a:spcPts val="0"/>
              </a:spcBef>
              <a:spcAft>
                <a:spcPts val="1000"/>
              </a:spcAft>
              <a:buClr>
                <a:srgbClr val="FE8637"/>
              </a:buClr>
            </a:pPr>
            <a:r>
              <a:rPr lang="en-US" b="1" i="1" dirty="0">
                <a:solidFill>
                  <a:prstClr val="black"/>
                </a:solidFill>
                <a:latin typeface="Calibri"/>
                <a:ea typeface="Calibri"/>
                <a:cs typeface="Arial"/>
              </a:rPr>
              <a:t>2. I failed the exam because I did not study.</a:t>
            </a:r>
            <a:endParaRPr lang="en-US" dirty="0">
              <a:solidFill>
                <a:prstClr val="black"/>
              </a:solidFill>
              <a:latin typeface="Calibri"/>
              <a:ea typeface="Calibri"/>
              <a:cs typeface="Arial"/>
            </a:endParaRPr>
          </a:p>
          <a:p>
            <a:pPr marL="0" lvl="0">
              <a:lnSpc>
                <a:spcPct val="115000"/>
              </a:lnSpc>
              <a:spcBef>
                <a:spcPts val="0"/>
              </a:spcBef>
              <a:spcAft>
                <a:spcPts val="1000"/>
              </a:spcAft>
              <a:buClr>
                <a:srgbClr val="FE8637"/>
              </a:buClr>
            </a:pPr>
            <a:r>
              <a:rPr lang="en-US" b="1" i="1" dirty="0">
                <a:solidFill>
                  <a:prstClr val="black"/>
                </a:solidFill>
                <a:latin typeface="Calibri"/>
                <a:ea typeface="Calibri"/>
                <a:cs typeface="Arial"/>
              </a:rPr>
              <a:t>3. Although I studied, I did not pass the exam.</a:t>
            </a:r>
            <a:endParaRPr lang="en-US" dirty="0">
              <a:solidFill>
                <a:prstClr val="black"/>
              </a:solidFill>
              <a:latin typeface="Calibri"/>
              <a:ea typeface="Calibri"/>
              <a:cs typeface="Arial"/>
            </a:endParaRPr>
          </a:p>
          <a:p>
            <a:pPr marL="0" lvl="0">
              <a:lnSpc>
                <a:spcPct val="115000"/>
              </a:lnSpc>
              <a:spcBef>
                <a:spcPts val="0"/>
              </a:spcBef>
              <a:spcAft>
                <a:spcPts val="1000"/>
              </a:spcAft>
              <a:buClr>
                <a:srgbClr val="FE8637"/>
              </a:buClr>
            </a:pPr>
            <a:r>
              <a:rPr lang="en-US" b="1" i="1" dirty="0">
                <a:solidFill>
                  <a:prstClr val="black"/>
                </a:solidFill>
                <a:latin typeface="Calibri"/>
                <a:ea typeface="Calibri"/>
                <a:cs typeface="Arial"/>
              </a:rPr>
              <a:t>4. I did not study. Therefore, I failed the exam.</a:t>
            </a:r>
            <a:endParaRPr lang="en-US" dirty="0">
              <a:solidFill>
                <a:prstClr val="black"/>
              </a:solidFill>
              <a:latin typeface="Calibri"/>
              <a:ea typeface="Calibri"/>
              <a:cs typeface="Arial"/>
            </a:endParaRPr>
          </a:p>
          <a:p>
            <a:pPr marL="0" lvl="0">
              <a:lnSpc>
                <a:spcPct val="115000"/>
              </a:lnSpc>
              <a:spcBef>
                <a:spcPts val="0"/>
              </a:spcBef>
              <a:spcAft>
                <a:spcPts val="1000"/>
              </a:spcAft>
              <a:buClr>
                <a:srgbClr val="FE8637"/>
              </a:buClr>
            </a:pPr>
            <a:r>
              <a:rPr lang="en-US" b="1" i="1" dirty="0">
                <a:solidFill>
                  <a:prstClr val="black"/>
                </a:solidFill>
                <a:latin typeface="Calibri"/>
                <a:ea typeface="Calibri"/>
                <a:cs typeface="Arial"/>
              </a:rPr>
              <a:t>5. I did not study. However, I passed the exam.</a:t>
            </a:r>
            <a:endParaRPr lang="en-US" dirty="0">
              <a:solidFill>
                <a:prstClr val="black"/>
              </a:solidFill>
              <a:latin typeface="Calibri"/>
              <a:ea typeface="Calibri"/>
              <a:cs typeface="Arial"/>
            </a:endParaRPr>
          </a:p>
          <a:p>
            <a:pPr marL="0" lvl="0">
              <a:lnSpc>
                <a:spcPct val="115000"/>
              </a:lnSpc>
              <a:spcBef>
                <a:spcPts val="0"/>
              </a:spcBef>
              <a:spcAft>
                <a:spcPts val="1000"/>
              </a:spcAft>
              <a:buClr>
                <a:srgbClr val="FE8637"/>
              </a:buClr>
            </a:pPr>
            <a:r>
              <a:rPr lang="en-US" b="1" i="1" dirty="0">
                <a:solidFill>
                  <a:prstClr val="black"/>
                </a:solidFill>
                <a:latin typeface="Calibri"/>
                <a:ea typeface="Calibri"/>
                <a:cs typeface="Arial"/>
              </a:rPr>
              <a:t>6. I studied. Nevertheless, I failed the exam.</a:t>
            </a:r>
            <a:endParaRPr lang="en-US" dirty="0">
              <a:solidFill>
                <a:prstClr val="black"/>
              </a:solidFill>
              <a:latin typeface="Calibri"/>
              <a:ea typeface="Calibri"/>
              <a:cs typeface="Arial"/>
            </a:endParaRPr>
          </a:p>
          <a:p>
            <a:pPr marL="0" lvl="0">
              <a:lnSpc>
                <a:spcPct val="115000"/>
              </a:lnSpc>
              <a:spcBef>
                <a:spcPts val="0"/>
              </a:spcBef>
              <a:spcAft>
                <a:spcPts val="1000"/>
              </a:spcAft>
              <a:buClr>
                <a:srgbClr val="FE8637"/>
              </a:buClr>
            </a:pPr>
            <a:r>
              <a:rPr lang="en-US" b="1" i="1" dirty="0">
                <a:solidFill>
                  <a:prstClr val="black"/>
                </a:solidFill>
                <a:latin typeface="Calibri"/>
                <a:ea typeface="Calibri"/>
                <a:cs typeface="Arial"/>
              </a:rPr>
              <a:t>7. Even though I did not study, I (still) passed the exam.</a:t>
            </a:r>
            <a:endParaRPr lang="en-US" dirty="0">
              <a:solidFill>
                <a:prstClr val="black"/>
              </a:solidFill>
              <a:latin typeface="Calibri"/>
              <a:ea typeface="Calibri"/>
              <a:cs typeface="Arial"/>
            </a:endParaRPr>
          </a:p>
          <a:p>
            <a:pPr marL="0" lvl="0">
              <a:lnSpc>
                <a:spcPct val="115000"/>
              </a:lnSpc>
              <a:spcBef>
                <a:spcPts val="0"/>
              </a:spcBef>
              <a:spcAft>
                <a:spcPts val="1000"/>
              </a:spcAft>
              <a:buClr>
                <a:srgbClr val="FE8637"/>
              </a:buClr>
            </a:pPr>
            <a:r>
              <a:rPr lang="en-US" b="1" i="1" dirty="0">
                <a:solidFill>
                  <a:prstClr val="black"/>
                </a:solidFill>
                <a:latin typeface="Calibri"/>
                <a:ea typeface="Calibri"/>
                <a:cs typeface="Arial"/>
              </a:rPr>
              <a:t>8. I did not study, so I did not pass the exam.</a:t>
            </a:r>
            <a:endParaRPr lang="en-US" dirty="0">
              <a:solidFill>
                <a:prstClr val="black"/>
              </a:solidFill>
              <a:latin typeface="Calibri"/>
              <a:ea typeface="Calibri"/>
              <a:cs typeface="Arial"/>
            </a:endParaRPr>
          </a:p>
          <a:p>
            <a:pPr marL="0" lvl="0">
              <a:lnSpc>
                <a:spcPct val="115000"/>
              </a:lnSpc>
              <a:spcBef>
                <a:spcPts val="0"/>
              </a:spcBef>
              <a:spcAft>
                <a:spcPts val="1000"/>
              </a:spcAft>
              <a:buClr>
                <a:srgbClr val="FE8637"/>
              </a:buClr>
            </a:pPr>
            <a:r>
              <a:rPr lang="en-US" b="1" i="1" dirty="0">
                <a:solidFill>
                  <a:prstClr val="black"/>
                </a:solidFill>
                <a:latin typeface="Calibri"/>
                <a:ea typeface="Calibri"/>
                <a:cs typeface="Arial"/>
              </a:rPr>
              <a:t>9. Since I did not study, I did not pass the exam.</a:t>
            </a:r>
            <a:endParaRPr lang="en-US" dirty="0">
              <a:solidFill>
                <a:prstClr val="black"/>
              </a:solidFill>
              <a:latin typeface="Calibri"/>
              <a:ea typeface="Calibri"/>
              <a:cs typeface="Arial"/>
            </a:endParaRPr>
          </a:p>
          <a:p>
            <a:pPr marL="0" lvl="0">
              <a:lnSpc>
                <a:spcPct val="115000"/>
              </a:lnSpc>
              <a:spcBef>
                <a:spcPts val="0"/>
              </a:spcBef>
              <a:spcAft>
                <a:spcPts val="1000"/>
              </a:spcAft>
              <a:buClr>
                <a:srgbClr val="FE8637"/>
              </a:buClr>
            </a:pPr>
            <a:r>
              <a:rPr lang="en-US" b="1" i="1" dirty="0">
                <a:solidFill>
                  <a:prstClr val="black"/>
                </a:solidFill>
                <a:latin typeface="Calibri"/>
                <a:ea typeface="Calibri"/>
                <a:cs typeface="Arial"/>
              </a:rPr>
              <a:t>10. If I study for the exam, I will pass it.</a:t>
            </a:r>
            <a:endParaRPr lang="en-US" dirty="0">
              <a:solidFill>
                <a:prstClr val="black"/>
              </a:solidFill>
              <a:latin typeface="Calibri"/>
              <a:ea typeface="Calibri"/>
              <a:cs typeface="Arial"/>
            </a:endParaRPr>
          </a:p>
          <a:p>
            <a:endParaRPr lang="en-US" dirty="0"/>
          </a:p>
        </p:txBody>
      </p:sp>
    </p:spTree>
    <p:extLst>
      <p:ext uri="{BB962C8B-B14F-4D97-AF65-F5344CB8AC3E}">
        <p14:creationId xmlns:p14="http://schemas.microsoft.com/office/powerpoint/2010/main" val="17552212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85800"/>
            <a:ext cx="7467600" cy="5788152"/>
          </a:xfrm>
        </p:spPr>
        <p:txBody>
          <a:bodyPr/>
          <a:lstStyle/>
          <a:p>
            <a:pPr marL="0" marR="0">
              <a:lnSpc>
                <a:spcPct val="115000"/>
              </a:lnSpc>
              <a:spcBef>
                <a:spcPts val="0"/>
              </a:spcBef>
              <a:spcAft>
                <a:spcPts val="1000"/>
              </a:spcAft>
            </a:pPr>
            <a:r>
              <a:rPr lang="en-US" b="1" i="1" dirty="0">
                <a:latin typeface="Calibri"/>
                <a:ea typeface="Calibri"/>
                <a:cs typeface="Arial"/>
              </a:rPr>
              <a:t>11. Unless I study for the exam, I will fail it.</a:t>
            </a:r>
            <a:endParaRPr lang="en-US" dirty="0">
              <a:latin typeface="Calibri"/>
              <a:ea typeface="Calibri"/>
              <a:cs typeface="Arial"/>
            </a:endParaRPr>
          </a:p>
          <a:p>
            <a:pPr marL="0" marR="0">
              <a:lnSpc>
                <a:spcPct val="115000"/>
              </a:lnSpc>
              <a:spcBef>
                <a:spcPts val="0"/>
              </a:spcBef>
              <a:spcAft>
                <a:spcPts val="1000"/>
              </a:spcAft>
            </a:pPr>
            <a:r>
              <a:rPr lang="en-US" b="1" i="1" dirty="0">
                <a:latin typeface="Calibri"/>
                <a:ea typeface="Calibri"/>
                <a:cs typeface="Arial"/>
              </a:rPr>
              <a:t>12. I must study. Otherwise, I will fail the exam.</a:t>
            </a:r>
            <a:endParaRPr lang="en-US" dirty="0">
              <a:latin typeface="Calibri"/>
              <a:ea typeface="Calibri"/>
              <a:cs typeface="Arial"/>
            </a:endParaRPr>
          </a:p>
          <a:p>
            <a:pPr marL="0" marR="0">
              <a:lnSpc>
                <a:spcPct val="115000"/>
              </a:lnSpc>
              <a:spcBef>
                <a:spcPts val="0"/>
              </a:spcBef>
              <a:spcAft>
                <a:spcPts val="1000"/>
              </a:spcAft>
            </a:pPr>
            <a:r>
              <a:rPr lang="en-US" b="1" i="1" dirty="0">
                <a:latin typeface="Calibri"/>
                <a:ea typeface="Calibri"/>
                <a:cs typeface="Arial"/>
              </a:rPr>
              <a:t>13. Even if I study, I won’t pass.</a:t>
            </a:r>
            <a:endParaRPr lang="en-US" dirty="0">
              <a:latin typeface="Calibri"/>
              <a:ea typeface="Calibri"/>
              <a:cs typeface="Arial"/>
            </a:endParaRPr>
          </a:p>
          <a:p>
            <a:pPr marL="0" marR="0">
              <a:lnSpc>
                <a:spcPct val="115000"/>
              </a:lnSpc>
              <a:spcBef>
                <a:spcPts val="0"/>
              </a:spcBef>
              <a:spcAft>
                <a:spcPts val="1000"/>
              </a:spcAft>
            </a:pPr>
            <a:r>
              <a:rPr lang="en-US" b="1" i="1" dirty="0">
                <a:latin typeface="Calibri"/>
                <a:ea typeface="Calibri"/>
                <a:cs typeface="Arial"/>
              </a:rPr>
              <a:t>14. I did not study. Consequently, I failed the exam.</a:t>
            </a:r>
            <a:endParaRPr lang="en-US" dirty="0">
              <a:latin typeface="Calibri"/>
              <a:ea typeface="Calibri"/>
              <a:cs typeface="Arial"/>
            </a:endParaRPr>
          </a:p>
          <a:p>
            <a:pPr marL="0" marR="0">
              <a:lnSpc>
                <a:spcPct val="115000"/>
              </a:lnSpc>
              <a:spcBef>
                <a:spcPts val="0"/>
              </a:spcBef>
              <a:spcAft>
                <a:spcPts val="1000"/>
              </a:spcAft>
            </a:pPr>
            <a:r>
              <a:rPr lang="en-US" b="1" i="1" dirty="0">
                <a:latin typeface="Calibri"/>
                <a:ea typeface="Calibri"/>
                <a:cs typeface="Arial"/>
              </a:rPr>
              <a:t>15. I did not study. Nonetheless, I passed the exam.</a:t>
            </a:r>
            <a:endParaRPr lang="en-US" dirty="0">
              <a:latin typeface="Calibri"/>
              <a:ea typeface="Calibri"/>
              <a:cs typeface="Arial"/>
            </a:endParaRPr>
          </a:p>
          <a:p>
            <a:pPr marL="0" marR="0">
              <a:lnSpc>
                <a:spcPct val="115000"/>
              </a:lnSpc>
              <a:spcBef>
                <a:spcPts val="0"/>
              </a:spcBef>
              <a:spcAft>
                <a:spcPts val="1000"/>
              </a:spcAft>
            </a:pPr>
            <a:r>
              <a:rPr lang="en-US" b="1" i="1" dirty="0">
                <a:latin typeface="Calibri"/>
                <a:ea typeface="Calibri"/>
                <a:cs typeface="Arial"/>
              </a:rPr>
              <a:t>16. I will probably fail the exam whether I study or not.</a:t>
            </a:r>
            <a:endParaRPr lang="en-US" dirty="0">
              <a:latin typeface="Calibri"/>
              <a:ea typeface="Calibri"/>
              <a:cs typeface="Arial"/>
            </a:endParaRPr>
          </a:p>
          <a:p>
            <a:pPr marL="0" marR="0">
              <a:lnSpc>
                <a:spcPct val="115000"/>
              </a:lnSpc>
              <a:spcBef>
                <a:spcPts val="0"/>
              </a:spcBef>
              <a:spcAft>
                <a:spcPts val="1000"/>
              </a:spcAft>
            </a:pPr>
            <a:r>
              <a:rPr lang="en-US" b="1" i="1" dirty="0">
                <a:latin typeface="Calibri"/>
                <a:ea typeface="Calibri"/>
                <a:cs typeface="Arial"/>
              </a:rPr>
              <a:t>17. Only if I study will I pass the exam.</a:t>
            </a:r>
            <a:endParaRPr lang="en-US" dirty="0">
              <a:latin typeface="Calibri"/>
              <a:ea typeface="Calibri"/>
              <a:cs typeface="Arial"/>
            </a:endParaRPr>
          </a:p>
          <a:p>
            <a:pPr marL="0" marR="0">
              <a:lnSpc>
                <a:spcPct val="115000"/>
              </a:lnSpc>
              <a:spcBef>
                <a:spcPts val="0"/>
              </a:spcBef>
              <a:spcAft>
                <a:spcPts val="1000"/>
              </a:spcAft>
            </a:pPr>
            <a:r>
              <a:rPr lang="en-US" b="1" i="1" dirty="0">
                <a:latin typeface="Calibri"/>
                <a:ea typeface="Calibri"/>
                <a:cs typeface="Arial"/>
              </a:rPr>
              <a:t>18. I studied hard, yet I still failed the exam.</a:t>
            </a:r>
            <a:endParaRPr lang="en-US" dirty="0">
              <a:latin typeface="Calibri"/>
              <a:ea typeface="Calibri"/>
              <a:cs typeface="Arial"/>
            </a:endParaRPr>
          </a:p>
          <a:p>
            <a:pPr marL="0" marR="0">
              <a:lnSpc>
                <a:spcPct val="115000"/>
              </a:lnSpc>
              <a:spcBef>
                <a:spcPts val="0"/>
              </a:spcBef>
              <a:spcAft>
                <a:spcPts val="1000"/>
              </a:spcAft>
            </a:pPr>
            <a:r>
              <a:rPr lang="en-US" b="1" i="1" dirty="0">
                <a:latin typeface="Calibri"/>
                <a:ea typeface="Calibri"/>
                <a:cs typeface="Arial"/>
              </a:rPr>
              <a:t>19. You’d better study, or else you will fail the exam.</a:t>
            </a:r>
            <a:endParaRPr lang="en-US" dirty="0">
              <a:latin typeface="Calibri"/>
              <a:ea typeface="Calibri"/>
              <a:cs typeface="Arial"/>
            </a:endParaRPr>
          </a:p>
          <a:p>
            <a:endParaRPr lang="en-US" dirty="0"/>
          </a:p>
        </p:txBody>
      </p:sp>
    </p:spTree>
    <p:extLst>
      <p:ext uri="{BB962C8B-B14F-4D97-AF65-F5344CB8AC3E}">
        <p14:creationId xmlns:p14="http://schemas.microsoft.com/office/powerpoint/2010/main" val="23074493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7467600" cy="6016752"/>
          </a:xfrm>
        </p:spPr>
        <p:txBody>
          <a:bodyPr>
            <a:normAutofit fontScale="77500" lnSpcReduction="20000"/>
          </a:bodyPr>
          <a:lstStyle/>
          <a:p>
            <a:pPr marL="0" marR="0">
              <a:lnSpc>
                <a:spcPct val="115000"/>
              </a:lnSpc>
              <a:spcBef>
                <a:spcPts val="0"/>
              </a:spcBef>
              <a:spcAft>
                <a:spcPts val="1000"/>
              </a:spcAft>
            </a:pPr>
            <a:r>
              <a:rPr lang="en-US" b="1" dirty="0">
                <a:solidFill>
                  <a:srgbClr val="FF0000"/>
                </a:solidFill>
                <a:latin typeface="Calibri"/>
                <a:ea typeface="Calibri"/>
                <a:cs typeface="Arial"/>
              </a:rPr>
              <a:t>Exercise 37, p. 414.</a:t>
            </a:r>
            <a:endParaRPr lang="en-US" dirty="0">
              <a:solidFill>
                <a:srgbClr val="FF0000"/>
              </a:solidFill>
              <a:latin typeface="Calibri"/>
              <a:ea typeface="Calibri"/>
              <a:cs typeface="Arial"/>
            </a:endParaRPr>
          </a:p>
          <a:p>
            <a:pPr marL="0" marR="0">
              <a:lnSpc>
                <a:spcPct val="115000"/>
              </a:lnSpc>
              <a:spcBef>
                <a:spcPts val="0"/>
              </a:spcBef>
              <a:spcAft>
                <a:spcPts val="1000"/>
              </a:spcAft>
            </a:pPr>
            <a:r>
              <a:rPr lang="en-US" b="1" dirty="0">
                <a:latin typeface="Calibri"/>
                <a:ea typeface="Calibri"/>
                <a:cs typeface="Arial"/>
              </a:rPr>
              <a:t>1. We went shopping after we ate / eating dinner, but the stores were closed. We had to go back home even though we hadn’t found what we were looking for.</a:t>
            </a:r>
            <a:endParaRPr lang="en-US" dirty="0">
              <a:latin typeface="Calibri"/>
              <a:ea typeface="Calibri"/>
              <a:cs typeface="Arial"/>
            </a:endParaRPr>
          </a:p>
          <a:p>
            <a:pPr marL="0" marR="0">
              <a:lnSpc>
                <a:spcPct val="115000"/>
              </a:lnSpc>
              <a:spcBef>
                <a:spcPts val="0"/>
              </a:spcBef>
              <a:spcAft>
                <a:spcPts val="1000"/>
              </a:spcAft>
            </a:pPr>
            <a:r>
              <a:rPr lang="en-US" b="1" dirty="0">
                <a:latin typeface="Calibri"/>
                <a:ea typeface="Calibri"/>
                <a:cs typeface="Arial"/>
              </a:rPr>
              <a:t>2. I want to explain that I know a lot of grammar, but my problem is that I don’t have enough vocabulary.</a:t>
            </a:r>
            <a:endParaRPr lang="en-US" dirty="0">
              <a:latin typeface="Calibri"/>
              <a:ea typeface="Calibri"/>
              <a:cs typeface="Arial"/>
            </a:endParaRPr>
          </a:p>
          <a:p>
            <a:pPr marL="0" marR="0">
              <a:lnSpc>
                <a:spcPct val="115000"/>
              </a:lnSpc>
              <a:spcBef>
                <a:spcPts val="0"/>
              </a:spcBef>
              <a:spcAft>
                <a:spcPts val="1000"/>
              </a:spcAft>
            </a:pPr>
            <a:r>
              <a:rPr lang="en-US" b="1" dirty="0">
                <a:latin typeface="Calibri"/>
                <a:ea typeface="Calibri"/>
                <a:cs typeface="Arial"/>
              </a:rPr>
              <a:t>3. When I got lost in the bus station, a kind man helped me. He explained how to read the huge bus schedule on the wall, took me to the window to buy a ticket, and showed me w here m y bus was. I will always appreciate his kindness.</a:t>
            </a:r>
            <a:endParaRPr lang="en-US" dirty="0">
              <a:latin typeface="Calibri"/>
              <a:ea typeface="Calibri"/>
              <a:cs typeface="Arial"/>
            </a:endParaRPr>
          </a:p>
          <a:p>
            <a:pPr marL="0" marR="0">
              <a:lnSpc>
                <a:spcPct val="115000"/>
              </a:lnSpc>
              <a:spcBef>
                <a:spcPts val="0"/>
              </a:spcBef>
              <a:spcAft>
                <a:spcPts val="1000"/>
              </a:spcAft>
            </a:pPr>
            <a:r>
              <a:rPr lang="en-US" b="1" dirty="0">
                <a:latin typeface="Calibri"/>
                <a:ea typeface="Calibri"/>
                <a:cs typeface="Arial"/>
              </a:rPr>
              <a:t>4. I had never understood the importance of knowing the English language / of knowing English until I worked at a large, international company.</a:t>
            </a:r>
            <a:endParaRPr lang="en-US" dirty="0">
              <a:latin typeface="Calibri"/>
              <a:ea typeface="Calibri"/>
              <a:cs typeface="Arial"/>
            </a:endParaRPr>
          </a:p>
          <a:p>
            <a:pPr marL="0" marR="0">
              <a:lnSpc>
                <a:spcPct val="115000"/>
              </a:lnSpc>
              <a:spcBef>
                <a:spcPts val="0"/>
              </a:spcBef>
              <a:spcAft>
                <a:spcPts val="1000"/>
              </a:spcAft>
            </a:pPr>
            <a:r>
              <a:rPr lang="en-US" b="1" dirty="0">
                <a:latin typeface="Calibri"/>
                <a:ea typeface="Calibri"/>
                <a:cs typeface="Arial"/>
              </a:rPr>
              <a:t>5. When I was young, my father found an American woman to teach my brothers and me English, but when we moved to another town, my father wasn’t able to find another teacher for another five years.</a:t>
            </a:r>
            <a:endParaRPr lang="en-US" dirty="0">
              <a:latin typeface="Calibri"/>
              <a:ea typeface="Calibri"/>
              <a:cs typeface="Arial"/>
            </a:endParaRPr>
          </a:p>
          <a:p>
            <a:pPr marL="0" marR="0">
              <a:lnSpc>
                <a:spcPct val="115000"/>
              </a:lnSpc>
              <a:spcBef>
                <a:spcPts val="0"/>
              </a:spcBef>
              <a:spcAft>
                <a:spcPts val="1000"/>
              </a:spcAft>
            </a:pPr>
            <a:r>
              <a:rPr lang="en-US" b="1" dirty="0">
                <a:latin typeface="Calibri"/>
                <a:ea typeface="Calibri"/>
                <a:cs typeface="Arial"/>
              </a:rPr>
              <a:t>6. I was surprised to see the room that I was given at the dormitory because there wasn’t any furniture and it was dirty.</a:t>
            </a:r>
            <a:endParaRPr lang="en-US" dirty="0">
              <a:latin typeface="Calibri"/>
              <a:ea typeface="Calibri"/>
              <a:cs typeface="Arial"/>
            </a:endParaRPr>
          </a:p>
          <a:p>
            <a:endParaRPr lang="en-US" dirty="0"/>
          </a:p>
        </p:txBody>
      </p:sp>
    </p:spTree>
    <p:extLst>
      <p:ext uri="{BB962C8B-B14F-4D97-AF65-F5344CB8AC3E}">
        <p14:creationId xmlns:p14="http://schemas.microsoft.com/office/powerpoint/2010/main" val="191310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7467600" cy="5940552"/>
          </a:xfrm>
        </p:spPr>
        <p:txBody>
          <a:bodyPr>
            <a:normAutofit fontScale="92500" lnSpcReduction="20000"/>
          </a:bodyPr>
          <a:lstStyle/>
          <a:p>
            <a:pPr marL="0" marR="0">
              <a:lnSpc>
                <a:spcPct val="115000"/>
              </a:lnSpc>
              <a:spcBef>
                <a:spcPts val="0"/>
              </a:spcBef>
              <a:spcAft>
                <a:spcPts val="1000"/>
              </a:spcAft>
            </a:pPr>
            <a:r>
              <a:rPr lang="en-US" b="1" dirty="0">
                <a:latin typeface="Calibri"/>
                <a:ea typeface="Calibri"/>
                <a:cs typeface="Arial"/>
              </a:rPr>
              <a:t>7. When I me t Mr. Lee for the first time, we played video games at the student center. Even though we couldn’t communicate very well, we had a good time.</a:t>
            </a:r>
            <a:endParaRPr lang="en-US" dirty="0">
              <a:latin typeface="Calibri"/>
              <a:ea typeface="Calibri"/>
              <a:cs typeface="Arial"/>
            </a:endParaRPr>
          </a:p>
          <a:p>
            <a:pPr marL="0" marR="0">
              <a:lnSpc>
                <a:spcPct val="115000"/>
              </a:lnSpc>
              <a:spcBef>
                <a:spcPts val="0"/>
              </a:spcBef>
              <a:spcAft>
                <a:spcPts val="1000"/>
              </a:spcAft>
            </a:pPr>
            <a:r>
              <a:rPr lang="en-US" b="1" dirty="0">
                <a:latin typeface="Calibri"/>
                <a:ea typeface="Calibri"/>
                <a:cs typeface="Arial"/>
              </a:rPr>
              <a:t>8. Because the United States is a large and big country, it has a diverse population.</a:t>
            </a:r>
            <a:endParaRPr lang="en-US" dirty="0">
              <a:latin typeface="Calibri"/>
              <a:ea typeface="Calibri"/>
              <a:cs typeface="Arial"/>
            </a:endParaRPr>
          </a:p>
          <a:p>
            <a:pPr marL="0" marR="0">
              <a:lnSpc>
                <a:spcPct val="115000"/>
              </a:lnSpc>
              <a:spcBef>
                <a:spcPts val="0"/>
              </a:spcBef>
              <a:spcAft>
                <a:spcPts val="1000"/>
              </a:spcAft>
            </a:pPr>
            <a:r>
              <a:rPr lang="en-US" b="1" dirty="0">
                <a:latin typeface="Calibri"/>
                <a:ea typeface="Calibri"/>
                <a:cs typeface="Arial"/>
              </a:rPr>
              <a:t>9. My grammar class started at 10:35. When the teacher came to class, she returned the last quiz to my classmates and me. After that, we had another quiz.</a:t>
            </a:r>
            <a:endParaRPr lang="en-US" dirty="0">
              <a:latin typeface="Calibri"/>
              <a:ea typeface="Calibri"/>
              <a:cs typeface="Arial"/>
            </a:endParaRPr>
          </a:p>
          <a:p>
            <a:pPr marL="0" marR="0">
              <a:lnSpc>
                <a:spcPct val="115000"/>
              </a:lnSpc>
              <a:spcBef>
                <a:spcPts val="0"/>
              </a:spcBef>
              <a:spcAft>
                <a:spcPts val="1000"/>
              </a:spcAft>
            </a:pPr>
            <a:r>
              <a:rPr lang="en-US" b="1" dirty="0">
                <a:latin typeface="Calibri"/>
                <a:ea typeface="Calibri"/>
                <a:cs typeface="Arial"/>
              </a:rPr>
              <a:t>10. If a wife has to work, her husband should share the housework with her. If both of them help, the housework can be finished much faster.</a:t>
            </a:r>
            <a:endParaRPr lang="en-US" dirty="0">
              <a:latin typeface="Calibri"/>
              <a:ea typeface="Calibri"/>
              <a:cs typeface="Arial"/>
            </a:endParaRPr>
          </a:p>
          <a:p>
            <a:pPr marL="0" marR="0">
              <a:lnSpc>
                <a:spcPct val="115000"/>
              </a:lnSpc>
              <a:spcBef>
                <a:spcPts val="0"/>
              </a:spcBef>
              <a:spcAft>
                <a:spcPts val="1000"/>
              </a:spcAft>
            </a:pPr>
            <a:r>
              <a:rPr lang="en-US" b="1" dirty="0">
                <a:latin typeface="Calibri"/>
                <a:ea typeface="Calibri"/>
                <a:cs typeface="Arial"/>
              </a:rPr>
              <a:t>11. The first time I went skiing, I was afraid to go down the hill, but then I thought to myself, “Why not? Give it a try. You’ll make it!” After standing around for ten minutes without moving, I finally decided to go down that hill.</a:t>
            </a:r>
            <a:endParaRPr lang="en-US" dirty="0">
              <a:latin typeface="Calibri"/>
              <a:ea typeface="Calibri"/>
              <a:cs typeface="Arial"/>
            </a:endParaRPr>
          </a:p>
          <a:p>
            <a:endParaRPr lang="en-US" dirty="0"/>
          </a:p>
        </p:txBody>
      </p:sp>
    </p:spTree>
    <p:extLst>
      <p:ext uri="{BB962C8B-B14F-4D97-AF65-F5344CB8AC3E}">
        <p14:creationId xmlns:p14="http://schemas.microsoft.com/office/powerpoint/2010/main" val="886786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7467600" cy="6016752"/>
          </a:xfrm>
        </p:spPr>
        <p:txBody>
          <a:bodyPr>
            <a:normAutofit/>
          </a:bodyPr>
          <a:lstStyle/>
          <a:p>
            <a:r>
              <a:rPr lang="en-US" sz="2800" b="1" dirty="0">
                <a:solidFill>
                  <a:srgbClr val="FF0000"/>
                </a:solidFill>
                <a:latin typeface="Palatino Linotype"/>
              </a:rPr>
              <a:t>Exercise 4, p. 398.</a:t>
            </a:r>
          </a:p>
          <a:p>
            <a:r>
              <a:rPr lang="en-US" sz="2800" dirty="0">
                <a:latin typeface="Garamond"/>
              </a:rPr>
              <a:t>2. his wife’s illness</a:t>
            </a:r>
          </a:p>
          <a:p>
            <a:r>
              <a:rPr lang="en-US" sz="2800" dirty="0">
                <a:latin typeface="Garamond"/>
              </a:rPr>
              <a:t>3. the noise in the next apartment</a:t>
            </a:r>
          </a:p>
          <a:p>
            <a:r>
              <a:rPr lang="en-US" sz="2800" dirty="0">
                <a:latin typeface="Garamond"/>
              </a:rPr>
              <a:t>4. our parents’ generosity</a:t>
            </a:r>
          </a:p>
          <a:p>
            <a:r>
              <a:rPr lang="en-US" sz="2800" dirty="0">
                <a:latin typeface="Garamond"/>
              </a:rPr>
              <a:t>5. circumstances beyond our control</a:t>
            </a:r>
            <a:endParaRPr lang="en-US" sz="2800" dirty="0"/>
          </a:p>
        </p:txBody>
      </p:sp>
    </p:spTree>
    <p:extLst>
      <p:ext uri="{BB962C8B-B14F-4D97-AF65-F5344CB8AC3E}">
        <p14:creationId xmlns:p14="http://schemas.microsoft.com/office/powerpoint/2010/main" val="3446436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 </a:t>
            </a:r>
            <a:r>
              <a:rPr lang="en-US" dirty="0"/>
              <a:t>and Effect: Using Therefore, Consequently, and So</a:t>
            </a:r>
          </a:p>
        </p:txBody>
      </p:sp>
      <p:sp>
        <p:nvSpPr>
          <p:cNvPr id="3" name="Content Placeholder 2"/>
          <p:cNvSpPr>
            <a:spLocks noGrp="1"/>
          </p:cNvSpPr>
          <p:nvPr>
            <p:ph sz="quarter" idx="1"/>
          </p:nvPr>
        </p:nvSpPr>
        <p:spPr/>
        <p:txBody>
          <a:bodyPr>
            <a:normAutofit lnSpcReduction="10000"/>
          </a:bodyPr>
          <a:lstStyle/>
          <a:p>
            <a:pPr marL="0" marR="0">
              <a:lnSpc>
                <a:spcPct val="115000"/>
              </a:lnSpc>
              <a:spcBef>
                <a:spcPts val="0"/>
              </a:spcBef>
              <a:spcAft>
                <a:spcPts val="1000"/>
              </a:spcAft>
            </a:pPr>
            <a:r>
              <a:rPr lang="en-US" b="1" dirty="0">
                <a:latin typeface="Calibri"/>
                <a:ea typeface="Calibri"/>
                <a:cs typeface="Arial"/>
              </a:rPr>
              <a:t> (a) Al failed the test </a:t>
            </a:r>
            <a:r>
              <a:rPr lang="en-US" b="1" dirty="0">
                <a:solidFill>
                  <a:srgbClr val="0070C0"/>
                </a:solidFill>
                <a:latin typeface="Calibri"/>
                <a:ea typeface="Calibri"/>
                <a:cs typeface="Arial"/>
              </a:rPr>
              <a:t>because he didn’t study.</a:t>
            </a:r>
            <a:endParaRPr lang="en-US" dirty="0">
              <a:solidFill>
                <a:srgbClr val="0070C0"/>
              </a:solidFill>
              <a:latin typeface="Calibri"/>
              <a:ea typeface="Calibri"/>
              <a:cs typeface="Arial"/>
            </a:endParaRPr>
          </a:p>
          <a:p>
            <a:pPr marL="0" marR="0">
              <a:lnSpc>
                <a:spcPct val="115000"/>
              </a:lnSpc>
              <a:spcBef>
                <a:spcPts val="0"/>
              </a:spcBef>
              <a:spcAft>
                <a:spcPts val="1000"/>
              </a:spcAft>
            </a:pPr>
            <a:r>
              <a:rPr lang="en-US" b="1" dirty="0">
                <a:latin typeface="Calibri"/>
                <a:ea typeface="Calibri"/>
                <a:cs typeface="Arial"/>
              </a:rPr>
              <a:t>(b) Al didn’t study. </a:t>
            </a:r>
            <a:r>
              <a:rPr lang="en-US" b="1" dirty="0">
                <a:solidFill>
                  <a:srgbClr val="0070C0"/>
                </a:solidFill>
                <a:latin typeface="Calibri"/>
                <a:ea typeface="Calibri"/>
                <a:cs typeface="Arial"/>
              </a:rPr>
              <a:t>Therefore</a:t>
            </a:r>
            <a:r>
              <a:rPr lang="en-US" b="1" dirty="0">
                <a:latin typeface="Calibri"/>
                <a:ea typeface="Calibri"/>
                <a:cs typeface="Arial"/>
              </a:rPr>
              <a:t>, he failed the test.</a:t>
            </a:r>
            <a:endParaRPr lang="en-US" dirty="0">
              <a:latin typeface="Calibri"/>
              <a:ea typeface="Calibri"/>
              <a:cs typeface="Arial"/>
            </a:endParaRPr>
          </a:p>
          <a:p>
            <a:pPr marL="0" marR="0">
              <a:lnSpc>
                <a:spcPct val="115000"/>
              </a:lnSpc>
              <a:spcBef>
                <a:spcPts val="0"/>
              </a:spcBef>
              <a:spcAft>
                <a:spcPts val="1000"/>
              </a:spcAft>
            </a:pPr>
            <a:r>
              <a:rPr lang="en-US" b="1" dirty="0">
                <a:latin typeface="Calibri"/>
                <a:ea typeface="Calibri"/>
                <a:cs typeface="Arial"/>
              </a:rPr>
              <a:t>(c) Al didn’t study. </a:t>
            </a:r>
            <a:r>
              <a:rPr lang="en-US" b="1" dirty="0">
                <a:solidFill>
                  <a:srgbClr val="0070C0"/>
                </a:solidFill>
                <a:latin typeface="Calibri"/>
                <a:ea typeface="Calibri"/>
                <a:cs typeface="Arial"/>
              </a:rPr>
              <a:t>Consequently</a:t>
            </a:r>
            <a:r>
              <a:rPr lang="en-US" b="1" dirty="0">
                <a:latin typeface="Calibri"/>
                <a:ea typeface="Calibri"/>
                <a:cs typeface="Arial"/>
              </a:rPr>
              <a:t>, he failed the test.</a:t>
            </a:r>
            <a:endParaRPr lang="en-US" dirty="0">
              <a:latin typeface="Calibri"/>
              <a:ea typeface="Calibri"/>
              <a:cs typeface="Arial"/>
            </a:endParaRPr>
          </a:p>
          <a:p>
            <a:pPr marL="0" marR="0">
              <a:lnSpc>
                <a:spcPct val="115000"/>
              </a:lnSpc>
              <a:spcBef>
                <a:spcPts val="0"/>
              </a:spcBef>
              <a:spcAft>
                <a:spcPts val="1000"/>
              </a:spcAft>
            </a:pPr>
            <a:r>
              <a:rPr lang="en-US" b="1" dirty="0">
                <a:latin typeface="Calibri"/>
                <a:ea typeface="Calibri"/>
                <a:cs typeface="Arial"/>
              </a:rPr>
              <a:t>Examples (a), (b), and (c) have the </a:t>
            </a:r>
            <a:r>
              <a:rPr lang="en-US" b="1" dirty="0">
                <a:solidFill>
                  <a:srgbClr val="FF0000"/>
                </a:solidFill>
                <a:latin typeface="Calibri"/>
                <a:ea typeface="Calibri"/>
                <a:cs typeface="Arial"/>
              </a:rPr>
              <a:t>same</a:t>
            </a:r>
            <a:r>
              <a:rPr lang="en-US" b="1" dirty="0">
                <a:latin typeface="Calibri"/>
                <a:ea typeface="Calibri"/>
                <a:cs typeface="Arial"/>
              </a:rPr>
              <a:t> meaning.</a:t>
            </a:r>
            <a:endParaRPr lang="en-US" dirty="0">
              <a:latin typeface="Calibri"/>
              <a:ea typeface="Calibri"/>
              <a:cs typeface="Arial"/>
            </a:endParaRPr>
          </a:p>
          <a:p>
            <a:pPr marL="0" marR="0">
              <a:lnSpc>
                <a:spcPct val="115000"/>
              </a:lnSpc>
              <a:spcBef>
                <a:spcPts val="0"/>
              </a:spcBef>
              <a:spcAft>
                <a:spcPts val="1000"/>
              </a:spcAft>
            </a:pPr>
            <a:r>
              <a:rPr lang="en-US" b="1" dirty="0">
                <a:solidFill>
                  <a:srgbClr val="FF0000"/>
                </a:solidFill>
                <a:latin typeface="Calibri"/>
                <a:ea typeface="Calibri"/>
                <a:cs typeface="Arial"/>
              </a:rPr>
              <a:t>Therefore</a:t>
            </a:r>
            <a:r>
              <a:rPr lang="en-US" b="1" dirty="0">
                <a:latin typeface="Calibri"/>
                <a:ea typeface="Calibri"/>
                <a:cs typeface="Arial"/>
              </a:rPr>
              <a:t> and </a:t>
            </a:r>
            <a:r>
              <a:rPr lang="en-US" b="1" dirty="0">
                <a:solidFill>
                  <a:srgbClr val="FF0000"/>
                </a:solidFill>
                <a:latin typeface="Calibri"/>
                <a:ea typeface="Calibri"/>
                <a:cs typeface="Arial"/>
              </a:rPr>
              <a:t>consequently </a:t>
            </a:r>
            <a:r>
              <a:rPr lang="en-US" b="1" dirty="0">
                <a:latin typeface="Calibri"/>
                <a:ea typeface="Calibri"/>
                <a:cs typeface="Arial"/>
              </a:rPr>
              <a:t>mean “</a:t>
            </a:r>
            <a:r>
              <a:rPr lang="en-US" b="1" dirty="0">
                <a:solidFill>
                  <a:srgbClr val="0070C0"/>
                </a:solidFill>
                <a:latin typeface="Calibri"/>
                <a:ea typeface="Calibri"/>
                <a:cs typeface="Arial"/>
              </a:rPr>
              <a:t>as a result</a:t>
            </a:r>
            <a:r>
              <a:rPr lang="en-US" b="1" dirty="0">
                <a:latin typeface="Calibri"/>
                <a:ea typeface="Calibri"/>
                <a:cs typeface="Arial"/>
              </a:rPr>
              <a:t>.” In grammar, they are called </a:t>
            </a:r>
            <a:r>
              <a:rPr lang="en-US" b="1" dirty="0">
                <a:solidFill>
                  <a:srgbClr val="0070C0"/>
                </a:solidFill>
                <a:latin typeface="Calibri"/>
                <a:ea typeface="Calibri"/>
                <a:cs typeface="Arial"/>
              </a:rPr>
              <a:t>transitions</a:t>
            </a:r>
            <a:r>
              <a:rPr lang="en-US" b="1" dirty="0">
                <a:latin typeface="Calibri"/>
                <a:ea typeface="Calibri"/>
                <a:cs typeface="Arial"/>
              </a:rPr>
              <a:t> (or </a:t>
            </a:r>
            <a:r>
              <a:rPr lang="en-US" b="1" dirty="0">
                <a:solidFill>
                  <a:srgbClr val="FF0000"/>
                </a:solidFill>
                <a:latin typeface="Calibri"/>
                <a:ea typeface="Calibri"/>
                <a:cs typeface="Arial"/>
              </a:rPr>
              <a:t>conjunctive adverbs</a:t>
            </a:r>
            <a:r>
              <a:rPr lang="en-US" b="1" dirty="0">
                <a:latin typeface="Calibri"/>
                <a:ea typeface="Calibri"/>
                <a:cs typeface="Arial"/>
              </a:rPr>
              <a:t>).</a:t>
            </a:r>
            <a:endParaRPr lang="en-US" dirty="0">
              <a:latin typeface="Calibri"/>
              <a:ea typeface="Calibri"/>
              <a:cs typeface="Arial"/>
            </a:endParaRPr>
          </a:p>
          <a:p>
            <a:pPr marL="0" marR="0">
              <a:lnSpc>
                <a:spcPct val="115000"/>
              </a:lnSpc>
              <a:spcBef>
                <a:spcPts val="0"/>
              </a:spcBef>
              <a:spcAft>
                <a:spcPts val="1000"/>
              </a:spcAft>
            </a:pPr>
            <a:r>
              <a:rPr lang="en-US" b="1" dirty="0">
                <a:latin typeface="Calibri"/>
                <a:ea typeface="Calibri"/>
                <a:cs typeface="Arial"/>
              </a:rPr>
              <a:t>Transitions connect the ideas between two sentences. They are used most commonly in formal written English and rarely in spoken English.</a:t>
            </a:r>
            <a:endParaRPr lang="en-US" dirty="0">
              <a:latin typeface="Calibri"/>
              <a:ea typeface="Calibri"/>
              <a:cs typeface="Arial"/>
            </a:endParaRPr>
          </a:p>
          <a:p>
            <a:endParaRPr lang="en-US" dirty="0"/>
          </a:p>
        </p:txBody>
      </p:sp>
    </p:spTree>
    <p:extLst>
      <p:ext uri="{BB962C8B-B14F-4D97-AF65-F5344CB8AC3E}">
        <p14:creationId xmlns:p14="http://schemas.microsoft.com/office/powerpoint/2010/main" val="3184799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7467600" cy="6169152"/>
          </a:xfrm>
        </p:spPr>
        <p:txBody>
          <a:bodyPr>
            <a:normAutofit fontScale="92500" lnSpcReduction="10000"/>
          </a:bodyPr>
          <a:lstStyle/>
          <a:p>
            <a:pPr marL="0" marR="0">
              <a:lnSpc>
                <a:spcPct val="115000"/>
              </a:lnSpc>
              <a:spcBef>
                <a:spcPts val="0"/>
              </a:spcBef>
              <a:spcAft>
                <a:spcPts val="1000"/>
              </a:spcAft>
            </a:pPr>
            <a:r>
              <a:rPr lang="en-US" b="1" dirty="0">
                <a:latin typeface="Calibri"/>
                <a:ea typeface="Calibri"/>
                <a:cs typeface="Arial"/>
              </a:rPr>
              <a:t>(d) Al didn’t study. </a:t>
            </a:r>
            <a:r>
              <a:rPr lang="en-US" b="1" i="1" dirty="0">
                <a:solidFill>
                  <a:srgbClr val="FF0000"/>
                </a:solidFill>
                <a:latin typeface="Calibri"/>
                <a:ea typeface="Calibri"/>
                <a:cs typeface="Arial"/>
              </a:rPr>
              <a:t>Therefore</a:t>
            </a:r>
            <a:r>
              <a:rPr lang="en-US" i="1" dirty="0">
                <a:latin typeface="Calibri"/>
                <a:ea typeface="Calibri"/>
                <a:cs typeface="Arial"/>
              </a:rPr>
              <a:t>, </a:t>
            </a:r>
            <a:r>
              <a:rPr lang="en-US" b="1" dirty="0">
                <a:latin typeface="Calibri"/>
                <a:ea typeface="Calibri"/>
                <a:cs typeface="Arial"/>
              </a:rPr>
              <a:t>he failed the test.</a:t>
            </a:r>
            <a:endParaRPr lang="en-US" dirty="0">
              <a:latin typeface="Calibri"/>
              <a:ea typeface="Calibri"/>
              <a:cs typeface="Arial"/>
            </a:endParaRPr>
          </a:p>
          <a:p>
            <a:pPr marL="0" marR="0">
              <a:lnSpc>
                <a:spcPct val="115000"/>
              </a:lnSpc>
              <a:spcBef>
                <a:spcPts val="0"/>
              </a:spcBef>
              <a:spcAft>
                <a:spcPts val="1000"/>
              </a:spcAft>
            </a:pPr>
            <a:r>
              <a:rPr lang="en-US" b="1" dirty="0">
                <a:latin typeface="Calibri"/>
                <a:ea typeface="Calibri"/>
                <a:cs typeface="Arial"/>
              </a:rPr>
              <a:t>(e) Al didn’t study. He, </a:t>
            </a:r>
            <a:r>
              <a:rPr lang="en-US" b="1" i="1" dirty="0">
                <a:solidFill>
                  <a:srgbClr val="FF0000"/>
                </a:solidFill>
                <a:latin typeface="Calibri"/>
                <a:ea typeface="Calibri"/>
                <a:cs typeface="Arial"/>
              </a:rPr>
              <a:t>therefore</a:t>
            </a:r>
            <a:r>
              <a:rPr lang="en-US" i="1" dirty="0">
                <a:latin typeface="Calibri"/>
                <a:ea typeface="Calibri"/>
                <a:cs typeface="Arial"/>
              </a:rPr>
              <a:t>, </a:t>
            </a:r>
            <a:r>
              <a:rPr lang="en-US" b="1" dirty="0">
                <a:latin typeface="Calibri"/>
                <a:ea typeface="Calibri"/>
                <a:cs typeface="Arial"/>
              </a:rPr>
              <a:t>failed the test.</a:t>
            </a:r>
            <a:endParaRPr lang="en-US" dirty="0">
              <a:latin typeface="Calibri"/>
              <a:ea typeface="Calibri"/>
              <a:cs typeface="Arial"/>
            </a:endParaRPr>
          </a:p>
          <a:p>
            <a:pPr marL="0" marR="0">
              <a:lnSpc>
                <a:spcPct val="115000"/>
              </a:lnSpc>
              <a:spcBef>
                <a:spcPts val="0"/>
              </a:spcBef>
              <a:spcAft>
                <a:spcPts val="1000"/>
              </a:spcAft>
            </a:pPr>
            <a:r>
              <a:rPr lang="en-US" b="1" dirty="0">
                <a:latin typeface="Calibri"/>
                <a:ea typeface="Calibri"/>
                <a:cs typeface="Arial"/>
              </a:rPr>
              <a:t>(f) Al didn’t study. He failed the test, </a:t>
            </a:r>
            <a:r>
              <a:rPr lang="en-US" b="1" i="1" dirty="0">
                <a:solidFill>
                  <a:srgbClr val="FF0000"/>
                </a:solidFill>
                <a:latin typeface="Calibri"/>
                <a:ea typeface="Calibri"/>
                <a:cs typeface="Arial"/>
              </a:rPr>
              <a:t>therefore</a:t>
            </a:r>
            <a:r>
              <a:rPr lang="en-US" i="1" dirty="0">
                <a:latin typeface="Calibri"/>
                <a:ea typeface="Calibri"/>
                <a:cs typeface="Arial"/>
              </a:rPr>
              <a:t>.</a:t>
            </a:r>
            <a:endParaRPr lang="en-US" dirty="0">
              <a:latin typeface="Calibri"/>
              <a:ea typeface="Calibri"/>
              <a:cs typeface="Arial"/>
            </a:endParaRPr>
          </a:p>
          <a:p>
            <a:pPr marL="0" marR="0">
              <a:lnSpc>
                <a:spcPct val="115000"/>
              </a:lnSpc>
              <a:spcBef>
                <a:spcPts val="0"/>
              </a:spcBef>
              <a:spcAft>
                <a:spcPts val="1000"/>
              </a:spcAft>
            </a:pPr>
            <a:r>
              <a:rPr lang="en-US" b="1" dirty="0">
                <a:solidFill>
                  <a:srgbClr val="FF0000"/>
                </a:solidFill>
                <a:latin typeface="Calibri"/>
                <a:ea typeface="Calibri"/>
                <a:cs typeface="Arial"/>
              </a:rPr>
              <a:t>POSITIONS OF ATRANSTIONS:</a:t>
            </a:r>
          </a:p>
          <a:p>
            <a:pPr marL="0" marR="0">
              <a:lnSpc>
                <a:spcPct val="115000"/>
              </a:lnSpc>
              <a:spcBef>
                <a:spcPts val="0"/>
              </a:spcBef>
              <a:spcAft>
                <a:spcPts val="1000"/>
              </a:spcAft>
            </a:pPr>
            <a:r>
              <a:rPr lang="en-US" b="1" i="1" dirty="0">
                <a:solidFill>
                  <a:srgbClr val="0070C0"/>
                </a:solidFill>
                <a:latin typeface="Calibri"/>
                <a:ea typeface="Calibri"/>
                <a:cs typeface="Arial"/>
              </a:rPr>
              <a:t>transition</a:t>
            </a:r>
            <a:r>
              <a:rPr lang="en-US" i="1" dirty="0">
                <a:latin typeface="Calibri"/>
                <a:ea typeface="Calibri"/>
                <a:cs typeface="Arial"/>
              </a:rPr>
              <a:t> + </a:t>
            </a:r>
            <a:r>
              <a:rPr lang="en-US" b="1" dirty="0">
                <a:solidFill>
                  <a:srgbClr val="FF0000"/>
                </a:solidFill>
                <a:latin typeface="Calibri"/>
                <a:ea typeface="Calibri"/>
                <a:cs typeface="Arial"/>
              </a:rPr>
              <a:t>S</a:t>
            </a:r>
            <a:r>
              <a:rPr lang="en-US" b="1" dirty="0">
                <a:latin typeface="Calibri"/>
                <a:ea typeface="Calibri"/>
                <a:cs typeface="Arial"/>
              </a:rPr>
              <a:t> + </a:t>
            </a:r>
            <a:r>
              <a:rPr lang="en-US" b="1" dirty="0">
                <a:solidFill>
                  <a:srgbClr val="FF0000"/>
                </a:solidFill>
                <a:latin typeface="Calibri"/>
                <a:ea typeface="Calibri"/>
                <a:cs typeface="Arial"/>
              </a:rPr>
              <a:t>V</a:t>
            </a:r>
            <a:r>
              <a:rPr lang="en-US" b="1" dirty="0">
                <a:latin typeface="Calibri"/>
                <a:ea typeface="Calibri"/>
                <a:cs typeface="Arial"/>
              </a:rPr>
              <a:t> (+ rest of sentence)</a:t>
            </a:r>
            <a:endParaRPr lang="en-US" dirty="0">
              <a:latin typeface="Calibri"/>
              <a:ea typeface="Calibri"/>
              <a:cs typeface="Arial"/>
            </a:endParaRPr>
          </a:p>
          <a:p>
            <a:pPr marL="0" marR="0">
              <a:lnSpc>
                <a:spcPct val="115000"/>
              </a:lnSpc>
              <a:spcBef>
                <a:spcPts val="0"/>
              </a:spcBef>
              <a:spcAft>
                <a:spcPts val="1000"/>
              </a:spcAft>
            </a:pPr>
            <a:r>
              <a:rPr lang="en-US" b="1" dirty="0">
                <a:solidFill>
                  <a:srgbClr val="FF0000"/>
                </a:solidFill>
                <a:latin typeface="Calibri"/>
                <a:ea typeface="Calibri"/>
                <a:cs typeface="Arial"/>
              </a:rPr>
              <a:t>S</a:t>
            </a:r>
            <a:r>
              <a:rPr lang="en-US" b="1" dirty="0">
                <a:latin typeface="Calibri"/>
                <a:ea typeface="Calibri"/>
                <a:cs typeface="Arial"/>
              </a:rPr>
              <a:t> + </a:t>
            </a:r>
            <a:r>
              <a:rPr lang="en-US" b="1" i="1" dirty="0">
                <a:solidFill>
                  <a:srgbClr val="0070C0"/>
                </a:solidFill>
                <a:latin typeface="Calibri"/>
                <a:ea typeface="Calibri"/>
                <a:cs typeface="Arial"/>
              </a:rPr>
              <a:t>transition</a:t>
            </a:r>
            <a:r>
              <a:rPr lang="en-US" i="1" dirty="0">
                <a:latin typeface="Calibri"/>
                <a:ea typeface="Calibri"/>
                <a:cs typeface="Arial"/>
              </a:rPr>
              <a:t> </a:t>
            </a:r>
            <a:r>
              <a:rPr lang="en-US" b="1" dirty="0">
                <a:latin typeface="Calibri"/>
                <a:ea typeface="Calibri"/>
                <a:cs typeface="Arial"/>
              </a:rPr>
              <a:t>+ </a:t>
            </a:r>
            <a:r>
              <a:rPr lang="en-US" b="1" dirty="0">
                <a:solidFill>
                  <a:srgbClr val="FF0000"/>
                </a:solidFill>
                <a:latin typeface="Calibri"/>
                <a:ea typeface="Calibri"/>
                <a:cs typeface="Arial"/>
              </a:rPr>
              <a:t>V</a:t>
            </a:r>
            <a:r>
              <a:rPr lang="en-US" b="1" dirty="0">
                <a:latin typeface="Calibri"/>
                <a:ea typeface="Calibri"/>
                <a:cs typeface="Arial"/>
              </a:rPr>
              <a:t> (+ rest of sentence)</a:t>
            </a:r>
            <a:endParaRPr lang="en-US" dirty="0">
              <a:latin typeface="Calibri"/>
              <a:ea typeface="Calibri"/>
              <a:cs typeface="Arial"/>
            </a:endParaRPr>
          </a:p>
          <a:p>
            <a:pPr marL="0" marR="0">
              <a:lnSpc>
                <a:spcPct val="115000"/>
              </a:lnSpc>
              <a:spcBef>
                <a:spcPts val="0"/>
              </a:spcBef>
              <a:spcAft>
                <a:spcPts val="1000"/>
              </a:spcAft>
            </a:pPr>
            <a:r>
              <a:rPr lang="en-US" b="1" dirty="0">
                <a:solidFill>
                  <a:srgbClr val="FF0000"/>
                </a:solidFill>
                <a:latin typeface="Calibri"/>
                <a:ea typeface="Calibri"/>
                <a:cs typeface="Arial"/>
              </a:rPr>
              <a:t>S</a:t>
            </a:r>
            <a:r>
              <a:rPr lang="en-US" b="1" dirty="0">
                <a:latin typeface="Calibri"/>
                <a:ea typeface="Calibri"/>
                <a:cs typeface="Arial"/>
              </a:rPr>
              <a:t> + </a:t>
            </a:r>
            <a:r>
              <a:rPr lang="en-US" b="1" dirty="0">
                <a:solidFill>
                  <a:srgbClr val="FF0000"/>
                </a:solidFill>
                <a:latin typeface="Calibri"/>
                <a:ea typeface="Calibri"/>
                <a:cs typeface="Arial"/>
              </a:rPr>
              <a:t>V</a:t>
            </a:r>
            <a:r>
              <a:rPr lang="en-US" b="1" dirty="0">
                <a:latin typeface="Calibri"/>
                <a:ea typeface="Calibri"/>
                <a:cs typeface="Arial"/>
              </a:rPr>
              <a:t> (+ rest of sentence) + </a:t>
            </a:r>
            <a:r>
              <a:rPr lang="en-US" b="1" i="1" dirty="0">
                <a:solidFill>
                  <a:srgbClr val="0070C0"/>
                </a:solidFill>
                <a:latin typeface="Calibri"/>
                <a:ea typeface="Calibri"/>
                <a:cs typeface="Arial"/>
              </a:rPr>
              <a:t>transition</a:t>
            </a:r>
            <a:endParaRPr lang="en-US" b="1" dirty="0">
              <a:solidFill>
                <a:srgbClr val="0070C0"/>
              </a:solidFill>
              <a:latin typeface="Calibri"/>
              <a:ea typeface="Calibri"/>
              <a:cs typeface="Arial"/>
            </a:endParaRPr>
          </a:p>
          <a:p>
            <a:pPr marL="0" marR="0">
              <a:lnSpc>
                <a:spcPct val="115000"/>
              </a:lnSpc>
              <a:spcBef>
                <a:spcPts val="0"/>
              </a:spcBef>
              <a:spcAft>
                <a:spcPts val="1000"/>
              </a:spcAft>
            </a:pPr>
            <a:r>
              <a:rPr lang="en-US" b="1" dirty="0">
                <a:latin typeface="Calibri"/>
                <a:ea typeface="Calibri"/>
                <a:cs typeface="Arial"/>
              </a:rPr>
              <a:t>A transition occurs in the </a:t>
            </a:r>
            <a:r>
              <a:rPr lang="en-US" b="1" dirty="0">
                <a:solidFill>
                  <a:srgbClr val="FF0000"/>
                </a:solidFill>
                <a:latin typeface="Calibri"/>
                <a:ea typeface="Calibri"/>
                <a:cs typeface="Arial"/>
              </a:rPr>
              <a:t>second</a:t>
            </a:r>
            <a:r>
              <a:rPr lang="en-US" b="1" dirty="0">
                <a:latin typeface="Calibri"/>
                <a:ea typeface="Calibri"/>
                <a:cs typeface="Arial"/>
              </a:rPr>
              <a:t> of two related sentences.</a:t>
            </a:r>
            <a:endParaRPr lang="en-US" dirty="0">
              <a:latin typeface="Calibri"/>
              <a:ea typeface="Calibri"/>
              <a:cs typeface="Arial"/>
            </a:endParaRPr>
          </a:p>
          <a:p>
            <a:pPr marL="0" marR="0">
              <a:lnSpc>
                <a:spcPct val="115000"/>
              </a:lnSpc>
              <a:spcBef>
                <a:spcPts val="0"/>
              </a:spcBef>
              <a:spcAft>
                <a:spcPts val="1000"/>
              </a:spcAft>
            </a:pPr>
            <a:r>
              <a:rPr lang="en-US" b="1" dirty="0">
                <a:solidFill>
                  <a:srgbClr val="FF0000"/>
                </a:solidFill>
                <a:latin typeface="Calibri"/>
                <a:ea typeface="Calibri"/>
                <a:cs typeface="Arial"/>
              </a:rPr>
              <a:t>Notice</a:t>
            </a:r>
            <a:r>
              <a:rPr lang="en-US" b="1" dirty="0">
                <a:latin typeface="Calibri"/>
                <a:ea typeface="Calibri"/>
                <a:cs typeface="Arial"/>
              </a:rPr>
              <a:t> the patterns and punctuation in the examples. A </a:t>
            </a:r>
            <a:r>
              <a:rPr lang="en-US" b="1" dirty="0">
                <a:solidFill>
                  <a:srgbClr val="0070C0"/>
                </a:solidFill>
                <a:latin typeface="Calibri"/>
                <a:ea typeface="Calibri"/>
                <a:cs typeface="Arial"/>
              </a:rPr>
              <a:t>period</a:t>
            </a:r>
            <a:r>
              <a:rPr lang="en-US" b="1" dirty="0">
                <a:latin typeface="Calibri"/>
                <a:ea typeface="Calibri"/>
                <a:cs typeface="Arial"/>
              </a:rPr>
              <a:t> </a:t>
            </a:r>
            <a:r>
              <a:rPr lang="en-US" dirty="0">
                <a:latin typeface="Calibri"/>
                <a:ea typeface="Calibri"/>
                <a:cs typeface="Arial"/>
              </a:rPr>
              <a:t>(</a:t>
            </a:r>
            <a:r>
              <a:rPr lang="en-US" dirty="0" smtClean="0">
                <a:solidFill>
                  <a:srgbClr val="FF0000"/>
                </a:solidFill>
                <a:latin typeface="Calibri"/>
                <a:ea typeface="Calibri"/>
                <a:cs typeface="Arial"/>
              </a:rPr>
              <a:t>not</a:t>
            </a:r>
            <a:r>
              <a:rPr lang="en-US" dirty="0" smtClean="0">
                <a:latin typeface="Calibri"/>
                <a:ea typeface="Calibri"/>
                <a:cs typeface="Arial"/>
              </a:rPr>
              <a:t> </a:t>
            </a:r>
            <a:r>
              <a:rPr lang="en-US" b="1" dirty="0">
                <a:latin typeface="Calibri"/>
                <a:ea typeface="Calibri"/>
                <a:cs typeface="Arial"/>
              </a:rPr>
              <a:t>a comma) is used at the </a:t>
            </a:r>
            <a:r>
              <a:rPr lang="en-US" b="1" dirty="0">
                <a:solidFill>
                  <a:srgbClr val="FF0000"/>
                </a:solidFill>
                <a:latin typeface="Calibri"/>
                <a:ea typeface="Calibri"/>
                <a:cs typeface="Arial"/>
              </a:rPr>
              <a:t>end</a:t>
            </a:r>
            <a:r>
              <a:rPr lang="en-US" b="1" dirty="0">
                <a:latin typeface="Calibri"/>
                <a:ea typeface="Calibri"/>
                <a:cs typeface="Arial"/>
              </a:rPr>
              <a:t> of the </a:t>
            </a:r>
            <a:r>
              <a:rPr lang="en-US" b="1" dirty="0">
                <a:solidFill>
                  <a:srgbClr val="FF0000"/>
                </a:solidFill>
                <a:latin typeface="Calibri"/>
                <a:ea typeface="Calibri"/>
                <a:cs typeface="Arial"/>
              </a:rPr>
              <a:t>first</a:t>
            </a:r>
            <a:r>
              <a:rPr lang="en-US" b="1" dirty="0">
                <a:latin typeface="Calibri"/>
                <a:ea typeface="Calibri"/>
                <a:cs typeface="Arial"/>
              </a:rPr>
              <a:t> sentence.* The transition has </a:t>
            </a:r>
            <a:r>
              <a:rPr lang="en-US" b="1" dirty="0">
                <a:solidFill>
                  <a:srgbClr val="0070C0"/>
                </a:solidFill>
                <a:latin typeface="Calibri"/>
                <a:ea typeface="Calibri"/>
                <a:cs typeface="Arial"/>
              </a:rPr>
              <a:t>several</a:t>
            </a:r>
            <a:r>
              <a:rPr lang="en-US" b="1" dirty="0">
                <a:latin typeface="Calibri"/>
                <a:ea typeface="Calibri"/>
                <a:cs typeface="Arial"/>
              </a:rPr>
              <a:t> positions in the </a:t>
            </a:r>
            <a:r>
              <a:rPr lang="en-US" b="1" dirty="0">
                <a:solidFill>
                  <a:srgbClr val="0070C0"/>
                </a:solidFill>
                <a:latin typeface="Calibri"/>
                <a:ea typeface="Calibri"/>
                <a:cs typeface="Arial"/>
              </a:rPr>
              <a:t>second</a:t>
            </a:r>
            <a:r>
              <a:rPr lang="en-US" b="1" dirty="0">
                <a:latin typeface="Calibri"/>
                <a:ea typeface="Calibri"/>
                <a:cs typeface="Arial"/>
              </a:rPr>
              <a:t> sentence. The transition is </a:t>
            </a:r>
            <a:r>
              <a:rPr lang="en-US" b="1" dirty="0">
                <a:solidFill>
                  <a:srgbClr val="FF0000"/>
                </a:solidFill>
                <a:latin typeface="Calibri"/>
                <a:ea typeface="Calibri"/>
                <a:cs typeface="Arial"/>
              </a:rPr>
              <a:t>separated</a:t>
            </a:r>
            <a:r>
              <a:rPr lang="en-US" b="1" dirty="0">
                <a:latin typeface="Calibri"/>
                <a:ea typeface="Calibri"/>
                <a:cs typeface="Arial"/>
              </a:rPr>
              <a:t> from the rest of the sentence by commas.</a:t>
            </a:r>
            <a:endParaRPr lang="en-US" dirty="0">
              <a:latin typeface="Calibri"/>
              <a:ea typeface="Calibri"/>
              <a:cs typeface="Arial"/>
            </a:endParaRPr>
          </a:p>
          <a:p>
            <a:endParaRPr lang="en-US" dirty="0"/>
          </a:p>
        </p:txBody>
      </p:sp>
    </p:spTree>
    <p:extLst>
      <p:ext uri="{BB962C8B-B14F-4D97-AF65-F5344CB8AC3E}">
        <p14:creationId xmlns:p14="http://schemas.microsoft.com/office/powerpoint/2010/main" val="2295926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7467600" cy="5940552"/>
          </a:xfrm>
        </p:spPr>
        <p:txBody>
          <a:bodyPr/>
          <a:lstStyle/>
          <a:p>
            <a:pPr marL="0" marR="0">
              <a:lnSpc>
                <a:spcPct val="115000"/>
              </a:lnSpc>
              <a:spcBef>
                <a:spcPts val="0"/>
              </a:spcBef>
              <a:spcAft>
                <a:spcPts val="1000"/>
              </a:spcAft>
            </a:pPr>
            <a:r>
              <a:rPr lang="en-US" b="1" dirty="0">
                <a:latin typeface="Calibri"/>
                <a:ea typeface="Calibri"/>
                <a:cs typeface="Arial"/>
              </a:rPr>
              <a:t>(g) Al didn’t study, </a:t>
            </a:r>
            <a:r>
              <a:rPr lang="en-US" b="1" i="1" dirty="0">
                <a:solidFill>
                  <a:srgbClr val="FF0000"/>
                </a:solidFill>
                <a:latin typeface="Calibri"/>
                <a:ea typeface="Calibri"/>
                <a:cs typeface="Arial"/>
              </a:rPr>
              <a:t>so</a:t>
            </a:r>
            <a:r>
              <a:rPr lang="en-US" i="1" dirty="0">
                <a:latin typeface="Calibri"/>
                <a:ea typeface="Calibri"/>
                <a:cs typeface="Arial"/>
              </a:rPr>
              <a:t> </a:t>
            </a:r>
            <a:r>
              <a:rPr lang="en-US" b="1" dirty="0">
                <a:latin typeface="Calibri"/>
                <a:ea typeface="Calibri"/>
                <a:cs typeface="Arial"/>
              </a:rPr>
              <a:t>he failed the test.</a:t>
            </a:r>
            <a:endParaRPr lang="en-US" dirty="0">
              <a:latin typeface="Calibri"/>
              <a:ea typeface="Calibri"/>
              <a:cs typeface="Arial"/>
            </a:endParaRPr>
          </a:p>
          <a:p>
            <a:pPr marL="0" marR="0">
              <a:lnSpc>
                <a:spcPct val="115000"/>
              </a:lnSpc>
              <a:spcBef>
                <a:spcPts val="0"/>
              </a:spcBef>
              <a:spcAft>
                <a:spcPts val="1000"/>
              </a:spcAft>
            </a:pPr>
            <a:r>
              <a:rPr lang="en-US" b="1" dirty="0">
                <a:latin typeface="Calibri"/>
                <a:ea typeface="Calibri"/>
                <a:cs typeface="Arial"/>
              </a:rPr>
              <a:t> In (g): </a:t>
            </a:r>
            <a:r>
              <a:rPr lang="en-US" b="1" i="1" dirty="0">
                <a:solidFill>
                  <a:srgbClr val="FF0000"/>
                </a:solidFill>
                <a:latin typeface="Calibri"/>
                <a:ea typeface="Calibri"/>
                <a:cs typeface="Arial"/>
              </a:rPr>
              <a:t>So</a:t>
            </a:r>
            <a:r>
              <a:rPr lang="en-US" i="1" dirty="0">
                <a:latin typeface="Calibri"/>
                <a:ea typeface="Calibri"/>
                <a:cs typeface="Arial"/>
              </a:rPr>
              <a:t> </a:t>
            </a:r>
            <a:r>
              <a:rPr lang="en-US" b="1" dirty="0">
                <a:latin typeface="Calibri"/>
                <a:ea typeface="Calibri"/>
                <a:cs typeface="Arial"/>
              </a:rPr>
              <a:t>is used as a </a:t>
            </a:r>
            <a:r>
              <a:rPr lang="en-US" b="1" i="1" dirty="0">
                <a:solidFill>
                  <a:srgbClr val="FF0000"/>
                </a:solidFill>
                <a:latin typeface="Calibri"/>
                <a:ea typeface="Calibri"/>
                <a:cs typeface="Arial"/>
              </a:rPr>
              <a:t>conjunction</a:t>
            </a:r>
            <a:r>
              <a:rPr lang="en-US" i="1" dirty="0">
                <a:latin typeface="Calibri"/>
                <a:ea typeface="Calibri"/>
                <a:cs typeface="Arial"/>
              </a:rPr>
              <a:t> </a:t>
            </a:r>
            <a:r>
              <a:rPr lang="en-US" b="1" dirty="0">
                <a:latin typeface="Calibri"/>
                <a:ea typeface="Calibri"/>
                <a:cs typeface="Arial"/>
              </a:rPr>
              <a:t>between two </a:t>
            </a:r>
            <a:r>
              <a:rPr lang="en-US" b="1" dirty="0">
                <a:solidFill>
                  <a:srgbClr val="FF0000"/>
                </a:solidFill>
                <a:latin typeface="Calibri"/>
                <a:ea typeface="Calibri"/>
                <a:cs typeface="Arial"/>
              </a:rPr>
              <a:t>independent</a:t>
            </a:r>
            <a:r>
              <a:rPr lang="en-US" b="1" dirty="0">
                <a:latin typeface="Calibri"/>
                <a:ea typeface="Calibri"/>
                <a:cs typeface="Arial"/>
              </a:rPr>
              <a:t> clauses. It has the same meaning as </a:t>
            </a:r>
            <a:r>
              <a:rPr lang="en-US" i="1" dirty="0">
                <a:solidFill>
                  <a:srgbClr val="0070C0"/>
                </a:solidFill>
                <a:latin typeface="Calibri"/>
                <a:ea typeface="Calibri"/>
                <a:cs typeface="Arial"/>
              </a:rPr>
              <a:t>therefore</a:t>
            </a:r>
            <a:r>
              <a:rPr lang="en-US" i="1" dirty="0">
                <a:latin typeface="Calibri"/>
                <a:ea typeface="Calibri"/>
                <a:cs typeface="Arial"/>
              </a:rPr>
              <a:t>. </a:t>
            </a:r>
            <a:r>
              <a:rPr lang="en-US" i="1" dirty="0">
                <a:solidFill>
                  <a:srgbClr val="0070C0"/>
                </a:solidFill>
                <a:latin typeface="Calibri"/>
                <a:ea typeface="Calibri"/>
                <a:cs typeface="Arial"/>
              </a:rPr>
              <a:t>So</a:t>
            </a:r>
            <a:r>
              <a:rPr lang="en-US" i="1" dirty="0">
                <a:latin typeface="Calibri"/>
                <a:ea typeface="Calibri"/>
                <a:cs typeface="Arial"/>
              </a:rPr>
              <a:t> </a:t>
            </a:r>
            <a:r>
              <a:rPr lang="en-US" b="1" dirty="0">
                <a:latin typeface="Calibri"/>
                <a:ea typeface="Calibri"/>
                <a:cs typeface="Arial"/>
              </a:rPr>
              <a:t>is common in both </a:t>
            </a:r>
            <a:r>
              <a:rPr lang="en-US" b="1" dirty="0">
                <a:solidFill>
                  <a:srgbClr val="FF0000"/>
                </a:solidFill>
                <a:latin typeface="Calibri"/>
                <a:ea typeface="Calibri"/>
                <a:cs typeface="Arial"/>
              </a:rPr>
              <a:t>formal</a:t>
            </a:r>
            <a:r>
              <a:rPr lang="en-US" b="1" dirty="0">
                <a:latin typeface="Calibri"/>
                <a:ea typeface="Calibri"/>
                <a:cs typeface="Arial"/>
              </a:rPr>
              <a:t> written and </a:t>
            </a:r>
            <a:r>
              <a:rPr lang="en-US" b="1" dirty="0">
                <a:solidFill>
                  <a:srgbClr val="FF0000"/>
                </a:solidFill>
                <a:latin typeface="Calibri"/>
                <a:ea typeface="Calibri"/>
                <a:cs typeface="Arial"/>
              </a:rPr>
              <a:t>spoken</a:t>
            </a:r>
            <a:r>
              <a:rPr lang="en-US" b="1" dirty="0">
                <a:latin typeface="Calibri"/>
                <a:ea typeface="Calibri"/>
                <a:cs typeface="Arial"/>
              </a:rPr>
              <a:t> English. A </a:t>
            </a:r>
            <a:r>
              <a:rPr lang="en-US" b="1" dirty="0">
                <a:solidFill>
                  <a:srgbClr val="FF0000"/>
                </a:solidFill>
                <a:latin typeface="Calibri"/>
                <a:ea typeface="Calibri"/>
                <a:cs typeface="Arial"/>
              </a:rPr>
              <a:t>comma</a:t>
            </a:r>
            <a:r>
              <a:rPr lang="en-US" b="1" dirty="0">
                <a:latin typeface="Calibri"/>
                <a:ea typeface="Calibri"/>
                <a:cs typeface="Arial"/>
              </a:rPr>
              <a:t> usually </a:t>
            </a:r>
            <a:r>
              <a:rPr lang="en-US" b="1" dirty="0">
                <a:solidFill>
                  <a:srgbClr val="FF0000"/>
                </a:solidFill>
                <a:latin typeface="Calibri"/>
                <a:ea typeface="Calibri"/>
                <a:cs typeface="Arial"/>
              </a:rPr>
              <a:t>precedes</a:t>
            </a:r>
            <a:r>
              <a:rPr lang="en-US" b="1" dirty="0">
                <a:latin typeface="Calibri"/>
                <a:ea typeface="Calibri"/>
                <a:cs typeface="Arial"/>
              </a:rPr>
              <a:t> </a:t>
            </a:r>
            <a:r>
              <a:rPr lang="en-US" b="1" i="1" dirty="0">
                <a:solidFill>
                  <a:srgbClr val="0070C0"/>
                </a:solidFill>
                <a:latin typeface="Calibri"/>
                <a:ea typeface="Calibri"/>
                <a:cs typeface="Arial"/>
              </a:rPr>
              <a:t>so</a:t>
            </a:r>
            <a:r>
              <a:rPr lang="en-US" i="1" dirty="0">
                <a:latin typeface="Calibri"/>
                <a:ea typeface="Calibri"/>
                <a:cs typeface="Arial"/>
              </a:rPr>
              <a:t> </a:t>
            </a:r>
            <a:r>
              <a:rPr lang="en-US" b="1" dirty="0">
                <a:latin typeface="Calibri"/>
                <a:ea typeface="Calibri"/>
                <a:cs typeface="Arial"/>
              </a:rPr>
              <a:t>when it connects two sentences, as in (g).</a:t>
            </a:r>
            <a:endParaRPr lang="en-US" dirty="0">
              <a:latin typeface="Calibri"/>
              <a:ea typeface="Calibri"/>
              <a:cs typeface="Arial"/>
            </a:endParaRPr>
          </a:p>
          <a:p>
            <a:endParaRPr lang="en-US" dirty="0"/>
          </a:p>
        </p:txBody>
      </p:sp>
    </p:spTree>
    <p:extLst>
      <p:ext uri="{BB962C8B-B14F-4D97-AF65-F5344CB8AC3E}">
        <p14:creationId xmlns:p14="http://schemas.microsoft.com/office/powerpoint/2010/main" val="2970842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7467600" cy="6016752"/>
          </a:xfrm>
        </p:spPr>
        <p:txBody>
          <a:bodyPr>
            <a:normAutofit lnSpcReduction="10000"/>
          </a:bodyPr>
          <a:lstStyle/>
          <a:p>
            <a:pPr marL="0" indent="0">
              <a:buNone/>
            </a:pPr>
            <a:r>
              <a:rPr lang="en-US" b="1" dirty="0">
                <a:solidFill>
                  <a:srgbClr val="FF0000"/>
                </a:solidFill>
                <a:latin typeface="Palatino Linotype"/>
              </a:rPr>
              <a:t>Exercise 6, p. 399.</a:t>
            </a:r>
          </a:p>
          <a:p>
            <a:r>
              <a:rPr lang="en-US" b="1" dirty="0">
                <a:latin typeface="Garamond"/>
              </a:rPr>
              <a:t>1. A storm was approaching. Therefore, the </a:t>
            </a:r>
            <a:r>
              <a:rPr lang="en-US" b="1" dirty="0" smtClean="0">
                <a:latin typeface="Garamond"/>
              </a:rPr>
              <a:t>children stayed </a:t>
            </a:r>
            <a:r>
              <a:rPr lang="en-US" b="1" dirty="0">
                <a:latin typeface="Garamond"/>
              </a:rPr>
              <a:t>home.</a:t>
            </a:r>
          </a:p>
          <a:p>
            <a:r>
              <a:rPr lang="en-US" b="1" dirty="0">
                <a:latin typeface="Garamond"/>
              </a:rPr>
              <a:t>2. A storm was approaching. Consequently, </a:t>
            </a:r>
            <a:r>
              <a:rPr lang="en-US" b="1" dirty="0" smtClean="0">
                <a:latin typeface="Garamond"/>
              </a:rPr>
              <a:t>the children </a:t>
            </a:r>
            <a:r>
              <a:rPr lang="en-US" b="1" dirty="0">
                <a:latin typeface="Garamond"/>
              </a:rPr>
              <a:t>stayed home.</a:t>
            </a:r>
          </a:p>
          <a:p>
            <a:r>
              <a:rPr lang="en-US" b="1" dirty="0">
                <a:latin typeface="Garamond"/>
              </a:rPr>
              <a:t>3. A storm was approaching, so the children </a:t>
            </a:r>
            <a:r>
              <a:rPr lang="en-US" b="1" dirty="0" smtClean="0">
                <a:latin typeface="Garamond"/>
              </a:rPr>
              <a:t>stayed home</a:t>
            </a:r>
            <a:r>
              <a:rPr lang="en-US" b="1" dirty="0">
                <a:latin typeface="Garamond"/>
              </a:rPr>
              <a:t>.</a:t>
            </a:r>
          </a:p>
          <a:p>
            <a:pPr marL="0" indent="0">
              <a:buNone/>
            </a:pPr>
            <a:r>
              <a:rPr lang="en-US" b="1" dirty="0">
                <a:solidFill>
                  <a:srgbClr val="FF0000"/>
                </a:solidFill>
                <a:latin typeface="Palatino Linotype"/>
              </a:rPr>
              <a:t>Exercise 7, p. 399.</a:t>
            </a:r>
          </a:p>
          <a:p>
            <a:r>
              <a:rPr lang="en-US" b="1" dirty="0">
                <a:latin typeface="Garamond"/>
              </a:rPr>
              <a:t>1. Because it was cold, she wore a coat.</a:t>
            </a:r>
          </a:p>
          <a:p>
            <a:r>
              <a:rPr lang="en-US" b="1" dirty="0">
                <a:latin typeface="Garamond"/>
              </a:rPr>
              <a:t>2. (no change)</a:t>
            </a:r>
          </a:p>
          <a:p>
            <a:r>
              <a:rPr lang="en-US" b="1" dirty="0">
                <a:latin typeface="Garamond"/>
              </a:rPr>
              <a:t>3. Because of the cold weather, she wore a coat.</a:t>
            </a:r>
          </a:p>
          <a:p>
            <a:r>
              <a:rPr lang="en-US" b="1" dirty="0">
                <a:latin typeface="Garamond"/>
              </a:rPr>
              <a:t>4. (no change)</a:t>
            </a:r>
          </a:p>
          <a:p>
            <a:r>
              <a:rPr lang="en-US" b="1" dirty="0">
                <a:latin typeface="Garamond"/>
              </a:rPr>
              <a:t>5. The weather was cold. Therefore, she wore a coat.</a:t>
            </a:r>
          </a:p>
          <a:p>
            <a:r>
              <a:rPr lang="en-US" b="1" dirty="0">
                <a:latin typeface="Garamond"/>
              </a:rPr>
              <a:t>6. The weather was cold. She wore a coat, therefore.</a:t>
            </a:r>
          </a:p>
          <a:p>
            <a:r>
              <a:rPr lang="en-US" b="1" dirty="0">
                <a:latin typeface="Garamond"/>
              </a:rPr>
              <a:t>7. The weather was cold, so she wore a coat.</a:t>
            </a:r>
            <a:endParaRPr lang="en-US" b="1" dirty="0"/>
          </a:p>
        </p:txBody>
      </p:sp>
    </p:spTree>
    <p:extLst>
      <p:ext uri="{BB962C8B-B14F-4D97-AF65-F5344CB8AC3E}">
        <p14:creationId xmlns:p14="http://schemas.microsoft.com/office/powerpoint/2010/main" val="17318631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584</TotalTime>
  <Words>5115</Words>
  <Application>Microsoft Office PowerPoint</Application>
  <PresentationFormat>On-screen Show (4:3)</PresentationFormat>
  <Paragraphs>373</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Oriel</vt:lpstr>
      <vt:lpstr>Connectives That Express Cause and Effect, Contrast, and Condition</vt:lpstr>
      <vt:lpstr>Using Because Of and Due To </vt:lpstr>
      <vt:lpstr>PowerPoint Presentation</vt:lpstr>
      <vt:lpstr>PowerPoint Presentation</vt:lpstr>
      <vt:lpstr>PowerPoint Presentation</vt:lpstr>
      <vt:lpstr>Cause and Effect: Using Therefore, Consequently, and So</vt:lpstr>
      <vt:lpstr>PowerPoint Presentation</vt:lpstr>
      <vt:lpstr>PowerPoint Presentation</vt:lpstr>
      <vt:lpstr>PowerPoint Presentation</vt:lpstr>
      <vt:lpstr>PowerPoint Presentation</vt:lpstr>
      <vt:lpstr>Summary of Patterns and Punctuation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Other Ways of Expressing Cause and Effect: Such ... That and So ... That</vt:lpstr>
      <vt:lpstr>PowerPoint Presentation</vt:lpstr>
      <vt:lpstr>PowerPoint Presentation</vt:lpstr>
      <vt:lpstr>PowerPoint Presentation</vt:lpstr>
      <vt:lpstr>PowerPoint Presentation</vt:lpstr>
      <vt:lpstr>PowerPoint Presentation</vt:lpstr>
      <vt:lpstr>Expressing Purpose: Using So That</vt:lpstr>
      <vt:lpstr>So That + Can or Could </vt:lpstr>
      <vt:lpstr>PowerPoint Presentation</vt:lpstr>
      <vt:lpstr>So That + Will / Would or Simple Present</vt:lpstr>
      <vt:lpstr>PowerPoint Presentation</vt:lpstr>
      <vt:lpstr>PowerPoint Presentation</vt:lpstr>
      <vt:lpstr>PowerPoint Presentation</vt:lpstr>
      <vt:lpstr>Showing Contrast (Unexpected Result)</vt:lpstr>
      <vt:lpstr>PowerPoint Presentation</vt:lpstr>
      <vt:lpstr>PowerPoint Presentation</vt:lpstr>
      <vt:lpstr>PowerPoint Presentation</vt:lpstr>
      <vt:lpstr> Showing Direct Contrast</vt:lpstr>
      <vt:lpstr>PowerPoint Presentation</vt:lpstr>
      <vt:lpstr>PowerPoint Presentation</vt:lpstr>
      <vt:lpstr>Expressing Conditions: Using Otherwise and Or (Else)</vt:lpstr>
      <vt:lpstr>PowerPoint Presentation</vt:lpstr>
      <vt:lpstr>Summary of Connectives: Cause and Effect, Contrast, and Condition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Connectives That Express Cause and Effect, Contrast, and Condition</dc:title>
  <dc:creator>Sarah A Aldawood</dc:creator>
  <cp:lastModifiedBy>Sarah A Aldawood</cp:lastModifiedBy>
  <cp:revision>45</cp:revision>
  <dcterms:created xsi:type="dcterms:W3CDTF">2018-10-30T08:49:26Z</dcterms:created>
  <dcterms:modified xsi:type="dcterms:W3CDTF">2018-11-13T07:52:06Z</dcterms:modified>
</cp:coreProperties>
</file>