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76" r:id="rId6"/>
    <p:sldId id="266" r:id="rId7"/>
    <p:sldId id="275" r:id="rId8"/>
    <p:sldId id="261" r:id="rId9"/>
    <p:sldId id="263" r:id="rId10"/>
    <p:sldId id="262" r:id="rId11"/>
    <p:sldId id="259" r:id="rId12"/>
    <p:sldId id="264" r:id="rId13"/>
    <p:sldId id="260" r:id="rId14"/>
    <p:sldId id="270" r:id="rId15"/>
    <p:sldId id="272" r:id="rId16"/>
    <p:sldId id="271" r:id="rId17"/>
    <p:sldId id="277" r:id="rId18"/>
    <p:sldId id="273" r:id="rId19"/>
    <p:sldId id="278" r:id="rId20"/>
    <p:sldId id="269" r:id="rId21"/>
    <p:sldId id="279" r:id="rId22"/>
  </p:sldIdLst>
  <p:sldSz cx="10287000" cy="5791200"/>
  <p:notesSz cx="6858000" cy="9144000"/>
  <p:embeddedFontLst>
    <p:embeddedFont>
      <p:font typeface="Marta Italics" panose="020B0604020202020204" charset="0"/>
      <p:regular r:id="rId23"/>
    </p:embeddedFont>
    <p:embeddedFont>
      <p:font typeface="Abhaya Libre ExtraBold" panose="020B0604020202020204" charset="0"/>
      <p:regular r:id="rId24"/>
    </p:embeddedFont>
    <p:embeddedFont>
      <p:font typeface="Montserrat Classic Bold" panose="020B0604020202020204" charset="0"/>
      <p:regular r:id="rId25"/>
    </p:embeddedFont>
    <p:embeddedFont>
      <p:font typeface="Calibri Light" panose="020F0302020204030204" pitchFamily="34" charset="0"/>
      <p:regular r:id="rId26"/>
    </p:embeddedFont>
    <p:embeddedFont>
      <p:font typeface="Calibri" panose="020F050202020403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22" autoAdjust="0"/>
  </p:normalViewPr>
  <p:slideViewPr>
    <p:cSldViewPr>
      <p:cViewPr>
        <p:scale>
          <a:sx n="102" d="100"/>
          <a:sy n="102" d="100"/>
        </p:scale>
        <p:origin x="57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947773"/>
            <a:ext cx="7715250" cy="2016196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041721"/>
            <a:ext cx="7715250" cy="1398199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08328"/>
            <a:ext cx="2218134" cy="490777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08328"/>
            <a:ext cx="6525816" cy="490777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1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443779"/>
            <a:ext cx="8872538" cy="2408978"/>
          </a:xfrm>
        </p:spPr>
        <p:txBody>
          <a:bodyPr anchor="b"/>
          <a:lstStyle>
            <a:lvl1pPr>
              <a:defRPr sz="5063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3875547"/>
            <a:ext cx="8872538" cy="1266825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541639"/>
            <a:ext cx="4371975" cy="367446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541639"/>
            <a:ext cx="4371975" cy="367446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08328"/>
            <a:ext cx="8872538" cy="111936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1" y="1419649"/>
            <a:ext cx="4351883" cy="695748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1" y="2115397"/>
            <a:ext cx="4351883" cy="311143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419649"/>
            <a:ext cx="4373315" cy="695748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115397"/>
            <a:ext cx="4373315" cy="3111430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9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386080"/>
            <a:ext cx="3317825" cy="135128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833826"/>
            <a:ext cx="5207794" cy="4115506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1737360"/>
            <a:ext cx="3317825" cy="3218674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8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386080"/>
            <a:ext cx="3317825" cy="135128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833826"/>
            <a:ext cx="5207794" cy="4115506"/>
          </a:xfrm>
        </p:spPr>
        <p:txBody>
          <a:bodyPr anchor="t"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1737360"/>
            <a:ext cx="3317825" cy="3218674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08328"/>
            <a:ext cx="8872538" cy="111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541639"/>
            <a:ext cx="8872538" cy="367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5367585"/>
            <a:ext cx="2314575" cy="30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5367585"/>
            <a:ext cx="3471863" cy="30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5367585"/>
            <a:ext cx="2314575" cy="30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1571" rtl="1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3" indent="-192893" algn="r" defTabSz="771571" rtl="1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678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63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49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r" defTabSz="771571" rtl="1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r" defTabSz="771571" rtl="1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3.tm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4.tm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5.tm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6.tm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www.natcorp.ox.ac.uk/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english-corpora.org/coca/" TargetMode="External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hyperlink" Target="https://corpus-analysi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lexically.net/wordsmith/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laurenceanthony.net/" TargetMode="External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tm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9.tm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990600" y="951624"/>
            <a:ext cx="84201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dirty="0" smtClean="0">
                <a:cs typeface="+mj-cs"/>
              </a:rPr>
              <a:t>Let’s talk about </a:t>
            </a:r>
            <a:r>
              <a:rPr lang="en-US" sz="2800" i="1" dirty="0">
                <a:cs typeface="+mj-cs"/>
              </a:rPr>
              <a:t>C</a:t>
            </a:r>
            <a:r>
              <a:rPr lang="en-US" sz="2800" i="1" dirty="0" smtClean="0">
                <a:cs typeface="+mj-cs"/>
              </a:rPr>
              <a:t>orpus Linguistics</a:t>
            </a:r>
          </a:p>
          <a:p>
            <a:pPr algn="ctr"/>
            <a:r>
              <a:rPr lang="en-US" sz="2800" dirty="0" smtClean="0">
                <a:cs typeface="+mj-cs"/>
              </a:rPr>
              <a:t>by</a:t>
            </a:r>
          </a:p>
          <a:p>
            <a:pPr algn="ctr"/>
            <a:r>
              <a:rPr lang="en-US" sz="2800" dirty="0" smtClean="0">
                <a:cs typeface="+mj-cs"/>
              </a:rPr>
              <a:t>Abdullah </a:t>
            </a:r>
            <a:r>
              <a:rPr lang="en-US" sz="2800" dirty="0" err="1" smtClean="0">
                <a:cs typeface="+mj-cs"/>
              </a:rPr>
              <a:t>Alasmary</a:t>
            </a:r>
            <a:r>
              <a:rPr lang="en-US" sz="2800" dirty="0" smtClean="0">
                <a:cs typeface="+mj-cs"/>
              </a:rPr>
              <a:t> </a:t>
            </a:r>
          </a:p>
          <a:p>
            <a:pPr algn="ctr"/>
            <a:r>
              <a:rPr lang="en-US" sz="2800" dirty="0" smtClean="0">
                <a:cs typeface="+mj-cs"/>
              </a:rPr>
              <a:t>Associate Professor of Applied Linguistics &amp; Academic Writing</a:t>
            </a:r>
          </a:p>
          <a:p>
            <a:pPr algn="ctr"/>
            <a:r>
              <a:rPr lang="en-US" sz="2800" dirty="0" smtClean="0">
                <a:cs typeface="+mj-cs"/>
              </a:rPr>
              <a:t>English </a:t>
            </a:r>
            <a:r>
              <a:rPr lang="en-US" sz="2800" dirty="0" err="1" smtClean="0">
                <a:cs typeface="+mj-cs"/>
              </a:rPr>
              <a:t>Dept</a:t>
            </a:r>
            <a:endParaRPr lang="en-US" sz="2800" dirty="0" smtClean="0">
              <a:cs typeface="+mj-cs"/>
            </a:endParaRPr>
          </a:p>
          <a:p>
            <a:pPr algn="ctr"/>
            <a:r>
              <a:rPr lang="en-US" sz="2800" dirty="0" smtClean="0">
                <a:cs typeface="+mj-cs"/>
              </a:rPr>
              <a:t>College of Languages &amp; Translation  </a:t>
            </a:r>
          </a:p>
          <a:p>
            <a:pPr algn="ctr"/>
            <a:r>
              <a:rPr lang="en-US" sz="2800" dirty="0" smtClean="0">
                <a:cs typeface="+mj-cs"/>
              </a:rPr>
              <a:t>King Saud University  </a:t>
            </a:r>
            <a:endParaRPr lang="ar-SA" sz="2800" dirty="0">
              <a:cs typeface="+mj-cs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0797" y="2113209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269870" y="3916397"/>
            <a:ext cx="59131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/>
              <a:t>Corpus analysis tools</a:t>
            </a:r>
            <a:endParaRPr lang="ar-SA" sz="4400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5" y="770414"/>
            <a:ext cx="8733795" cy="40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0797" y="2113209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269870" y="3916397"/>
            <a:ext cx="59131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/>
              <a:t>Parallel corpus </a:t>
            </a:r>
            <a:endParaRPr lang="ar-SA" sz="4400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721" y="770414"/>
            <a:ext cx="8763179" cy="40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0797" y="2113209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269870" y="3916397"/>
            <a:ext cx="59131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/>
              <a:t>Parallel corpus </a:t>
            </a:r>
            <a:endParaRPr lang="ar-SA" sz="4400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1" y="770414"/>
            <a:ext cx="8763179" cy="40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pic>
        <p:nvPicPr>
          <p:cNvPr id="17" name="صورة 16" descr="WordSmith Tools 8.0 (licence: Abdullah Alasmary)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2" y="770414"/>
            <a:ext cx="8771688" cy="40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876300" y="1756694"/>
            <a:ext cx="856018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cs typeface="+mj-cs"/>
              </a:rPr>
              <a:t>Practice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j-cs"/>
              </a:rPr>
              <a:t>What are the most recurrent and most widely distributed lexical bundles in a corpus of written academic contract law texts? </a:t>
            </a:r>
            <a:endParaRPr lang="en-US" sz="2800" i="1" dirty="0" smtClean="0">
              <a:cs typeface="+mj-cs"/>
            </a:endParaRPr>
          </a:p>
          <a:p>
            <a:endParaRPr lang="en-US" sz="2800" dirty="0" smtClean="0">
              <a:cs typeface="+mj-cs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192675"/>
            <a:chOff x="-1566449" y="-47625"/>
            <a:chExt cx="10354309" cy="2134179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536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4343"/>
                </a:lnSpc>
                <a:buFont typeface="+mj-lt"/>
                <a:buAutoNum type="arabicPeriod"/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429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>
                <a:lnSpc>
                  <a:spcPts val="3646"/>
                </a:lnSpc>
                <a:buFont typeface="+mj-lt"/>
                <a:buAutoNum type="arabicPeriod"/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187830" y="1951165"/>
            <a:ext cx="80772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Lexical bundles </a:t>
            </a:r>
          </a:p>
          <a:p>
            <a:r>
              <a:rPr lang="en-US" dirty="0"/>
              <a:t> </a:t>
            </a:r>
            <a:r>
              <a:rPr lang="en-US" dirty="0" smtClean="0"/>
              <a:t>       length (4-word lexical bundles) </a:t>
            </a:r>
          </a:p>
          <a:p>
            <a:r>
              <a:rPr lang="en-US" dirty="0"/>
              <a:t> </a:t>
            </a:r>
            <a:r>
              <a:rPr lang="en-US" dirty="0" smtClean="0"/>
              <a:t>       frequency (10 </a:t>
            </a:r>
            <a:r>
              <a:rPr lang="en-US" dirty="0" err="1" smtClean="0"/>
              <a:t>pmw</a:t>
            </a:r>
            <a:r>
              <a:rPr lang="en-US" dirty="0" smtClean="0"/>
              <a:t>) </a:t>
            </a:r>
          </a:p>
          <a:p>
            <a:r>
              <a:rPr lang="en-US" dirty="0"/>
              <a:t> </a:t>
            </a:r>
            <a:r>
              <a:rPr lang="en-US" dirty="0" smtClean="0"/>
              <a:t>       distribution (5 texts) </a:t>
            </a:r>
          </a:p>
          <a:p>
            <a:r>
              <a:rPr lang="en-US" dirty="0" smtClean="0"/>
              <a:t>2. Data (written academic textbooks)</a:t>
            </a:r>
          </a:p>
          <a:p>
            <a:r>
              <a:rPr lang="en-US" dirty="0" smtClean="0"/>
              <a:t>3. Domain (legal discourse)</a:t>
            </a:r>
          </a:p>
          <a:p>
            <a:r>
              <a:rPr lang="en-US" dirty="0" smtClean="0"/>
              <a:t>4. sub-domain (contract law)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0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pic>
        <p:nvPicPr>
          <p:cNvPr id="25" name="صورة 24" descr="book info - Excel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9"/>
          <a:stretch/>
        </p:blipFill>
        <p:spPr>
          <a:xfrm>
            <a:off x="753351" y="770414"/>
            <a:ext cx="8733549" cy="40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pic>
        <p:nvPicPr>
          <p:cNvPr id="25" name="صورة 24" descr="Word list (C:\Users\Abdullah\Desktop\WL_index_index_4-word clusters.lst)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1" y="715348"/>
            <a:ext cx="8733549" cy="40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971550" y="1324655"/>
            <a:ext cx="842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cs typeface="+mj-cs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485900" y="1219200"/>
            <a:ext cx="7391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Structural analysis of data based on </a:t>
            </a:r>
            <a:r>
              <a:rPr lang="en-US" dirty="0" err="1" smtClean="0"/>
              <a:t>Biber</a:t>
            </a:r>
            <a:r>
              <a:rPr lang="en-US" dirty="0" smtClean="0"/>
              <a:t> et. </a:t>
            </a:r>
            <a:r>
              <a:rPr lang="en-US" dirty="0" err="1" smtClean="0"/>
              <a:t>al’s</a:t>
            </a:r>
            <a:r>
              <a:rPr lang="en-US" dirty="0" smtClean="0"/>
              <a:t> (2004) </a:t>
            </a:r>
          </a:p>
          <a:p>
            <a:r>
              <a:rPr lang="en-US" dirty="0"/>
              <a:t> </a:t>
            </a:r>
            <a:r>
              <a:rPr lang="en-US" dirty="0" smtClean="0"/>
              <a:t>      noun-based bundles </a:t>
            </a:r>
          </a:p>
          <a:p>
            <a:r>
              <a:rPr lang="en-US" dirty="0"/>
              <a:t> </a:t>
            </a:r>
            <a:r>
              <a:rPr lang="en-US" dirty="0" smtClean="0"/>
              <a:t>      preposition-based bundles </a:t>
            </a:r>
          </a:p>
          <a:p>
            <a:r>
              <a:rPr lang="en-US" dirty="0"/>
              <a:t> </a:t>
            </a:r>
            <a:r>
              <a:rPr lang="en-US" dirty="0" smtClean="0"/>
              <a:t>      verb-based  bundles </a:t>
            </a:r>
          </a:p>
          <a:p>
            <a:pPr marL="342900" indent="-342900">
              <a:buAutoNum type="arabicPeriod"/>
            </a:pPr>
            <a:r>
              <a:rPr lang="en-US" dirty="0" smtClean="0"/>
              <a:t>Functional analysis of lexical bundles based on Hyland’s (2008) framework</a:t>
            </a:r>
          </a:p>
          <a:p>
            <a:r>
              <a:rPr lang="en-US" dirty="0"/>
              <a:t> </a:t>
            </a:r>
            <a:r>
              <a:rPr lang="en-US" dirty="0" smtClean="0"/>
              <a:t>      research-oriented bundles</a:t>
            </a:r>
          </a:p>
          <a:p>
            <a:r>
              <a:rPr lang="en-US" dirty="0"/>
              <a:t> </a:t>
            </a:r>
            <a:r>
              <a:rPr lang="en-US" dirty="0" smtClean="0"/>
              <a:t>      text-oriented bundles </a:t>
            </a:r>
          </a:p>
          <a:p>
            <a:r>
              <a:rPr lang="en-US" dirty="0"/>
              <a:t> </a:t>
            </a:r>
            <a:r>
              <a:rPr lang="en-US" dirty="0" smtClean="0"/>
              <a:t>      participant-oriented bundles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94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971550" y="1324655"/>
            <a:ext cx="842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cs typeface="+mj-cs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485900" y="12192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5" name="صورة 24" descr="academic lexica bundles in graduate level math.pdf - Adobe Acrobat Reader DC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18421" r="22174" b="9210"/>
          <a:stretch/>
        </p:blipFill>
        <p:spPr>
          <a:xfrm>
            <a:off x="753351" y="783388"/>
            <a:ext cx="8733549" cy="39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953086" y="1396946"/>
            <a:ext cx="84201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j-cs"/>
              </a:rPr>
              <a:t>What is corpus linguistics? How important is it? </a:t>
            </a:r>
            <a:endParaRPr lang="en-US" sz="2800" dirty="0" smtClean="0"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j-cs"/>
              </a:rPr>
              <a:t>What is a corpus? </a:t>
            </a:r>
            <a:endParaRPr lang="en-US" sz="2800" dirty="0" smtClean="0"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j-cs"/>
              </a:rPr>
              <a:t>What can corpora do?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j-cs"/>
              </a:rPr>
              <a:t>What software tools are there to create and analyze language patterns?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j-cs"/>
              </a:rPr>
              <a:t>An example of a corpus-based </a:t>
            </a:r>
            <a:r>
              <a:rPr lang="en-US" sz="2800" dirty="0" smtClean="0">
                <a:cs typeface="+mj-cs"/>
              </a:rPr>
              <a:t>study </a:t>
            </a:r>
            <a:endParaRPr lang="en-US" sz="2800" dirty="0" smtClean="0">
              <a:cs typeface="+mj-cs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0"/>
          <a:srcRect l="5610" t="4350" r="4218" b="8645"/>
          <a:stretch/>
        </p:blipFill>
        <p:spPr>
          <a:xfrm>
            <a:off x="753023" y="793812"/>
            <a:ext cx="87335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739394" y="1600200"/>
            <a:ext cx="721410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Thank you so much for zooming in </a:t>
            </a:r>
          </a:p>
          <a:p>
            <a:endParaRPr lang="en-US" sz="3600" dirty="0"/>
          </a:p>
          <a:p>
            <a:pPr algn="ctr"/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Q &amp; A 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927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247405" y="917517"/>
            <a:ext cx="80772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Corpus linguistics is “an area which focuses upon a set of procedures, or methods, for studying language” (McEnery &amp; </a:t>
            </a:r>
            <a:r>
              <a:rPr lang="en-US" dirty="0" err="1" smtClean="0"/>
              <a:t>Hardie</a:t>
            </a:r>
            <a:r>
              <a:rPr lang="en-US" dirty="0" smtClean="0"/>
              <a:t>, 2012)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Corpora are “ large, principled and computer-readable collections of texts that allow analysis of patterns of language use across different contexts” (</a:t>
            </a:r>
            <a:r>
              <a:rPr lang="en-US" dirty="0" err="1" smtClean="0"/>
              <a:t>Szudarski</a:t>
            </a:r>
            <a:r>
              <a:rPr lang="en-US" dirty="0" smtClean="0"/>
              <a:t>, 2018, p. 1) </a:t>
            </a:r>
            <a:endParaRPr lang="en-US" dirty="0"/>
          </a:p>
          <a:p>
            <a:r>
              <a:rPr lang="en-US" dirty="0" smtClean="0"/>
              <a:t>_____________________________</a:t>
            </a:r>
          </a:p>
          <a:p>
            <a:pPr indent="-457200"/>
            <a:r>
              <a:rPr lang="en-US" dirty="0" smtClean="0"/>
              <a:t>1. McEnery, T., &amp; </a:t>
            </a:r>
            <a:r>
              <a:rPr lang="en-US" dirty="0" err="1" smtClean="0"/>
              <a:t>Hardie</a:t>
            </a:r>
            <a:r>
              <a:rPr lang="en-US" dirty="0" smtClean="0"/>
              <a:t>, A. (2012). </a:t>
            </a:r>
            <a:r>
              <a:rPr lang="en-US" i="1" dirty="0" smtClean="0"/>
              <a:t>Corpus linguistics: Method, theory and practice</a:t>
            </a:r>
            <a:r>
              <a:rPr lang="en-US" dirty="0" smtClean="0"/>
              <a:t>. Cambridge: Cambridge University Press. </a:t>
            </a:r>
          </a:p>
          <a:p>
            <a:pPr indent="-457200"/>
            <a:r>
              <a:rPr lang="en-US" dirty="0" smtClean="0"/>
              <a:t>2. </a:t>
            </a:r>
            <a:r>
              <a:rPr lang="en-US" dirty="0" err="1" smtClean="0"/>
              <a:t>Szudarski</a:t>
            </a:r>
            <a:r>
              <a:rPr lang="en-US" dirty="0"/>
              <a:t>, P. (2018). </a:t>
            </a:r>
            <a:r>
              <a:rPr lang="en-US" i="1" dirty="0"/>
              <a:t>Corpus linguistics for vocabulary: A guide for research</a:t>
            </a:r>
            <a:r>
              <a:rPr lang="en-US" dirty="0"/>
              <a:t>. London: Routledge.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7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361878" y="1802901"/>
            <a:ext cx="80772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it is empirical, analyzing the actual patterns of use in natural texts;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It is more representative of the linguistic phenomenon under investigation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it </a:t>
            </a:r>
            <a:r>
              <a:rPr lang="en-US" dirty="0"/>
              <a:t>depends on both quantitative and qualitative analytical techniques.</a:t>
            </a:r>
            <a:endParaRPr lang="en-US" dirty="0" smtClean="0"/>
          </a:p>
          <a:p>
            <a:r>
              <a:rPr lang="en-US" dirty="0" smtClean="0"/>
              <a:t>_____________________________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/>
              <a:t>Biber</a:t>
            </a:r>
            <a:r>
              <a:rPr lang="en-US" dirty="0"/>
              <a:t>, D., Conrad, S. and </a:t>
            </a:r>
            <a:r>
              <a:rPr lang="en-US" dirty="0" err="1"/>
              <a:t>Reppen</a:t>
            </a:r>
            <a:r>
              <a:rPr lang="en-US" dirty="0"/>
              <a:t>, R. (1998). </a:t>
            </a:r>
            <a:r>
              <a:rPr lang="en-US" i="1" dirty="0"/>
              <a:t>Corpus Linguistics: Investigating </a:t>
            </a:r>
            <a:r>
              <a:rPr lang="en-US" i="1" dirty="0" smtClean="0"/>
              <a:t>language structure </a:t>
            </a:r>
            <a:r>
              <a:rPr lang="en-US" i="1" dirty="0"/>
              <a:t>and use. </a:t>
            </a:r>
            <a:r>
              <a:rPr lang="en-US" dirty="0"/>
              <a:t>Cambridge: Cambridge University Press.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70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0797" y="2113209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952500" y="990600"/>
            <a:ext cx="8153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Corpus linguistics and other areas of linguistics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Discourse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Historical linguistics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Lexicography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Pragmatics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Genre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Academic writing/ESP/EAP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Error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Translation and interpreting studies 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6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876300" y="917517"/>
            <a:ext cx="8448305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Types of corpora </a:t>
            </a:r>
          </a:p>
          <a:p>
            <a:r>
              <a:rPr lang="en-US" sz="2800" dirty="0" smtClean="0"/>
              <a:t>General corpora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Corpus of Contemporary American English(COCA) </a:t>
            </a:r>
            <a:r>
              <a:rPr lang="en-US" sz="2800" dirty="0"/>
              <a:t>(</a:t>
            </a:r>
            <a:r>
              <a:rPr lang="en-US" sz="2800" dirty="0">
                <a:hlinkClick r:id="rId10"/>
              </a:rPr>
              <a:t>https://www.english-corpora.org/coca</a:t>
            </a:r>
            <a:r>
              <a:rPr lang="en-US" sz="2800" dirty="0" smtClean="0">
                <a:hlinkClick r:id="rId10"/>
              </a:rPr>
              <a:t>/</a:t>
            </a:r>
            <a:r>
              <a:rPr lang="en-US" sz="2800" dirty="0" smtClean="0"/>
              <a:t>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British National Corpus (BNC) </a:t>
            </a:r>
            <a:r>
              <a:rPr lang="en-US" sz="2800" dirty="0" smtClean="0">
                <a:hlinkClick r:id="rId11"/>
              </a:rPr>
              <a:t>(http</a:t>
            </a:r>
            <a:r>
              <a:rPr lang="en-US" sz="2800" dirty="0">
                <a:hlinkClick r:id="rId11"/>
              </a:rPr>
              <a:t>://www.natcorp.ox.ac.uk</a:t>
            </a:r>
            <a:r>
              <a:rPr lang="en-US" sz="2800" dirty="0" smtClean="0">
                <a:hlinkClick r:id="rId11"/>
              </a:rPr>
              <a:t>/</a:t>
            </a:r>
            <a:r>
              <a:rPr lang="en-US" sz="2800" dirty="0" smtClean="0"/>
              <a:t>)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38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78690" y="2256686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247405" y="917517"/>
            <a:ext cx="8077200" cy="3200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Types of corpora </a:t>
            </a:r>
          </a:p>
          <a:p>
            <a:r>
              <a:rPr lang="en-US" sz="3600" dirty="0" smtClean="0"/>
              <a:t>Specialized corpora </a:t>
            </a:r>
          </a:p>
          <a:p>
            <a:pPr algn="ctr"/>
            <a:endParaRPr lang="en-US" sz="36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/>
              <a:t>Antconc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>
                <a:hlinkClick r:id="rId10"/>
              </a:rPr>
              <a:t>https://www.laurenceanthony.net</a:t>
            </a:r>
            <a:r>
              <a:rPr lang="en-US" sz="2800" dirty="0" smtClean="0">
                <a:hlinkClick r:id="rId10"/>
              </a:rPr>
              <a:t>/</a:t>
            </a:r>
            <a:r>
              <a:rPr lang="en-US" sz="2800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WordSmith</a:t>
            </a:r>
            <a:r>
              <a:rPr lang="en-US" sz="2400" dirty="0" smtClean="0"/>
              <a:t> </a:t>
            </a:r>
            <a:r>
              <a:rPr lang="en-US" sz="2400" dirty="0"/>
              <a:t>tools (</a:t>
            </a:r>
            <a:r>
              <a:rPr lang="en-US" sz="2400" dirty="0">
                <a:hlinkClick r:id="rId11"/>
              </a:rPr>
              <a:t>https://www.lexically.net/wordsmith</a:t>
            </a:r>
            <a:r>
              <a:rPr lang="en-US" sz="2400" dirty="0" smtClean="0">
                <a:hlinkClick r:id="rId11"/>
              </a:rPr>
              <a:t>/</a:t>
            </a:r>
            <a:r>
              <a:rPr lang="en-US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Corpus </a:t>
            </a:r>
            <a:r>
              <a:rPr lang="en-US" sz="2400" dirty="0"/>
              <a:t>tools (</a:t>
            </a:r>
            <a:r>
              <a:rPr lang="en-US" sz="2400" dirty="0">
                <a:hlinkClick r:id="rId12"/>
              </a:rPr>
              <a:t>https://corpus-analysis.com</a:t>
            </a:r>
            <a:r>
              <a:rPr lang="en-US" sz="2400" dirty="0" smtClean="0">
                <a:hlinkClick r:id="rId12"/>
              </a:rPr>
              <a:t>/</a:t>
            </a:r>
            <a:r>
              <a:rPr lang="en-US" sz="2400" dirty="0" smtClean="0"/>
              <a:t>) 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0797" y="2113209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pic>
        <p:nvPicPr>
          <p:cNvPr id="25" name="صورة 24" descr="لقطة الشاشة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1" y="747794"/>
            <a:ext cx="8733549" cy="40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51" b="77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82" y="2569251"/>
            <a:ext cx="492738" cy="652697"/>
            <a:chOff x="0" y="0"/>
            <a:chExt cx="656984" cy="870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40404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4040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07880" y="2557399"/>
            <a:ext cx="492738" cy="652697"/>
            <a:chOff x="0" y="0"/>
            <a:chExt cx="656984" cy="870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13340" y="215088"/>
              <a:ext cx="430305" cy="43030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0A0A0A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792127"/>
              <a:ext cx="656984" cy="78136"/>
            </a:xfrm>
            <a:prstGeom prst="rect">
              <a:avLst/>
            </a:prstGeom>
            <a:solidFill>
              <a:srgbClr val="0A0A0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0797" y="2113209"/>
            <a:ext cx="6729621" cy="1275924"/>
            <a:chOff x="0" y="0"/>
            <a:chExt cx="8972828" cy="170123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55039"/>
              <a:ext cx="8972828" cy="1072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4391" y="1471056"/>
              <a:ext cx="7494950" cy="23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r="-60" b="-36"/>
          <a:stretch>
            <a:fillRect/>
          </a:stretch>
        </p:blipFill>
        <p:spPr>
          <a:xfrm rot="-10800000">
            <a:off x="4947097" y="68220"/>
            <a:ext cx="279333" cy="510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177322" y="5003120"/>
            <a:ext cx="2586193" cy="3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600" dirty="0" err="1">
                <a:solidFill>
                  <a:srgbClr val="040404"/>
                </a:solidFill>
                <a:latin typeface="Abhaya Libre ExtraBold Bold"/>
              </a:rPr>
              <a:t>abdulahalasmary</a:t>
            </a:r>
            <a:endParaRPr lang="en-US" sz="2000" dirty="0">
              <a:solidFill>
                <a:srgbClr val="040404"/>
              </a:solidFill>
              <a:latin typeface="Abhaya Libre ExtraBol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76316" y="698205"/>
            <a:ext cx="8886963" cy="4165714"/>
            <a:chOff x="0" y="0"/>
            <a:chExt cx="6327919" cy="2966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27919" cy="2966176"/>
            </a:xfrm>
            <a:custGeom>
              <a:avLst/>
              <a:gdLst/>
              <a:ahLst/>
              <a:cxnLst/>
              <a:rect l="l" t="t" r="r" b="b"/>
              <a:pathLst>
                <a:path w="6327919" h="2966176">
                  <a:moveTo>
                    <a:pt x="0" y="0"/>
                  </a:moveTo>
                  <a:lnTo>
                    <a:pt x="0" y="2966176"/>
                  </a:lnTo>
                  <a:lnTo>
                    <a:pt x="6327919" y="2966176"/>
                  </a:lnTo>
                  <a:lnTo>
                    <a:pt x="6327919" y="0"/>
                  </a:lnTo>
                  <a:lnTo>
                    <a:pt x="0" y="0"/>
                  </a:lnTo>
                  <a:close/>
                  <a:moveTo>
                    <a:pt x="6266959" y="2905216"/>
                  </a:moveTo>
                  <a:lnTo>
                    <a:pt x="59690" y="2905216"/>
                  </a:lnTo>
                  <a:lnTo>
                    <a:pt x="59690" y="59690"/>
                  </a:lnTo>
                  <a:lnTo>
                    <a:pt x="6266959" y="59690"/>
                  </a:lnTo>
                  <a:lnTo>
                    <a:pt x="6266959" y="2905216"/>
                  </a:lnTo>
                  <a:close/>
                </a:path>
              </a:pathLst>
            </a:custGeom>
            <a:solidFill>
              <a:srgbClr val="0A0A0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14959" y="5055212"/>
            <a:ext cx="4711472" cy="2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bhaya Libre ExtraBold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Abhaya Libre ExtraBold"/>
              </a:rPr>
              <a:t>https://fac.ksu.edu.sa/aasmary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2500" y="4973470"/>
            <a:ext cx="2373848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bhaya Libre ExtraBold"/>
              </a:rPr>
              <a:t>aasmary@ksu.edu.sa</a:t>
            </a:r>
            <a:endParaRPr lang="en-US" dirty="0">
              <a:solidFill>
                <a:srgbClr val="000000"/>
              </a:solidFill>
              <a:latin typeface="Abhaya Libre ExtraBold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671" y="5000146"/>
            <a:ext cx="480947" cy="36212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00" y="4976519"/>
            <a:ext cx="409378" cy="409378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986300"/>
            <a:ext cx="381000" cy="381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23721" y="1094070"/>
            <a:ext cx="8382179" cy="2352791"/>
            <a:chOff x="-1566449" y="-47625"/>
            <a:chExt cx="10354309" cy="2290024"/>
          </a:xfrm>
        </p:grpSpPr>
        <p:sp>
          <p:nvSpPr>
            <p:cNvPr id="21" name="TextBox 21"/>
            <p:cNvSpPr txBox="1"/>
            <p:nvPr/>
          </p:nvSpPr>
          <p:spPr>
            <a:xfrm>
              <a:off x="-1566449" y="-47625"/>
              <a:ext cx="10354309" cy="436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43"/>
                </a:lnSpc>
              </a:pPr>
              <a:endParaRPr lang="en-US" sz="1400" spc="482" dirty="0">
                <a:solidFill>
                  <a:schemeClr val="tx2"/>
                </a:solidFill>
                <a:latin typeface="Montserrat Classic Bold"/>
                <a:cs typeface="+mj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6802"/>
              <a:ext cx="8787860" cy="585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6"/>
                </a:lnSpc>
              </a:pPr>
              <a:endParaRPr lang="en-US" sz="2604" dirty="0">
                <a:solidFill>
                  <a:srgbClr val="000000"/>
                </a:solidFill>
                <a:latin typeface="Marta Italics"/>
              </a:endParaRPr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130203" y="3873518"/>
            <a:ext cx="59131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/>
              <a:t>1. </a:t>
            </a:r>
            <a:r>
              <a:rPr lang="en-US" sz="4400" dirty="0" err="1" smtClean="0"/>
              <a:t>antconc</a:t>
            </a:r>
            <a:endParaRPr lang="ar-SA" sz="4400" dirty="0"/>
          </a:p>
        </p:txBody>
      </p:sp>
      <p:pic>
        <p:nvPicPr>
          <p:cNvPr id="30" name="صورة 29" descr="AntConc 3.5.8 (Windows) 20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49741" b="50913"/>
          <a:stretch/>
        </p:blipFill>
        <p:spPr>
          <a:xfrm>
            <a:off x="676316" y="695332"/>
            <a:ext cx="8886963" cy="41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6729</TotalTime>
  <Words>575</Words>
  <Application>Microsoft Office PowerPoint</Application>
  <PresentationFormat>مخصص</PresentationFormat>
  <Paragraphs>131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Marta Italics</vt:lpstr>
      <vt:lpstr>Abhaya Libre ExtraBold</vt:lpstr>
      <vt:lpstr>Arial</vt:lpstr>
      <vt:lpstr>Times New Roman</vt:lpstr>
      <vt:lpstr>Abhaya Libre ExtraBold Bold</vt:lpstr>
      <vt:lpstr>Montserrat Classic Bold</vt:lpstr>
      <vt:lpstr>Calibri Light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</dc:creator>
  <cp:lastModifiedBy>Abdullah</cp:lastModifiedBy>
  <cp:revision>46</cp:revision>
  <dcterms:created xsi:type="dcterms:W3CDTF">2006-08-16T00:00:00Z</dcterms:created>
  <dcterms:modified xsi:type="dcterms:W3CDTF">2020-04-01T20:14:10Z</dcterms:modified>
  <dc:identifier>DAD0bfXleEo</dc:identifier>
</cp:coreProperties>
</file>