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226E6-C4BD-4746-BB42-46812CC4E2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17D3A-2262-4FE7-A62D-F5C5E06270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7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70C39-FB71-4D12-92F4-AB2F0712AA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5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602E1-5A19-4CE1-BFD5-140438DE36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1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02464-F6FB-48C0-BBA7-218F540BD8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23B9B-9940-4AA5-A1D1-923C5A110B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9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F88F-897C-4BE0-9A00-5A8D892F63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5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7023C-E4A8-4F73-9158-F6FB37A2E6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2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58CDE-4166-4282-B283-F76E8497A6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408E2-8947-4DDA-B0A9-F4CD41E6D6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4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49E-5C1B-44D6-B5C5-6F2C6328B1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6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4CE714D-3CFC-4DDC-9D30-E775BCB4CF11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2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derhab@ksu.edu.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8839200" cy="4114800"/>
          </a:xfrm>
        </p:spPr>
        <p:txBody>
          <a:bodyPr/>
          <a:lstStyle/>
          <a:p>
            <a:r>
              <a:rPr lang="en-US" b="1" dirty="0"/>
              <a:t>Course title: </a:t>
            </a:r>
            <a:r>
              <a:rPr lang="en-US" dirty="0"/>
              <a:t>Design and Analysis of Algorithms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Instructors: </a:t>
            </a:r>
            <a:endParaRPr lang="en-US" dirty="0"/>
          </a:p>
          <a:p>
            <a:r>
              <a:rPr lang="en-US" dirty="0"/>
              <a:t>Dr. </a:t>
            </a:r>
            <a:r>
              <a:rPr lang="en-US" dirty="0" err="1"/>
              <a:t>Abdelouahid</a:t>
            </a:r>
            <a:r>
              <a:rPr lang="en-US" dirty="0"/>
              <a:t> </a:t>
            </a:r>
            <a:r>
              <a:rPr lang="en-US" dirty="0" err="1"/>
              <a:t>Derhab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abderhab@ksu.edu.sa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Credit hours: </a:t>
            </a:r>
            <a:r>
              <a:rPr lang="en-US" dirty="0" smtClean="0"/>
              <a:t>7/week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1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Prerequisite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Discrete Mathematics. 	</a:t>
            </a:r>
          </a:p>
          <a:p>
            <a:endParaRPr lang="en-US" b="0" i="0" u="none" strike="noStrike" baseline="0" dirty="0" smtClean="0"/>
          </a:p>
          <a:p>
            <a:r>
              <a:rPr lang="en-US" dirty="0" smtClean="0"/>
              <a:t>Computer programming</a:t>
            </a:r>
          </a:p>
          <a:p>
            <a:endParaRPr lang="en-US" dirty="0" smtClean="0"/>
          </a:p>
          <a:p>
            <a:r>
              <a:rPr lang="en-US" dirty="0" smtClean="0"/>
              <a:t>Data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0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799" y="1981200"/>
            <a:ext cx="9162245" cy="4114800"/>
          </a:xfrm>
        </p:spPr>
        <p:txBody>
          <a:bodyPr/>
          <a:lstStyle/>
          <a:p>
            <a:r>
              <a:rPr lang="en-US" dirty="0"/>
              <a:t>This is an introductory level graduate course in the design and analysis of algorithms. The aim of the course is to provide a solid background in designing and analyzing algorithms.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hoped that a student will be able to analyze and compare algorithms based on their efficiency, and also design efficient algorithms using several algorithm design paradigms. </a:t>
            </a:r>
          </a:p>
        </p:txBody>
      </p:sp>
    </p:spTree>
    <p:extLst>
      <p:ext uri="{BB962C8B-B14F-4D97-AF65-F5344CB8AC3E}">
        <p14:creationId xmlns:p14="http://schemas.microsoft.com/office/powerpoint/2010/main" val="67913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Recommended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b="1" dirty="0"/>
              <a:t>Introduction to the Design &amp; Analysis of Algorithms </a:t>
            </a:r>
            <a:r>
              <a:rPr lang="en-US" sz="2900" dirty="0"/>
              <a:t>– 3rd Edition . A. </a:t>
            </a:r>
            <a:r>
              <a:rPr lang="en-US" sz="2900" dirty="0" err="1"/>
              <a:t>Levitin</a:t>
            </a:r>
            <a:r>
              <a:rPr lang="en-US" sz="2900" dirty="0"/>
              <a:t>, Pearson Addison-Wesley, 2012. </a:t>
            </a:r>
          </a:p>
          <a:p>
            <a:r>
              <a:rPr lang="en-US" sz="2900" b="1" i="1" dirty="0"/>
              <a:t>Introduction to Algorithms </a:t>
            </a:r>
            <a:r>
              <a:rPr lang="en-US" sz="2900" i="1" dirty="0"/>
              <a:t>2</a:t>
            </a:r>
            <a:r>
              <a:rPr lang="en-US" sz="2900" i="1" baseline="30000" dirty="0"/>
              <a:t>nd</a:t>
            </a:r>
            <a:r>
              <a:rPr lang="en-US" sz="2900" i="1" dirty="0"/>
              <a:t> </a:t>
            </a:r>
            <a:r>
              <a:rPr lang="en-US" sz="2900" dirty="0"/>
              <a:t>,</a:t>
            </a:r>
            <a:r>
              <a:rPr lang="en-US" sz="2900" i="1" dirty="0" err="1"/>
              <a:t>Cormen</a:t>
            </a:r>
            <a:r>
              <a:rPr lang="en-US" sz="2900" i="1" dirty="0"/>
              <a:t>, </a:t>
            </a:r>
            <a:r>
              <a:rPr lang="en-US" sz="2900" i="1" dirty="0" err="1"/>
              <a:t>Leiserson</a:t>
            </a:r>
            <a:r>
              <a:rPr lang="en-US" sz="2900" i="1" dirty="0"/>
              <a:t>, </a:t>
            </a:r>
            <a:r>
              <a:rPr lang="en-US" sz="2900" i="1" dirty="0" err="1"/>
              <a:t>Rivest</a:t>
            </a:r>
            <a:r>
              <a:rPr lang="en-US" sz="2900" i="1" dirty="0"/>
              <a:t> and Stein</a:t>
            </a:r>
            <a:r>
              <a:rPr lang="en-US" sz="2900" dirty="0"/>
              <a:t>, The MIT Press, 2001.</a:t>
            </a:r>
          </a:p>
          <a:p>
            <a:pPr marL="342900" lvl="1" indent="-342900">
              <a:buFontTx/>
              <a:buChar char="•"/>
            </a:pPr>
            <a:r>
              <a:rPr lang="en-US" sz="2900" b="1" i="1" dirty="0"/>
              <a:t>Introduction to Design &amp; Analysis Computer Algorithm </a:t>
            </a:r>
            <a:r>
              <a:rPr lang="en-US" sz="2900" i="1" dirty="0"/>
              <a:t>3rd,</a:t>
            </a:r>
            <a:r>
              <a:rPr lang="en-US" sz="2900" b="1" i="1" dirty="0"/>
              <a:t> </a:t>
            </a:r>
            <a:r>
              <a:rPr lang="en-US" sz="2900" dirty="0"/>
              <a:t>Sara </a:t>
            </a:r>
            <a:r>
              <a:rPr lang="en-US" sz="2900" dirty="0" err="1"/>
              <a:t>Baase</a:t>
            </a:r>
            <a:r>
              <a:rPr lang="en-US" sz="2900" dirty="0"/>
              <a:t>, Allen Van </a:t>
            </a:r>
            <a:r>
              <a:rPr lang="en-US" sz="2900" dirty="0" err="1"/>
              <a:t>Gelder</a:t>
            </a:r>
            <a:r>
              <a:rPr lang="en-US" sz="2900" dirty="0"/>
              <a:t>, Adison-Wesley, 2000.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1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Fundamentals of the Analysis of Algorithm Efficiency</a:t>
            </a:r>
          </a:p>
          <a:p>
            <a:r>
              <a:rPr lang="en-US" sz="2600" dirty="0"/>
              <a:t>Brute Force and Exhaustive Search</a:t>
            </a:r>
          </a:p>
          <a:p>
            <a:r>
              <a:rPr lang="en-US" sz="2600" dirty="0"/>
              <a:t>Decrease-and-Conquer</a:t>
            </a:r>
          </a:p>
          <a:p>
            <a:r>
              <a:rPr lang="en-US" sz="2600" dirty="0"/>
              <a:t>Divide-and-Conquer </a:t>
            </a:r>
          </a:p>
          <a:p>
            <a:r>
              <a:rPr lang="en-US" sz="2600" dirty="0"/>
              <a:t>Transform-and-Conquer</a:t>
            </a:r>
          </a:p>
          <a:p>
            <a:r>
              <a:rPr lang="en-US" sz="2600" dirty="0"/>
              <a:t>Space and Time Trade-Offs</a:t>
            </a:r>
          </a:p>
          <a:p>
            <a:r>
              <a:rPr lang="en-US" sz="2600" dirty="0"/>
              <a:t>Dynamic Programming</a:t>
            </a:r>
          </a:p>
          <a:p>
            <a:r>
              <a:rPr lang="en-US" sz="2600" dirty="0"/>
              <a:t>Greedy Technique</a:t>
            </a:r>
          </a:p>
          <a:p>
            <a:r>
              <a:rPr lang="en-US" sz="2600" dirty="0"/>
              <a:t>Introduction to NP-completeness</a:t>
            </a:r>
          </a:p>
        </p:txBody>
      </p:sp>
    </p:spTree>
    <p:extLst>
      <p:ext uri="{BB962C8B-B14F-4D97-AF65-F5344CB8AC3E}">
        <p14:creationId xmlns:p14="http://schemas.microsoft.com/office/powerpoint/2010/main" val="164367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Home </a:t>
            </a:r>
            <a:r>
              <a:rPr lang="en-US" dirty="0" smtClean="0"/>
              <a:t>work: </a:t>
            </a:r>
            <a:r>
              <a:rPr lang="en-US" dirty="0" smtClean="0"/>
              <a:t>30 </a:t>
            </a:r>
            <a:r>
              <a:rPr lang="en-US" dirty="0" smtClean="0"/>
              <a:t>points                                    </a:t>
            </a:r>
          </a:p>
          <a:p>
            <a:pPr lvl="1"/>
            <a:r>
              <a:rPr lang="en-US" dirty="0" smtClean="0"/>
              <a:t>Exercises and problems </a:t>
            </a:r>
          </a:p>
          <a:p>
            <a:pPr lvl="1"/>
            <a:r>
              <a:rPr lang="en-US" dirty="0" smtClean="0"/>
              <a:t>Programming assignments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Quizes</a:t>
            </a:r>
            <a:r>
              <a:rPr lang="en-US" dirty="0" smtClean="0"/>
              <a:t>: </a:t>
            </a:r>
            <a:r>
              <a:rPr lang="en-US" dirty="0" smtClean="0"/>
              <a:t>30 </a:t>
            </a:r>
            <a:r>
              <a:rPr lang="en-US" dirty="0" smtClean="0"/>
              <a:t>points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Exam: 40 points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640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Notes for email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Your email header must start with [CSC311] </a:t>
            </a:r>
          </a:p>
          <a:p>
            <a:pPr lvl="0"/>
            <a:r>
              <a:rPr lang="en-US" dirty="0" smtClean="0"/>
              <a:t>Send </a:t>
            </a:r>
            <a:r>
              <a:rPr lang="en-US" dirty="0"/>
              <a:t>your email to abderhab@KSU.edu.sa email address. </a:t>
            </a:r>
          </a:p>
          <a:p>
            <a:pPr lvl="0"/>
            <a:r>
              <a:rPr lang="en-US" dirty="0" smtClean="0"/>
              <a:t>Please </a:t>
            </a:r>
            <a:r>
              <a:rPr lang="en-US" dirty="0"/>
              <a:t>write your name and your ID at the end of the email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130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Blank Presentation</vt:lpstr>
      <vt:lpstr>Course overview</vt:lpstr>
      <vt:lpstr> Prerequisite   </vt:lpstr>
      <vt:lpstr>Goals of the course</vt:lpstr>
      <vt:lpstr>Recommended textbooks</vt:lpstr>
      <vt:lpstr>Course content</vt:lpstr>
      <vt:lpstr>Grading</vt:lpstr>
      <vt:lpstr>Notes for email communication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Prerequisite   </dc:title>
  <dc:creator>OUAHID</dc:creator>
  <cp:lastModifiedBy>OUAHID</cp:lastModifiedBy>
  <cp:revision>3</cp:revision>
  <dcterms:created xsi:type="dcterms:W3CDTF">2013-06-08T05:27:14Z</dcterms:created>
  <dcterms:modified xsi:type="dcterms:W3CDTF">2013-06-08T08:12:19Z</dcterms:modified>
</cp:coreProperties>
</file>