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892478-FB17-4752-B2EC-4D4383C3294B}"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125183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92478-FB17-4752-B2EC-4D4383C3294B}"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53197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92478-FB17-4752-B2EC-4D4383C3294B}"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883578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92478-FB17-4752-B2EC-4D4383C3294B}"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270110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92478-FB17-4752-B2EC-4D4383C3294B}"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241010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892478-FB17-4752-B2EC-4D4383C3294B}"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919736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892478-FB17-4752-B2EC-4D4383C3294B}"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126473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892478-FB17-4752-B2EC-4D4383C3294B}"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406753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92478-FB17-4752-B2EC-4D4383C3294B}"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97227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92478-FB17-4752-B2EC-4D4383C3294B}"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379562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92478-FB17-4752-B2EC-4D4383C3294B}"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B6CAF-CD61-434A-8659-6E0F6DC4475F}" type="slidenum">
              <a:rPr lang="en-US" smtClean="0"/>
              <a:t>‹#›</a:t>
            </a:fld>
            <a:endParaRPr lang="en-US"/>
          </a:p>
        </p:txBody>
      </p:sp>
    </p:spTree>
    <p:extLst>
      <p:ext uri="{BB962C8B-B14F-4D97-AF65-F5344CB8AC3E}">
        <p14:creationId xmlns:p14="http://schemas.microsoft.com/office/powerpoint/2010/main" val="42442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92478-FB17-4752-B2EC-4D4383C3294B}" type="datetimeFigureOut">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B6CAF-CD61-434A-8659-6E0F6DC4475F}" type="slidenum">
              <a:rPr lang="en-US" smtClean="0"/>
              <a:t>‹#›</a:t>
            </a:fld>
            <a:endParaRPr lang="en-US"/>
          </a:p>
        </p:txBody>
      </p:sp>
    </p:spTree>
    <p:extLst>
      <p:ext uri="{BB962C8B-B14F-4D97-AF65-F5344CB8AC3E}">
        <p14:creationId xmlns:p14="http://schemas.microsoft.com/office/powerpoint/2010/main" val="3816360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solidFill>
                  <a:srgbClr val="C00000"/>
                </a:solidFill>
              </a:rPr>
              <a:t>Course specification</a:t>
            </a:r>
            <a:endParaRPr lang="en-US" dirty="0">
              <a:solidFill>
                <a:srgbClr val="C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996573159"/>
              </p:ext>
            </p:extLst>
          </p:nvPr>
        </p:nvGraphicFramePr>
        <p:xfrm>
          <a:off x="609600" y="1828800"/>
          <a:ext cx="7924800" cy="4419597"/>
        </p:xfrm>
        <a:graphic>
          <a:graphicData uri="http://schemas.openxmlformats.org/drawingml/2006/table">
            <a:tbl>
              <a:tblPr firstRow="1" firstCol="1" lastRow="1" lastCol="1" bandRow="1" bandCol="1"/>
              <a:tblGrid>
                <a:gridCol w="7924800"/>
              </a:tblGrid>
              <a:tr h="631371">
                <a:tc>
                  <a:txBody>
                    <a:bodyPr/>
                    <a:lstStyle/>
                    <a:p>
                      <a:pPr marL="0" marR="0">
                        <a:lnSpc>
                          <a:spcPct val="200000"/>
                        </a:lnSpc>
                        <a:spcBef>
                          <a:spcPts val="1200"/>
                        </a:spcBef>
                        <a:spcAft>
                          <a:spcPts val="300"/>
                        </a:spcAft>
                      </a:pPr>
                      <a:r>
                        <a:rPr lang="en-US" sz="1400" dirty="0">
                          <a:effectLst/>
                          <a:latin typeface="Times New Roman"/>
                          <a:ea typeface="Times New Roman"/>
                          <a:cs typeface="Times New Roman"/>
                        </a:rPr>
                        <a:t>1.  Course title and code:</a:t>
                      </a:r>
                      <a:r>
                        <a:rPr lang="en-US" sz="1400" b="1" dirty="0">
                          <a:effectLst/>
                          <a:latin typeface="Times New Roman"/>
                          <a:ea typeface="Times New Roman"/>
                          <a:cs typeface="Times New Roman"/>
                        </a:rPr>
                        <a:t>   </a:t>
                      </a:r>
                      <a:r>
                        <a:rPr lang="en-US" sz="1400" b="1" dirty="0" err="1">
                          <a:effectLst/>
                          <a:latin typeface="Times New Roman"/>
                          <a:ea typeface="Times New Roman"/>
                          <a:cs typeface="Times New Roman"/>
                        </a:rPr>
                        <a:t>Arabization</a:t>
                      </a:r>
                      <a:r>
                        <a:rPr lang="en-US" sz="1400" b="1" dirty="0">
                          <a:effectLst/>
                          <a:latin typeface="Times New Roman"/>
                          <a:ea typeface="Times New Roman"/>
                          <a:cs typeface="Times New Roman"/>
                        </a:rPr>
                        <a:t> – TRNE 473+414</a:t>
                      </a:r>
                      <a:endParaRPr lang="en-U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71">
                <a:tc>
                  <a:txBody>
                    <a:bodyPr/>
                    <a:lstStyle/>
                    <a:p>
                      <a:pPr marL="0" marR="0">
                        <a:lnSpc>
                          <a:spcPct val="200000"/>
                        </a:lnSpc>
                        <a:spcBef>
                          <a:spcPts val="1200"/>
                        </a:spcBef>
                        <a:spcAft>
                          <a:spcPts val="300"/>
                        </a:spcAft>
                      </a:pPr>
                      <a:r>
                        <a:rPr lang="en-US" sz="1400">
                          <a:effectLst/>
                          <a:latin typeface="Times New Roman"/>
                          <a:ea typeface="Times New Roman"/>
                          <a:cs typeface="Times New Roman"/>
                        </a:rPr>
                        <a:t>2.  Credit hours:  2 hrs</a:t>
                      </a:r>
                      <a:endParaRPr lang="en-US" sz="14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71">
                <a:tc>
                  <a:txBody>
                    <a:bodyPr/>
                    <a:lstStyle/>
                    <a:p>
                      <a:pPr marL="0" marR="0">
                        <a:lnSpc>
                          <a:spcPct val="200000"/>
                        </a:lnSpc>
                        <a:spcBef>
                          <a:spcPts val="0"/>
                        </a:spcBef>
                        <a:spcAft>
                          <a:spcPts val="0"/>
                        </a:spcAft>
                        <a:tabLst>
                          <a:tab pos="2743200" algn="ctr"/>
                          <a:tab pos="5486400" algn="r"/>
                          <a:tab pos="45720" algn="l"/>
                          <a:tab pos="2743200" algn="ctr"/>
                          <a:tab pos="5486400" algn="r"/>
                        </a:tabLst>
                      </a:pPr>
                      <a:r>
                        <a:rPr lang="en-US" sz="1400" dirty="0">
                          <a:effectLst/>
                          <a:latin typeface="Times New Roman"/>
                          <a:ea typeface="Calibri"/>
                          <a:cs typeface="Arial"/>
                        </a:rPr>
                        <a:t>4.  Name of faculty member responsible for the course: Dr. </a:t>
                      </a:r>
                      <a:r>
                        <a:rPr lang="en-US" sz="1400" dirty="0" err="1">
                          <a:effectLst/>
                          <a:latin typeface="Times New Roman"/>
                          <a:ea typeface="Calibri"/>
                          <a:cs typeface="Arial"/>
                        </a:rPr>
                        <a:t>Salwa</a:t>
                      </a:r>
                      <a:r>
                        <a:rPr lang="en-US" sz="1400" dirty="0">
                          <a:effectLst/>
                          <a:latin typeface="Times New Roman"/>
                          <a:ea typeface="Calibri"/>
                          <a:cs typeface="Arial"/>
                        </a:rPr>
                        <a:t> </a:t>
                      </a:r>
                      <a:r>
                        <a:rPr lang="en-US" sz="1400" dirty="0" err="1">
                          <a:effectLst/>
                          <a:latin typeface="Times New Roman"/>
                          <a:ea typeface="Calibri"/>
                          <a:cs typeface="Arial"/>
                        </a:rPr>
                        <a:t>Alharthi</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71">
                <a:tc>
                  <a:txBody>
                    <a:bodyPr/>
                    <a:lstStyle/>
                    <a:p>
                      <a:pPr marL="0" marR="0">
                        <a:lnSpc>
                          <a:spcPct val="200000"/>
                        </a:lnSpc>
                        <a:spcBef>
                          <a:spcPts val="1200"/>
                        </a:spcBef>
                        <a:spcAft>
                          <a:spcPts val="300"/>
                        </a:spcAft>
                      </a:pPr>
                      <a:r>
                        <a:rPr lang="en-US" sz="1400">
                          <a:effectLst/>
                          <a:latin typeface="Times New Roman"/>
                          <a:ea typeface="Times New Roman"/>
                          <a:cs typeface="Times New Roman"/>
                        </a:rPr>
                        <a:t>5.  Level/year at which this course is offered: Nine</a:t>
                      </a:r>
                      <a:endParaRPr lang="en-US" sz="14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71">
                <a:tc>
                  <a:txBody>
                    <a:bodyPr/>
                    <a:lstStyle/>
                    <a:p>
                      <a:pPr marL="0" marR="0">
                        <a:lnSpc>
                          <a:spcPct val="200000"/>
                        </a:lnSpc>
                        <a:spcBef>
                          <a:spcPts val="0"/>
                        </a:spcBef>
                        <a:spcAft>
                          <a:spcPts val="1500"/>
                        </a:spcAft>
                      </a:pPr>
                      <a:r>
                        <a:rPr lang="en-US" sz="1400">
                          <a:effectLst/>
                          <a:latin typeface="Times New Roman"/>
                          <a:ea typeface="Calibri"/>
                          <a:cs typeface="Arial"/>
                        </a:rPr>
                        <a:t>6.  Pre-requisites for this course (if any): 245 TRNE</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71">
                <a:tc>
                  <a:txBody>
                    <a:bodyPr/>
                    <a:lstStyle/>
                    <a:p>
                      <a:pPr marL="0" marR="0">
                        <a:lnSpc>
                          <a:spcPct val="200000"/>
                        </a:lnSpc>
                        <a:spcBef>
                          <a:spcPts val="0"/>
                        </a:spcBef>
                        <a:spcAft>
                          <a:spcPts val="1500"/>
                        </a:spcAft>
                      </a:pPr>
                      <a:r>
                        <a:rPr lang="en-US" sz="1400">
                          <a:effectLst/>
                          <a:latin typeface="Times New Roman"/>
                          <a:ea typeface="Calibri"/>
                          <a:cs typeface="Arial"/>
                        </a:rPr>
                        <a:t>7.  Co-requisites for this course (if any)</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71">
                <a:tc>
                  <a:txBody>
                    <a:bodyPr/>
                    <a:lstStyle/>
                    <a:p>
                      <a:pPr marL="0" marR="0">
                        <a:lnSpc>
                          <a:spcPct val="200000"/>
                        </a:lnSpc>
                        <a:spcBef>
                          <a:spcPts val="0"/>
                        </a:spcBef>
                        <a:spcAft>
                          <a:spcPts val="1500"/>
                        </a:spcAft>
                      </a:pPr>
                      <a:r>
                        <a:rPr lang="en-US" sz="1400" dirty="0">
                          <a:effectLst/>
                          <a:latin typeface="Times New Roman"/>
                          <a:ea typeface="Calibri"/>
                          <a:cs typeface="Arial"/>
                        </a:rPr>
                        <a:t>8.  Location if not on main campus: College of Languages and Translation</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52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Autofit/>
          </a:bodyPr>
          <a:lstStyle/>
          <a:p>
            <a:pPr marL="0" marR="0">
              <a:lnSpc>
                <a:spcPct val="200000"/>
              </a:lnSpc>
              <a:spcBef>
                <a:spcPts val="1200"/>
              </a:spcBef>
              <a:spcAft>
                <a:spcPts val="1200"/>
              </a:spcAft>
            </a:pPr>
            <a:r>
              <a:rPr lang="en-US" sz="3200" b="1" dirty="0" smtClean="0">
                <a:solidFill>
                  <a:srgbClr val="C00000"/>
                </a:solidFill>
                <a:effectLst/>
                <a:latin typeface="Times New Roman"/>
                <a:ea typeface="Times New Roman"/>
                <a:cs typeface="Times New Roman"/>
              </a:rPr>
              <a:t>B  Objectives  </a:t>
            </a:r>
            <a:r>
              <a:rPr lang="en-US" sz="3200" dirty="0">
                <a:solidFill>
                  <a:srgbClr val="C00000"/>
                </a:solidFill>
                <a:ea typeface="Times New Roman"/>
                <a:cs typeface="Times New Roman"/>
              </a:rPr>
              <a:t/>
            </a:r>
            <a:br>
              <a:rPr lang="en-US" sz="3200" dirty="0">
                <a:solidFill>
                  <a:srgbClr val="C00000"/>
                </a:solidFill>
                <a:ea typeface="Times New Roman"/>
                <a:cs typeface="Times New Roman"/>
              </a:rPr>
            </a:br>
            <a:endParaRPr lang="en-US" sz="3200"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2392642"/>
              </p:ext>
            </p:extLst>
          </p:nvPr>
        </p:nvGraphicFramePr>
        <p:xfrm>
          <a:off x="685800" y="1371600"/>
          <a:ext cx="7848600" cy="4953000"/>
        </p:xfrm>
        <a:graphic>
          <a:graphicData uri="http://schemas.openxmlformats.org/drawingml/2006/table">
            <a:tbl>
              <a:tblPr/>
              <a:tblGrid>
                <a:gridCol w="7848600"/>
              </a:tblGrid>
              <a:tr h="2000249">
                <a:tc>
                  <a:txBody>
                    <a:bodyPr/>
                    <a:lstStyle/>
                    <a:p>
                      <a:pPr marL="0" marR="0">
                        <a:lnSpc>
                          <a:spcPct val="200000"/>
                        </a:lnSpc>
                        <a:spcBef>
                          <a:spcPts val="1200"/>
                        </a:spcBef>
                        <a:spcAft>
                          <a:spcPts val="300"/>
                        </a:spcAft>
                      </a:pPr>
                      <a:r>
                        <a:rPr lang="en-US" sz="1200">
                          <a:effectLst/>
                          <a:latin typeface="Times New Roman"/>
                          <a:ea typeface="Times New Roman"/>
                          <a:cs typeface="Times New Roman"/>
                        </a:rPr>
                        <a:t>1.  Summary of the main learning outcomes for students enrolled in the course.</a:t>
                      </a:r>
                      <a:endParaRPr lang="en-US" sz="1200">
                        <a:effectLst/>
                        <a:latin typeface="Calibri"/>
                        <a:ea typeface="Times New Roman"/>
                        <a:cs typeface="Times New Roman"/>
                      </a:endParaRPr>
                    </a:p>
                    <a:p>
                      <a:pPr marL="0" marR="0">
                        <a:lnSpc>
                          <a:spcPct val="200000"/>
                        </a:lnSpc>
                        <a:spcBef>
                          <a:spcPts val="0"/>
                        </a:spcBef>
                        <a:spcAft>
                          <a:spcPts val="1500"/>
                        </a:spcAft>
                      </a:pPr>
                      <a:r>
                        <a:rPr lang="en-US" sz="1200">
                          <a:effectLst/>
                          <a:latin typeface="Times New Roman"/>
                          <a:ea typeface="Calibri"/>
                          <a:cs typeface="Arial"/>
                        </a:rPr>
                        <a:t>The student  acquires a general background on the concept of arabization and its development, the arab culture and its role in spreading science in the west. The course introduces the arabization strategies in the arab world and the methodologies of spreading the Arabic language through the use of scientific terminologies and modern technologies. </a:t>
                      </a:r>
                      <a:endParaRPr lang="en-US" sz="1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751">
                <a:tc>
                  <a:txBody>
                    <a:bodyPr/>
                    <a:lstStyle/>
                    <a:p>
                      <a:pPr marL="0" marR="0">
                        <a:lnSpc>
                          <a:spcPct val="200000"/>
                        </a:lnSpc>
                        <a:spcBef>
                          <a:spcPts val="1200"/>
                        </a:spcBef>
                        <a:spcAft>
                          <a:spcPts val="300"/>
                        </a:spcAft>
                      </a:pPr>
                      <a:r>
                        <a:rPr lang="en-US" sz="1200" dirty="0">
                          <a:effectLst/>
                          <a:latin typeface="Times New Roman"/>
                          <a:ea typeface="Times New Roman"/>
                          <a:cs typeface="Times New Roman"/>
                        </a:rPr>
                        <a:t>2.  Briefly describe any plans for developing and improving the course that are being implemented.  (</a:t>
                      </a:r>
                      <a:r>
                        <a:rPr lang="en-US" sz="1200" dirty="0" err="1" smtClean="0">
                          <a:effectLst/>
                          <a:latin typeface="Times New Roman"/>
                          <a:ea typeface="Times New Roman"/>
                          <a:cs typeface="Times New Roman"/>
                        </a:rPr>
                        <a:t>eg</a:t>
                      </a:r>
                      <a:r>
                        <a:rPr lang="en-US" sz="1200" dirty="0" smtClean="0">
                          <a:effectLst/>
                          <a:latin typeface="Times New Roman"/>
                          <a:ea typeface="Times New Roman"/>
                          <a:cs typeface="Times New Roman"/>
                        </a:rPr>
                        <a:t>. </a:t>
                      </a:r>
                      <a:r>
                        <a:rPr lang="en-US" sz="1200" dirty="0">
                          <a:effectLst/>
                          <a:latin typeface="Times New Roman"/>
                          <a:ea typeface="Times New Roman"/>
                          <a:cs typeface="Times New Roman"/>
                        </a:rPr>
                        <a:t>increased use of IT or web based reference material,  changes in content as a result of new research in </a:t>
                      </a:r>
                      <a:endParaRPr lang="en-US" sz="1200" dirty="0">
                        <a:effectLst/>
                        <a:latin typeface="Calibri"/>
                        <a:ea typeface="Times New Roman"/>
                        <a:cs typeface="Times New Roman"/>
                      </a:endParaRPr>
                    </a:p>
                    <a:p>
                      <a:pPr marL="0" marR="0">
                        <a:lnSpc>
                          <a:spcPct val="200000"/>
                        </a:lnSpc>
                        <a:spcBef>
                          <a:spcPts val="0"/>
                        </a:spcBef>
                        <a:spcAft>
                          <a:spcPts val="1500"/>
                        </a:spcAft>
                      </a:pPr>
                      <a:r>
                        <a:rPr lang="en-US" sz="1200" dirty="0">
                          <a:effectLst/>
                          <a:latin typeface="Times New Roman"/>
                          <a:ea typeface="Calibri"/>
                          <a:cs typeface="Arial"/>
                        </a:rPr>
                        <a:t>- Using modern educational technologies in the teaching and learning processes.</a:t>
                      </a:r>
                      <a:endParaRPr lang="en-US" sz="1200" dirty="0">
                        <a:effectLst/>
                        <a:latin typeface="Calibri"/>
                        <a:ea typeface="Calibri"/>
                        <a:cs typeface="Arial"/>
                      </a:endParaRPr>
                    </a:p>
                    <a:p>
                      <a:pPr marL="0" marR="0">
                        <a:lnSpc>
                          <a:spcPct val="200000"/>
                        </a:lnSpc>
                        <a:spcBef>
                          <a:spcPts val="0"/>
                        </a:spcBef>
                        <a:spcAft>
                          <a:spcPts val="1500"/>
                        </a:spcAft>
                      </a:pPr>
                      <a:r>
                        <a:rPr lang="en-US" sz="1200" dirty="0">
                          <a:effectLst/>
                          <a:latin typeface="Times New Roman"/>
                          <a:ea typeface="Calibri"/>
                          <a:cs typeface="Arial"/>
                        </a:rPr>
                        <a:t>- changing the content of the source to include the latest research results in the field.</a:t>
                      </a:r>
                      <a:endParaRPr lang="en-US" sz="1200" dirty="0">
                        <a:effectLst/>
                        <a:latin typeface="Calibri"/>
                        <a:ea typeface="Calibri"/>
                        <a:cs typeface="Arial"/>
                      </a:endParaRPr>
                    </a:p>
                    <a:p>
                      <a:pPr marL="0" marR="0" lvl="0" indent="0">
                        <a:lnSpc>
                          <a:spcPct val="200000"/>
                        </a:lnSpc>
                        <a:spcBef>
                          <a:spcPts val="0"/>
                        </a:spcBef>
                        <a:spcAft>
                          <a:spcPts val="0"/>
                        </a:spcAft>
                        <a:buFont typeface="Times New Roman"/>
                        <a:buNone/>
                        <a:tabLst>
                          <a:tab pos="228600" algn="l"/>
                        </a:tabLst>
                      </a:pPr>
                      <a:r>
                        <a:rPr lang="en-US" sz="1200" dirty="0" smtClean="0">
                          <a:effectLst/>
                          <a:latin typeface="Times New Roman"/>
                          <a:ea typeface="Times New Roman"/>
                          <a:cs typeface="Simplified Arabic"/>
                        </a:rPr>
                        <a:t>- Increasing </a:t>
                      </a:r>
                      <a:r>
                        <a:rPr lang="en-US" sz="1200" dirty="0">
                          <a:effectLst/>
                          <a:latin typeface="Times New Roman"/>
                          <a:ea typeface="Times New Roman"/>
                          <a:cs typeface="Simplified Arabic"/>
                        </a:rPr>
                        <a:t>the student's knowledge of </a:t>
                      </a:r>
                      <a:r>
                        <a:rPr lang="en-US" sz="1200" dirty="0" err="1">
                          <a:effectLst/>
                          <a:latin typeface="Times New Roman"/>
                          <a:ea typeface="Times New Roman"/>
                          <a:cs typeface="Simplified Arabic"/>
                        </a:rPr>
                        <a:t>arabization</a:t>
                      </a:r>
                      <a:r>
                        <a:rPr lang="en-US" sz="1200" dirty="0">
                          <a:effectLst/>
                          <a:latin typeface="Times New Roman"/>
                          <a:ea typeface="Times New Roman"/>
                          <a:cs typeface="Simplified Arabic"/>
                        </a:rPr>
                        <a:t>.</a:t>
                      </a:r>
                      <a:endParaRPr lang="en-US" sz="1200" dirty="0">
                        <a:effectLst/>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50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914400"/>
          </a:xfrm>
        </p:spPr>
        <p:txBody>
          <a:bodyPr>
            <a:normAutofit fontScale="90000"/>
          </a:bodyPr>
          <a:lstStyle/>
          <a:p>
            <a:pPr lvl="0" indent="-342900">
              <a:spcBef>
                <a:spcPts val="1000"/>
              </a:spcBef>
            </a:pPr>
            <a:r>
              <a:rPr lang="en-AU" sz="3200" b="1" i="1" dirty="0">
                <a:solidFill>
                  <a:srgbClr val="404040"/>
                </a:solidFill>
                <a:latin typeface="Times New Roman"/>
                <a:ea typeface="Times New Roman"/>
                <a:cs typeface="Times New Roman"/>
              </a:rPr>
              <a:t>Course Description</a:t>
            </a:r>
            <a:r>
              <a:rPr lang="en-AU" sz="3200" i="1" dirty="0">
                <a:solidFill>
                  <a:srgbClr val="404040"/>
                </a:solidFill>
                <a:latin typeface="Times New Roman"/>
                <a:ea typeface="Times New Roman"/>
                <a:cs typeface="Times New Roman"/>
              </a:rPr>
              <a:t>   </a:t>
            </a:r>
            <a:r>
              <a:rPr lang="en-US" sz="3200" i="1" dirty="0">
                <a:solidFill>
                  <a:srgbClr val="404040"/>
                </a:solidFill>
                <a:latin typeface="Cambria"/>
                <a:ea typeface="Times New Roman"/>
                <a:cs typeface="Times New Roman"/>
              </a:rPr>
              <a:t/>
            </a:r>
            <a:br>
              <a:rPr lang="en-US" sz="3200" i="1" dirty="0">
                <a:solidFill>
                  <a:srgbClr val="404040"/>
                </a:solidFill>
                <a:latin typeface="Cambria"/>
                <a:ea typeface="Times New Roman"/>
                <a:cs typeface="Times New Roman"/>
              </a:rPr>
            </a:br>
            <a:endParaRPr lang="en-US"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0" marR="457200" indent="0" algn="just">
              <a:lnSpc>
                <a:spcPct val="170000"/>
              </a:lnSpc>
              <a:spcBef>
                <a:spcPts val="0"/>
              </a:spcBef>
              <a:spcAft>
                <a:spcPts val="1500"/>
              </a:spcAft>
              <a:buNone/>
            </a:pPr>
            <a:r>
              <a:rPr lang="en-US" sz="3400" dirty="0" smtClean="0">
                <a:effectLst/>
                <a:latin typeface="Times New Roman"/>
                <a:ea typeface="Calibri"/>
              </a:rPr>
              <a:t>This course aims at introducing the concept of </a:t>
            </a:r>
            <a:r>
              <a:rPr lang="en-US" sz="3400" dirty="0" err="1" smtClean="0">
                <a:effectLst/>
                <a:latin typeface="Times New Roman"/>
                <a:ea typeface="Calibri"/>
              </a:rPr>
              <a:t>arabization</a:t>
            </a:r>
            <a:r>
              <a:rPr lang="en-US" sz="3400" dirty="0" smtClean="0">
                <a:effectLst/>
                <a:latin typeface="Times New Roman"/>
                <a:ea typeface="Calibri"/>
              </a:rPr>
              <a:t> and its development and it discusses the cultural, linguistic, political, religious, scientific, financial, educational and social implications of </a:t>
            </a:r>
            <a:r>
              <a:rPr lang="en-US" sz="3400" dirty="0" err="1" smtClean="0">
                <a:effectLst/>
                <a:latin typeface="Times New Roman"/>
                <a:ea typeface="Calibri"/>
              </a:rPr>
              <a:t>arabization</a:t>
            </a:r>
            <a:r>
              <a:rPr lang="en-US" sz="3400" dirty="0" smtClean="0">
                <a:effectLst/>
                <a:latin typeface="Times New Roman"/>
                <a:ea typeface="Calibri"/>
              </a:rPr>
              <a:t>. It also </a:t>
            </a:r>
            <a:r>
              <a:rPr lang="en-US" sz="3400" dirty="0" smtClean="0">
                <a:effectLst/>
                <a:latin typeface="Times New Roman"/>
                <a:ea typeface="Calibri"/>
                <a:cs typeface="Arial"/>
              </a:rPr>
              <a:t>handles the issue of terminologies and the basic principles of forming and coordinating them in the Arab world. The student is made aware of the most prominent terminology banks in the Arab world, in addition to the </a:t>
            </a:r>
            <a:r>
              <a:rPr lang="en-US" sz="3400" dirty="0" err="1" smtClean="0">
                <a:effectLst/>
                <a:latin typeface="Times New Roman"/>
                <a:ea typeface="Calibri"/>
                <a:cs typeface="Arial"/>
              </a:rPr>
              <a:t>arabization</a:t>
            </a:r>
            <a:r>
              <a:rPr lang="en-US" sz="3400" dirty="0" smtClean="0">
                <a:effectLst/>
                <a:latin typeface="Times New Roman"/>
                <a:ea typeface="Calibri"/>
                <a:cs typeface="Arial"/>
              </a:rPr>
              <a:t> establishments and their most known achievements and difficulties. The course also introduces the </a:t>
            </a:r>
            <a:r>
              <a:rPr lang="en-US" sz="3400" dirty="0" err="1" smtClean="0">
                <a:effectLst/>
                <a:latin typeface="Times New Roman"/>
                <a:ea typeface="Calibri"/>
                <a:cs typeface="Arial"/>
              </a:rPr>
              <a:t>arabization</a:t>
            </a:r>
            <a:r>
              <a:rPr lang="en-US" sz="3400" dirty="0" smtClean="0">
                <a:effectLst/>
                <a:latin typeface="Times New Roman"/>
                <a:ea typeface="Calibri"/>
                <a:cs typeface="Arial"/>
              </a:rPr>
              <a:t> attempts in the Arab countries and discusses the </a:t>
            </a:r>
            <a:r>
              <a:rPr lang="en-US" sz="3400" dirty="0" err="1" smtClean="0">
                <a:effectLst/>
                <a:latin typeface="Times New Roman"/>
                <a:ea typeface="Calibri"/>
                <a:cs typeface="Arial"/>
              </a:rPr>
              <a:t>arabization</a:t>
            </a:r>
            <a:r>
              <a:rPr lang="en-US" sz="3400" dirty="0" smtClean="0">
                <a:effectLst/>
                <a:latin typeface="Times New Roman"/>
                <a:ea typeface="Calibri"/>
                <a:cs typeface="Arial"/>
              </a:rPr>
              <a:t> strategies ,the issue of </a:t>
            </a:r>
            <a:r>
              <a:rPr lang="en-US" sz="3400" dirty="0" err="1" smtClean="0">
                <a:effectLst/>
                <a:latin typeface="Times New Roman"/>
                <a:ea typeface="Calibri"/>
                <a:cs typeface="Arial"/>
              </a:rPr>
              <a:t>arabizing</a:t>
            </a:r>
            <a:r>
              <a:rPr lang="en-US" sz="3400" dirty="0" smtClean="0">
                <a:effectLst/>
                <a:latin typeface="Times New Roman"/>
                <a:ea typeface="Calibri"/>
                <a:cs typeface="Arial"/>
              </a:rPr>
              <a:t> education in the fields of science, medicine and technologies in the Arab universities. It also discusses the relationship between </a:t>
            </a:r>
            <a:r>
              <a:rPr lang="en-US" sz="3400" dirty="0" err="1" smtClean="0">
                <a:effectLst/>
                <a:latin typeface="Times New Roman"/>
                <a:ea typeface="Calibri"/>
                <a:cs typeface="Arial"/>
              </a:rPr>
              <a:t>arabization</a:t>
            </a:r>
            <a:r>
              <a:rPr lang="en-US" sz="3400" dirty="0" smtClean="0">
                <a:effectLst/>
                <a:latin typeface="Times New Roman"/>
                <a:ea typeface="Calibri"/>
                <a:cs typeface="Arial"/>
              </a:rPr>
              <a:t> and terminologies and the role of the media in spreading the </a:t>
            </a:r>
            <a:r>
              <a:rPr lang="en-US" sz="3400" dirty="0" err="1" smtClean="0">
                <a:effectLst/>
                <a:latin typeface="Times New Roman"/>
                <a:ea typeface="Calibri"/>
                <a:cs typeface="Arial"/>
              </a:rPr>
              <a:t>arabized</a:t>
            </a:r>
            <a:r>
              <a:rPr lang="en-US" sz="3400" dirty="0" smtClean="0">
                <a:effectLst/>
                <a:latin typeface="Times New Roman"/>
                <a:ea typeface="Calibri"/>
                <a:cs typeface="Arial"/>
              </a:rPr>
              <a:t> terms.</a:t>
            </a:r>
            <a:endParaRPr lang="en-US" sz="3400" dirty="0">
              <a:ea typeface="Calibri"/>
              <a:cs typeface="Arial"/>
            </a:endParaRPr>
          </a:p>
          <a:p>
            <a:pPr marL="0" indent="0">
              <a:buNone/>
            </a:pPr>
            <a:endParaRPr lang="en-US" dirty="0"/>
          </a:p>
        </p:txBody>
      </p:sp>
    </p:spTree>
    <p:extLst>
      <p:ext uri="{BB962C8B-B14F-4D97-AF65-F5344CB8AC3E}">
        <p14:creationId xmlns:p14="http://schemas.microsoft.com/office/powerpoint/2010/main" val="2088491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377</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Course specification</vt:lpstr>
      <vt:lpstr>B  Objectives   </vt:lpstr>
      <vt:lpstr>Course Description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Salwa Alharthi</dc:creator>
  <cp:lastModifiedBy>user</cp:lastModifiedBy>
  <cp:revision>4</cp:revision>
  <dcterms:created xsi:type="dcterms:W3CDTF">2016-10-18T07:20:58Z</dcterms:created>
  <dcterms:modified xsi:type="dcterms:W3CDTF">2017-02-08T05:29:57Z</dcterms:modified>
</cp:coreProperties>
</file>