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0"/>
  </p:notesMasterIdLst>
  <p:sldIdLst>
    <p:sldId id="257" r:id="rId2"/>
    <p:sldId id="258" r:id="rId3"/>
    <p:sldId id="304" r:id="rId4"/>
    <p:sldId id="259" r:id="rId5"/>
    <p:sldId id="260" r:id="rId6"/>
    <p:sldId id="261" r:id="rId7"/>
    <p:sldId id="262" r:id="rId8"/>
    <p:sldId id="263" r:id="rId9"/>
    <p:sldId id="264" r:id="rId10"/>
    <p:sldId id="265" r:id="rId11"/>
    <p:sldId id="298" r:id="rId12"/>
    <p:sldId id="266" r:id="rId13"/>
    <p:sldId id="267" r:id="rId14"/>
    <p:sldId id="268" r:id="rId15"/>
    <p:sldId id="269" r:id="rId16"/>
    <p:sldId id="270" r:id="rId17"/>
    <p:sldId id="271" r:id="rId18"/>
    <p:sldId id="272" r:id="rId19"/>
    <p:sldId id="273" r:id="rId20"/>
    <p:sldId id="274" r:id="rId21"/>
    <p:sldId id="275" r:id="rId22"/>
    <p:sldId id="276" r:id="rId23"/>
    <p:sldId id="282" r:id="rId24"/>
    <p:sldId id="283" r:id="rId25"/>
    <p:sldId id="277" r:id="rId26"/>
    <p:sldId id="284" r:id="rId27"/>
    <p:sldId id="278" r:id="rId28"/>
    <p:sldId id="279" r:id="rId29"/>
    <p:sldId id="280" r:id="rId30"/>
    <p:sldId id="281"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1" r:id="rId44"/>
    <p:sldId id="297" r:id="rId45"/>
    <p:sldId id="303" r:id="rId46"/>
    <p:sldId id="302" r:id="rId47"/>
    <p:sldId id="299" r:id="rId48"/>
    <p:sldId id="300"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CD0"/>
    <a:srgbClr val="FFF2C9"/>
    <a:srgbClr val="CBD006"/>
  </p:clrMru>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84380"/>
    <p:restoredTop sz="94660"/>
  </p:normalViewPr>
  <p:slideViewPr>
    <p:cSldViewPr>
      <p:cViewPr>
        <p:scale>
          <a:sx n="80" d="100"/>
          <a:sy n="80" d="100"/>
        </p:scale>
        <p:origin x="-1944" y="-6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9A2DF4-6AA4-4564-BCE9-E9BE395A3FCD}" type="datetimeFigureOut">
              <a:rPr lang="ar-SA" smtClean="0"/>
              <a:pPr/>
              <a:t>21/12/1436</a:t>
            </a:fld>
            <a:endParaRPr lang="ar-S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ACB173-B548-4DE2-834E-67CA2FBC2C11}" type="slidenum">
              <a:rPr lang="ar-SA" smtClean="0"/>
              <a:pPr/>
              <a:t>‹#›</a:t>
            </a:fld>
            <a:endParaRPr lang="ar-SA"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19" name="Footer Placeholder 18"/>
          <p:cNvSpPr>
            <a:spLocks noGrp="1"/>
          </p:cNvSpPr>
          <p:nvPr>
            <p:ph type="ftr" sz="quarter" idx="11"/>
          </p:nvPr>
        </p:nvSpPr>
        <p:spPr/>
        <p:txBody>
          <a:bodyPr/>
          <a:lstStyle/>
          <a:p>
            <a:endParaRPr lang="ar-SA" dirty="0"/>
          </a:p>
        </p:txBody>
      </p:sp>
      <p:sp>
        <p:nvSpPr>
          <p:cNvPr id="27" name="Slide Number Placeholder 2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45440B-091F-4511-90E2-C3249BAF2E94}" type="datetimeFigureOut">
              <a:rPr lang="ar-SA" smtClean="0"/>
              <a:pPr/>
              <a:t>21/12/1436</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a:xfrm>
            <a:off x="8077200" y="6356350"/>
            <a:ext cx="609600" cy="365125"/>
          </a:xfrm>
        </p:spPr>
        <p:txBody>
          <a:bodyPr/>
          <a:lstStyle/>
          <a:p>
            <a:fld id="{26BE0F11-D2EF-4678-9190-0610064EEFE6}" type="slidenum">
              <a:rPr lang="ar-SA" smtClean="0"/>
              <a:pPr/>
              <a:t>‹#›</a:t>
            </a:fld>
            <a:endParaRPr lang="ar-S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45440B-091F-4511-90E2-C3249BAF2E94}" type="datetimeFigureOut">
              <a:rPr lang="ar-SA" smtClean="0"/>
              <a:pPr/>
              <a:t>21/12/1436</a:t>
            </a:fld>
            <a:endParaRPr lang="ar-S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BE0F11-D2EF-4678-9190-0610064EEFE6}" type="slidenum">
              <a:rPr lang="ar-SA" smtClean="0"/>
              <a:pPr/>
              <a:t>‹#›</a:t>
            </a:fld>
            <a:endParaRPr lang="ar-S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rds.yahoo.com/_ylt=A0WTefR1xZxMdQsABqCJzbkF;_ylu=X3oDMTBwYTNsOTQ3BHBvcwM0BHNlYwNzcgR2dGlkA0kxMjVfNzU-/SIG=1m885l2l9/EXP=1285428981/**http:/images.search.yahoo.com/images/view?back=http://images.search.yahoo.com/search/images?_adv_prop=image&amp;va=mixing+instrument+image+pharmaceutical&amp;vm=r&amp;fr=yfp-t-701&amp;w=338&amp;h=450&amp;imgurl=product-image.tradeindia.com/00376528/b/1/High-Pressure-Homogenizer.jpg&amp;rurl=http://suanscientific.tradeindia.com/Exporters_Suppliers/Exporter19669.376528/High-Pressure-Homogenizer.html&amp;size=63KB&amp;name=High+Pressure+Ho...&amp;p=mixing+instrument+image+pharmaceutical&amp;oid=0f29e42ce733841310a224e6c7697fe9&amp;fr2=&amp;no=4&amp;tt=351&amp;sigr=13cb1t7in&amp;sigi=127dh5706&amp;sigb=13orce4vs"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rds.yahoo.com/_ylt=A0WTefe8xpxMC1MAipiJzbkF;_ylu=X3oDMTBxY25ybHB2BHBvcwM5MQRzZWMDc3IEdnRpZANJMTI1Xzc1/SIG=1mptdh2fb/EXP=1285429308/**http:/images.search.yahoo.com/images/view?back=http://images.search.yahoo.com/search/images?_adv_prop=image&amp;b=81&amp;ni=20&amp;va=mixing+instrument+image+pharmaceutical&amp;vm=r&amp;xargs=0&amp;pstart=1&amp;fr=yfp-t-701&amp;w=410&amp;h=310&amp;imgurl=www.compassbulk.com/admin/ewebeditor/chinauepic/2006531144155321.jpg&amp;rurl=http://www.compassbulk.com/enshowywfw.asp?newsid=492&amp;size=32KB&amp;name=Mixing+screw+con...&amp;p=mixing+instrument+image+pharmaceutical&amp;oid=8256196b86c1c8eddca3146f3f5309f6&amp;fr2=&amp;no=91&amp;tt=351&amp;b=81&amp;ni=20&amp;sigr=11ksuj6k0&amp;sigi=124asdbmo&amp;sigb=14kof61u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1670" y="3429000"/>
            <a:ext cx="514353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b="1" dirty="0">
                <a:solidFill>
                  <a:schemeClr val="tx1"/>
                </a:solidFill>
              </a:rPr>
              <a:t> </a:t>
            </a:r>
            <a:r>
              <a:rPr lang="ar-SA" b="1" dirty="0" smtClean="0">
                <a:solidFill>
                  <a:schemeClr val="tx1"/>
                </a:solidFill>
              </a:rPr>
              <a:t>       </a:t>
            </a:r>
            <a:endParaRPr lang="en-US" dirty="0">
              <a:solidFill>
                <a:schemeClr val="tx1"/>
              </a:solidFill>
            </a:endParaRPr>
          </a:p>
          <a:p>
            <a:pPr algn="ctr"/>
            <a:endParaRPr lang="en-US" dirty="0">
              <a:solidFill>
                <a:schemeClr val="tx1"/>
              </a:solidFill>
            </a:endParaRPr>
          </a:p>
          <a:p>
            <a:pPr algn="ctr"/>
            <a:endParaRPr lang="ar-SA" dirty="0">
              <a:solidFill>
                <a:schemeClr val="tx1"/>
              </a:solidFill>
            </a:endParaRPr>
          </a:p>
        </p:txBody>
      </p:sp>
      <p:sp>
        <p:nvSpPr>
          <p:cNvPr id="3" name="Rectangle 2"/>
          <p:cNvSpPr/>
          <p:nvPr/>
        </p:nvSpPr>
        <p:spPr>
          <a:xfrm>
            <a:off x="755576" y="2348880"/>
            <a:ext cx="7858180" cy="123110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endParaRPr lang="ar-SA" sz="2800" b="1" dirty="0" smtClean="0">
              <a:solidFill>
                <a:srgbClr val="FF0000"/>
              </a:solidFill>
            </a:endParaRPr>
          </a:p>
          <a:p>
            <a:pPr algn="ctr"/>
            <a:r>
              <a:rPr lang="ar-SA" sz="2800" b="1" dirty="0" smtClean="0">
                <a:solidFill>
                  <a:srgbClr val="FF0000"/>
                </a:solidFill>
              </a:rPr>
              <a:t> </a:t>
            </a:r>
            <a:r>
              <a:rPr lang="en-US" sz="2800" b="1" dirty="0" smtClean="0">
                <a:solidFill>
                  <a:srgbClr val="FF0000"/>
                </a:solidFill>
              </a:rPr>
              <a:t>PHT </a:t>
            </a:r>
            <a:r>
              <a:rPr lang="en-US" sz="2800" b="1" dirty="0" smtClean="0">
                <a:solidFill>
                  <a:srgbClr val="FF0000"/>
                </a:solidFill>
                <a:latin typeface="Times New Roman" pitchFamily="18" charset="0"/>
                <a:cs typeface="Times New Roman" pitchFamily="18" charset="0"/>
              </a:rPr>
              <a:t>432)</a:t>
            </a:r>
            <a:r>
              <a:rPr lang="ar-SA" sz="2800" b="1" dirty="0" smtClean="0">
                <a:solidFill>
                  <a:srgbClr val="FF0000"/>
                </a:solidFill>
              </a:rPr>
              <a:t>) </a:t>
            </a:r>
            <a:r>
              <a:rPr lang="en-US" sz="2800" b="1" dirty="0" smtClean="0">
                <a:solidFill>
                  <a:srgbClr val="FF0000"/>
                </a:solidFill>
              </a:rPr>
              <a:t>Industrial Pharmacy</a:t>
            </a:r>
          </a:p>
          <a:p>
            <a:pPr algn="ctr"/>
            <a:endParaRPr lang="en-US" dirty="0">
              <a:solidFill>
                <a:srgbClr val="FF0000"/>
              </a:solidFill>
            </a:endParaRPr>
          </a:p>
        </p:txBody>
      </p:sp>
      <p:pic>
        <p:nvPicPr>
          <p:cNvPr id="6" name="Picture 3"/>
          <p:cNvPicPr>
            <a:picLocks noChangeAspect="1" noChangeArrowheads="1"/>
          </p:cNvPicPr>
          <p:nvPr/>
        </p:nvPicPr>
        <p:blipFill>
          <a:blip r:embed="rId2" cstate="print"/>
          <a:srcRect/>
          <a:stretch>
            <a:fillRect/>
          </a:stretch>
        </p:blipFill>
        <p:spPr bwMode="auto">
          <a:xfrm>
            <a:off x="6781800" y="914400"/>
            <a:ext cx="1895475" cy="1666320"/>
          </a:xfrm>
          <a:prstGeom prst="rect">
            <a:avLst/>
          </a:prstGeom>
          <a:noFill/>
          <a:ln w="9525">
            <a:noFill/>
            <a:miter lim="800000"/>
            <a:headEnd/>
            <a:tailEnd/>
          </a:ln>
          <a:effectLst/>
        </p:spPr>
      </p:pic>
      <p:pic>
        <p:nvPicPr>
          <p:cNvPr id="7" name="Picture 2" descr="F:\Labtop-1-1-2010\Chair\كرسي-ص\report+form\Report_12_4)2010\تقرير شامل للكرسي\صور لكرسي الكيالي\SP09\5_jpg.jpg"/>
          <p:cNvPicPr>
            <a:picLocks noChangeAspect="1" noChangeArrowheads="1"/>
          </p:cNvPicPr>
          <p:nvPr/>
        </p:nvPicPr>
        <p:blipFill>
          <a:blip r:embed="rId3" cstate="print">
            <a:lum/>
          </a:blip>
          <a:srcRect/>
          <a:stretch>
            <a:fillRect/>
          </a:stretch>
        </p:blipFill>
        <p:spPr bwMode="auto">
          <a:xfrm>
            <a:off x="1000100" y="4500570"/>
            <a:ext cx="7500990" cy="1676400"/>
          </a:xfrm>
          <a:prstGeom prst="rect">
            <a:avLst/>
          </a:prstGeom>
          <a:noFill/>
        </p:spPr>
      </p:pic>
      <p:sp>
        <p:nvSpPr>
          <p:cNvPr id="8" name="TextBox 7"/>
          <p:cNvSpPr txBox="1"/>
          <p:nvPr/>
        </p:nvSpPr>
        <p:spPr>
          <a:xfrm>
            <a:off x="642910" y="1285860"/>
            <a:ext cx="3071834" cy="1200329"/>
          </a:xfrm>
          <a:prstGeom prst="rect">
            <a:avLst/>
          </a:prstGeom>
          <a:noFill/>
        </p:spPr>
        <p:txBody>
          <a:bodyPr wrap="square" rtlCol="1">
            <a:spAutoFit/>
          </a:bodyPr>
          <a:lstStyle/>
          <a:p>
            <a:pPr algn="ctr"/>
            <a:r>
              <a:rPr lang="ar-SA" b="1" dirty="0" smtClean="0"/>
              <a:t>قسم الصيدلانيات</a:t>
            </a:r>
          </a:p>
          <a:p>
            <a:pPr algn="ctr"/>
            <a:r>
              <a:rPr lang="ar-SA" b="1" dirty="0" smtClean="0"/>
              <a:t>كلية الصيدلة</a:t>
            </a:r>
          </a:p>
          <a:p>
            <a:pPr algn="ctr"/>
            <a:r>
              <a:rPr lang="ar-SA" b="1" dirty="0" smtClean="0"/>
              <a:t>جامعة الملك سعود </a:t>
            </a:r>
          </a:p>
          <a:p>
            <a:pPr algn="ctr"/>
            <a:endParaRPr lang="ar-SA" b="1" dirty="0"/>
          </a:p>
        </p:txBody>
      </p:sp>
      <p:sp>
        <p:nvSpPr>
          <p:cNvPr id="9" name="Rectangle 8"/>
          <p:cNvSpPr/>
          <p:nvPr/>
        </p:nvSpPr>
        <p:spPr>
          <a:xfrm>
            <a:off x="2483768" y="3356992"/>
            <a:ext cx="4572000" cy="1017073"/>
          </a:xfrm>
          <a:prstGeom prst="rect">
            <a:avLst/>
          </a:prstGeom>
        </p:spPr>
        <p:txBody>
          <a:bodyPr>
            <a:spAutoFit/>
          </a:bodyPr>
          <a:lstStyle/>
          <a:p>
            <a:pPr algn="ctr">
              <a:lnSpc>
                <a:spcPct val="150000"/>
              </a:lnSpc>
            </a:pPr>
            <a:r>
              <a:rPr lang="en-US" sz="2400" b="1" dirty="0" smtClean="0"/>
              <a:t>Dr. Fars Alanazi</a:t>
            </a:r>
          </a:p>
          <a:p>
            <a:pPr algn="ctr">
              <a:lnSpc>
                <a:spcPct val="150000"/>
              </a:lnSpc>
            </a:pPr>
            <a:r>
              <a:rPr lang="en-US" b="1" dirty="0" smtClean="0"/>
              <a:t>AA</a:t>
            </a:r>
            <a:r>
              <a:rPr lang="en-US" b="1" dirty="0" smtClean="0">
                <a:latin typeface="Times New Roman" pitchFamily="18" charset="0"/>
                <a:cs typeface="Times New Roman" pitchFamily="18" charset="0"/>
              </a:rPr>
              <a:t>101</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08720"/>
            <a:ext cx="8280920" cy="6324808"/>
          </a:xfrm>
          <a:prstGeom prst="rect">
            <a:avLst/>
          </a:prstGeom>
          <a:noFill/>
        </p:spPr>
        <p:txBody>
          <a:bodyPr wrap="square" rtlCol="1">
            <a:spAutoFit/>
          </a:bodyPr>
          <a:lstStyle/>
          <a:p>
            <a:pPr algn="l" rtl="0">
              <a:lnSpc>
                <a:spcPct val="150000"/>
              </a:lnSpc>
            </a:pPr>
            <a:r>
              <a:rPr lang="en-US" b="1" dirty="0" smtClean="0"/>
              <a:t>Effect of Temperature on solubility</a:t>
            </a:r>
            <a:endParaRPr lang="en-US" dirty="0" smtClean="0"/>
          </a:p>
          <a:p>
            <a:pPr marL="342900" indent="-342900" algn="l" rtl="0">
              <a:lnSpc>
                <a:spcPct val="150000"/>
              </a:lnSpc>
              <a:buFont typeface="Wingdings" pitchFamily="2" charset="2"/>
              <a:buChar char="q"/>
            </a:pPr>
            <a:r>
              <a:rPr lang="en-US" dirty="0" smtClean="0"/>
              <a:t>Generally, </a:t>
            </a:r>
            <a:r>
              <a:rPr lang="en-US" dirty="0" smtClean="0">
                <a:solidFill>
                  <a:srgbClr val="FF0000"/>
                </a:solidFill>
              </a:rPr>
              <a:t>increase in the temperature </a:t>
            </a:r>
            <a:r>
              <a:rPr lang="en-US" dirty="0" smtClean="0"/>
              <a:t>of the solution usually </a:t>
            </a:r>
            <a:r>
              <a:rPr lang="en-US" dirty="0" smtClean="0">
                <a:solidFill>
                  <a:srgbClr val="FF0000"/>
                </a:solidFill>
              </a:rPr>
              <a:t>increases the solubility of the solute</a:t>
            </a:r>
            <a:r>
              <a:rPr lang="en-US" dirty="0" smtClean="0"/>
              <a:t>. In some cases, the temp coefficient of solubility is negative and sometimes it is zero. </a:t>
            </a:r>
          </a:p>
          <a:p>
            <a:pPr marL="342900" indent="-342900" algn="l" rtl="0">
              <a:lnSpc>
                <a:spcPct val="150000"/>
              </a:lnSpc>
              <a:buFont typeface="Wingdings" pitchFamily="2" charset="2"/>
              <a:buChar char="q"/>
            </a:pPr>
            <a:r>
              <a:rPr lang="en-US" dirty="0" smtClean="0">
                <a:solidFill>
                  <a:srgbClr val="FF0000"/>
                </a:solidFill>
              </a:rPr>
              <a:t>KNO</a:t>
            </a:r>
            <a:r>
              <a:rPr lang="en-US" baseline="-25000" dirty="0" smtClean="0">
                <a:solidFill>
                  <a:srgbClr val="FF0000"/>
                </a:solidFill>
              </a:rPr>
              <a:t>3</a:t>
            </a:r>
            <a:r>
              <a:rPr lang="en-US" dirty="0" smtClean="0">
                <a:solidFill>
                  <a:srgbClr val="FF0000"/>
                </a:solidFill>
              </a:rPr>
              <a:t> has a large positive temperature coefficient </a:t>
            </a:r>
            <a:r>
              <a:rPr lang="en-US" dirty="0" smtClean="0"/>
              <a:t>and is therefore readily crystallized by cooling a saturated solution. </a:t>
            </a:r>
            <a:r>
              <a:rPr lang="en-US" dirty="0" err="1" smtClean="0">
                <a:solidFill>
                  <a:srgbClr val="FF0000"/>
                </a:solidFill>
              </a:rPr>
              <a:t>NaCL</a:t>
            </a:r>
            <a:r>
              <a:rPr lang="en-US" dirty="0" smtClean="0">
                <a:solidFill>
                  <a:srgbClr val="FF0000"/>
                </a:solidFill>
              </a:rPr>
              <a:t> has a small coefficient </a:t>
            </a:r>
            <a:r>
              <a:rPr lang="en-US" dirty="0" smtClean="0"/>
              <a:t>and very little crystallization occurs on cooling and evaporation of solvent is therefore essential. (</a:t>
            </a:r>
            <a:r>
              <a:rPr lang="en-US" dirty="0" smtClean="0">
                <a:solidFill>
                  <a:srgbClr val="FF0000"/>
                </a:solidFill>
              </a:rPr>
              <a:t>The solubility of KNO</a:t>
            </a:r>
            <a:r>
              <a:rPr lang="en-US" baseline="-25000" dirty="0" smtClean="0">
                <a:solidFill>
                  <a:srgbClr val="FF0000"/>
                </a:solidFill>
              </a:rPr>
              <a:t>3</a:t>
            </a:r>
            <a:r>
              <a:rPr lang="en-US" dirty="0" smtClean="0">
                <a:solidFill>
                  <a:srgbClr val="FF0000"/>
                </a:solidFill>
              </a:rPr>
              <a:t> is more affected by temperature than </a:t>
            </a:r>
            <a:r>
              <a:rPr lang="en-US" dirty="0" err="1" smtClean="0">
                <a:solidFill>
                  <a:srgbClr val="FF0000"/>
                </a:solidFill>
              </a:rPr>
              <a:t>NaCL</a:t>
            </a:r>
            <a:r>
              <a:rPr lang="en-US" dirty="0" smtClean="0">
                <a:solidFill>
                  <a:srgbClr val="FF0000"/>
                </a:solidFill>
              </a:rPr>
              <a:t>).</a:t>
            </a:r>
          </a:p>
          <a:p>
            <a:pPr marL="342900" indent="-342900" algn="l" rtl="0">
              <a:lnSpc>
                <a:spcPct val="150000"/>
              </a:lnSpc>
              <a:buFont typeface="Wingdings" pitchFamily="2" charset="2"/>
              <a:buChar char="q"/>
            </a:pPr>
            <a:r>
              <a:rPr lang="en-US" dirty="0" smtClean="0"/>
              <a:t>When the stable crystal form changes as temp is altered (e.g. with hydrated salts), the curve is discontinuous, the coefficient may be positive over part of the range of temp. (Na</a:t>
            </a:r>
            <a:r>
              <a:rPr lang="en-US" baseline="-25000" dirty="0" smtClean="0"/>
              <a:t>2</a:t>
            </a:r>
            <a:r>
              <a:rPr lang="en-US" dirty="0" smtClean="0"/>
              <a:t>CO</a:t>
            </a:r>
            <a:r>
              <a:rPr lang="en-US" baseline="-25000" dirty="0" smtClean="0"/>
              <a:t>3</a:t>
            </a:r>
            <a:r>
              <a:rPr lang="en-US" dirty="0" smtClean="0"/>
              <a:t>. 10H</a:t>
            </a:r>
            <a:r>
              <a:rPr lang="en-US" baseline="-25000" dirty="0" smtClean="0"/>
              <a:t>2</a:t>
            </a:r>
            <a:r>
              <a:rPr lang="en-US" dirty="0" smtClean="0"/>
              <a:t>O) and negative over the remainder (Na</a:t>
            </a:r>
            <a:r>
              <a:rPr lang="en-US" baseline="-25000" dirty="0" smtClean="0"/>
              <a:t>2</a:t>
            </a:r>
            <a:r>
              <a:rPr lang="en-US" dirty="0" smtClean="0"/>
              <a:t>CO</a:t>
            </a:r>
            <a:r>
              <a:rPr lang="en-US" baseline="-25000" dirty="0" smtClean="0"/>
              <a:t>3</a:t>
            </a:r>
            <a:r>
              <a:rPr lang="en-US" dirty="0" smtClean="0"/>
              <a:t>.H</a:t>
            </a:r>
            <a:r>
              <a:rPr lang="en-US" baseline="-25000" dirty="0" smtClean="0"/>
              <a:t>2</a:t>
            </a:r>
            <a:r>
              <a:rPr lang="en-US" dirty="0" smtClean="0"/>
              <a:t>O).</a:t>
            </a:r>
          </a:p>
          <a:p>
            <a:pPr algn="l" rtl="0">
              <a:lnSpc>
                <a:spcPct val="150000"/>
              </a:lnSpc>
            </a:pPr>
            <a:r>
              <a:rPr lang="en-US" dirty="0" smtClean="0"/>
              <a:t> </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123728" y="1484784"/>
            <a:ext cx="4464496" cy="3168352"/>
            <a:chOff x="1907704" y="1052736"/>
            <a:chExt cx="4464496" cy="3168352"/>
          </a:xfrm>
        </p:grpSpPr>
        <p:sp>
          <p:nvSpPr>
            <p:cNvPr id="24" name="Rectangle 23"/>
            <p:cNvSpPr/>
            <p:nvPr/>
          </p:nvSpPr>
          <p:spPr>
            <a:xfrm>
              <a:off x="1907704" y="1052736"/>
              <a:ext cx="4464496" cy="3168352"/>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1048" name="Picture 24"/>
            <p:cNvPicPr>
              <a:picLocks noChangeAspect="1" noChangeArrowheads="1"/>
            </p:cNvPicPr>
            <p:nvPr/>
          </p:nvPicPr>
          <p:blipFill>
            <a:blip r:embed="rId3" cstate="print"/>
            <a:srcRect/>
            <a:stretch>
              <a:fillRect/>
            </a:stretch>
          </p:blipFill>
          <p:spPr bwMode="auto">
            <a:xfrm>
              <a:off x="2339752" y="1196752"/>
              <a:ext cx="3490411" cy="2749351"/>
            </a:xfrm>
            <a:prstGeom prst="rect">
              <a:avLst/>
            </a:prstGeom>
            <a:noFill/>
            <a:ln w="9525">
              <a:noFill/>
              <a:miter lim="800000"/>
              <a:headEnd/>
              <a:tailEnd/>
            </a:ln>
          </p:spPr>
        </p:pic>
      </p:grpSp>
      <p:sp>
        <p:nvSpPr>
          <p:cNvPr id="26" name="TextBox 25"/>
          <p:cNvSpPr txBox="1"/>
          <p:nvPr/>
        </p:nvSpPr>
        <p:spPr>
          <a:xfrm>
            <a:off x="2123728" y="4941168"/>
            <a:ext cx="4536504" cy="1200329"/>
          </a:xfrm>
          <a:prstGeom prst="rect">
            <a:avLst/>
          </a:prstGeom>
          <a:noFill/>
        </p:spPr>
        <p:txBody>
          <a:bodyPr wrap="square" rtlCol="1">
            <a:spAutoFit/>
          </a:bodyPr>
          <a:lstStyle/>
          <a:p>
            <a:pPr algn="l" rtl="0">
              <a:buFont typeface="Arial" pitchFamily="34" charset="0"/>
              <a:buChar char="•"/>
            </a:pPr>
            <a:r>
              <a:rPr lang="en-US" dirty="0" smtClean="0"/>
              <a:t>  </a:t>
            </a:r>
            <a:r>
              <a:rPr lang="en-US" dirty="0" err="1" smtClean="0"/>
              <a:t>NaCl</a:t>
            </a:r>
            <a:endParaRPr lang="en-US" dirty="0" smtClean="0"/>
          </a:p>
          <a:p>
            <a:pPr algn="l" rtl="0">
              <a:buFont typeface="Arial" pitchFamily="34" charset="0"/>
              <a:buChar char="•"/>
            </a:pPr>
            <a:r>
              <a:rPr lang="en-US" dirty="0" smtClean="0"/>
              <a:t>  KNO3</a:t>
            </a:r>
          </a:p>
          <a:p>
            <a:pPr algn="l" rtl="0">
              <a:buFont typeface="Arial" pitchFamily="34" charset="0"/>
              <a:buChar char="•"/>
            </a:pPr>
            <a:r>
              <a:rPr lang="en-US" dirty="0" smtClean="0"/>
              <a:t>  Na2 CO3. H2O</a:t>
            </a:r>
          </a:p>
          <a:p>
            <a:pPr algn="l" rtl="0">
              <a:buFont typeface="Arial" pitchFamily="34" charset="0"/>
              <a:buChar char="•"/>
            </a:pPr>
            <a:r>
              <a:rPr lang="en-US" dirty="0" smtClean="0"/>
              <a:t>  Na2 CO3. 10H2O</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268760"/>
            <a:ext cx="6624736" cy="439248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91137" name="Picture 1"/>
          <p:cNvPicPr>
            <a:picLocks noChangeAspect="1" noChangeArrowheads="1"/>
          </p:cNvPicPr>
          <p:nvPr/>
        </p:nvPicPr>
        <p:blipFill>
          <a:blip r:embed="rId2" cstate="print"/>
          <a:srcRect/>
          <a:stretch>
            <a:fillRect/>
          </a:stretch>
        </p:blipFill>
        <p:spPr bwMode="auto">
          <a:xfrm>
            <a:off x="1763688" y="1484784"/>
            <a:ext cx="5328592" cy="3909904"/>
          </a:xfrm>
          <a:prstGeom prst="rect">
            <a:avLst/>
          </a:prstGeom>
          <a:noFill/>
          <a:ln w="9525">
            <a:noFill/>
            <a:miter lim="800000"/>
            <a:headEnd/>
            <a:tailEnd/>
          </a:ln>
        </p:spPr>
      </p:pic>
      <p:sp>
        <p:nvSpPr>
          <p:cNvPr id="3" name="TextBox 2"/>
          <p:cNvSpPr txBox="1"/>
          <p:nvPr/>
        </p:nvSpPr>
        <p:spPr>
          <a:xfrm>
            <a:off x="323528" y="836712"/>
            <a:ext cx="4176464" cy="646331"/>
          </a:xfrm>
          <a:prstGeom prst="rect">
            <a:avLst/>
          </a:prstGeom>
          <a:noFill/>
        </p:spPr>
        <p:txBody>
          <a:bodyPr wrap="square" rtlCol="1">
            <a:spAutoFit/>
          </a:bodyPr>
          <a:lstStyle/>
          <a:p>
            <a:pPr algn="l" rtl="0"/>
            <a:r>
              <a:rPr lang="en-US" dirty="0" smtClean="0">
                <a:solidFill>
                  <a:srgbClr val="FF0000"/>
                </a:solidFill>
              </a:rPr>
              <a:t>The </a:t>
            </a:r>
            <a:r>
              <a:rPr lang="en-US" dirty="0" err="1" smtClean="0">
                <a:solidFill>
                  <a:srgbClr val="FF0000"/>
                </a:solidFill>
              </a:rPr>
              <a:t>Miers</a:t>
            </a:r>
            <a:r>
              <a:rPr lang="en-US" dirty="0" smtClean="0">
                <a:solidFill>
                  <a:srgbClr val="FF0000"/>
                </a:solidFill>
              </a:rPr>
              <a:t> </a:t>
            </a:r>
            <a:r>
              <a:rPr lang="en-US" dirty="0" err="1" smtClean="0">
                <a:solidFill>
                  <a:srgbClr val="FF0000"/>
                </a:solidFill>
              </a:rPr>
              <a:t>supersaturation</a:t>
            </a:r>
            <a:r>
              <a:rPr lang="en-US" dirty="0" smtClean="0">
                <a:solidFill>
                  <a:srgbClr val="FF0000"/>
                </a:solidFill>
              </a:rPr>
              <a:t> theory:</a:t>
            </a:r>
          </a:p>
          <a:p>
            <a:pPr algn="l" rtl="0"/>
            <a:endParaRPr lang="ar-SA"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7488832" cy="4662815"/>
          </a:xfrm>
          <a:prstGeom prst="rect">
            <a:avLst/>
          </a:prstGeom>
          <a:noFill/>
        </p:spPr>
        <p:txBody>
          <a:bodyPr wrap="square" rtlCol="1">
            <a:spAutoFit/>
          </a:bodyPr>
          <a:lstStyle/>
          <a:p>
            <a:pPr algn="l" rtl="0">
              <a:lnSpc>
                <a:spcPct val="150000"/>
              </a:lnSpc>
            </a:pPr>
            <a:r>
              <a:rPr lang="en-US" b="1" dirty="0" smtClean="0">
                <a:solidFill>
                  <a:srgbClr val="FF0000"/>
                </a:solidFill>
              </a:rPr>
              <a:t>Factors affecting rate of crystal growth </a:t>
            </a:r>
            <a:r>
              <a:rPr lang="en-US" b="1" dirty="0" smtClean="0">
                <a:solidFill>
                  <a:srgbClr val="C00000"/>
                </a:solidFill>
              </a:rPr>
              <a:t>:</a:t>
            </a:r>
            <a:endParaRPr lang="en-US" dirty="0" smtClean="0">
              <a:solidFill>
                <a:srgbClr val="C00000"/>
              </a:solidFill>
            </a:endParaRPr>
          </a:p>
          <a:p>
            <a:pPr lvl="0" algn="l" rtl="0">
              <a:lnSpc>
                <a:spcPct val="150000"/>
              </a:lnSpc>
            </a:pPr>
            <a:r>
              <a:rPr lang="en-US" b="1" dirty="0" smtClean="0">
                <a:solidFill>
                  <a:schemeClr val="accent1">
                    <a:lumMod val="75000"/>
                  </a:schemeClr>
                </a:solidFill>
              </a:rPr>
              <a:t>1- Temperature and concentration of the liquid at the crystal face</a:t>
            </a:r>
            <a:r>
              <a:rPr lang="en-US" dirty="0" smtClean="0">
                <a:solidFill>
                  <a:srgbClr val="FFFF00"/>
                </a:solidFill>
              </a:rPr>
              <a:t>:</a:t>
            </a:r>
          </a:p>
          <a:p>
            <a:pPr algn="l" rtl="0">
              <a:lnSpc>
                <a:spcPct val="150000"/>
              </a:lnSpc>
            </a:pPr>
            <a:r>
              <a:rPr lang="en-US" dirty="0" smtClean="0"/>
              <a:t>These conditions are not generally the same as those in the bulk of the solution because </a:t>
            </a:r>
          </a:p>
          <a:p>
            <a:pPr marL="800100" lvl="1" indent="-342900" algn="l" rtl="0">
              <a:lnSpc>
                <a:spcPct val="150000"/>
              </a:lnSpc>
              <a:buAutoNum type="arabicParenBoth"/>
            </a:pPr>
            <a:r>
              <a:rPr lang="en-US" dirty="0" smtClean="0">
                <a:solidFill>
                  <a:srgbClr val="0070C0"/>
                </a:solidFill>
              </a:rPr>
              <a:t>Concentration gradient </a:t>
            </a:r>
            <a:r>
              <a:rPr lang="en-US" dirty="0" smtClean="0"/>
              <a:t>is necessary for the transfer of solute towards the face</a:t>
            </a:r>
          </a:p>
          <a:p>
            <a:pPr marL="800100" lvl="1" indent="-342900" algn="l" rtl="0">
              <a:lnSpc>
                <a:spcPct val="150000"/>
              </a:lnSpc>
              <a:buAutoNum type="arabicParenBoth"/>
            </a:pPr>
            <a:r>
              <a:rPr lang="en-US" dirty="0" smtClean="0">
                <a:solidFill>
                  <a:srgbClr val="0070C0"/>
                </a:solidFill>
              </a:rPr>
              <a:t>Temperature gradient </a:t>
            </a:r>
            <a:r>
              <a:rPr lang="en-US" dirty="0" smtClean="0"/>
              <a:t>for the dissipation of the heat of crystallization.</a:t>
            </a:r>
          </a:p>
          <a:p>
            <a:pPr marL="342900" indent="-342900" algn="l" rtl="0">
              <a:lnSpc>
                <a:spcPct val="150000"/>
              </a:lnSpc>
            </a:pPr>
            <a:r>
              <a:rPr lang="en-US" dirty="0" smtClean="0"/>
              <a:t>Thus the problem involves both heat transfer and mass transfer.</a:t>
            </a:r>
          </a:p>
          <a:p>
            <a:pPr algn="l" rtl="0">
              <a:lnSpc>
                <a:spcPct val="150000"/>
              </a:lnSpc>
            </a:pPr>
            <a:r>
              <a:rPr lang="en-US" dirty="0" smtClean="0"/>
              <a:t>Thus the concentration gradient is the driving force for crystal growth.</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08720"/>
            <a:ext cx="8352928" cy="4662815"/>
          </a:xfrm>
          <a:prstGeom prst="rect">
            <a:avLst/>
          </a:prstGeom>
          <a:noFill/>
        </p:spPr>
        <p:txBody>
          <a:bodyPr wrap="square" rtlCol="1">
            <a:spAutoFit/>
          </a:bodyPr>
          <a:lstStyle/>
          <a:p>
            <a:pPr marL="342900" lvl="0" indent="-342900" algn="l" rtl="0">
              <a:lnSpc>
                <a:spcPct val="150000"/>
              </a:lnSpc>
            </a:pPr>
            <a:r>
              <a:rPr lang="en-US" b="1" dirty="0" smtClean="0">
                <a:solidFill>
                  <a:srgbClr val="0070C0"/>
                </a:solidFill>
              </a:rPr>
              <a:t>2.    </a:t>
            </a:r>
            <a:r>
              <a:rPr lang="en-US" b="1" dirty="0" smtClean="0">
                <a:solidFill>
                  <a:schemeClr val="accent1">
                    <a:lumMod val="75000"/>
                  </a:schemeClr>
                </a:solidFill>
              </a:rPr>
              <a:t>Rate of agitation: </a:t>
            </a:r>
            <a:r>
              <a:rPr lang="en-US" dirty="0" smtClean="0">
                <a:solidFill>
                  <a:schemeClr val="accent1">
                    <a:lumMod val="75000"/>
                  </a:schemeClr>
                </a:solidFill>
              </a:rPr>
              <a:t>The rate of crystallization is improved by increasing the rate of agitation. The crystallization rate initially rises very rapidly by increasing agitation but a point is reached where further increase in the agitation produces no effect on the rate of crystal growth.</a:t>
            </a:r>
          </a:p>
          <a:p>
            <a:pPr marL="342900" lvl="0" indent="-342900" algn="l" rtl="0">
              <a:lnSpc>
                <a:spcPct val="150000"/>
              </a:lnSpc>
            </a:pPr>
            <a:r>
              <a:rPr lang="en-US" b="1" dirty="0" smtClean="0">
                <a:solidFill>
                  <a:schemeClr val="accent1">
                    <a:lumMod val="75000"/>
                  </a:schemeClr>
                </a:solidFill>
              </a:rPr>
              <a:t>3.    Degree of </a:t>
            </a:r>
            <a:r>
              <a:rPr lang="en-US" b="1" dirty="0" err="1" smtClean="0">
                <a:solidFill>
                  <a:schemeClr val="accent1">
                    <a:lumMod val="75000"/>
                  </a:schemeClr>
                </a:solidFill>
              </a:rPr>
              <a:t>supersaturation</a:t>
            </a:r>
            <a:r>
              <a:rPr lang="en-US" b="1" dirty="0" smtClean="0"/>
              <a:t>: </a:t>
            </a:r>
            <a:r>
              <a:rPr lang="en-US" dirty="0" smtClean="0"/>
              <a:t>This increases the crystallization rate.</a:t>
            </a:r>
          </a:p>
          <a:p>
            <a:pPr marL="342900" lvl="0" indent="-342900" algn="l" rtl="0">
              <a:lnSpc>
                <a:spcPct val="150000"/>
              </a:lnSpc>
            </a:pPr>
            <a:r>
              <a:rPr lang="en-US" b="1" dirty="0" smtClean="0">
                <a:solidFill>
                  <a:schemeClr val="accent1">
                    <a:lumMod val="75000"/>
                  </a:schemeClr>
                </a:solidFill>
              </a:rPr>
              <a:t>4.   Presence of impurities</a:t>
            </a:r>
            <a:r>
              <a:rPr lang="en-US" b="1" dirty="0" smtClean="0"/>
              <a:t>: </a:t>
            </a:r>
            <a:r>
              <a:rPr lang="en-US" dirty="0" smtClean="0"/>
              <a:t>Any foreign solid bodies act as a nucleus and enhance crystallization.</a:t>
            </a:r>
          </a:p>
          <a:p>
            <a:pPr marL="342900" lvl="0" indent="-342900" algn="l" rtl="0">
              <a:lnSpc>
                <a:spcPct val="150000"/>
              </a:lnSpc>
            </a:pPr>
            <a:r>
              <a:rPr lang="en-US" b="1" dirty="0" smtClean="0">
                <a:solidFill>
                  <a:schemeClr val="accent1">
                    <a:lumMod val="75000"/>
                  </a:schemeClr>
                </a:solidFill>
              </a:rPr>
              <a:t>5.    Viscosity: </a:t>
            </a:r>
            <a:r>
              <a:rPr lang="en-US" dirty="0" smtClean="0"/>
              <a:t>As the viscosity increases, the rate of crystal growth decreases, because the viscosity decreases the rate of diffusion of solute to the crystal surface.</a:t>
            </a:r>
          </a:p>
          <a:p>
            <a:pPr algn="l" rtl="0">
              <a:lnSpc>
                <a:spcPct val="150000"/>
              </a:lnSpc>
            </a:pPr>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916832"/>
            <a:ext cx="7344816" cy="3416320"/>
          </a:xfrm>
          <a:prstGeom prst="rect">
            <a:avLst/>
          </a:prstGeom>
          <a:noFill/>
        </p:spPr>
        <p:txBody>
          <a:bodyPr wrap="square" rtlCol="1">
            <a:spAutoFit/>
          </a:bodyPr>
          <a:lstStyle/>
          <a:p>
            <a:pPr algn="l" rtl="0">
              <a:lnSpc>
                <a:spcPct val="150000"/>
              </a:lnSpc>
            </a:pPr>
            <a:r>
              <a:rPr lang="en-US" b="1" dirty="0" smtClean="0">
                <a:solidFill>
                  <a:schemeClr val="accent1">
                    <a:lumMod val="75000"/>
                  </a:schemeClr>
                </a:solidFill>
              </a:rPr>
              <a:t>Caking of crystals</a:t>
            </a:r>
            <a:r>
              <a:rPr lang="en-US" b="1" dirty="0" smtClean="0">
                <a:solidFill>
                  <a:srgbClr val="FFFF00"/>
                </a:solidFill>
              </a:rPr>
              <a:t>:</a:t>
            </a:r>
            <a:endParaRPr lang="en-US" dirty="0" smtClean="0">
              <a:solidFill>
                <a:srgbClr val="FFFF00"/>
              </a:solidFill>
            </a:endParaRPr>
          </a:p>
          <a:p>
            <a:pPr marL="342900" lvl="0" indent="-342900" algn="l" rtl="0">
              <a:lnSpc>
                <a:spcPct val="150000"/>
              </a:lnSpc>
              <a:buFont typeface="Wingdings" pitchFamily="2" charset="2"/>
              <a:buChar char="v"/>
            </a:pPr>
            <a:r>
              <a:rPr lang="en-US" dirty="0" smtClean="0"/>
              <a:t>The tendency for crystalline materials to cake is attributable to a small amount of dissolution taking place at the surface of the crystals and subsequent </a:t>
            </a:r>
            <a:r>
              <a:rPr lang="en-US" dirty="0" err="1" smtClean="0"/>
              <a:t>reevaporation</a:t>
            </a:r>
            <a:r>
              <a:rPr lang="en-US" dirty="0" smtClean="0"/>
              <a:t> of the solvent. The crystals become very tightly bonded together.</a:t>
            </a:r>
          </a:p>
          <a:p>
            <a:pPr marL="342900" lvl="0" indent="-342900" algn="l" rtl="0">
              <a:lnSpc>
                <a:spcPct val="150000"/>
              </a:lnSpc>
              <a:buFont typeface="Wingdings" pitchFamily="2" charset="2"/>
              <a:buChar char="v"/>
            </a:pPr>
            <a:r>
              <a:rPr lang="en-US" dirty="0" smtClean="0"/>
              <a:t>If a saturated solution of </a:t>
            </a:r>
            <a:r>
              <a:rPr lang="en-US" dirty="0" err="1" smtClean="0"/>
              <a:t>NaCL</a:t>
            </a:r>
            <a:r>
              <a:rPr lang="en-US" dirty="0" smtClean="0"/>
              <a:t> is brought into contact with air, water may be evaporated from the solution or may be absorbed from atmosphere.</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96752"/>
            <a:ext cx="8352928" cy="4247317"/>
          </a:xfrm>
          <a:prstGeom prst="rect">
            <a:avLst/>
          </a:prstGeom>
          <a:noFill/>
        </p:spPr>
        <p:txBody>
          <a:bodyPr wrap="square" rtlCol="1">
            <a:spAutoFit/>
          </a:bodyPr>
          <a:lstStyle/>
          <a:p>
            <a:pPr algn="l" rtl="0">
              <a:lnSpc>
                <a:spcPct val="150000"/>
              </a:lnSpc>
            </a:pPr>
            <a:r>
              <a:rPr lang="en-US" b="1" dirty="0" smtClean="0">
                <a:solidFill>
                  <a:schemeClr val="accent1">
                    <a:lumMod val="75000"/>
                  </a:schemeClr>
                </a:solidFill>
              </a:rPr>
              <a:t>This depends on</a:t>
            </a:r>
            <a:endParaRPr lang="en-US" dirty="0" smtClean="0">
              <a:solidFill>
                <a:schemeClr val="accent1">
                  <a:lumMod val="75000"/>
                </a:schemeClr>
              </a:solidFill>
            </a:endParaRPr>
          </a:p>
          <a:p>
            <a:pPr marL="800100" lvl="1" indent="-342900" algn="l" rtl="0">
              <a:lnSpc>
                <a:spcPct val="150000"/>
              </a:lnSpc>
              <a:buFont typeface="+mj-lt"/>
              <a:buAutoNum type="arabicPeriod"/>
            </a:pPr>
            <a:r>
              <a:rPr lang="en-US" dirty="0" err="1" smtClean="0"/>
              <a:t>Vapour</a:t>
            </a:r>
            <a:r>
              <a:rPr lang="en-US" dirty="0" smtClean="0"/>
              <a:t> pressure of the solution.</a:t>
            </a:r>
          </a:p>
          <a:p>
            <a:pPr marL="800100" lvl="1" indent="-342900" algn="l" rtl="0">
              <a:lnSpc>
                <a:spcPct val="150000"/>
              </a:lnSpc>
              <a:buFont typeface="+mj-lt"/>
              <a:buAutoNum type="arabicPeriod"/>
            </a:pPr>
            <a:r>
              <a:rPr lang="en-US" dirty="0" smtClean="0"/>
              <a:t>Relative humidity (partial pressure of water in atmosphere)</a:t>
            </a:r>
          </a:p>
          <a:p>
            <a:pPr marL="342900" lvl="0" indent="-342900" algn="l" rtl="0">
              <a:lnSpc>
                <a:spcPct val="150000"/>
              </a:lnSpc>
              <a:buFont typeface="Wingdings" pitchFamily="2" charset="2"/>
              <a:buChar char="q"/>
            </a:pPr>
            <a:r>
              <a:rPr lang="en-US" dirty="0" smtClean="0"/>
              <a:t>If a saturated solution is brought into contact with air in which the partial pressure of water is </a:t>
            </a:r>
            <a:r>
              <a:rPr lang="en-US" dirty="0" smtClean="0">
                <a:solidFill>
                  <a:schemeClr val="accent1">
                    <a:lumMod val="75000"/>
                  </a:schemeClr>
                </a:solidFill>
              </a:rPr>
              <a:t>less</a:t>
            </a:r>
            <a:r>
              <a:rPr lang="en-US" dirty="0" smtClean="0"/>
              <a:t> than the </a:t>
            </a:r>
            <a:r>
              <a:rPr lang="en-US" dirty="0" err="1" smtClean="0"/>
              <a:t>vapour</a:t>
            </a:r>
            <a:r>
              <a:rPr lang="en-US" dirty="0" smtClean="0"/>
              <a:t> pressure of the solution, the solution will evaporate. On the other hand, if the </a:t>
            </a:r>
            <a:r>
              <a:rPr lang="en-US" dirty="0" smtClean="0">
                <a:solidFill>
                  <a:schemeClr val="accent1">
                    <a:lumMod val="75000"/>
                  </a:schemeClr>
                </a:solidFill>
              </a:rPr>
              <a:t>air contains more moisture </a:t>
            </a:r>
            <a:r>
              <a:rPr lang="en-US" dirty="0" smtClean="0"/>
              <a:t>than this limiting amount, the solution </a:t>
            </a:r>
            <a:r>
              <a:rPr lang="en-US" dirty="0" smtClean="0">
                <a:solidFill>
                  <a:schemeClr val="accent1">
                    <a:lumMod val="75000"/>
                  </a:schemeClr>
                </a:solidFill>
              </a:rPr>
              <a:t>will absorb water </a:t>
            </a:r>
            <a:r>
              <a:rPr lang="en-US" dirty="0" smtClean="0"/>
              <a:t>until it is so dilute that its vapor pressure is equal to the partial pressure of the moisture of the air with which it is in contact. </a:t>
            </a:r>
          </a:p>
          <a:p>
            <a:pPr algn="l" rtl="0">
              <a:lnSpc>
                <a:spcPct val="150000"/>
              </a:lnSpc>
            </a:pP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628800"/>
            <a:ext cx="7344816" cy="3277820"/>
          </a:xfrm>
          <a:prstGeom prst="rect">
            <a:avLst/>
          </a:prstGeom>
          <a:noFill/>
        </p:spPr>
        <p:txBody>
          <a:bodyPr wrap="square" rtlCol="1">
            <a:spAutoFit/>
          </a:bodyPr>
          <a:lstStyle/>
          <a:p>
            <a:pPr marL="342900" lvl="0" indent="-342900" algn="l" rtl="0">
              <a:lnSpc>
                <a:spcPct val="150000"/>
              </a:lnSpc>
              <a:buFont typeface="Wingdings" pitchFamily="2" charset="2"/>
              <a:buChar char="q"/>
            </a:pPr>
            <a:r>
              <a:rPr lang="en-US" dirty="0" smtClean="0"/>
              <a:t>If a crystal of a soluble salt is in contact with air that contains less water than would be in equilibrium with the saturated solution, the crystals stay dry due to evaporation of solution. </a:t>
            </a:r>
          </a:p>
          <a:p>
            <a:pPr marL="342900" lvl="0" indent="-342900" algn="l" rtl="0">
              <a:lnSpc>
                <a:spcPct val="150000"/>
              </a:lnSpc>
              <a:buFont typeface="Wingdings" pitchFamily="2" charset="2"/>
              <a:buChar char="q"/>
            </a:pPr>
            <a:r>
              <a:rPr lang="en-US" dirty="0" smtClean="0"/>
              <a:t>On the other hand, if the crystal is brought into contact with air containing more moisture than would be in equilibrium with its saturated solution, the crystal will become damp and will absorb water.</a:t>
            </a:r>
          </a:p>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7488832" cy="4662815"/>
          </a:xfrm>
          <a:prstGeom prst="rect">
            <a:avLst/>
          </a:prstGeom>
          <a:noFill/>
        </p:spPr>
        <p:txBody>
          <a:bodyPr wrap="square" rtlCol="1">
            <a:spAutoFit/>
          </a:bodyPr>
          <a:lstStyle/>
          <a:p>
            <a:pPr algn="l" rtl="0">
              <a:lnSpc>
                <a:spcPct val="150000"/>
              </a:lnSpc>
            </a:pPr>
            <a:r>
              <a:rPr lang="en-US" b="1" dirty="0" smtClean="0">
                <a:solidFill>
                  <a:schemeClr val="accent1">
                    <a:lumMod val="75000"/>
                  </a:schemeClr>
                </a:solidFill>
              </a:rPr>
              <a:t>Example:</a:t>
            </a:r>
            <a:endParaRPr lang="en-US" dirty="0" smtClean="0">
              <a:solidFill>
                <a:schemeClr val="accent1">
                  <a:lumMod val="75000"/>
                </a:schemeClr>
              </a:solidFill>
            </a:endParaRPr>
          </a:p>
          <a:p>
            <a:pPr marL="342900" indent="-342900" algn="l" rtl="0">
              <a:lnSpc>
                <a:spcPct val="150000"/>
              </a:lnSpc>
              <a:buFont typeface="Wingdings" pitchFamily="2" charset="2"/>
              <a:buChar char="Ø"/>
            </a:pPr>
            <a:r>
              <a:rPr lang="en-US" dirty="0" smtClean="0"/>
              <a:t>At </a:t>
            </a:r>
            <a:r>
              <a:rPr lang="en-US" dirty="0" smtClean="0">
                <a:latin typeface="Times New Roman" pitchFamily="18" charset="0"/>
                <a:cs typeface="Times New Roman" pitchFamily="18" charset="0"/>
              </a:rPr>
              <a:t>70</a:t>
            </a:r>
            <a:r>
              <a:rPr lang="en-US" dirty="0" smtClean="0"/>
              <a:t> ° F, vapor pressure of saturated </a:t>
            </a:r>
            <a:r>
              <a:rPr lang="en-US" dirty="0" err="1" smtClean="0"/>
              <a:t>NaCL</a:t>
            </a:r>
            <a:r>
              <a:rPr lang="en-US" dirty="0" smtClean="0"/>
              <a:t> solution = </a:t>
            </a:r>
            <a:r>
              <a:rPr lang="en-US" dirty="0" smtClean="0">
                <a:latin typeface="Times New Roman" pitchFamily="18" charset="0"/>
                <a:cs typeface="Times New Roman" pitchFamily="18" charset="0"/>
              </a:rPr>
              <a:t>14.63</a:t>
            </a:r>
            <a:r>
              <a:rPr lang="en-US" dirty="0" smtClean="0"/>
              <a:t> mm and partial vapor pressure of water = </a:t>
            </a:r>
            <a:r>
              <a:rPr lang="en-US" dirty="0" smtClean="0">
                <a:latin typeface="Times New Roman" pitchFamily="18" charset="0"/>
                <a:cs typeface="Times New Roman" pitchFamily="18" charset="0"/>
              </a:rPr>
              <a:t>18 .76 </a:t>
            </a:r>
            <a:r>
              <a:rPr lang="en-US" dirty="0" smtClean="0"/>
              <a:t>mm. </a:t>
            </a:r>
          </a:p>
          <a:p>
            <a:pPr marL="342900" indent="-342900" algn="l" rtl="0">
              <a:lnSpc>
                <a:spcPct val="150000"/>
              </a:lnSpc>
              <a:buFont typeface="Wingdings" pitchFamily="2" charset="2"/>
              <a:buChar char="Ø"/>
            </a:pPr>
            <a:r>
              <a:rPr lang="en-US" dirty="0" smtClean="0"/>
              <a:t>If partial pressure of water vapor in atmosphere is less than </a:t>
            </a:r>
            <a:r>
              <a:rPr lang="en-US" dirty="0" smtClean="0">
                <a:latin typeface="Times New Roman" pitchFamily="18" charset="0"/>
                <a:cs typeface="Times New Roman" pitchFamily="18" charset="0"/>
              </a:rPr>
              <a:t>14.63</a:t>
            </a:r>
            <a:r>
              <a:rPr lang="en-US" dirty="0" smtClean="0"/>
              <a:t> mm, the crystal remains dry i.e. evaporation of water from solution to atmosphere. </a:t>
            </a:r>
          </a:p>
          <a:p>
            <a:pPr marL="342900" indent="-342900" algn="l" rtl="0">
              <a:lnSpc>
                <a:spcPct val="150000"/>
              </a:lnSpc>
              <a:buFont typeface="Wingdings" pitchFamily="2" charset="2"/>
              <a:buChar char="Ø"/>
            </a:pPr>
            <a:r>
              <a:rPr lang="en-US" dirty="0" smtClean="0"/>
              <a:t>If the partial pressure of water vapor in atmosphere is more than </a:t>
            </a:r>
            <a:r>
              <a:rPr lang="en-US" dirty="0" smtClean="0">
                <a:latin typeface="Times New Roman" pitchFamily="18" charset="0"/>
                <a:cs typeface="Times New Roman" pitchFamily="18" charset="0"/>
              </a:rPr>
              <a:t>14.63 </a:t>
            </a:r>
            <a:r>
              <a:rPr lang="en-US" dirty="0" smtClean="0"/>
              <a:t>mm, the crystal become damp due to absorption of water from atmosphere to the solution</a:t>
            </a:r>
          </a:p>
          <a:p>
            <a:pPr algn="l" rtl="0">
              <a:lnSpc>
                <a:spcPct val="150000"/>
              </a:lnSpc>
            </a:pPr>
            <a:r>
              <a:rPr lang="en-US" dirty="0" smtClean="0"/>
              <a:t> </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12776"/>
            <a:ext cx="5976664" cy="93610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 name="TextBox 1"/>
          <p:cNvSpPr txBox="1"/>
          <p:nvPr/>
        </p:nvSpPr>
        <p:spPr>
          <a:xfrm>
            <a:off x="611560" y="908720"/>
            <a:ext cx="8136904" cy="6186309"/>
          </a:xfrm>
          <a:prstGeom prst="rect">
            <a:avLst/>
          </a:prstGeom>
          <a:noFill/>
        </p:spPr>
        <p:txBody>
          <a:bodyPr wrap="square" rtlCol="1">
            <a:spAutoFit/>
          </a:bodyPr>
          <a:lstStyle/>
          <a:p>
            <a:pPr algn="l" rtl="0"/>
            <a:r>
              <a:rPr lang="en-US" b="1" dirty="0" smtClean="0"/>
              <a:t>Relative humidity:</a:t>
            </a:r>
            <a:endParaRPr lang="en-US" dirty="0" smtClean="0"/>
          </a:p>
          <a:p>
            <a:pPr algn="l" rtl="0"/>
            <a:r>
              <a:rPr lang="en-US" dirty="0" smtClean="0"/>
              <a:t> </a:t>
            </a:r>
          </a:p>
          <a:p>
            <a:pPr algn="l" rtl="0"/>
            <a:r>
              <a:rPr lang="en-US" dirty="0" smtClean="0"/>
              <a:t>   </a:t>
            </a:r>
          </a:p>
          <a:p>
            <a:pPr algn="l" rtl="0"/>
            <a:r>
              <a:rPr lang="en-US" dirty="0" smtClean="0"/>
              <a:t> </a:t>
            </a:r>
          </a:p>
          <a:p>
            <a:pPr marL="342900" indent="-342900" algn="l" rtl="0"/>
            <a:r>
              <a:rPr lang="en-US" dirty="0" smtClean="0"/>
              <a:t/>
            </a:r>
            <a:br>
              <a:rPr lang="en-US" dirty="0" smtClean="0"/>
            </a:br>
            <a:endParaRPr lang="en-US" dirty="0" smtClean="0"/>
          </a:p>
          <a:p>
            <a:pPr marL="342900" indent="-342900" algn="l" rtl="0">
              <a:lnSpc>
                <a:spcPct val="150000"/>
              </a:lnSpc>
              <a:buFont typeface="Arial" pitchFamily="34" charset="0"/>
              <a:buChar char="•"/>
            </a:pPr>
            <a:r>
              <a:rPr lang="en-US" b="1" dirty="0" smtClean="0">
                <a:solidFill>
                  <a:schemeClr val="accent1">
                    <a:lumMod val="75000"/>
                  </a:schemeClr>
                </a:solidFill>
                <a:sym typeface="Symbol"/>
              </a:rPr>
              <a:t></a:t>
            </a:r>
            <a:r>
              <a:rPr lang="en-US" b="1" dirty="0" smtClean="0">
                <a:solidFill>
                  <a:schemeClr val="accent1">
                    <a:lumMod val="75000"/>
                  </a:schemeClr>
                </a:solidFill>
              </a:rPr>
              <a:t> </a:t>
            </a:r>
            <a:r>
              <a:rPr lang="en-US" dirty="0" smtClean="0">
                <a:solidFill>
                  <a:schemeClr val="accent1">
                    <a:lumMod val="75000"/>
                  </a:schemeClr>
                </a:solidFill>
              </a:rPr>
              <a:t>Relative humidity of saturated </a:t>
            </a:r>
            <a:r>
              <a:rPr lang="en-US" dirty="0" err="1" smtClean="0">
                <a:solidFill>
                  <a:schemeClr val="accent1">
                    <a:lumMod val="75000"/>
                  </a:schemeClr>
                </a:solidFill>
              </a:rPr>
              <a:t>NaCL</a:t>
            </a:r>
            <a:r>
              <a:rPr lang="en-US" dirty="0" smtClean="0">
                <a:solidFill>
                  <a:schemeClr val="accent1">
                    <a:lumMod val="75000"/>
                  </a:schemeClr>
                </a:solidFill>
              </a:rPr>
              <a:t> solution = (</a:t>
            </a:r>
            <a:r>
              <a:rPr lang="en-US" dirty="0" smtClean="0">
                <a:solidFill>
                  <a:schemeClr val="accent1">
                    <a:lumMod val="75000"/>
                  </a:schemeClr>
                </a:solidFill>
                <a:latin typeface="Times New Roman" pitchFamily="18" charset="0"/>
                <a:cs typeface="Times New Roman" pitchFamily="18" charset="0"/>
              </a:rPr>
              <a:t>14.63</a:t>
            </a:r>
            <a:r>
              <a:rPr lang="en-US" dirty="0" smtClean="0">
                <a:solidFill>
                  <a:schemeClr val="accent1">
                    <a:lumMod val="75000"/>
                  </a:schemeClr>
                </a:solidFill>
              </a:rPr>
              <a:t>)/  </a:t>
            </a:r>
            <a:r>
              <a:rPr lang="en-US" dirty="0" smtClean="0">
                <a:solidFill>
                  <a:schemeClr val="accent1">
                    <a:lumMod val="75000"/>
                  </a:schemeClr>
                </a:solidFill>
                <a:latin typeface="Times New Roman" pitchFamily="18" charset="0"/>
                <a:cs typeface="Times New Roman" pitchFamily="18" charset="0"/>
              </a:rPr>
              <a:t>18.76 x 100 = 77.8 </a:t>
            </a:r>
            <a:r>
              <a:rPr lang="en-US" dirty="0" smtClean="0">
                <a:solidFill>
                  <a:schemeClr val="accent1">
                    <a:lumMod val="75000"/>
                  </a:schemeClr>
                </a:solidFill>
              </a:rPr>
              <a:t>%</a:t>
            </a:r>
          </a:p>
          <a:p>
            <a:pPr marL="342900" indent="-342900" algn="l" rtl="0">
              <a:lnSpc>
                <a:spcPct val="150000"/>
              </a:lnSpc>
            </a:pPr>
            <a:r>
              <a:rPr lang="en-US" dirty="0" smtClean="0">
                <a:solidFill>
                  <a:schemeClr val="accent1">
                    <a:lumMod val="75000"/>
                  </a:schemeClr>
                </a:solidFill>
              </a:rPr>
              <a:t> </a:t>
            </a:r>
          </a:p>
          <a:p>
            <a:pPr marL="342900" indent="-342900" algn="l" rtl="0">
              <a:lnSpc>
                <a:spcPct val="150000"/>
              </a:lnSpc>
              <a:buFont typeface="Arial" pitchFamily="34" charset="0"/>
              <a:buChar char="•"/>
            </a:pPr>
            <a:r>
              <a:rPr lang="en-US" b="1" dirty="0" smtClean="0">
                <a:solidFill>
                  <a:schemeClr val="accent1">
                    <a:lumMod val="75000"/>
                  </a:schemeClr>
                </a:solidFill>
                <a:sym typeface="Symbol"/>
              </a:rPr>
              <a:t></a:t>
            </a:r>
            <a:r>
              <a:rPr lang="en-US" dirty="0" smtClean="0">
                <a:solidFill>
                  <a:schemeClr val="accent1">
                    <a:lumMod val="75000"/>
                  </a:schemeClr>
                </a:solidFill>
              </a:rPr>
              <a:t> If salt at </a:t>
            </a:r>
            <a:r>
              <a:rPr lang="en-US" dirty="0" smtClean="0">
                <a:solidFill>
                  <a:schemeClr val="accent1">
                    <a:lumMod val="75000"/>
                  </a:schemeClr>
                </a:solidFill>
                <a:latin typeface="Times New Roman" pitchFamily="18" charset="0"/>
                <a:cs typeface="Times New Roman" pitchFamily="18" charset="0"/>
              </a:rPr>
              <a:t>70</a:t>
            </a:r>
            <a:r>
              <a:rPr lang="en-US" dirty="0" smtClean="0">
                <a:solidFill>
                  <a:schemeClr val="accent1">
                    <a:lumMod val="75000"/>
                  </a:schemeClr>
                </a:solidFill>
              </a:rPr>
              <a:t> °F is brought into contact with air its relative humidity &gt; </a:t>
            </a:r>
            <a:r>
              <a:rPr lang="en-US" dirty="0" smtClean="0">
                <a:solidFill>
                  <a:schemeClr val="accent1">
                    <a:lumMod val="75000"/>
                  </a:schemeClr>
                </a:solidFill>
                <a:latin typeface="Times New Roman" pitchFamily="18" charset="0"/>
                <a:cs typeface="Times New Roman" pitchFamily="18" charset="0"/>
              </a:rPr>
              <a:t>78%, </a:t>
            </a:r>
            <a:r>
              <a:rPr lang="en-US" dirty="0" smtClean="0">
                <a:solidFill>
                  <a:schemeClr val="accent1">
                    <a:lumMod val="75000"/>
                  </a:schemeClr>
                </a:solidFill>
              </a:rPr>
              <a:t>the partial pressure of water </a:t>
            </a:r>
            <a:r>
              <a:rPr lang="en-US" dirty="0" err="1" smtClean="0">
                <a:solidFill>
                  <a:schemeClr val="accent1">
                    <a:lumMod val="75000"/>
                  </a:schemeClr>
                </a:solidFill>
              </a:rPr>
              <a:t>vapour</a:t>
            </a:r>
            <a:r>
              <a:rPr lang="en-US" dirty="0" smtClean="0">
                <a:solidFill>
                  <a:schemeClr val="accent1">
                    <a:lumMod val="75000"/>
                  </a:schemeClr>
                </a:solidFill>
              </a:rPr>
              <a:t> in the air is more than that of saturated salt solution so moisture will be absorbed and condensed on the salt. </a:t>
            </a:r>
          </a:p>
          <a:p>
            <a:pPr marL="342900" indent="-342900" algn="l" rtl="0">
              <a:lnSpc>
                <a:spcPct val="150000"/>
              </a:lnSpc>
              <a:buFont typeface="Arial" pitchFamily="34" charset="0"/>
              <a:buChar char="•"/>
            </a:pPr>
            <a:r>
              <a:rPr lang="en-US" dirty="0" smtClean="0">
                <a:solidFill>
                  <a:schemeClr val="accent1">
                    <a:lumMod val="75000"/>
                  </a:schemeClr>
                </a:solidFill>
              </a:rPr>
              <a:t>On the other hand, if </a:t>
            </a:r>
            <a:r>
              <a:rPr lang="en-US" dirty="0" err="1" smtClean="0">
                <a:solidFill>
                  <a:schemeClr val="accent1">
                    <a:lumMod val="75000"/>
                  </a:schemeClr>
                </a:solidFill>
              </a:rPr>
              <a:t>NaCL</a:t>
            </a:r>
            <a:r>
              <a:rPr lang="en-US" dirty="0" smtClean="0">
                <a:solidFill>
                  <a:schemeClr val="accent1">
                    <a:lumMod val="75000"/>
                  </a:schemeClr>
                </a:solidFill>
              </a:rPr>
              <a:t> is exposed to air its relative humidity &lt; </a:t>
            </a:r>
            <a:r>
              <a:rPr lang="en-US" dirty="0" smtClean="0">
                <a:solidFill>
                  <a:schemeClr val="accent1">
                    <a:lumMod val="75000"/>
                  </a:schemeClr>
                </a:solidFill>
                <a:latin typeface="Times New Roman" pitchFamily="18" charset="0"/>
                <a:cs typeface="Times New Roman" pitchFamily="18" charset="0"/>
              </a:rPr>
              <a:t>78%</a:t>
            </a:r>
            <a:r>
              <a:rPr lang="en-US" dirty="0" smtClean="0">
                <a:solidFill>
                  <a:schemeClr val="accent1">
                    <a:lumMod val="75000"/>
                  </a:schemeClr>
                </a:solidFill>
              </a:rPr>
              <a:t>, it will stay dry, due to evaporation of H</a:t>
            </a:r>
            <a:r>
              <a:rPr lang="en-US" baseline="-25000" dirty="0" smtClean="0">
                <a:solidFill>
                  <a:schemeClr val="accent1">
                    <a:lumMod val="75000"/>
                  </a:schemeClr>
                </a:solidFill>
              </a:rPr>
              <a:t>2</a:t>
            </a:r>
            <a:r>
              <a:rPr lang="en-US" dirty="0" smtClean="0">
                <a:solidFill>
                  <a:schemeClr val="accent1">
                    <a:lumMod val="75000"/>
                  </a:schemeClr>
                </a:solidFill>
              </a:rPr>
              <a:t>O from the solution and caking Doesn’t occurs.</a:t>
            </a:r>
          </a:p>
          <a:p>
            <a:pPr marL="342900" indent="-342900" algn="l" rtl="0">
              <a:lnSpc>
                <a:spcPct val="150000"/>
              </a:lnSpc>
              <a:buFont typeface="Arial" pitchFamily="34" charset="0"/>
              <a:buChar char="•"/>
            </a:pPr>
            <a:r>
              <a:rPr lang="en-US" b="1" dirty="0" smtClean="0">
                <a:solidFill>
                  <a:schemeClr val="accent1">
                    <a:lumMod val="75000"/>
                  </a:schemeClr>
                </a:solidFill>
                <a:sym typeface="Symbol"/>
              </a:rPr>
              <a:t></a:t>
            </a:r>
            <a:r>
              <a:rPr lang="en-US" dirty="0" smtClean="0">
                <a:solidFill>
                  <a:schemeClr val="accent1">
                    <a:lumMod val="75000"/>
                  </a:schemeClr>
                </a:solidFill>
              </a:rPr>
              <a:t>  </a:t>
            </a:r>
            <a:r>
              <a:rPr lang="en-US" dirty="0" smtClean="0">
                <a:solidFill>
                  <a:schemeClr val="accent1">
                    <a:lumMod val="75000"/>
                  </a:schemeClr>
                </a:solidFill>
                <a:latin typeface="Times New Roman" pitchFamily="18" charset="0"/>
                <a:cs typeface="Times New Roman" pitchFamily="18" charset="0"/>
              </a:rPr>
              <a:t>78%</a:t>
            </a:r>
            <a:r>
              <a:rPr lang="en-US" dirty="0" smtClean="0">
                <a:solidFill>
                  <a:schemeClr val="accent1">
                    <a:lumMod val="75000"/>
                  </a:schemeClr>
                </a:solidFill>
              </a:rPr>
              <a:t> in referred to the critical humidity of </a:t>
            </a:r>
            <a:r>
              <a:rPr lang="en-US" dirty="0" err="1" smtClean="0">
                <a:solidFill>
                  <a:schemeClr val="accent1">
                    <a:lumMod val="75000"/>
                  </a:schemeClr>
                </a:solidFill>
              </a:rPr>
              <a:t>NaCI</a:t>
            </a:r>
            <a:r>
              <a:rPr lang="en-US" dirty="0" smtClean="0">
                <a:solidFill>
                  <a:schemeClr val="accent1">
                    <a:lumMod val="75000"/>
                  </a:schemeClr>
                </a:solidFill>
              </a:rPr>
              <a:t>.</a:t>
            </a:r>
          </a:p>
          <a:p>
            <a:pPr algn="l"/>
            <a:endParaRPr lang="ar-SA" dirty="0"/>
          </a:p>
        </p:txBody>
      </p:sp>
      <p:pic>
        <p:nvPicPr>
          <p:cNvPr id="83969" name="Picture 1"/>
          <p:cNvPicPr>
            <a:picLocks noChangeAspect="1" noChangeArrowheads="1"/>
          </p:cNvPicPr>
          <p:nvPr/>
        </p:nvPicPr>
        <p:blipFill>
          <a:blip r:embed="rId2" cstate="print"/>
          <a:srcRect/>
          <a:stretch>
            <a:fillRect/>
          </a:stretch>
        </p:blipFill>
        <p:spPr bwMode="auto">
          <a:xfrm>
            <a:off x="1691680" y="1412776"/>
            <a:ext cx="5760640" cy="822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267744" y="3284984"/>
            <a:ext cx="48245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dirty="0" smtClean="0"/>
              <a:t>Crystallization </a:t>
            </a:r>
          </a:p>
        </p:txBody>
      </p:sp>
      <p:pic>
        <p:nvPicPr>
          <p:cNvPr id="4" name="Picture 2" descr="Go to fullsize image">
            <a:hlinkClick r:id="rId2"/>
          </p:cNvPr>
          <p:cNvPicPr>
            <a:picLocks noChangeAspect="1" noChangeArrowheads="1"/>
          </p:cNvPicPr>
          <p:nvPr/>
        </p:nvPicPr>
        <p:blipFill>
          <a:blip r:embed="rId3" cstate="print"/>
          <a:srcRect/>
          <a:stretch>
            <a:fillRect/>
          </a:stretch>
        </p:blipFill>
        <p:spPr bwMode="auto">
          <a:xfrm>
            <a:off x="1691680" y="4077072"/>
            <a:ext cx="2088232" cy="2304258"/>
          </a:xfrm>
          <a:prstGeom prst="rect">
            <a:avLst/>
          </a:prstGeom>
          <a:noFill/>
        </p:spPr>
      </p:pic>
      <p:pic>
        <p:nvPicPr>
          <p:cNvPr id="37892" name="Picture 4" descr="Go to fullsize image">
            <a:hlinkClick r:id="rId4"/>
          </p:cNvPr>
          <p:cNvPicPr>
            <a:picLocks noChangeAspect="1" noChangeArrowheads="1"/>
          </p:cNvPicPr>
          <p:nvPr/>
        </p:nvPicPr>
        <p:blipFill>
          <a:blip r:embed="rId5" cstate="print"/>
          <a:srcRect/>
          <a:stretch>
            <a:fillRect/>
          </a:stretch>
        </p:blipFill>
        <p:spPr bwMode="auto">
          <a:xfrm>
            <a:off x="5868144" y="4077072"/>
            <a:ext cx="2592286" cy="2232248"/>
          </a:xfrm>
          <a:prstGeom prst="rect">
            <a:avLst/>
          </a:prstGeom>
          <a:noFill/>
        </p:spPr>
      </p:pic>
      <p:graphicFrame>
        <p:nvGraphicFramePr>
          <p:cNvPr id="8" name="Table 7"/>
          <p:cNvGraphicFramePr>
            <a:graphicFrameLocks noGrp="1"/>
          </p:cNvGraphicFramePr>
          <p:nvPr/>
        </p:nvGraphicFramePr>
        <p:xfrm>
          <a:off x="3923928" y="1700808"/>
          <a:ext cx="1381760" cy="1326515"/>
        </p:xfrm>
        <a:graphic>
          <a:graphicData uri="http://schemas.openxmlformats.org/drawingml/2006/table">
            <a:tbl>
              <a:tblPr/>
              <a:tblGrid>
                <a:gridCol w="1381760"/>
              </a:tblGrid>
              <a:tr h="937260">
                <a:tc>
                  <a:txBody>
                    <a:bodyPr/>
                    <a:lstStyle/>
                    <a:p>
                      <a:pPr algn="ctr">
                        <a:lnSpc>
                          <a:spcPts val="1200"/>
                        </a:lnSpc>
                        <a:spcAft>
                          <a:spcPts val="0"/>
                        </a:spcAft>
                        <a:tabLst>
                          <a:tab pos="4370070" algn="l"/>
                        </a:tabLst>
                      </a:pPr>
                      <a:endParaRPr lang="en-US" sz="1200">
                        <a:latin typeface="Times New Roman"/>
                        <a:ea typeface="Times New Roman"/>
                        <a:cs typeface="Arial"/>
                      </a:endParaRPr>
                    </a:p>
                    <a:p>
                      <a:pPr algn="ctr">
                        <a:lnSpc>
                          <a:spcPts val="1200"/>
                        </a:lnSpc>
                        <a:spcAft>
                          <a:spcPts val="0"/>
                        </a:spcAft>
                        <a:tabLst>
                          <a:tab pos="4370070" algn="l"/>
                        </a:tabLst>
                      </a:pPr>
                      <a:r>
                        <a:rPr lang="en-US" sz="4800" b="1">
                          <a:latin typeface="Arial"/>
                          <a:ea typeface="Times New Roman"/>
                          <a:cs typeface="Arial"/>
                        </a:rPr>
                        <a:t>8-9</a:t>
                      </a:r>
                      <a:endParaRPr lang="en-US" sz="12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55">
                <a:tc>
                  <a:txBody>
                    <a:bodyPr/>
                    <a:lstStyle/>
                    <a:p>
                      <a:pPr algn="ctr">
                        <a:lnSpc>
                          <a:spcPts val="1200"/>
                        </a:lnSpc>
                        <a:spcAft>
                          <a:spcPts val="0"/>
                        </a:spcAft>
                        <a:tabLst>
                          <a:tab pos="4370070" algn="l"/>
                        </a:tabLst>
                      </a:pPr>
                      <a:r>
                        <a:rPr lang="en-US" sz="1600" b="1" dirty="0">
                          <a:solidFill>
                            <a:srgbClr val="FFFFFF"/>
                          </a:solidFill>
                          <a:latin typeface="Arial Rounded MT Bold"/>
                          <a:ea typeface="Times New Roman"/>
                          <a:cs typeface="Arial"/>
                        </a:rPr>
                        <a:t>Lectures</a:t>
                      </a:r>
                      <a:endParaRPr lang="en-US" sz="12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064896" cy="5355312"/>
          </a:xfrm>
          <a:prstGeom prst="rect">
            <a:avLst/>
          </a:prstGeom>
          <a:noFill/>
        </p:spPr>
        <p:txBody>
          <a:bodyPr wrap="square" rtlCol="1">
            <a:spAutoFit/>
          </a:bodyPr>
          <a:lstStyle/>
          <a:p>
            <a:pPr algn="l" rtl="0">
              <a:lnSpc>
                <a:spcPct val="150000"/>
              </a:lnSpc>
            </a:pPr>
            <a:r>
              <a:rPr lang="en-US" b="1" dirty="0" smtClean="0">
                <a:solidFill>
                  <a:schemeClr val="accent1">
                    <a:lumMod val="75000"/>
                  </a:schemeClr>
                </a:solidFill>
              </a:rPr>
              <a:t>Definition of critical humidity</a:t>
            </a:r>
            <a:r>
              <a:rPr lang="en-US" b="1" dirty="0" smtClean="0">
                <a:solidFill>
                  <a:srgbClr val="FFFF00"/>
                </a:solidFill>
              </a:rPr>
              <a:t>:</a:t>
            </a:r>
            <a:endParaRPr lang="en-US" dirty="0" smtClean="0">
              <a:solidFill>
                <a:srgbClr val="FFFF00"/>
              </a:solidFill>
            </a:endParaRPr>
          </a:p>
          <a:p>
            <a:pPr algn="l" rtl="0">
              <a:lnSpc>
                <a:spcPct val="150000"/>
              </a:lnSpc>
            </a:pPr>
            <a:r>
              <a:rPr lang="en-US" dirty="0" smtClean="0"/>
              <a:t>It is the relative humidity above which the crystals will become damp and below which they will stay dry. </a:t>
            </a:r>
          </a:p>
          <a:p>
            <a:pPr algn="l" rtl="0">
              <a:lnSpc>
                <a:spcPct val="150000"/>
              </a:lnSpc>
            </a:pPr>
            <a:endParaRPr lang="en-US" b="1" dirty="0" smtClean="0">
              <a:solidFill>
                <a:srgbClr val="FFFF00"/>
              </a:solidFill>
            </a:endParaRPr>
          </a:p>
          <a:p>
            <a:pPr algn="l" rtl="0">
              <a:lnSpc>
                <a:spcPct val="150000"/>
              </a:lnSpc>
            </a:pPr>
            <a:r>
              <a:rPr lang="en-US" b="1" dirty="0" smtClean="0">
                <a:solidFill>
                  <a:schemeClr val="accent1">
                    <a:lumMod val="75000"/>
                  </a:schemeClr>
                </a:solidFill>
              </a:rPr>
              <a:t>Prevention of caking:</a:t>
            </a:r>
            <a:endParaRPr lang="en-US" dirty="0" smtClean="0">
              <a:solidFill>
                <a:schemeClr val="accent1">
                  <a:lumMod val="75000"/>
                </a:schemeClr>
              </a:solidFill>
            </a:endParaRPr>
          </a:p>
          <a:p>
            <a:pPr marL="342900" indent="-342900" algn="l" rtl="0">
              <a:lnSpc>
                <a:spcPct val="150000"/>
              </a:lnSpc>
              <a:buFont typeface="Wingdings" pitchFamily="2" charset="2"/>
              <a:buChar char="q"/>
            </a:pPr>
            <a:r>
              <a:rPr lang="en-US" dirty="0" smtClean="0"/>
              <a:t>Suppose a sample of </a:t>
            </a:r>
            <a:r>
              <a:rPr lang="en-US" dirty="0" err="1" smtClean="0"/>
              <a:t>NaCl</a:t>
            </a:r>
            <a:r>
              <a:rPr lang="en-US" dirty="0" smtClean="0"/>
              <a:t> be exposed for a short time to an atmosphere more moist than its critical humidity and then removed to an atmosphere less moist than its critical humidity. </a:t>
            </a:r>
          </a:p>
          <a:p>
            <a:pPr marL="342900" indent="-342900" algn="l" rtl="0">
              <a:lnSpc>
                <a:spcPct val="150000"/>
              </a:lnSpc>
              <a:buFont typeface="Wingdings" pitchFamily="2" charset="2"/>
              <a:buChar char="q"/>
            </a:pPr>
            <a:r>
              <a:rPr lang="en-US" dirty="0" smtClean="0"/>
              <a:t>During the first period, it will absorb some moisture, and during the second period it will lose this moisture. </a:t>
            </a:r>
          </a:p>
          <a:p>
            <a:pPr rtl="0"/>
            <a:r>
              <a:rPr lang="en-US" dirty="0" smtClean="0"/>
              <a:t> </a:t>
            </a:r>
          </a:p>
          <a:p>
            <a:pPr algn="l" rtl="0">
              <a:lnSpc>
                <a:spcPct val="150000"/>
              </a:lnSpc>
            </a:pPr>
            <a:endParaRPr lang="en-US" dirty="0" smtClean="0"/>
          </a:p>
          <a:p>
            <a:pPr algn="l">
              <a:lnSpc>
                <a:spcPct val="150000"/>
              </a:lnSpc>
            </a:pP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24744"/>
            <a:ext cx="7776864" cy="3365024"/>
          </a:xfrm>
          <a:prstGeom prst="rect">
            <a:avLst/>
          </a:prstGeom>
          <a:noFill/>
        </p:spPr>
        <p:txBody>
          <a:bodyPr wrap="square" rtlCol="1">
            <a:spAutoFit/>
          </a:bodyPr>
          <a:lstStyle/>
          <a:p>
            <a:pPr marL="342900" indent="-342900" algn="l" rtl="0">
              <a:lnSpc>
                <a:spcPct val="150000"/>
              </a:lnSpc>
              <a:buFont typeface="Wingdings" pitchFamily="2" charset="2"/>
              <a:buChar char="q"/>
            </a:pPr>
            <a:r>
              <a:rPr lang="en-US" dirty="0" smtClean="0"/>
              <a:t>If the crystals are large so that there are few points of contact and there is a large free volume between the crystals so there is no appreciable bonding of the crystals, this will lead to caking minimization. On the other hand, if the crystals are fine or have small percentage of voids or are in contact with a moist atmosphere for a long time, sufficient moisture may be absorbed to fill the voids entirely with saturated solution and when this have been </a:t>
            </a:r>
            <a:r>
              <a:rPr lang="en-US" dirty="0" err="1" smtClean="0"/>
              <a:t>reevaporated</a:t>
            </a:r>
            <a:r>
              <a:rPr lang="en-US" dirty="0" smtClean="0"/>
              <a:t>, the crystals will lock into a solid mass.</a:t>
            </a:r>
          </a:p>
          <a:p>
            <a:pPr marL="342900" indent="-342900" algn="l" rtl="0">
              <a:lnSpc>
                <a:spcPct val="150000"/>
              </a:lnSpc>
              <a:buFont typeface="Wingdings" pitchFamily="2" charset="2"/>
              <a:buChar char="q"/>
            </a:pP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268760"/>
            <a:ext cx="7776864" cy="3416320"/>
          </a:xfrm>
          <a:prstGeom prst="rect">
            <a:avLst/>
          </a:prstGeom>
          <a:noFill/>
        </p:spPr>
        <p:txBody>
          <a:bodyPr wrap="square" rtlCol="1">
            <a:spAutoFit/>
          </a:bodyPr>
          <a:lstStyle/>
          <a:p>
            <a:pPr algn="l" rtl="0">
              <a:lnSpc>
                <a:spcPct val="150000"/>
              </a:lnSpc>
            </a:pPr>
            <a:r>
              <a:rPr lang="en-US" b="1" dirty="0" smtClean="0">
                <a:solidFill>
                  <a:schemeClr val="accent1">
                    <a:lumMod val="75000"/>
                  </a:schemeClr>
                </a:solidFill>
              </a:rPr>
              <a:t>To prevent the caking of crystals the following conditions are desirable</a:t>
            </a:r>
            <a:r>
              <a:rPr lang="en-US" b="1" dirty="0" smtClean="0">
                <a:solidFill>
                  <a:srgbClr val="FFFF00"/>
                </a:solidFill>
              </a:rPr>
              <a:t>:</a:t>
            </a:r>
            <a:endParaRPr lang="en-US" dirty="0" smtClean="0">
              <a:solidFill>
                <a:srgbClr val="FFFF00"/>
              </a:solidFill>
            </a:endParaRPr>
          </a:p>
          <a:p>
            <a:pPr marL="1257300" lvl="2" indent="-342900" algn="l" rtl="0">
              <a:lnSpc>
                <a:spcPct val="150000"/>
              </a:lnSpc>
              <a:buFont typeface="+mj-lt"/>
              <a:buAutoNum type="arabicPeriod"/>
            </a:pPr>
            <a:r>
              <a:rPr lang="en-US" dirty="0" smtClean="0"/>
              <a:t>The highest possible critical humidity.</a:t>
            </a:r>
          </a:p>
          <a:p>
            <a:pPr marL="1257300" lvl="2" indent="-342900" algn="l" rtl="0">
              <a:lnSpc>
                <a:spcPct val="150000"/>
              </a:lnSpc>
              <a:buFont typeface="+mj-lt"/>
              <a:buAutoNum type="arabicPeriod"/>
            </a:pPr>
            <a:r>
              <a:rPr lang="en-US" dirty="0" smtClean="0"/>
              <a:t>A product containing uniform crystals with the maximum percentage of voids and the fewest possible points of contact. </a:t>
            </a:r>
          </a:p>
          <a:p>
            <a:pPr marL="1257300" lvl="2" indent="-342900" algn="l" rtl="0">
              <a:lnSpc>
                <a:spcPct val="150000"/>
              </a:lnSpc>
              <a:buFont typeface="+mj-lt"/>
              <a:buAutoNum type="arabicPeriod"/>
            </a:pPr>
            <a:r>
              <a:rPr lang="en-US" dirty="0" smtClean="0"/>
              <a:t>A coating of powdery inert material to the crystals that can absorb moisture such as magnesia or </a:t>
            </a:r>
            <a:r>
              <a:rPr lang="en-US" dirty="0" err="1" smtClean="0"/>
              <a:t>tricalcium</a:t>
            </a:r>
            <a:r>
              <a:rPr lang="en-US" dirty="0" smtClean="0"/>
              <a:t> phosphate.</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988840"/>
            <a:ext cx="7200800" cy="2585323"/>
          </a:xfrm>
          <a:prstGeom prst="rect">
            <a:avLst/>
          </a:prstGeom>
          <a:noFill/>
        </p:spPr>
        <p:txBody>
          <a:bodyPr wrap="square" rtlCol="1">
            <a:spAutoFit/>
          </a:bodyPr>
          <a:lstStyle/>
          <a:p>
            <a:pPr algn="l" rtl="0">
              <a:lnSpc>
                <a:spcPct val="150000"/>
              </a:lnSpc>
            </a:pPr>
            <a:r>
              <a:rPr lang="en-US" b="1" dirty="0" smtClean="0">
                <a:solidFill>
                  <a:srgbClr val="C00000"/>
                </a:solidFill>
              </a:rPr>
              <a:t>The first condition</a:t>
            </a:r>
            <a:r>
              <a:rPr lang="en-US" dirty="0" smtClean="0">
                <a:solidFill>
                  <a:srgbClr val="C00000"/>
                </a:solidFill>
              </a:rPr>
              <a:t>:</a:t>
            </a:r>
          </a:p>
          <a:p>
            <a:pPr marL="342900" indent="-342900" algn="l" rtl="0">
              <a:lnSpc>
                <a:spcPct val="150000"/>
              </a:lnSpc>
              <a:buFont typeface="Wingdings" pitchFamily="2" charset="2"/>
              <a:buChar char="q"/>
            </a:pPr>
            <a:r>
              <a:rPr lang="en-US" dirty="0" smtClean="0"/>
              <a:t> (Maximum critical humidity) is often obtained by removing impurities such as CaCl</a:t>
            </a:r>
            <a:r>
              <a:rPr lang="en-US" baseline="-25000" dirty="0" smtClean="0"/>
              <a:t>2</a:t>
            </a:r>
            <a:r>
              <a:rPr lang="en-US" dirty="0" smtClean="0"/>
              <a:t> (or MgCl</a:t>
            </a:r>
            <a:r>
              <a:rPr lang="en-US" baseline="-25000" dirty="0" smtClean="0"/>
              <a:t>2</a:t>
            </a:r>
            <a:r>
              <a:rPr lang="en-US" dirty="0" smtClean="0"/>
              <a:t>). </a:t>
            </a:r>
          </a:p>
          <a:p>
            <a:pPr marL="342900" indent="-342900" algn="l" rtl="0">
              <a:lnSpc>
                <a:spcPct val="150000"/>
              </a:lnSpc>
              <a:buFont typeface="Wingdings" pitchFamily="2" charset="2"/>
              <a:buChar char="q"/>
            </a:pPr>
            <a:r>
              <a:rPr lang="en-US" dirty="0" smtClean="0"/>
              <a:t>These impurities have a lower critical humidity than the product desired so absorb H2O from atmosphere and caking occurs.</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96752"/>
            <a:ext cx="6624736" cy="3416320"/>
          </a:xfrm>
          <a:prstGeom prst="rect">
            <a:avLst/>
          </a:prstGeom>
          <a:noFill/>
        </p:spPr>
        <p:txBody>
          <a:bodyPr wrap="square" rtlCol="1">
            <a:spAutoFit/>
          </a:bodyPr>
          <a:lstStyle/>
          <a:p>
            <a:pPr algn="l" rtl="0">
              <a:lnSpc>
                <a:spcPct val="150000"/>
              </a:lnSpc>
            </a:pPr>
            <a:r>
              <a:rPr lang="en-US" b="1" dirty="0" smtClean="0">
                <a:solidFill>
                  <a:srgbClr val="C00000"/>
                </a:solidFill>
              </a:rPr>
              <a:t>In the second condition</a:t>
            </a:r>
            <a:endParaRPr lang="en-US" dirty="0" smtClean="0">
              <a:solidFill>
                <a:srgbClr val="C00000"/>
              </a:solidFill>
            </a:endParaRPr>
          </a:p>
          <a:p>
            <a:pPr marL="342900" indent="-342900" algn="l" rtl="0">
              <a:lnSpc>
                <a:spcPct val="150000"/>
              </a:lnSpc>
              <a:buFont typeface="Wingdings" pitchFamily="2" charset="2"/>
              <a:buChar char="Ø"/>
            </a:pPr>
            <a:r>
              <a:rPr lang="en-US" dirty="0" smtClean="0"/>
              <a:t>To increase the percent of voids, it is not necessary to produce larger crystals but to produce a more uniform mixture. However, non - uniformity in particle size rapidly decreases the percent of voids. A fine product has more points of contact per unit volume than a coarse one and hence a greater tendency to cake.</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700808"/>
            <a:ext cx="7128792" cy="4247317"/>
          </a:xfrm>
          <a:prstGeom prst="rect">
            <a:avLst/>
          </a:prstGeom>
          <a:noFill/>
        </p:spPr>
        <p:txBody>
          <a:bodyPr wrap="square" rtlCol="1">
            <a:spAutoFit/>
          </a:bodyPr>
          <a:lstStyle/>
          <a:p>
            <a:pPr algn="l" rtl="0">
              <a:lnSpc>
                <a:spcPct val="150000"/>
              </a:lnSpc>
            </a:pPr>
            <a:r>
              <a:rPr lang="en-US" b="1" dirty="0" smtClean="0">
                <a:solidFill>
                  <a:srgbClr val="C00000"/>
                </a:solidFill>
              </a:rPr>
              <a:t>Crystallization equipment (crystallizers)</a:t>
            </a:r>
            <a:endParaRPr lang="en-US" dirty="0" smtClean="0">
              <a:solidFill>
                <a:srgbClr val="C00000"/>
              </a:solidFill>
            </a:endParaRPr>
          </a:p>
          <a:p>
            <a:pPr algn="l" rtl="0">
              <a:lnSpc>
                <a:spcPct val="150000"/>
              </a:lnSpc>
            </a:pPr>
            <a:r>
              <a:rPr lang="en-US" dirty="0" smtClean="0"/>
              <a:t>Crystallization equipment is classified according to the method by which </a:t>
            </a:r>
            <a:r>
              <a:rPr lang="en-US" dirty="0" err="1" smtClean="0"/>
              <a:t>supersaturation</a:t>
            </a:r>
            <a:r>
              <a:rPr lang="en-US" dirty="0" smtClean="0"/>
              <a:t> is brought about:</a:t>
            </a:r>
          </a:p>
          <a:p>
            <a:pPr marL="800100" lvl="1" indent="-342900" algn="l" rtl="0">
              <a:lnSpc>
                <a:spcPct val="150000"/>
              </a:lnSpc>
              <a:buFont typeface="+mj-lt"/>
              <a:buAutoNum type="arabicPeriod"/>
            </a:pPr>
            <a:r>
              <a:rPr lang="en-US" dirty="0" err="1" smtClean="0"/>
              <a:t>supersaturation</a:t>
            </a:r>
            <a:r>
              <a:rPr lang="en-US" dirty="0" smtClean="0"/>
              <a:t> by cooling</a:t>
            </a:r>
          </a:p>
          <a:p>
            <a:pPr marL="800100" lvl="1" indent="-342900" algn="l" rtl="0">
              <a:lnSpc>
                <a:spcPct val="150000"/>
              </a:lnSpc>
              <a:buFont typeface="+mj-lt"/>
              <a:buAutoNum type="arabicPeriod"/>
            </a:pPr>
            <a:r>
              <a:rPr lang="en-US" dirty="0" err="1" smtClean="0"/>
              <a:t>supersaturation</a:t>
            </a:r>
            <a:r>
              <a:rPr lang="en-US" dirty="0" smtClean="0"/>
              <a:t> by evaporation</a:t>
            </a:r>
          </a:p>
          <a:p>
            <a:pPr marL="800100" lvl="1" indent="-342900" algn="l" rtl="0">
              <a:lnSpc>
                <a:spcPct val="150000"/>
              </a:lnSpc>
              <a:buFont typeface="+mj-lt"/>
              <a:buAutoNum type="arabicPeriod"/>
            </a:pPr>
            <a:r>
              <a:rPr lang="en-US" dirty="0" err="1" smtClean="0"/>
              <a:t>supersaturation</a:t>
            </a:r>
            <a:r>
              <a:rPr lang="en-US" dirty="0" smtClean="0"/>
              <a:t> by adiabatic evaporation (cooling and evaporation)</a:t>
            </a:r>
          </a:p>
          <a:p>
            <a:pPr marL="800100" lvl="1" indent="-342900" algn="l" rtl="0">
              <a:lnSpc>
                <a:spcPct val="150000"/>
              </a:lnSpc>
              <a:buFont typeface="+mj-lt"/>
              <a:buAutoNum type="arabicPeriod"/>
            </a:pPr>
            <a:r>
              <a:rPr lang="en-US" dirty="0" smtClean="0"/>
              <a:t>Salting out by adding a substance that reduces the solubility of the substance in question (High cost of production)</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124744"/>
            <a:ext cx="5328592" cy="5078313"/>
          </a:xfrm>
          <a:prstGeom prst="rect">
            <a:avLst/>
          </a:prstGeom>
          <a:noFill/>
        </p:spPr>
        <p:txBody>
          <a:bodyPr wrap="square" rtlCol="1">
            <a:spAutoFit/>
          </a:bodyPr>
          <a:lstStyle/>
          <a:p>
            <a:pPr marL="342900" indent="-342900" algn="l" rtl="0">
              <a:buFont typeface="+mj-lt"/>
              <a:buAutoNum type="arabicPeriod"/>
            </a:pPr>
            <a:r>
              <a:rPr lang="en-US" b="1" dirty="0" smtClean="0"/>
              <a:t>Crystallization</a:t>
            </a:r>
          </a:p>
          <a:p>
            <a:pPr marL="800100" lvl="1" indent="-342900" algn="l" rtl="0">
              <a:buFont typeface="Courier New" pitchFamily="49" charset="0"/>
              <a:buChar char="o"/>
            </a:pPr>
            <a:r>
              <a:rPr lang="en-US" dirty="0" smtClean="0"/>
              <a:t>Pharmaceutical significance</a:t>
            </a:r>
          </a:p>
          <a:p>
            <a:pPr marL="800100" lvl="1" indent="-342900" algn="l" rtl="0">
              <a:buFont typeface="Courier New" pitchFamily="49" charset="0"/>
              <a:buChar char="o"/>
            </a:pPr>
            <a:r>
              <a:rPr lang="en-US" dirty="0" smtClean="0"/>
              <a:t>Crystal forms and crystal habit</a:t>
            </a:r>
          </a:p>
          <a:p>
            <a:pPr marL="800100" lvl="1" indent="-342900" algn="l" rtl="0">
              <a:buFont typeface="Courier New" pitchFamily="49" charset="0"/>
              <a:buChar char="o"/>
            </a:pPr>
            <a:r>
              <a:rPr lang="en-US" dirty="0" smtClean="0"/>
              <a:t>Solubility curves</a:t>
            </a:r>
          </a:p>
          <a:p>
            <a:pPr marL="800100" lvl="1" indent="-342900" algn="l" rtl="0">
              <a:buFont typeface="Courier New" pitchFamily="49" charset="0"/>
              <a:buChar char="o"/>
            </a:pPr>
            <a:r>
              <a:rPr lang="en-US" dirty="0" smtClean="0"/>
              <a:t>The </a:t>
            </a:r>
            <a:r>
              <a:rPr lang="en-US" dirty="0" err="1" smtClean="0"/>
              <a:t>mier’s</a:t>
            </a:r>
            <a:r>
              <a:rPr lang="en-US" dirty="0" smtClean="0"/>
              <a:t> </a:t>
            </a:r>
            <a:r>
              <a:rPr lang="en-US" dirty="0" err="1" smtClean="0"/>
              <a:t>supersaturation</a:t>
            </a:r>
            <a:r>
              <a:rPr lang="en-US" dirty="0" smtClean="0"/>
              <a:t> theory</a:t>
            </a:r>
          </a:p>
          <a:p>
            <a:pPr marL="800100" lvl="1" indent="-342900" algn="l" rtl="0">
              <a:buFont typeface="Courier New" pitchFamily="49" charset="0"/>
              <a:buChar char="o"/>
            </a:pPr>
            <a:r>
              <a:rPr lang="en-US" dirty="0" smtClean="0"/>
              <a:t>Factors affecting rate of crystal growth</a:t>
            </a:r>
          </a:p>
          <a:p>
            <a:pPr marL="800100" lvl="1" indent="-342900" algn="l" rtl="0">
              <a:buFont typeface="Courier New" pitchFamily="49" charset="0"/>
              <a:buChar char="o"/>
            </a:pPr>
            <a:r>
              <a:rPr lang="en-US" dirty="0" smtClean="0"/>
              <a:t>Caking of crystals </a:t>
            </a:r>
          </a:p>
          <a:p>
            <a:pPr marL="800100" lvl="1" indent="-342900" algn="l" rtl="0">
              <a:buFont typeface="Courier New" pitchFamily="49" charset="0"/>
              <a:buChar char="o"/>
            </a:pPr>
            <a:r>
              <a:rPr lang="en-US" dirty="0" smtClean="0"/>
              <a:t>Crystallization equipment</a:t>
            </a:r>
          </a:p>
          <a:p>
            <a:pPr marL="342900" indent="-342900" algn="l" rtl="0">
              <a:buFont typeface="+mj-lt"/>
              <a:buAutoNum type="arabicPeriod"/>
            </a:pPr>
            <a:r>
              <a:rPr lang="en-US" b="1" dirty="0" smtClean="0">
                <a:solidFill>
                  <a:srgbClr val="C00000"/>
                </a:solidFill>
              </a:rPr>
              <a:t>Batch crystallizers</a:t>
            </a:r>
          </a:p>
          <a:p>
            <a:pPr marL="800100" lvl="1" indent="-342900" algn="l" rtl="0">
              <a:buFont typeface="+mj-lt"/>
              <a:buAutoNum type="alphaUcPeriod"/>
            </a:pPr>
            <a:r>
              <a:rPr lang="en-US" dirty="0" smtClean="0"/>
              <a:t>Agitated batch crystallizer</a:t>
            </a:r>
            <a:endParaRPr lang="ar-SA" dirty="0" smtClean="0"/>
          </a:p>
          <a:p>
            <a:pPr marL="800100" lvl="1" indent="-342900" algn="l" rtl="0">
              <a:buFont typeface="+mj-lt"/>
              <a:buAutoNum type="alphaUcPeriod"/>
            </a:pPr>
            <a:r>
              <a:rPr lang="en-US" dirty="0" smtClean="0"/>
              <a:t>Swenson walker crystallizer</a:t>
            </a:r>
          </a:p>
          <a:p>
            <a:pPr marL="800100" lvl="1" indent="-342900" algn="l" rtl="0">
              <a:buFont typeface="+mj-lt"/>
              <a:buAutoNum type="alphaUcPeriod"/>
            </a:pPr>
            <a:r>
              <a:rPr lang="en-US" dirty="0" err="1" smtClean="0"/>
              <a:t>Wulf</a:t>
            </a:r>
            <a:r>
              <a:rPr lang="en-US" dirty="0" smtClean="0"/>
              <a:t> bock crystallizer</a:t>
            </a:r>
          </a:p>
          <a:p>
            <a:pPr marL="342900" indent="-342900" algn="l" rtl="0">
              <a:buFont typeface="+mj-lt"/>
              <a:buAutoNum type="arabicPeriod"/>
            </a:pPr>
            <a:r>
              <a:rPr lang="en-US" b="1" dirty="0" smtClean="0"/>
              <a:t>Continuous crystallizer</a:t>
            </a:r>
          </a:p>
          <a:p>
            <a:pPr marL="800100" lvl="1" indent="-342900" algn="l" rtl="0">
              <a:buFont typeface="+mj-lt"/>
              <a:buAutoNum type="alphaUcPeriod"/>
            </a:pPr>
            <a:r>
              <a:rPr lang="en-US" dirty="0" smtClean="0"/>
              <a:t>Oslo crystallizers</a:t>
            </a:r>
          </a:p>
          <a:p>
            <a:pPr marL="800100" lvl="1" indent="-342900" algn="l" rtl="0">
              <a:buFont typeface="+mj-lt"/>
              <a:buAutoNum type="alphaUcPeriod"/>
            </a:pPr>
            <a:r>
              <a:rPr lang="en-US" dirty="0" smtClean="0"/>
              <a:t>Oslo cooler crystallizer</a:t>
            </a:r>
          </a:p>
          <a:p>
            <a:pPr marL="800100" lvl="1" indent="-342900" algn="l" rtl="0">
              <a:buFont typeface="+mj-lt"/>
              <a:buAutoNum type="alphaUcPeriod"/>
            </a:pPr>
            <a:r>
              <a:rPr lang="en-US" dirty="0" smtClean="0"/>
              <a:t>Oslo evaporative crystallizer</a:t>
            </a:r>
          </a:p>
          <a:p>
            <a:pPr marL="800100" lvl="1" indent="-342900" algn="l" rtl="0">
              <a:buFont typeface="+mj-lt"/>
              <a:buAutoNum type="alphaUcPeriod"/>
            </a:pPr>
            <a:r>
              <a:rPr lang="en-US" dirty="0" smtClean="0"/>
              <a:t>Oslo vacuum crystallizer</a:t>
            </a:r>
          </a:p>
          <a:p>
            <a:pPr marL="800100" lvl="1" indent="-342900" algn="l" rtl="0">
              <a:buFont typeface="+mj-lt"/>
              <a:buAutoNum type="alphaUcPeriod"/>
            </a:pPr>
            <a:r>
              <a:rPr lang="en-US" dirty="0" smtClean="0"/>
              <a:t>Howard crystallizer</a:t>
            </a:r>
            <a:endParaRPr lang="ar-SA" dirty="0"/>
          </a:p>
        </p:txBody>
      </p:sp>
      <p:sp>
        <p:nvSpPr>
          <p:cNvPr id="5" name="TextBox 4"/>
          <p:cNvSpPr txBox="1"/>
          <p:nvPr/>
        </p:nvSpPr>
        <p:spPr>
          <a:xfrm>
            <a:off x="971600" y="692696"/>
            <a:ext cx="2808312" cy="369332"/>
          </a:xfrm>
          <a:prstGeom prst="rect">
            <a:avLst/>
          </a:prstGeom>
          <a:noFill/>
        </p:spPr>
        <p:txBody>
          <a:bodyPr wrap="square" rtlCol="1">
            <a:spAutoFit/>
          </a:bodyPr>
          <a:lstStyle/>
          <a:p>
            <a:pPr algn="l"/>
            <a:r>
              <a:rPr lang="en-US" dirty="0" smtClean="0">
                <a:solidFill>
                  <a:srgbClr val="FF0000"/>
                </a:solidFill>
              </a:rPr>
              <a:t>Outline of the lecture:</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08912" cy="2031325"/>
          </a:xfrm>
          <a:prstGeom prst="rect">
            <a:avLst/>
          </a:prstGeom>
          <a:noFill/>
        </p:spPr>
        <p:txBody>
          <a:bodyPr wrap="square" rtlCol="1">
            <a:spAutoFit/>
          </a:bodyPr>
          <a:lstStyle/>
          <a:p>
            <a:pPr lvl="0" algn="l" rtl="0"/>
            <a:r>
              <a:rPr lang="en-US" b="1" dirty="0" smtClean="0"/>
              <a:t>I- Batch crystallizers:</a:t>
            </a:r>
          </a:p>
          <a:p>
            <a:pPr lvl="0" algn="l" rtl="0"/>
            <a:endParaRPr lang="en-US" dirty="0" smtClean="0">
              <a:solidFill>
                <a:srgbClr val="C00000"/>
              </a:solidFill>
            </a:endParaRPr>
          </a:p>
          <a:p>
            <a:pPr lvl="0" algn="l" rtl="0">
              <a:lnSpc>
                <a:spcPct val="150000"/>
              </a:lnSpc>
            </a:pPr>
            <a:r>
              <a:rPr lang="en-US" dirty="0" smtClean="0">
                <a:solidFill>
                  <a:srgbClr val="C00000"/>
                </a:solidFill>
              </a:rPr>
              <a:t>1- Agitated Batch crystallizer</a:t>
            </a:r>
            <a:r>
              <a:rPr lang="en-US" dirty="0" smtClean="0"/>
              <a:t>:  Water is circulated though the cooling coils and the solution is agitated by the propellers mounted on the central shaft.  </a:t>
            </a:r>
          </a:p>
          <a:p>
            <a:pPr algn="l" rtl="0"/>
            <a:r>
              <a:rPr lang="en-US" dirty="0" smtClean="0"/>
              <a:t> </a:t>
            </a:r>
          </a:p>
          <a:p>
            <a:pPr algn="l"/>
            <a:endParaRPr lang="ar-SA" dirty="0"/>
          </a:p>
        </p:txBody>
      </p:sp>
      <p:pic>
        <p:nvPicPr>
          <p:cNvPr id="78849" name="Picture 1"/>
          <p:cNvPicPr>
            <a:picLocks noChangeAspect="1" noChangeArrowheads="1"/>
          </p:cNvPicPr>
          <p:nvPr/>
        </p:nvPicPr>
        <p:blipFill>
          <a:blip r:embed="rId2" cstate="print"/>
          <a:srcRect/>
          <a:stretch>
            <a:fillRect/>
          </a:stretch>
        </p:blipFill>
        <p:spPr bwMode="auto">
          <a:xfrm>
            <a:off x="2051720" y="2780928"/>
            <a:ext cx="4637090" cy="2603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7920880" cy="3416320"/>
          </a:xfrm>
          <a:prstGeom prst="rect">
            <a:avLst/>
          </a:prstGeom>
          <a:noFill/>
        </p:spPr>
        <p:txBody>
          <a:bodyPr wrap="square" rtlCol="1">
            <a:spAutoFit/>
          </a:bodyPr>
          <a:lstStyle/>
          <a:p>
            <a:pPr algn="l" rtl="0">
              <a:lnSpc>
                <a:spcPct val="150000"/>
              </a:lnSpc>
            </a:pPr>
            <a:r>
              <a:rPr lang="en-US" b="1" dirty="0" smtClean="0">
                <a:solidFill>
                  <a:srgbClr val="C00000"/>
                </a:solidFill>
              </a:rPr>
              <a:t>This agitation performs two functions</a:t>
            </a:r>
            <a:r>
              <a:rPr lang="en-US" b="1" dirty="0" smtClean="0">
                <a:solidFill>
                  <a:srgbClr val="FFFF00"/>
                </a:solidFill>
              </a:rPr>
              <a:t>:</a:t>
            </a:r>
            <a:endParaRPr lang="en-US" dirty="0" smtClean="0">
              <a:solidFill>
                <a:srgbClr val="FFFF00"/>
              </a:solidFill>
            </a:endParaRPr>
          </a:p>
          <a:p>
            <a:pPr marL="342900" lvl="0" indent="-342900" algn="l" rtl="0">
              <a:lnSpc>
                <a:spcPct val="150000"/>
              </a:lnSpc>
              <a:buFont typeface="+mj-lt"/>
              <a:buAutoNum type="arabicPeriod"/>
            </a:pPr>
            <a:r>
              <a:rPr lang="en-US" dirty="0" smtClean="0"/>
              <a:t>It increases the rate of heat transfer and keeps the temperature of the solution more uniform. </a:t>
            </a:r>
          </a:p>
          <a:p>
            <a:pPr marL="342900" indent="-342900" algn="l" rtl="0">
              <a:lnSpc>
                <a:spcPct val="150000"/>
              </a:lnSpc>
              <a:buFont typeface="+mj-lt"/>
              <a:buAutoNum type="arabicPeriod"/>
            </a:pPr>
            <a:r>
              <a:rPr lang="en-US" dirty="0" smtClean="0"/>
              <a:t>It keeps the fine crystals in suspension, thus it gives them an opportunity to grow uniformly instead of forming large crystals or aggregates. (Production of uniform crystals)</a:t>
            </a:r>
          </a:p>
          <a:p>
            <a:pPr marL="342900" indent="-342900" algn="l" rtl="0">
              <a:lnSpc>
                <a:spcPct val="150000"/>
              </a:lnSpc>
            </a:pPr>
            <a:r>
              <a:rPr lang="en-US" dirty="0" smtClean="0"/>
              <a:t>The product of this operation is not only more uniform but it  also very much finer than that from the older tanks.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24744"/>
            <a:ext cx="6336704" cy="3277820"/>
          </a:xfrm>
          <a:prstGeom prst="rect">
            <a:avLst/>
          </a:prstGeom>
          <a:noFill/>
        </p:spPr>
        <p:txBody>
          <a:bodyPr wrap="square" rtlCol="1">
            <a:spAutoFit/>
          </a:bodyPr>
          <a:lstStyle/>
          <a:p>
            <a:pPr algn="l" rtl="0">
              <a:lnSpc>
                <a:spcPct val="150000"/>
              </a:lnSpc>
            </a:pPr>
            <a:r>
              <a:rPr lang="en-US" b="1" dirty="0" smtClean="0">
                <a:solidFill>
                  <a:srgbClr val="C00000"/>
                </a:solidFill>
              </a:rPr>
              <a:t>Disadvantages</a:t>
            </a:r>
            <a:endParaRPr lang="en-US" dirty="0" smtClean="0">
              <a:solidFill>
                <a:srgbClr val="C00000"/>
              </a:solidFill>
            </a:endParaRPr>
          </a:p>
          <a:p>
            <a:pPr marL="342900" lvl="0" indent="-342900" algn="l" rtl="0">
              <a:lnSpc>
                <a:spcPct val="150000"/>
              </a:lnSpc>
              <a:buFont typeface="+mj-lt"/>
              <a:buAutoNum type="arabicPeriod"/>
            </a:pPr>
            <a:r>
              <a:rPr lang="en-US" dirty="0" smtClean="0"/>
              <a:t>It is a batch or discontinuous apparatus.</a:t>
            </a:r>
          </a:p>
          <a:p>
            <a:pPr marL="342900" lvl="0" indent="-342900" algn="l" rtl="0">
              <a:lnSpc>
                <a:spcPct val="150000"/>
              </a:lnSpc>
              <a:buFont typeface="+mj-lt"/>
              <a:buAutoNum type="arabicPeriod"/>
            </a:pPr>
            <a:r>
              <a:rPr lang="en-US" dirty="0" smtClean="0"/>
              <a:t>The solubility is the least at the surface of the cooling coils. Therefore, crystal growth is most rapid at this point and the coils rapidly build up with a mass of crystals that decreases the rate of heat transfer.</a:t>
            </a:r>
          </a:p>
          <a:p>
            <a:pPr algn="l">
              <a:lnSpc>
                <a:spcPct val="150000"/>
              </a:lnSpc>
            </a:pPr>
            <a:endParaRPr lang="ar-SA" dirty="0" smtClean="0"/>
          </a:p>
          <a:p>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srcRect/>
          <a:stretch>
            <a:fillRect/>
          </a:stretch>
        </p:blipFill>
        <p:spPr bwMode="auto">
          <a:xfrm>
            <a:off x="1714481" y="952500"/>
            <a:ext cx="5272108" cy="540729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6768752" cy="646331"/>
          </a:xfrm>
          <a:prstGeom prst="rect">
            <a:avLst/>
          </a:prstGeom>
          <a:noFill/>
        </p:spPr>
        <p:txBody>
          <a:bodyPr wrap="square" rtlCol="1">
            <a:spAutoFit/>
          </a:bodyPr>
          <a:lstStyle/>
          <a:p>
            <a:pPr algn="l" rtl="0"/>
            <a:r>
              <a:rPr lang="en-US" b="1" dirty="0" smtClean="0"/>
              <a:t>2- Swenson </a:t>
            </a:r>
            <a:r>
              <a:rPr lang="en-US" dirty="0" smtClean="0"/>
              <a:t>- </a:t>
            </a:r>
            <a:r>
              <a:rPr lang="en-US" b="1" dirty="0" smtClean="0"/>
              <a:t>Walker Crystallizer</a:t>
            </a:r>
            <a:endParaRPr lang="en-US" dirty="0" smtClean="0"/>
          </a:p>
          <a:p>
            <a:pPr algn="l" rtl="0"/>
            <a:endParaRPr lang="ar-SA" dirty="0"/>
          </a:p>
        </p:txBody>
      </p:sp>
      <p:pic>
        <p:nvPicPr>
          <p:cNvPr id="75777" name="Picture 1"/>
          <p:cNvPicPr>
            <a:picLocks noChangeAspect="1" noChangeArrowheads="1"/>
          </p:cNvPicPr>
          <p:nvPr/>
        </p:nvPicPr>
        <p:blipFill>
          <a:blip r:embed="rId2" cstate="print"/>
          <a:srcRect/>
          <a:stretch>
            <a:fillRect/>
          </a:stretch>
        </p:blipFill>
        <p:spPr bwMode="auto">
          <a:xfrm>
            <a:off x="4139952" y="476672"/>
            <a:ext cx="4780366" cy="2588672"/>
          </a:xfrm>
          <a:prstGeom prst="rect">
            <a:avLst/>
          </a:prstGeom>
          <a:noFill/>
          <a:ln w="9525">
            <a:noFill/>
            <a:miter lim="800000"/>
            <a:headEnd/>
            <a:tailEnd/>
          </a:ln>
        </p:spPr>
      </p:pic>
      <p:sp>
        <p:nvSpPr>
          <p:cNvPr id="4" name="TextBox 3"/>
          <p:cNvSpPr txBox="1"/>
          <p:nvPr/>
        </p:nvSpPr>
        <p:spPr>
          <a:xfrm>
            <a:off x="395536" y="3284984"/>
            <a:ext cx="8424936" cy="3139321"/>
          </a:xfrm>
          <a:prstGeom prst="rect">
            <a:avLst/>
          </a:prstGeom>
          <a:noFill/>
        </p:spPr>
        <p:txBody>
          <a:bodyPr wrap="square" rtlCol="1">
            <a:spAutoFit/>
          </a:bodyPr>
          <a:lstStyle/>
          <a:p>
            <a:pPr marL="342900" indent="-342900" algn="l" rtl="0">
              <a:buFont typeface="Wingdings" pitchFamily="2" charset="2"/>
              <a:buChar char="Ø"/>
            </a:pPr>
            <a:r>
              <a:rPr lang="en-US" dirty="0" smtClean="0"/>
              <a:t>It consists of an open trough A, which is wide, a water jacket welded to the outside of the trough. </a:t>
            </a:r>
          </a:p>
          <a:p>
            <a:pPr marL="342900" indent="-342900" algn="l" rtl="0">
              <a:buFont typeface="Wingdings" pitchFamily="2" charset="2"/>
              <a:buChar char="Ø"/>
            </a:pPr>
            <a:r>
              <a:rPr lang="en-US" dirty="0" smtClean="0"/>
              <a:t>It also contains a slow - speed spiral agitator set as close as possible to the bottom of the trough. </a:t>
            </a:r>
          </a:p>
          <a:p>
            <a:pPr marL="342900" indent="-342900" algn="l" rtl="0">
              <a:buFont typeface="Wingdings" pitchFamily="2" charset="2"/>
              <a:buChar char="Ø"/>
            </a:pPr>
            <a:r>
              <a:rPr lang="en-US" dirty="0" smtClean="0"/>
              <a:t>A number of units may be joined together to give increased capacity. </a:t>
            </a:r>
          </a:p>
          <a:p>
            <a:pPr marL="342900" indent="-342900" algn="l" rtl="0">
              <a:buFont typeface="Wingdings" pitchFamily="2" charset="2"/>
              <a:buChar char="Ø"/>
            </a:pPr>
            <a:r>
              <a:rPr lang="en-US" dirty="0" smtClean="0"/>
              <a:t>The hot concentrated solution to be crystallized is fed at one end of the trough and cooling water usually flows through the jacket in counter - current to the solution. </a:t>
            </a:r>
          </a:p>
          <a:p>
            <a:pPr marL="342900" indent="-342900" algn="l" rtl="0">
              <a:buFont typeface="Wingdings" pitchFamily="2" charset="2"/>
              <a:buChar char="Ø"/>
            </a:pPr>
            <a:r>
              <a:rPr lang="en-US" dirty="0" smtClean="0"/>
              <a:t>In order to control crystal size, it is sometimes desirable to introduce an extra amount of water into certain sections in the jacket. </a:t>
            </a:r>
          </a:p>
          <a:p>
            <a:pPr marL="342900" indent="-342900" algn="l">
              <a:buFont typeface="Wingdings" pitchFamily="2" charset="2"/>
              <a:buChar char="Ø"/>
            </a:pP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8496944" cy="5909310"/>
          </a:xfrm>
          <a:prstGeom prst="rect">
            <a:avLst/>
          </a:prstGeom>
          <a:noFill/>
        </p:spPr>
        <p:txBody>
          <a:bodyPr wrap="square" rtlCol="1">
            <a:spAutoFit/>
          </a:bodyPr>
          <a:lstStyle/>
          <a:p>
            <a:pPr algn="l" rtl="0">
              <a:lnSpc>
                <a:spcPct val="150000"/>
              </a:lnSpc>
            </a:pPr>
            <a:r>
              <a:rPr lang="en-US" b="1" dirty="0" smtClean="0">
                <a:solidFill>
                  <a:srgbClr val="C00000"/>
                </a:solidFill>
              </a:rPr>
              <a:t>Functions of the spiral stirrer</a:t>
            </a:r>
            <a:r>
              <a:rPr lang="en-US" b="1" dirty="0" smtClean="0">
                <a:solidFill>
                  <a:srgbClr val="FFFF00"/>
                </a:solidFill>
              </a:rPr>
              <a:t>:</a:t>
            </a:r>
            <a:endParaRPr lang="en-US" dirty="0" smtClean="0">
              <a:solidFill>
                <a:srgbClr val="FFFF00"/>
              </a:solidFill>
            </a:endParaRPr>
          </a:p>
          <a:p>
            <a:pPr marL="800100" lvl="1" indent="-342900" algn="l" rtl="0">
              <a:lnSpc>
                <a:spcPct val="150000"/>
              </a:lnSpc>
              <a:buFont typeface="+mj-lt"/>
              <a:buAutoNum type="arabicPeriod"/>
            </a:pPr>
            <a:r>
              <a:rPr lang="en-US" dirty="0" smtClean="0"/>
              <a:t>It Prevents the accumulation of crystals on the cooling surface. </a:t>
            </a:r>
          </a:p>
          <a:p>
            <a:pPr marL="800100" lvl="1" indent="-342900" algn="l" rtl="0">
              <a:lnSpc>
                <a:spcPct val="150000"/>
              </a:lnSpc>
              <a:buFont typeface="+mj-lt"/>
              <a:buAutoNum type="arabicPeriod"/>
            </a:pPr>
            <a:r>
              <a:rPr lang="en-US" dirty="0" smtClean="0"/>
              <a:t>It  lifts the crystals that have already been formed and shower them down through the solution.</a:t>
            </a:r>
          </a:p>
          <a:p>
            <a:pPr marL="342900" indent="-342900" algn="l" rtl="0">
              <a:lnSpc>
                <a:spcPct val="150000"/>
              </a:lnSpc>
              <a:buFont typeface="Wingdings" pitchFamily="2" charset="2"/>
              <a:buChar char="Ø"/>
            </a:pPr>
            <a:r>
              <a:rPr lang="en-US" dirty="0" smtClean="0"/>
              <a:t>In this manner, the crystals grow while they are freely suspended in the liquid and therefore they are:</a:t>
            </a:r>
          </a:p>
          <a:p>
            <a:pPr marL="800100" lvl="1" indent="-342900" algn="l" rtl="0">
              <a:lnSpc>
                <a:spcPct val="150000"/>
              </a:lnSpc>
              <a:buFont typeface="+mj-lt"/>
              <a:buAutoNum type="arabicPeriod"/>
            </a:pPr>
            <a:r>
              <a:rPr lang="en-US" dirty="0" smtClean="0"/>
              <a:t>Fairly perfect individuals.</a:t>
            </a:r>
          </a:p>
          <a:p>
            <a:pPr marL="800100" lvl="1" indent="-342900" algn="l" rtl="0">
              <a:lnSpc>
                <a:spcPct val="150000"/>
              </a:lnSpc>
              <a:buFont typeface="+mj-lt"/>
              <a:buAutoNum type="arabicPeriod"/>
            </a:pPr>
            <a:r>
              <a:rPr lang="en-US" dirty="0" smtClean="0"/>
              <a:t>Uniform in size</a:t>
            </a:r>
          </a:p>
          <a:p>
            <a:pPr marL="800100" lvl="1" indent="-342900" algn="l" rtl="0">
              <a:lnSpc>
                <a:spcPct val="150000"/>
              </a:lnSpc>
              <a:buFont typeface="+mj-lt"/>
              <a:buAutoNum type="arabicPeriod"/>
            </a:pPr>
            <a:r>
              <a:rPr lang="en-US" dirty="0" smtClean="0"/>
              <a:t>Free from inclusions or aggregations.</a:t>
            </a:r>
          </a:p>
          <a:p>
            <a:pPr marL="342900" indent="-342900" algn="l" rtl="0">
              <a:lnSpc>
                <a:spcPct val="150000"/>
              </a:lnSpc>
              <a:buFont typeface="Wingdings" pitchFamily="2" charset="2"/>
              <a:buChar char="Ø"/>
            </a:pPr>
            <a:r>
              <a:rPr lang="en-US" dirty="0" smtClean="0"/>
              <a:t>At the end of the crystallizer there may be an overflow gate where crystals and mother liquor overflow to a drain box from which the mother liquor is returned to the process and the wet crystals are fed to a centrifuge to remove mother liquor.</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196752"/>
            <a:ext cx="5544616" cy="2949525"/>
          </a:xfrm>
          <a:prstGeom prst="rect">
            <a:avLst/>
          </a:prstGeom>
          <a:noFill/>
        </p:spPr>
        <p:txBody>
          <a:bodyPr wrap="square" rtlCol="1">
            <a:spAutoFit/>
          </a:bodyPr>
          <a:lstStyle/>
          <a:p>
            <a:pPr algn="l" rtl="0">
              <a:lnSpc>
                <a:spcPct val="150000"/>
              </a:lnSpc>
            </a:pPr>
            <a:r>
              <a:rPr lang="en-US" b="1" dirty="0" smtClean="0"/>
              <a:t>Advantages:</a:t>
            </a:r>
            <a:endParaRPr lang="en-US" dirty="0" smtClean="0"/>
          </a:p>
          <a:p>
            <a:pPr marL="800100" lvl="1" indent="-342900" algn="l" rtl="0">
              <a:lnSpc>
                <a:spcPct val="150000"/>
              </a:lnSpc>
              <a:buFont typeface="+mj-lt"/>
              <a:buAutoNum type="arabicPeriod"/>
            </a:pPr>
            <a:r>
              <a:rPr lang="en-US" dirty="0" smtClean="0"/>
              <a:t>Large saving in floor space.</a:t>
            </a:r>
          </a:p>
          <a:p>
            <a:pPr marL="800100" lvl="1" indent="-342900" algn="l" rtl="0">
              <a:lnSpc>
                <a:spcPct val="150000"/>
              </a:lnSpc>
              <a:buFont typeface="+mj-lt"/>
              <a:buAutoNum type="arabicPeriod"/>
            </a:pPr>
            <a:r>
              <a:rPr lang="en-US" dirty="0" smtClean="0"/>
              <a:t>Large saving in material in process.</a:t>
            </a:r>
          </a:p>
          <a:p>
            <a:pPr marL="800100" lvl="1" indent="-342900" algn="l" rtl="0">
              <a:lnSpc>
                <a:spcPct val="150000"/>
              </a:lnSpc>
              <a:buFont typeface="+mj-lt"/>
              <a:buAutoNum type="arabicPeriod"/>
            </a:pPr>
            <a:r>
              <a:rPr lang="en-US" dirty="0" smtClean="0"/>
              <a:t>Saving in labor.</a:t>
            </a:r>
          </a:p>
          <a:p>
            <a:pPr marL="800100" lvl="1" indent="-342900" algn="l" rtl="0">
              <a:lnSpc>
                <a:spcPct val="150000"/>
              </a:lnSpc>
              <a:buFont typeface="+mj-lt"/>
              <a:buAutoNum type="arabicPeriod"/>
            </a:pPr>
            <a:r>
              <a:rPr lang="en-US" dirty="0" smtClean="0"/>
              <a:t>Uniform size crystals.</a:t>
            </a:r>
          </a:p>
          <a:p>
            <a:pPr marL="800100" lvl="1" indent="-342900" algn="l" rtl="0">
              <a:lnSpc>
                <a:spcPct val="150000"/>
              </a:lnSpc>
              <a:buFont typeface="+mj-lt"/>
              <a:buAutoNum type="arabicPeriod"/>
            </a:pPr>
            <a:r>
              <a:rPr lang="en-US" dirty="0" smtClean="0"/>
              <a:t>Free from inclusions and aggregations.</a:t>
            </a:r>
          </a:p>
          <a:p>
            <a:pPr algn="l">
              <a:lnSpc>
                <a:spcPct val="150000"/>
              </a:lnSpc>
            </a:pPr>
            <a:endParaRPr lang="ar-SA" dirty="0"/>
          </a:p>
        </p:txBody>
      </p:sp>
      <p:pic>
        <p:nvPicPr>
          <p:cNvPr id="24578" name="Picture 2"/>
          <p:cNvPicPr>
            <a:picLocks noChangeAspect="1" noChangeArrowheads="1"/>
          </p:cNvPicPr>
          <p:nvPr/>
        </p:nvPicPr>
        <p:blipFill>
          <a:blip r:embed="rId2"/>
          <a:srcRect/>
          <a:stretch>
            <a:fillRect/>
          </a:stretch>
        </p:blipFill>
        <p:spPr bwMode="auto">
          <a:xfrm>
            <a:off x="4786314" y="3857628"/>
            <a:ext cx="2955592" cy="22240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556792"/>
            <a:ext cx="4752528" cy="646331"/>
          </a:xfrm>
          <a:prstGeom prst="rect">
            <a:avLst/>
          </a:prstGeom>
          <a:noFill/>
        </p:spPr>
        <p:txBody>
          <a:bodyPr wrap="square" rtlCol="1">
            <a:spAutoFit/>
          </a:bodyPr>
          <a:lstStyle/>
          <a:p>
            <a:pPr algn="l" rtl="0"/>
            <a:r>
              <a:rPr lang="en-US" b="1" dirty="0" smtClean="0"/>
              <a:t>3- </a:t>
            </a:r>
            <a:r>
              <a:rPr lang="en-US" b="1" dirty="0" err="1" smtClean="0"/>
              <a:t>Wulf</a:t>
            </a:r>
            <a:r>
              <a:rPr lang="en-US" b="1" dirty="0" smtClean="0"/>
              <a:t>–Bock crystallizer:</a:t>
            </a:r>
            <a:endParaRPr lang="en-US" dirty="0" smtClean="0"/>
          </a:p>
          <a:p>
            <a:endParaRPr lang="ar-SA" dirty="0"/>
          </a:p>
        </p:txBody>
      </p:sp>
      <p:pic>
        <p:nvPicPr>
          <p:cNvPr id="99330" name="Picture 2"/>
          <p:cNvPicPr>
            <a:picLocks noChangeAspect="1" noChangeArrowheads="1"/>
          </p:cNvPicPr>
          <p:nvPr/>
        </p:nvPicPr>
        <p:blipFill>
          <a:blip r:embed="rId2" cstate="print"/>
          <a:srcRect/>
          <a:stretch>
            <a:fillRect/>
          </a:stretch>
        </p:blipFill>
        <p:spPr bwMode="auto">
          <a:xfrm>
            <a:off x="4644008" y="764704"/>
            <a:ext cx="3156130" cy="2520280"/>
          </a:xfrm>
          <a:prstGeom prst="rect">
            <a:avLst/>
          </a:prstGeom>
          <a:noFill/>
          <a:ln w="9525">
            <a:noFill/>
            <a:miter lim="800000"/>
            <a:headEnd/>
            <a:tailEnd/>
          </a:ln>
        </p:spPr>
      </p:pic>
      <p:sp>
        <p:nvSpPr>
          <p:cNvPr id="4" name="TextBox 3"/>
          <p:cNvSpPr txBox="1"/>
          <p:nvPr/>
        </p:nvSpPr>
        <p:spPr>
          <a:xfrm>
            <a:off x="611560" y="3501008"/>
            <a:ext cx="7560840" cy="3000821"/>
          </a:xfrm>
          <a:prstGeom prst="rect">
            <a:avLst/>
          </a:prstGeom>
          <a:noFill/>
        </p:spPr>
        <p:txBody>
          <a:bodyPr wrap="square" rtlCol="1">
            <a:spAutoFit/>
          </a:bodyPr>
          <a:lstStyle/>
          <a:p>
            <a:pPr marL="342900" indent="-342900" algn="l" rtl="0">
              <a:lnSpc>
                <a:spcPct val="150000"/>
              </a:lnSpc>
              <a:buFont typeface="Wingdings" pitchFamily="2" charset="2"/>
              <a:buChar char="v"/>
            </a:pPr>
            <a:r>
              <a:rPr lang="en-US" dirty="0" smtClean="0"/>
              <a:t>It has similar characteristics to the </a:t>
            </a:r>
            <a:r>
              <a:rPr lang="en-US" dirty="0" err="1" smtClean="0"/>
              <a:t>swenson</a:t>
            </a:r>
            <a:r>
              <a:rPr lang="en-US" dirty="0" smtClean="0"/>
              <a:t> - walker but it depends on air cooling and gives more uniform crystals.</a:t>
            </a:r>
          </a:p>
          <a:p>
            <a:pPr marL="342900" indent="-342900" algn="l" rtl="0">
              <a:lnSpc>
                <a:spcPct val="150000"/>
              </a:lnSpc>
              <a:buFont typeface="Wingdings" pitchFamily="2" charset="2"/>
              <a:buChar char="v"/>
            </a:pPr>
            <a:r>
              <a:rPr lang="en-US" dirty="0" smtClean="0"/>
              <a:t>It consists of a shallow trough set inclined and mounted on rollers so that it can be rocked from side to side.</a:t>
            </a:r>
          </a:p>
          <a:p>
            <a:pPr marL="342900" indent="-342900" algn="l" rtl="0">
              <a:lnSpc>
                <a:spcPct val="150000"/>
              </a:lnSpc>
              <a:buFont typeface="Wingdings" pitchFamily="2" charset="2"/>
              <a:buChar char="v"/>
            </a:pPr>
            <a:r>
              <a:rPr lang="en-US" dirty="0" smtClean="0"/>
              <a:t>The slow rate of cooling in this crystallizer results in low capacity but it gives uniform crystals.</a:t>
            </a:r>
          </a:p>
          <a:p>
            <a:pPr marL="342900" indent="-342900" algn="l">
              <a:lnSpc>
                <a:spcPct val="150000"/>
              </a:lnSpc>
              <a:buFont typeface="Wingdings" pitchFamily="2" charset="2"/>
              <a:buChar char="v"/>
            </a:pPr>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412776"/>
            <a:ext cx="6840760" cy="2169825"/>
          </a:xfrm>
          <a:prstGeom prst="rect">
            <a:avLst/>
          </a:prstGeom>
          <a:noFill/>
        </p:spPr>
        <p:txBody>
          <a:bodyPr wrap="square" rtlCol="1">
            <a:spAutoFit/>
          </a:bodyPr>
          <a:lstStyle/>
          <a:p>
            <a:pPr algn="l" rtl="0">
              <a:lnSpc>
                <a:spcPct val="150000"/>
              </a:lnSpc>
            </a:pPr>
            <a:r>
              <a:rPr lang="en-US" b="1" dirty="0" smtClean="0">
                <a:solidFill>
                  <a:srgbClr val="C00000"/>
                </a:solidFill>
              </a:rPr>
              <a:t>General disadvantages of batch crystallizers</a:t>
            </a:r>
            <a:endParaRPr lang="en-US" dirty="0" smtClean="0">
              <a:solidFill>
                <a:srgbClr val="C00000"/>
              </a:solidFill>
            </a:endParaRPr>
          </a:p>
          <a:p>
            <a:pPr lvl="1" algn="l" rtl="0">
              <a:lnSpc>
                <a:spcPct val="150000"/>
              </a:lnSpc>
            </a:pPr>
            <a:r>
              <a:rPr lang="en-US" dirty="0" smtClean="0"/>
              <a:t>1- Need more workers so they are of high cost.</a:t>
            </a:r>
          </a:p>
          <a:p>
            <a:pPr lvl="1" algn="l" rtl="0">
              <a:lnSpc>
                <a:spcPct val="150000"/>
              </a:lnSpc>
            </a:pPr>
            <a:r>
              <a:rPr lang="en-US" dirty="0" smtClean="0"/>
              <a:t>2- Need large floor space.</a:t>
            </a:r>
          </a:p>
          <a:p>
            <a:pPr lvl="1" algn="l" rtl="0">
              <a:lnSpc>
                <a:spcPct val="150000"/>
              </a:lnSpc>
            </a:pPr>
            <a:r>
              <a:rPr lang="en-US" dirty="0" smtClean="0"/>
              <a:t>3- No control of the size and shape of crystals.</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268760"/>
            <a:ext cx="6048672" cy="3000821"/>
          </a:xfrm>
          <a:prstGeom prst="rect">
            <a:avLst/>
          </a:prstGeom>
          <a:noFill/>
        </p:spPr>
        <p:txBody>
          <a:bodyPr wrap="square" rtlCol="1">
            <a:spAutoFit/>
          </a:bodyPr>
          <a:lstStyle/>
          <a:p>
            <a:pPr marL="342900" indent="-342900" algn="l" rtl="0">
              <a:lnSpc>
                <a:spcPct val="150000"/>
              </a:lnSpc>
            </a:pPr>
            <a:r>
              <a:rPr lang="en-US" b="1" dirty="0" smtClean="0">
                <a:solidFill>
                  <a:srgbClr val="C00000"/>
                </a:solidFill>
              </a:rPr>
              <a:t>Continuous crystallizer</a:t>
            </a:r>
          </a:p>
          <a:p>
            <a:pPr marL="800100" lvl="1" indent="-342900" algn="l" rtl="0">
              <a:lnSpc>
                <a:spcPct val="150000"/>
              </a:lnSpc>
              <a:buFont typeface="+mj-lt"/>
              <a:buAutoNum type="arabicPeriod"/>
            </a:pPr>
            <a:r>
              <a:rPr lang="en-US" dirty="0" smtClean="0"/>
              <a:t>Oslo crystallizers</a:t>
            </a:r>
          </a:p>
          <a:p>
            <a:pPr marL="800100" lvl="1" indent="-342900" algn="l" rtl="0">
              <a:lnSpc>
                <a:spcPct val="150000"/>
              </a:lnSpc>
            </a:pPr>
            <a:r>
              <a:rPr lang="en-US" dirty="0" smtClean="0"/>
              <a:t>       a- Oslo cooler crystallizer</a:t>
            </a:r>
          </a:p>
          <a:p>
            <a:pPr marL="800100" lvl="1" indent="-342900" algn="l" rtl="0">
              <a:lnSpc>
                <a:spcPct val="150000"/>
              </a:lnSpc>
            </a:pPr>
            <a:r>
              <a:rPr lang="en-US" dirty="0" smtClean="0"/>
              <a:t>       b- Oslo evaporative crystallizer</a:t>
            </a:r>
          </a:p>
          <a:p>
            <a:pPr marL="800100" lvl="1" indent="-342900" algn="l" rtl="0">
              <a:lnSpc>
                <a:spcPct val="150000"/>
              </a:lnSpc>
            </a:pPr>
            <a:r>
              <a:rPr lang="en-US" dirty="0" smtClean="0"/>
              <a:t>       c- Oslo vacuum crystallizer</a:t>
            </a:r>
          </a:p>
          <a:p>
            <a:pPr marL="800100" lvl="1" indent="-342900" algn="l" rtl="0">
              <a:lnSpc>
                <a:spcPct val="150000"/>
              </a:lnSpc>
            </a:pPr>
            <a:r>
              <a:rPr lang="en-US" dirty="0" smtClean="0"/>
              <a:t>2.     Howard crystallizer</a:t>
            </a:r>
            <a:endParaRPr lang="ar-SA" dirty="0" smtClean="0"/>
          </a:p>
          <a:p>
            <a:pPr>
              <a:lnSpc>
                <a:spcPct val="150000"/>
              </a:lnSpc>
            </a:pPr>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96752"/>
            <a:ext cx="6768752" cy="1287532"/>
          </a:xfrm>
          <a:prstGeom prst="rect">
            <a:avLst/>
          </a:prstGeom>
          <a:noFill/>
        </p:spPr>
        <p:txBody>
          <a:bodyPr wrap="square" rtlCol="1">
            <a:spAutoFit/>
          </a:bodyPr>
          <a:lstStyle/>
          <a:p>
            <a:pPr algn="l" rtl="0">
              <a:lnSpc>
                <a:spcPct val="150000"/>
              </a:lnSpc>
            </a:pPr>
            <a:r>
              <a:rPr lang="en-US" dirty="0" smtClean="0"/>
              <a:t>Oslo crystallizers: (or </a:t>
            </a:r>
            <a:r>
              <a:rPr lang="en-US" dirty="0" err="1" smtClean="0"/>
              <a:t>krystal</a:t>
            </a:r>
            <a:r>
              <a:rPr lang="en-US" dirty="0" smtClean="0"/>
              <a:t> crystallizers)</a:t>
            </a:r>
          </a:p>
          <a:p>
            <a:pPr algn="l" rtl="0">
              <a:lnSpc>
                <a:spcPct val="150000"/>
              </a:lnSpc>
            </a:pPr>
            <a:r>
              <a:rPr lang="en-US" dirty="0" smtClean="0"/>
              <a:t>       a- Oslo cooler crystallizers (or </a:t>
            </a:r>
            <a:r>
              <a:rPr lang="en-US" dirty="0" err="1" smtClean="0"/>
              <a:t>krystal</a:t>
            </a:r>
            <a:r>
              <a:rPr lang="en-US" dirty="0" smtClean="0"/>
              <a:t> cooler crystallizers)</a:t>
            </a:r>
          </a:p>
          <a:p>
            <a:pPr algn="l">
              <a:lnSpc>
                <a:spcPct val="150000"/>
              </a:lnSpc>
            </a:pPr>
            <a:endParaRPr lang="ar-SA" dirty="0"/>
          </a:p>
        </p:txBody>
      </p:sp>
      <p:pic>
        <p:nvPicPr>
          <p:cNvPr id="100354" name="Picture 2"/>
          <p:cNvPicPr>
            <a:picLocks noChangeAspect="1" noChangeArrowheads="1"/>
          </p:cNvPicPr>
          <p:nvPr/>
        </p:nvPicPr>
        <p:blipFill>
          <a:blip r:embed="rId2" cstate="print"/>
          <a:srcRect/>
          <a:stretch>
            <a:fillRect/>
          </a:stretch>
        </p:blipFill>
        <p:spPr bwMode="auto">
          <a:xfrm>
            <a:off x="1331640" y="2708920"/>
            <a:ext cx="5931393"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640960" cy="6324808"/>
          </a:xfrm>
          <a:prstGeom prst="rect">
            <a:avLst/>
          </a:prstGeom>
          <a:noFill/>
        </p:spPr>
        <p:txBody>
          <a:bodyPr wrap="square" rtlCol="1">
            <a:spAutoFit/>
          </a:bodyPr>
          <a:lstStyle/>
          <a:p>
            <a:pPr marL="342900" indent="-342900" algn="l" rtl="0">
              <a:lnSpc>
                <a:spcPct val="150000"/>
              </a:lnSpc>
              <a:buFont typeface="Wingdings" pitchFamily="2" charset="2"/>
              <a:buChar char="ü"/>
            </a:pPr>
            <a:r>
              <a:rPr lang="en-US" dirty="0" smtClean="0"/>
              <a:t>The mother liquor is withdrawn near the feed point of the crystallizer by a circulating Pump and is passed through the cooler H where it becomes supersaturated and then fed back to the bottom of the crystallizer through the central pipe B</a:t>
            </a:r>
          </a:p>
          <a:p>
            <a:pPr marL="342900" indent="-342900" algn="l" rtl="0">
              <a:lnSpc>
                <a:spcPct val="150000"/>
              </a:lnSpc>
              <a:buFont typeface="Wingdings" pitchFamily="2" charset="2"/>
              <a:buChar char="ü"/>
            </a:pPr>
            <a:r>
              <a:rPr lang="en-US" dirty="0" smtClean="0"/>
              <a:t>Some nuclei form spontaneously in the crystal bed and some forms as a result of breakage of the crystals.</a:t>
            </a:r>
          </a:p>
          <a:p>
            <a:pPr marL="342900" indent="-342900" algn="l" rtl="0">
              <a:lnSpc>
                <a:spcPct val="150000"/>
              </a:lnSpc>
              <a:buFont typeface="Wingdings" pitchFamily="2" charset="2"/>
              <a:buChar char="ü"/>
            </a:pPr>
            <a:r>
              <a:rPr lang="en-US" dirty="0" smtClean="0"/>
              <a:t>A vessel G can be used to remove very small nuclei that reach the upper layers of the vessel E.</a:t>
            </a:r>
          </a:p>
          <a:p>
            <a:pPr marL="342900" indent="-342900" algn="l" rtl="0">
              <a:lnSpc>
                <a:spcPct val="150000"/>
              </a:lnSpc>
              <a:buFont typeface="Wingdings" pitchFamily="2" charset="2"/>
              <a:buChar char="ü"/>
            </a:pPr>
            <a:r>
              <a:rPr lang="en-US" dirty="0" smtClean="0"/>
              <a:t>These nuclei pass again in the cooler and then to the vessel E through the tube B.</a:t>
            </a:r>
          </a:p>
          <a:p>
            <a:pPr marL="342900" indent="-342900" algn="l" rtl="0">
              <a:lnSpc>
                <a:spcPct val="150000"/>
              </a:lnSpc>
              <a:buFont typeface="Wingdings" pitchFamily="2" charset="2"/>
              <a:buChar char="ü"/>
            </a:pPr>
            <a:r>
              <a:rPr lang="en-US" dirty="0" smtClean="0"/>
              <a:t>The nuclei circulate with the mother liquor until they have grown sufficiently large to be retained in the fluidized bed (liquid fluidization).</a:t>
            </a:r>
          </a:p>
          <a:p>
            <a:pPr marL="342900" indent="-342900" algn="l" rtl="0">
              <a:lnSpc>
                <a:spcPct val="150000"/>
              </a:lnSpc>
              <a:buFont typeface="Wingdings" pitchFamily="2" charset="2"/>
              <a:buChar char="ü"/>
            </a:pPr>
            <a:r>
              <a:rPr lang="en-US" dirty="0" smtClean="0"/>
              <a:t>The final product is removed from the bottom of crystallizer though a valve M and a uniform product is therefore obtained because the crystals are not discharged until they have grown to the required size that settle opposing the flow from tube B.</a:t>
            </a:r>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428736"/>
            <a:ext cx="8280920" cy="3416320"/>
          </a:xfrm>
          <a:prstGeom prst="rect">
            <a:avLst/>
          </a:prstGeom>
          <a:noFill/>
        </p:spPr>
        <p:txBody>
          <a:bodyPr wrap="square" rtlCol="1">
            <a:spAutoFit/>
          </a:bodyPr>
          <a:lstStyle/>
          <a:p>
            <a:pPr algn="l" rtl="0">
              <a:lnSpc>
                <a:spcPct val="150000"/>
              </a:lnSpc>
            </a:pPr>
            <a:r>
              <a:rPr lang="en-US" b="1" dirty="0" smtClean="0">
                <a:solidFill>
                  <a:srgbClr val="C00000"/>
                </a:solidFill>
              </a:rPr>
              <a:t>Advantages</a:t>
            </a:r>
            <a:endParaRPr lang="en-US" dirty="0" smtClean="0">
              <a:solidFill>
                <a:srgbClr val="C00000"/>
              </a:solidFill>
            </a:endParaRPr>
          </a:p>
          <a:p>
            <a:pPr marL="800100" lvl="1" indent="-342900" algn="l" rtl="0">
              <a:lnSpc>
                <a:spcPct val="150000"/>
              </a:lnSpc>
              <a:buFont typeface="+mj-lt"/>
              <a:buAutoNum type="arabicPeriod"/>
            </a:pPr>
            <a:r>
              <a:rPr lang="en-US" dirty="0" smtClean="0"/>
              <a:t>Its a continuous crystallizer</a:t>
            </a:r>
          </a:p>
          <a:p>
            <a:pPr marL="800100" lvl="1" indent="-342900" algn="l" rtl="0">
              <a:lnSpc>
                <a:spcPct val="150000"/>
              </a:lnSpc>
              <a:buFont typeface="+mj-lt"/>
              <a:buAutoNum type="arabicPeriod"/>
            </a:pPr>
            <a:r>
              <a:rPr lang="en-US" dirty="0" smtClean="0"/>
              <a:t>Give uniform size crystals.</a:t>
            </a:r>
          </a:p>
          <a:p>
            <a:pPr marL="800100" lvl="1" indent="-342900" algn="l" rtl="0">
              <a:lnSpc>
                <a:spcPct val="150000"/>
              </a:lnSpc>
              <a:buFont typeface="+mj-lt"/>
              <a:buAutoNum type="arabicPeriod"/>
            </a:pPr>
            <a:r>
              <a:rPr lang="en-US" dirty="0" smtClean="0"/>
              <a:t>The size of crystals can be controlled by the pump flow rate.</a:t>
            </a:r>
          </a:p>
          <a:p>
            <a:pPr marL="342900" indent="-342900" algn="l" rtl="0">
              <a:lnSpc>
                <a:spcPct val="150000"/>
              </a:lnSpc>
              <a:buFont typeface="Arial" pitchFamily="34" charset="0"/>
              <a:buChar char="•"/>
            </a:pPr>
            <a:r>
              <a:rPr lang="en-US" dirty="0" smtClean="0"/>
              <a:t>It is used where large quantities of crystals of controlled size are required.</a:t>
            </a:r>
          </a:p>
          <a:p>
            <a:pPr marL="342900" indent="-342900" algn="l" rtl="0">
              <a:lnSpc>
                <a:spcPct val="150000"/>
              </a:lnSpc>
              <a:buFont typeface="Arial" pitchFamily="34" charset="0"/>
              <a:buChar char="•"/>
            </a:pPr>
            <a:r>
              <a:rPr lang="en-US" dirty="0" smtClean="0"/>
              <a:t>It is used for crystallization of KNO</a:t>
            </a:r>
            <a:r>
              <a:rPr lang="en-US" baseline="-25000" dirty="0" smtClean="0"/>
              <a:t>3</a:t>
            </a:r>
            <a:endParaRPr lang="en-US" dirty="0" smtClean="0"/>
          </a:p>
          <a:p>
            <a:pPr marL="342900" indent="-342900" algn="l" rtl="0">
              <a:lnSpc>
                <a:spcPct val="150000"/>
              </a:lnSpc>
              <a:buFont typeface="Arial" pitchFamily="34" charset="0"/>
              <a:buChar char="•"/>
            </a:pPr>
            <a:r>
              <a:rPr lang="en-US" dirty="0" smtClean="0"/>
              <a:t>Crystallization can be initiated by adding crystals to act as nuclei.</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24744"/>
            <a:ext cx="7632848" cy="646331"/>
          </a:xfrm>
          <a:prstGeom prst="rect">
            <a:avLst/>
          </a:prstGeom>
          <a:noFill/>
        </p:spPr>
        <p:txBody>
          <a:bodyPr wrap="square" rtlCol="1">
            <a:spAutoFit/>
          </a:bodyPr>
          <a:lstStyle/>
          <a:p>
            <a:pPr algn="l" rtl="0"/>
            <a:r>
              <a:rPr lang="en-US" b="1" dirty="0" smtClean="0"/>
              <a:t>b- Oslo evaporative crystallizer (crystal evaporation crystallizer)</a:t>
            </a:r>
            <a:endParaRPr lang="en-US" dirty="0" smtClean="0"/>
          </a:p>
          <a:p>
            <a:pPr algn="l" rtl="0"/>
            <a:endParaRPr lang="ar-SA" dirty="0"/>
          </a:p>
        </p:txBody>
      </p:sp>
      <p:pic>
        <p:nvPicPr>
          <p:cNvPr id="101378" name="Picture 2"/>
          <p:cNvPicPr>
            <a:picLocks noChangeAspect="1" noChangeArrowheads="1"/>
          </p:cNvPicPr>
          <p:nvPr/>
        </p:nvPicPr>
        <p:blipFill>
          <a:blip r:embed="rId2" cstate="print"/>
          <a:srcRect/>
          <a:stretch>
            <a:fillRect/>
          </a:stretch>
        </p:blipFill>
        <p:spPr bwMode="auto">
          <a:xfrm>
            <a:off x="2123729" y="1761863"/>
            <a:ext cx="4248472" cy="3038558"/>
          </a:xfrm>
          <a:prstGeom prst="rect">
            <a:avLst/>
          </a:prstGeom>
          <a:noFill/>
          <a:ln w="9525">
            <a:noFill/>
            <a:miter lim="800000"/>
            <a:headEnd/>
            <a:tailEnd/>
          </a:ln>
        </p:spPr>
      </p:pic>
      <p:sp>
        <p:nvSpPr>
          <p:cNvPr id="4" name="TextBox 3"/>
          <p:cNvSpPr txBox="1"/>
          <p:nvPr/>
        </p:nvSpPr>
        <p:spPr>
          <a:xfrm>
            <a:off x="827584" y="4941168"/>
            <a:ext cx="8100392" cy="1754326"/>
          </a:xfrm>
          <a:prstGeom prst="rect">
            <a:avLst/>
          </a:prstGeom>
          <a:noFill/>
        </p:spPr>
        <p:txBody>
          <a:bodyPr wrap="square" rtlCol="1">
            <a:spAutoFit/>
          </a:bodyPr>
          <a:lstStyle/>
          <a:p>
            <a:pPr algn="l" rtl="0"/>
            <a:r>
              <a:rPr lang="en-US" b="1" dirty="0" smtClean="0"/>
              <a:t>This method is used for </a:t>
            </a:r>
            <a:r>
              <a:rPr lang="en-US" b="1" dirty="0" smtClean="0">
                <a:solidFill>
                  <a:srgbClr val="FF0000"/>
                </a:solidFill>
              </a:rPr>
              <a:t>substances not affected </a:t>
            </a:r>
            <a:r>
              <a:rPr lang="en-US" b="1" dirty="0" smtClean="0"/>
              <a:t>by heat. </a:t>
            </a:r>
            <a:endParaRPr lang="en-US" dirty="0" smtClean="0"/>
          </a:p>
          <a:p>
            <a:pPr marL="800100" lvl="1" indent="-342900" algn="l" rtl="0">
              <a:buFont typeface="+mj-lt"/>
              <a:buAutoNum type="arabicPeriod"/>
            </a:pPr>
            <a:r>
              <a:rPr lang="en-US" dirty="0" smtClean="0"/>
              <a:t>Small </a:t>
            </a:r>
            <a:r>
              <a:rPr lang="en-US" dirty="0" err="1" smtClean="0"/>
              <a:t>unclei</a:t>
            </a:r>
            <a:r>
              <a:rPr lang="en-US" dirty="0" smtClean="0"/>
              <a:t> reach the upper portion of the crystallizer body and enter again in the heater and the cycle repeated till the desired size is obtained. </a:t>
            </a:r>
          </a:p>
          <a:p>
            <a:pPr marL="800100" lvl="1" indent="-342900" algn="l" rtl="0">
              <a:buFont typeface="+mj-lt"/>
              <a:buAutoNum type="arabicPeriod"/>
            </a:pPr>
            <a:r>
              <a:rPr lang="en-US" dirty="0" smtClean="0"/>
              <a:t>So the size of crystals can be controlled.</a:t>
            </a:r>
          </a:p>
          <a:p>
            <a:pPr marL="800100" lvl="1" indent="-342900" algn="l" rtl="0">
              <a:buFont typeface="+mj-lt"/>
              <a:buAutoNum type="arabicPeriod"/>
            </a:pPr>
            <a:r>
              <a:rPr lang="en-US" dirty="0" smtClean="0"/>
              <a:t>It is a Continuous crystallizer.</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124744"/>
            <a:ext cx="5328592" cy="5078313"/>
          </a:xfrm>
          <a:prstGeom prst="rect">
            <a:avLst/>
          </a:prstGeom>
          <a:noFill/>
        </p:spPr>
        <p:txBody>
          <a:bodyPr wrap="square" rtlCol="1">
            <a:spAutoFit/>
          </a:bodyPr>
          <a:lstStyle/>
          <a:p>
            <a:pPr marL="342900" indent="-342900" algn="l" rtl="0">
              <a:buFont typeface="+mj-lt"/>
              <a:buAutoNum type="arabicPeriod"/>
            </a:pPr>
            <a:r>
              <a:rPr lang="en-US" b="1" dirty="0" smtClean="0"/>
              <a:t>Crystallization</a:t>
            </a:r>
          </a:p>
          <a:p>
            <a:pPr marL="800100" lvl="1" indent="-342900" algn="l" rtl="0">
              <a:buFont typeface="Courier New" pitchFamily="49" charset="0"/>
              <a:buChar char="o"/>
            </a:pPr>
            <a:r>
              <a:rPr lang="en-US" dirty="0" smtClean="0"/>
              <a:t>Pharmaceutical significance</a:t>
            </a:r>
          </a:p>
          <a:p>
            <a:pPr marL="800100" lvl="1" indent="-342900" algn="l" rtl="0">
              <a:buFont typeface="Courier New" pitchFamily="49" charset="0"/>
              <a:buChar char="o"/>
            </a:pPr>
            <a:r>
              <a:rPr lang="en-US" dirty="0" smtClean="0"/>
              <a:t>Crystal forms and crystal habit</a:t>
            </a:r>
          </a:p>
          <a:p>
            <a:pPr marL="800100" lvl="1" indent="-342900" algn="l" rtl="0">
              <a:buFont typeface="Courier New" pitchFamily="49" charset="0"/>
              <a:buChar char="o"/>
            </a:pPr>
            <a:r>
              <a:rPr lang="en-US" dirty="0" smtClean="0"/>
              <a:t>Solubility curves</a:t>
            </a:r>
          </a:p>
          <a:p>
            <a:pPr marL="800100" lvl="1" indent="-342900" algn="l" rtl="0">
              <a:buFont typeface="Courier New" pitchFamily="49" charset="0"/>
              <a:buChar char="o"/>
            </a:pPr>
            <a:r>
              <a:rPr lang="en-US" dirty="0" smtClean="0"/>
              <a:t>The </a:t>
            </a:r>
            <a:r>
              <a:rPr lang="en-US" dirty="0" err="1" smtClean="0"/>
              <a:t>mier’s</a:t>
            </a:r>
            <a:r>
              <a:rPr lang="en-US" dirty="0" smtClean="0"/>
              <a:t> </a:t>
            </a:r>
            <a:r>
              <a:rPr lang="en-US" dirty="0" err="1" smtClean="0"/>
              <a:t>supersaturation</a:t>
            </a:r>
            <a:r>
              <a:rPr lang="en-US" dirty="0" smtClean="0"/>
              <a:t> theory</a:t>
            </a:r>
          </a:p>
          <a:p>
            <a:pPr marL="800100" lvl="1" indent="-342900" algn="l" rtl="0">
              <a:buFont typeface="Courier New" pitchFamily="49" charset="0"/>
              <a:buChar char="o"/>
            </a:pPr>
            <a:r>
              <a:rPr lang="en-US" dirty="0" smtClean="0"/>
              <a:t>Factors affecting rate of crystal growth</a:t>
            </a:r>
          </a:p>
          <a:p>
            <a:pPr marL="800100" lvl="1" indent="-342900" algn="l" rtl="0">
              <a:buFont typeface="Courier New" pitchFamily="49" charset="0"/>
              <a:buChar char="o"/>
            </a:pPr>
            <a:r>
              <a:rPr lang="en-US" dirty="0" smtClean="0"/>
              <a:t>Caking of crystals </a:t>
            </a:r>
          </a:p>
          <a:p>
            <a:pPr marL="800100" lvl="1" indent="-342900" algn="l" rtl="0">
              <a:buFont typeface="Courier New" pitchFamily="49" charset="0"/>
              <a:buChar char="o"/>
            </a:pPr>
            <a:r>
              <a:rPr lang="en-US" dirty="0" smtClean="0"/>
              <a:t>Crystallization equipment</a:t>
            </a:r>
          </a:p>
          <a:p>
            <a:pPr marL="342900" indent="-342900" algn="l" rtl="0">
              <a:buFont typeface="+mj-lt"/>
              <a:buAutoNum type="arabicPeriod"/>
            </a:pPr>
            <a:r>
              <a:rPr lang="en-US" b="1" dirty="0" smtClean="0"/>
              <a:t>Batch crystallizers</a:t>
            </a:r>
          </a:p>
          <a:p>
            <a:pPr marL="800100" lvl="1" indent="-342900" algn="l" rtl="0">
              <a:buFont typeface="+mj-lt"/>
              <a:buAutoNum type="alphaUcPeriod"/>
            </a:pPr>
            <a:r>
              <a:rPr lang="en-US" dirty="0" smtClean="0"/>
              <a:t>Agitated batch crystallizer</a:t>
            </a:r>
            <a:endParaRPr lang="ar-SA" dirty="0" smtClean="0"/>
          </a:p>
          <a:p>
            <a:pPr marL="800100" lvl="1" indent="-342900" algn="l" rtl="0">
              <a:buFont typeface="+mj-lt"/>
              <a:buAutoNum type="alphaUcPeriod"/>
            </a:pPr>
            <a:r>
              <a:rPr lang="en-US" dirty="0" smtClean="0"/>
              <a:t>Swenson walker crystallizer</a:t>
            </a:r>
          </a:p>
          <a:p>
            <a:pPr marL="800100" lvl="1" indent="-342900" algn="l" rtl="0">
              <a:buFont typeface="+mj-lt"/>
              <a:buAutoNum type="alphaUcPeriod"/>
            </a:pPr>
            <a:r>
              <a:rPr lang="en-US" dirty="0" err="1" smtClean="0"/>
              <a:t>Wulf</a:t>
            </a:r>
            <a:r>
              <a:rPr lang="en-US" dirty="0" smtClean="0"/>
              <a:t> bock crystallizer</a:t>
            </a:r>
          </a:p>
          <a:p>
            <a:pPr marL="342900" indent="-342900" algn="l" rtl="0">
              <a:buFont typeface="+mj-lt"/>
              <a:buAutoNum type="arabicPeriod"/>
            </a:pPr>
            <a:r>
              <a:rPr lang="en-US" b="1" dirty="0" smtClean="0"/>
              <a:t>Continuous crystallizer</a:t>
            </a:r>
          </a:p>
          <a:p>
            <a:pPr marL="800100" lvl="1" indent="-342900" algn="l" rtl="0">
              <a:buFont typeface="+mj-lt"/>
              <a:buAutoNum type="alphaUcPeriod"/>
            </a:pPr>
            <a:r>
              <a:rPr lang="en-US" dirty="0" smtClean="0"/>
              <a:t>Oslo crystallizers</a:t>
            </a:r>
          </a:p>
          <a:p>
            <a:pPr marL="800100" lvl="1" indent="-342900" algn="l" rtl="0">
              <a:buFont typeface="+mj-lt"/>
              <a:buAutoNum type="alphaUcPeriod"/>
            </a:pPr>
            <a:r>
              <a:rPr lang="en-US" dirty="0" smtClean="0"/>
              <a:t>Oslo cooler crystallizer</a:t>
            </a:r>
          </a:p>
          <a:p>
            <a:pPr marL="800100" lvl="1" indent="-342900" algn="l" rtl="0">
              <a:buFont typeface="+mj-lt"/>
              <a:buAutoNum type="alphaUcPeriod"/>
            </a:pPr>
            <a:r>
              <a:rPr lang="en-US" dirty="0" smtClean="0"/>
              <a:t>Oslo evaporative crystallizer</a:t>
            </a:r>
          </a:p>
          <a:p>
            <a:pPr marL="800100" lvl="1" indent="-342900" algn="l" rtl="0">
              <a:buFont typeface="+mj-lt"/>
              <a:buAutoNum type="alphaUcPeriod"/>
            </a:pPr>
            <a:r>
              <a:rPr lang="en-US" dirty="0" smtClean="0"/>
              <a:t>Oslo vacuum crystallizer</a:t>
            </a:r>
          </a:p>
          <a:p>
            <a:pPr marL="800100" lvl="1" indent="-342900" algn="l" rtl="0">
              <a:buFont typeface="+mj-lt"/>
              <a:buAutoNum type="alphaUcPeriod"/>
            </a:pPr>
            <a:r>
              <a:rPr lang="en-US" dirty="0" smtClean="0"/>
              <a:t>Howard crystallizer</a:t>
            </a:r>
            <a:endParaRPr lang="ar-SA" dirty="0"/>
          </a:p>
        </p:txBody>
      </p:sp>
      <p:sp>
        <p:nvSpPr>
          <p:cNvPr id="5" name="TextBox 4"/>
          <p:cNvSpPr txBox="1"/>
          <p:nvPr/>
        </p:nvSpPr>
        <p:spPr>
          <a:xfrm>
            <a:off x="971600" y="692696"/>
            <a:ext cx="2808312" cy="369332"/>
          </a:xfrm>
          <a:prstGeom prst="rect">
            <a:avLst/>
          </a:prstGeom>
          <a:noFill/>
        </p:spPr>
        <p:txBody>
          <a:bodyPr wrap="square" rtlCol="1">
            <a:spAutoFit/>
          </a:bodyPr>
          <a:lstStyle/>
          <a:p>
            <a:pPr algn="l"/>
            <a:r>
              <a:rPr lang="en-US" dirty="0" smtClean="0">
                <a:solidFill>
                  <a:srgbClr val="FF0000"/>
                </a:solidFill>
              </a:rPr>
              <a:t>Outline of the lecture:</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12776"/>
            <a:ext cx="8064896" cy="4662815"/>
          </a:xfrm>
          <a:prstGeom prst="rect">
            <a:avLst/>
          </a:prstGeom>
          <a:noFill/>
        </p:spPr>
        <p:txBody>
          <a:bodyPr wrap="square" rtlCol="1">
            <a:spAutoFit/>
          </a:bodyPr>
          <a:lstStyle/>
          <a:p>
            <a:pPr marL="342900" indent="-342900" algn="l" rtl="0">
              <a:lnSpc>
                <a:spcPct val="150000"/>
              </a:lnSpc>
              <a:buFont typeface="Wingdings" pitchFamily="2" charset="2"/>
              <a:buChar char="q"/>
            </a:pPr>
            <a:r>
              <a:rPr lang="en-US" dirty="0" smtClean="0"/>
              <a:t>In this apparatus, the solution is first passed through a heater and then to a flash evaporator before being returned to the crystallizer. </a:t>
            </a:r>
          </a:p>
          <a:p>
            <a:pPr marL="342900" indent="-342900" algn="l" rtl="0">
              <a:lnSpc>
                <a:spcPct val="150000"/>
              </a:lnSpc>
              <a:buFont typeface="Wingdings" pitchFamily="2" charset="2"/>
              <a:buChar char="q"/>
            </a:pPr>
            <a:r>
              <a:rPr lang="en-US" dirty="0" smtClean="0"/>
              <a:t>This method is called adiabatic cooling.</a:t>
            </a:r>
          </a:p>
          <a:p>
            <a:pPr marL="342900" indent="-342900" algn="l" rtl="0">
              <a:lnSpc>
                <a:spcPct val="150000"/>
              </a:lnSpc>
              <a:buFont typeface="Wingdings" pitchFamily="2" charset="2"/>
              <a:buChar char="q"/>
            </a:pPr>
            <a:r>
              <a:rPr lang="en-US" dirty="0" smtClean="0"/>
              <a:t>The solution is heated and then introduced into a vacuum where the total pressure is less than the </a:t>
            </a:r>
            <a:r>
              <a:rPr lang="en-US" dirty="0" err="1" smtClean="0"/>
              <a:t>vapour</a:t>
            </a:r>
            <a:r>
              <a:rPr lang="en-US" dirty="0" smtClean="0"/>
              <a:t> pressure of the solvent at the temperature at which it is introduced. </a:t>
            </a:r>
          </a:p>
          <a:p>
            <a:pPr marL="342900" indent="-342900" algn="l" rtl="0">
              <a:lnSpc>
                <a:spcPct val="150000"/>
              </a:lnSpc>
              <a:buFont typeface="Wingdings" pitchFamily="2" charset="2"/>
              <a:buChar char="q"/>
            </a:pPr>
            <a:r>
              <a:rPr lang="en-US" dirty="0" smtClean="0"/>
              <a:t>The solvent must flash and the flashing must produce adiabatic cooling, i.e. when the solution is introduced into a </a:t>
            </a:r>
            <a:r>
              <a:rPr lang="en-US" dirty="0" err="1" smtClean="0"/>
              <a:t>vacum</a:t>
            </a:r>
            <a:r>
              <a:rPr lang="en-US" dirty="0" smtClean="0"/>
              <a:t>, Flash evaporation occur. This results in drop in temperature and cooling which helps </a:t>
            </a:r>
            <a:r>
              <a:rPr lang="en-US" dirty="0" err="1" smtClean="0"/>
              <a:t>supersaturation</a:t>
            </a:r>
            <a:r>
              <a:rPr lang="en-US" dirty="0" smtClean="0"/>
              <a:t>, and removing of a part of the solvent leading to crystallization.</a:t>
            </a:r>
          </a:p>
          <a:p>
            <a:pPr marL="342900" indent="-342900" algn="l">
              <a:lnSpc>
                <a:spcPct val="150000"/>
              </a:lnSpc>
              <a:buFont typeface="Wingdings" pitchFamily="2" charset="2"/>
              <a:buChar char="q"/>
            </a:pP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683568" y="1268760"/>
            <a:ext cx="5688632" cy="3039597"/>
          </a:xfrm>
          <a:prstGeom prst="rect">
            <a:avLst/>
          </a:prstGeom>
          <a:noFill/>
          <a:ln w="9525">
            <a:noFill/>
            <a:miter lim="800000"/>
            <a:headEnd/>
            <a:tailEnd/>
          </a:ln>
        </p:spPr>
      </p:pic>
      <p:sp>
        <p:nvSpPr>
          <p:cNvPr id="2" name="TextBox 1"/>
          <p:cNvSpPr txBox="1"/>
          <p:nvPr/>
        </p:nvSpPr>
        <p:spPr>
          <a:xfrm>
            <a:off x="251520" y="836712"/>
            <a:ext cx="6480720" cy="646331"/>
          </a:xfrm>
          <a:prstGeom prst="rect">
            <a:avLst/>
          </a:prstGeom>
          <a:noFill/>
        </p:spPr>
        <p:txBody>
          <a:bodyPr wrap="square" rtlCol="1">
            <a:spAutoFit/>
          </a:bodyPr>
          <a:lstStyle/>
          <a:p>
            <a:pPr algn="l" rtl="0"/>
            <a:r>
              <a:rPr lang="en-US" b="1" dirty="0" smtClean="0">
                <a:solidFill>
                  <a:srgbClr val="C00000"/>
                </a:solidFill>
              </a:rPr>
              <a:t>C. Oslo vacuum crystallizer:</a:t>
            </a:r>
            <a:endParaRPr lang="en-US" dirty="0" smtClean="0">
              <a:solidFill>
                <a:srgbClr val="C00000"/>
              </a:solidFill>
            </a:endParaRPr>
          </a:p>
          <a:p>
            <a:endParaRPr lang="ar-SA" dirty="0">
              <a:solidFill>
                <a:srgbClr val="C00000"/>
              </a:solidFill>
            </a:endParaRPr>
          </a:p>
        </p:txBody>
      </p:sp>
      <p:sp>
        <p:nvSpPr>
          <p:cNvPr id="4" name="TextBox 3"/>
          <p:cNvSpPr txBox="1"/>
          <p:nvPr/>
        </p:nvSpPr>
        <p:spPr>
          <a:xfrm>
            <a:off x="611560" y="4653136"/>
            <a:ext cx="7056784" cy="2585323"/>
          </a:xfrm>
          <a:prstGeom prst="rect">
            <a:avLst/>
          </a:prstGeom>
          <a:noFill/>
        </p:spPr>
        <p:txBody>
          <a:bodyPr wrap="square" rtlCol="1">
            <a:spAutoFit/>
          </a:bodyPr>
          <a:lstStyle/>
          <a:p>
            <a:pPr algn="l" rtl="0"/>
            <a:r>
              <a:rPr lang="en-US" b="1" dirty="0" smtClean="0"/>
              <a:t>Simple vacuum crystallizer A, </a:t>
            </a:r>
            <a:r>
              <a:rPr lang="en-US" dirty="0" smtClean="0"/>
              <a:t>crystallizer body; C, vapor outlet; D, discharge pipe; E, product </a:t>
            </a:r>
            <a:r>
              <a:rPr lang="en-US" b="1" dirty="0" smtClean="0"/>
              <a:t>pump; </a:t>
            </a:r>
            <a:r>
              <a:rPr lang="en-US" dirty="0" smtClean="0"/>
              <a:t>F, propeller stirrers, G, sight glass; H. condenser ( </a:t>
            </a:r>
            <a:r>
              <a:rPr lang="en-US" b="1" dirty="0" smtClean="0"/>
              <a:t>Swenson)</a:t>
            </a:r>
          </a:p>
          <a:p>
            <a:pPr algn="l" rtl="0"/>
            <a:endParaRPr lang="en-US" b="1" dirty="0" smtClean="0"/>
          </a:p>
          <a:p>
            <a:pPr algn="l" rtl="0"/>
            <a:r>
              <a:rPr lang="en-US" b="1" dirty="0" smtClean="0"/>
              <a:t>It acts by partial removal of vapor by vacuum application which leads to </a:t>
            </a:r>
            <a:r>
              <a:rPr lang="en-US" b="1" dirty="0" err="1" smtClean="0"/>
              <a:t>supersation</a:t>
            </a:r>
            <a:r>
              <a:rPr lang="en-US" b="1" dirty="0" smtClean="0"/>
              <a:t> and crystal formation. It is used mainly for crystallizing </a:t>
            </a:r>
            <a:r>
              <a:rPr lang="en-US" b="1" dirty="0" err="1" smtClean="0"/>
              <a:t>thermolabile</a:t>
            </a:r>
            <a:r>
              <a:rPr lang="en-US" b="1" dirty="0" smtClean="0"/>
              <a:t> substances.</a:t>
            </a:r>
            <a:endParaRPr lang="en-US" dirty="0" smtClean="0"/>
          </a:p>
          <a:p>
            <a:pPr algn="l" rtl="0"/>
            <a:endParaRPr lang="en-US" dirty="0" smtClean="0"/>
          </a:p>
          <a:p>
            <a:pPr algn="l"/>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7620" y="928670"/>
            <a:ext cx="5000660" cy="53578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611560" y="908720"/>
            <a:ext cx="4824536" cy="646331"/>
          </a:xfrm>
          <a:prstGeom prst="rect">
            <a:avLst/>
          </a:prstGeom>
          <a:noFill/>
        </p:spPr>
        <p:txBody>
          <a:bodyPr wrap="square" rtlCol="1">
            <a:spAutoFit/>
          </a:bodyPr>
          <a:lstStyle/>
          <a:p>
            <a:pPr algn="l"/>
            <a:r>
              <a:rPr lang="en-US" b="1" dirty="0" smtClean="0">
                <a:solidFill>
                  <a:srgbClr val="C00000"/>
                </a:solidFill>
              </a:rPr>
              <a:t>2- </a:t>
            </a:r>
            <a:r>
              <a:rPr lang="en-US" b="1" dirty="0" err="1" smtClean="0">
                <a:solidFill>
                  <a:srgbClr val="C00000"/>
                </a:solidFill>
              </a:rPr>
              <a:t>Haward</a:t>
            </a:r>
            <a:r>
              <a:rPr lang="en-US" b="1" dirty="0" smtClean="0">
                <a:solidFill>
                  <a:srgbClr val="C00000"/>
                </a:solidFill>
              </a:rPr>
              <a:t> crystallizer:</a:t>
            </a:r>
            <a:endParaRPr lang="en-US" dirty="0" smtClean="0">
              <a:solidFill>
                <a:srgbClr val="C00000"/>
              </a:solidFill>
            </a:endParaRPr>
          </a:p>
          <a:p>
            <a:endParaRPr lang="ar-SA" dirty="0">
              <a:solidFill>
                <a:srgbClr val="C00000"/>
              </a:solidFill>
            </a:endParaRPr>
          </a:p>
        </p:txBody>
      </p:sp>
      <p:sp>
        <p:nvSpPr>
          <p:cNvPr id="3" name="TextBox 2"/>
          <p:cNvSpPr txBox="1"/>
          <p:nvPr/>
        </p:nvSpPr>
        <p:spPr>
          <a:xfrm>
            <a:off x="539552" y="1340768"/>
            <a:ext cx="3318068" cy="4662815"/>
          </a:xfrm>
          <a:prstGeom prst="rect">
            <a:avLst/>
          </a:prstGeom>
          <a:noFill/>
        </p:spPr>
        <p:txBody>
          <a:bodyPr wrap="square" rtlCol="1">
            <a:spAutoFit/>
          </a:bodyPr>
          <a:lstStyle/>
          <a:p>
            <a:pPr marL="342900" lvl="0" indent="-342900" algn="l" rtl="0">
              <a:lnSpc>
                <a:spcPct val="150000"/>
              </a:lnSpc>
              <a:buFont typeface="Wingdings" pitchFamily="2" charset="2"/>
              <a:buChar char="Ø"/>
            </a:pPr>
            <a:r>
              <a:rPr lang="en-US" dirty="0" smtClean="0"/>
              <a:t>This crystallizer consists essentially of a vertical conical device through which solution flows in  an upward direction. The upper end of the crystallizer is the wide part of the cone. </a:t>
            </a:r>
          </a:p>
          <a:p>
            <a:pPr marL="342900" lvl="0" indent="-342900" algn="l" rtl="0">
              <a:lnSpc>
                <a:spcPct val="150000"/>
              </a:lnSpc>
              <a:buFont typeface="Wingdings" pitchFamily="2" charset="2"/>
              <a:buChar char="Ø"/>
            </a:pPr>
            <a:r>
              <a:rPr lang="en-US" dirty="0" smtClean="0"/>
              <a:t>A Concentric outer conical chamber serves as a cooling water channel. </a:t>
            </a:r>
          </a:p>
          <a:p>
            <a:pPr marL="342900" indent="-342900" algn="l">
              <a:lnSpc>
                <a:spcPct val="150000"/>
              </a:lnSpc>
              <a:buFont typeface="Wingdings" pitchFamily="2" charset="2"/>
              <a:buChar char="Ø"/>
            </a:pPr>
            <a:endParaRPr lang="ar-SA" dirty="0"/>
          </a:p>
        </p:txBody>
      </p:sp>
      <p:pic>
        <p:nvPicPr>
          <p:cNvPr id="24578" name="Picture 2"/>
          <p:cNvPicPr>
            <a:picLocks noChangeAspect="1" noChangeArrowheads="1"/>
          </p:cNvPicPr>
          <p:nvPr/>
        </p:nvPicPr>
        <p:blipFill>
          <a:blip r:embed="rId2"/>
          <a:srcRect/>
          <a:stretch>
            <a:fillRect/>
          </a:stretch>
        </p:blipFill>
        <p:spPr bwMode="auto">
          <a:xfrm>
            <a:off x="4000495" y="1142984"/>
            <a:ext cx="5185209"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1571612"/>
            <a:ext cx="6500858" cy="2585323"/>
          </a:xfrm>
          <a:prstGeom prst="rect">
            <a:avLst/>
          </a:prstGeom>
        </p:spPr>
        <p:txBody>
          <a:bodyPr wrap="square">
            <a:spAutoFit/>
          </a:bodyPr>
          <a:lstStyle/>
          <a:p>
            <a:pPr marL="342900" lvl="0" indent="-342900" algn="l" rtl="0">
              <a:lnSpc>
                <a:spcPct val="150000"/>
              </a:lnSpc>
              <a:buFont typeface="Wingdings" pitchFamily="2" charset="2"/>
              <a:buChar char="Ø"/>
            </a:pPr>
            <a:r>
              <a:rPr lang="en-US" dirty="0" smtClean="0"/>
              <a:t>Crystals that are suspended in the upward flowing stream of solution must grow to such a size that they will settle at the apex of the cone (bottom of crystallizer) be­fore they can escape.</a:t>
            </a:r>
          </a:p>
          <a:p>
            <a:pPr marL="342900" indent="-342900" algn="l" rtl="0">
              <a:lnSpc>
                <a:spcPct val="150000"/>
              </a:lnSpc>
              <a:buFont typeface="Wingdings" pitchFamily="2" charset="2"/>
              <a:buChar char="Ø"/>
            </a:pPr>
            <a:r>
              <a:rPr lang="en-US" dirty="0" smtClean="0"/>
              <a:t>By regulating the velocity of flow at the bottom of the crystallizer, the size of the product is controlled.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071546"/>
            <a:ext cx="7416824" cy="369332"/>
          </a:xfrm>
          <a:prstGeom prst="rect">
            <a:avLst/>
          </a:prstGeom>
          <a:noFill/>
        </p:spPr>
        <p:txBody>
          <a:bodyPr wrap="square" rtlCol="1">
            <a:spAutoFit/>
          </a:bodyPr>
          <a:lstStyle/>
          <a:p>
            <a:pPr algn="l"/>
            <a:r>
              <a:rPr lang="en-US" dirty="0" smtClean="0">
                <a:solidFill>
                  <a:srgbClr val="C00000"/>
                </a:solidFill>
              </a:rPr>
              <a:t>New Technology:</a:t>
            </a:r>
            <a:endParaRPr lang="ar-SA" dirty="0">
              <a:solidFill>
                <a:srgbClr val="C00000"/>
              </a:solidFill>
            </a:endParaRPr>
          </a:p>
        </p:txBody>
      </p:sp>
      <p:sp>
        <p:nvSpPr>
          <p:cNvPr id="3" name="TextBox 2"/>
          <p:cNvSpPr txBox="1"/>
          <p:nvPr/>
        </p:nvSpPr>
        <p:spPr>
          <a:xfrm>
            <a:off x="2143108" y="1071546"/>
            <a:ext cx="2000264" cy="369332"/>
          </a:xfrm>
          <a:prstGeom prst="rect">
            <a:avLst/>
          </a:prstGeom>
          <a:noFill/>
        </p:spPr>
        <p:txBody>
          <a:bodyPr wrap="square" rtlCol="0">
            <a:spAutoFit/>
          </a:bodyPr>
          <a:lstStyle/>
          <a:p>
            <a:pPr algn="l"/>
            <a:r>
              <a:rPr lang="en-US" dirty="0" smtClean="0"/>
              <a:t>solid dispersions</a:t>
            </a:r>
            <a:endParaRPr lang="en-US" dirty="0"/>
          </a:p>
        </p:txBody>
      </p:sp>
      <p:pic>
        <p:nvPicPr>
          <p:cNvPr id="26626" name="Picture 2"/>
          <p:cNvPicPr>
            <a:picLocks noChangeAspect="1" noChangeArrowheads="1"/>
          </p:cNvPicPr>
          <p:nvPr/>
        </p:nvPicPr>
        <p:blipFill>
          <a:blip r:embed="rId2"/>
          <a:srcRect/>
          <a:stretch>
            <a:fillRect/>
          </a:stretch>
        </p:blipFill>
        <p:spPr bwMode="auto">
          <a:xfrm>
            <a:off x="1428728" y="1785926"/>
            <a:ext cx="6486525" cy="2447925"/>
          </a:xfrm>
          <a:prstGeom prst="rect">
            <a:avLst/>
          </a:prstGeom>
          <a:noFill/>
          <a:ln w="9525">
            <a:noFill/>
            <a:miter lim="800000"/>
            <a:headEnd/>
            <a:tailEnd/>
          </a:ln>
          <a:effectLst/>
        </p:spPr>
      </p:pic>
      <p:sp>
        <p:nvSpPr>
          <p:cNvPr id="5" name="Rectangle 4"/>
          <p:cNvSpPr/>
          <p:nvPr/>
        </p:nvSpPr>
        <p:spPr>
          <a:xfrm>
            <a:off x="928662" y="4429132"/>
            <a:ext cx="7858180" cy="646331"/>
          </a:xfrm>
          <a:prstGeom prst="rect">
            <a:avLst/>
          </a:prstGeom>
        </p:spPr>
        <p:txBody>
          <a:bodyPr wrap="square">
            <a:spAutoFit/>
          </a:bodyPr>
          <a:lstStyle/>
          <a:p>
            <a:pPr algn="l" rtl="0"/>
            <a:r>
              <a:rPr lang="en-US" dirty="0" smtClean="0">
                <a:solidFill>
                  <a:srgbClr val="FF0000"/>
                </a:solidFill>
              </a:rPr>
              <a:t>Solid dispersion systems </a:t>
            </a:r>
            <a:r>
              <a:rPr lang="en-US" dirty="0" smtClean="0"/>
              <a:t>have been realized as extremely useful tool in   </a:t>
            </a:r>
            <a:r>
              <a:rPr lang="en-US" dirty="0" smtClean="0">
                <a:solidFill>
                  <a:schemeClr val="accent1">
                    <a:lumMod val="75000"/>
                  </a:schemeClr>
                </a:solidFill>
              </a:rPr>
              <a:t>improving the dissolution </a:t>
            </a:r>
            <a:r>
              <a:rPr lang="en-US" dirty="0" smtClean="0"/>
              <a:t>properties </a:t>
            </a:r>
            <a:r>
              <a:rPr lang="en-US" dirty="0" smtClean="0">
                <a:solidFill>
                  <a:schemeClr val="accent1">
                    <a:lumMod val="75000"/>
                  </a:schemeClr>
                </a:solidFill>
              </a:rPr>
              <a:t>of poorly water-soluble drugs</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214414" y="3714752"/>
            <a:ext cx="6000792" cy="2513742"/>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1928794" y="357166"/>
            <a:ext cx="4572032" cy="3215984"/>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914400" y="1514475"/>
            <a:ext cx="7315200" cy="3829050"/>
          </a:xfrm>
          <a:prstGeom prst="rect">
            <a:avLst/>
          </a:prstGeom>
          <a:noFill/>
          <a:ln w="9525">
            <a:noFill/>
            <a:miter lim="800000"/>
            <a:headEnd/>
            <a:tailEnd/>
          </a:ln>
          <a:effectLst/>
        </p:spPr>
      </p:pic>
      <p:sp>
        <p:nvSpPr>
          <p:cNvPr id="3" name="TextBox 2"/>
          <p:cNvSpPr txBox="1"/>
          <p:nvPr/>
        </p:nvSpPr>
        <p:spPr>
          <a:xfrm>
            <a:off x="857224" y="928670"/>
            <a:ext cx="5857916" cy="369332"/>
          </a:xfrm>
          <a:prstGeom prst="rect">
            <a:avLst/>
          </a:prstGeom>
          <a:noFill/>
        </p:spPr>
        <p:txBody>
          <a:bodyPr wrap="square" rtlCol="0">
            <a:spAutoFit/>
          </a:bodyPr>
          <a:lstStyle/>
          <a:p>
            <a:pPr algn="ctr"/>
            <a:r>
              <a:rPr lang="en-US" b="1" dirty="0" smtClean="0"/>
              <a:t>Hot-Melt Extrusion Technique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124744"/>
            <a:ext cx="5328592" cy="5078313"/>
          </a:xfrm>
          <a:prstGeom prst="rect">
            <a:avLst/>
          </a:prstGeom>
          <a:noFill/>
        </p:spPr>
        <p:txBody>
          <a:bodyPr wrap="square" rtlCol="1">
            <a:spAutoFit/>
          </a:bodyPr>
          <a:lstStyle/>
          <a:p>
            <a:pPr marL="342900" indent="-342900" algn="l" rtl="0">
              <a:buFont typeface="+mj-lt"/>
              <a:buAutoNum type="arabicPeriod"/>
            </a:pPr>
            <a:r>
              <a:rPr lang="en-US" b="1" dirty="0" smtClean="0"/>
              <a:t>Crystallization</a:t>
            </a:r>
          </a:p>
          <a:p>
            <a:pPr marL="800100" lvl="1" indent="-342900" algn="l" rtl="0">
              <a:buFont typeface="Courier New" pitchFamily="49" charset="0"/>
              <a:buChar char="o"/>
            </a:pPr>
            <a:r>
              <a:rPr lang="en-US" dirty="0" smtClean="0"/>
              <a:t>Pharmaceutical significance</a:t>
            </a:r>
          </a:p>
          <a:p>
            <a:pPr marL="800100" lvl="1" indent="-342900" algn="l" rtl="0">
              <a:buFont typeface="Courier New" pitchFamily="49" charset="0"/>
              <a:buChar char="o"/>
            </a:pPr>
            <a:r>
              <a:rPr lang="en-US" dirty="0" smtClean="0"/>
              <a:t>Crystal forms and crystal habit</a:t>
            </a:r>
          </a:p>
          <a:p>
            <a:pPr marL="800100" lvl="1" indent="-342900" algn="l" rtl="0">
              <a:buFont typeface="Courier New" pitchFamily="49" charset="0"/>
              <a:buChar char="o"/>
            </a:pPr>
            <a:r>
              <a:rPr lang="en-US" dirty="0" smtClean="0"/>
              <a:t>Solubility curves</a:t>
            </a:r>
          </a:p>
          <a:p>
            <a:pPr marL="800100" lvl="1" indent="-342900" algn="l" rtl="0">
              <a:buFont typeface="Courier New" pitchFamily="49" charset="0"/>
              <a:buChar char="o"/>
            </a:pPr>
            <a:r>
              <a:rPr lang="en-US" dirty="0" smtClean="0"/>
              <a:t>The </a:t>
            </a:r>
            <a:r>
              <a:rPr lang="en-US" dirty="0" err="1" smtClean="0"/>
              <a:t>mier’s</a:t>
            </a:r>
            <a:r>
              <a:rPr lang="en-US" dirty="0" smtClean="0"/>
              <a:t> </a:t>
            </a:r>
            <a:r>
              <a:rPr lang="en-US" dirty="0" err="1" smtClean="0"/>
              <a:t>supersaturation</a:t>
            </a:r>
            <a:r>
              <a:rPr lang="en-US" dirty="0" smtClean="0"/>
              <a:t> theory</a:t>
            </a:r>
          </a:p>
          <a:p>
            <a:pPr marL="800100" lvl="1" indent="-342900" algn="l" rtl="0">
              <a:buFont typeface="Courier New" pitchFamily="49" charset="0"/>
              <a:buChar char="o"/>
            </a:pPr>
            <a:r>
              <a:rPr lang="en-US" dirty="0" smtClean="0"/>
              <a:t>Factors affecting rate of crystal growth</a:t>
            </a:r>
          </a:p>
          <a:p>
            <a:pPr marL="800100" lvl="1" indent="-342900" algn="l" rtl="0">
              <a:buFont typeface="Courier New" pitchFamily="49" charset="0"/>
              <a:buChar char="o"/>
            </a:pPr>
            <a:r>
              <a:rPr lang="en-US" dirty="0" smtClean="0"/>
              <a:t>Caking of crystals </a:t>
            </a:r>
          </a:p>
          <a:p>
            <a:pPr marL="800100" lvl="1" indent="-342900" algn="l" rtl="0">
              <a:buFont typeface="Courier New" pitchFamily="49" charset="0"/>
              <a:buChar char="o"/>
            </a:pPr>
            <a:r>
              <a:rPr lang="en-US" dirty="0" smtClean="0"/>
              <a:t>Crystallization equipment</a:t>
            </a:r>
          </a:p>
          <a:p>
            <a:pPr marL="342900" indent="-342900" algn="l" rtl="0">
              <a:buFont typeface="+mj-lt"/>
              <a:buAutoNum type="arabicPeriod"/>
            </a:pPr>
            <a:r>
              <a:rPr lang="en-US" b="1" dirty="0" smtClean="0"/>
              <a:t>Batch crystallizers</a:t>
            </a:r>
          </a:p>
          <a:p>
            <a:pPr marL="800100" lvl="1" indent="-342900" algn="l" rtl="0">
              <a:buFont typeface="+mj-lt"/>
              <a:buAutoNum type="alphaUcPeriod"/>
            </a:pPr>
            <a:r>
              <a:rPr lang="en-US" dirty="0" smtClean="0"/>
              <a:t>Agitated batch crystallizer</a:t>
            </a:r>
            <a:endParaRPr lang="ar-SA" dirty="0" smtClean="0"/>
          </a:p>
          <a:p>
            <a:pPr marL="800100" lvl="1" indent="-342900" algn="l" rtl="0">
              <a:buFont typeface="+mj-lt"/>
              <a:buAutoNum type="alphaUcPeriod"/>
            </a:pPr>
            <a:r>
              <a:rPr lang="en-US" dirty="0" smtClean="0"/>
              <a:t>Swenson walker crystallizer</a:t>
            </a:r>
          </a:p>
          <a:p>
            <a:pPr marL="800100" lvl="1" indent="-342900" algn="l" rtl="0">
              <a:buFont typeface="+mj-lt"/>
              <a:buAutoNum type="alphaUcPeriod"/>
            </a:pPr>
            <a:r>
              <a:rPr lang="en-US" dirty="0" err="1" smtClean="0"/>
              <a:t>Wulf</a:t>
            </a:r>
            <a:r>
              <a:rPr lang="en-US" dirty="0" smtClean="0"/>
              <a:t> bock crystallizer</a:t>
            </a:r>
          </a:p>
          <a:p>
            <a:pPr marL="342900" indent="-342900" algn="l" rtl="0">
              <a:buFont typeface="+mj-lt"/>
              <a:buAutoNum type="arabicPeriod"/>
            </a:pPr>
            <a:r>
              <a:rPr lang="en-US" b="1" dirty="0" smtClean="0"/>
              <a:t>Continuous crystallizer</a:t>
            </a:r>
          </a:p>
          <a:p>
            <a:pPr marL="800100" lvl="1" indent="-342900" algn="l" rtl="0">
              <a:buFont typeface="+mj-lt"/>
              <a:buAutoNum type="alphaUcPeriod"/>
            </a:pPr>
            <a:r>
              <a:rPr lang="en-US" dirty="0" smtClean="0"/>
              <a:t>Oslo crystallizers</a:t>
            </a:r>
          </a:p>
          <a:p>
            <a:pPr marL="800100" lvl="1" indent="-342900" algn="l" rtl="0">
              <a:buFont typeface="+mj-lt"/>
              <a:buAutoNum type="alphaUcPeriod"/>
            </a:pPr>
            <a:r>
              <a:rPr lang="en-US" dirty="0" smtClean="0"/>
              <a:t>Oslo cooler crystallizer</a:t>
            </a:r>
          </a:p>
          <a:p>
            <a:pPr marL="800100" lvl="1" indent="-342900" algn="l" rtl="0">
              <a:buFont typeface="+mj-lt"/>
              <a:buAutoNum type="alphaUcPeriod"/>
            </a:pPr>
            <a:r>
              <a:rPr lang="en-US" dirty="0" smtClean="0"/>
              <a:t>Oslo evaporative crystallizer</a:t>
            </a:r>
          </a:p>
          <a:p>
            <a:pPr marL="800100" lvl="1" indent="-342900" algn="l" rtl="0">
              <a:buFont typeface="+mj-lt"/>
              <a:buAutoNum type="alphaUcPeriod"/>
            </a:pPr>
            <a:r>
              <a:rPr lang="en-US" dirty="0" smtClean="0"/>
              <a:t>Oslo vacuum crystallizer</a:t>
            </a:r>
          </a:p>
          <a:p>
            <a:pPr marL="800100" lvl="1" indent="-342900" algn="l" rtl="0">
              <a:buFont typeface="+mj-lt"/>
              <a:buAutoNum type="alphaUcPeriod"/>
            </a:pPr>
            <a:r>
              <a:rPr lang="en-US" dirty="0" smtClean="0"/>
              <a:t>Howard crystallizer</a:t>
            </a:r>
            <a:endParaRPr lang="ar-SA" dirty="0"/>
          </a:p>
        </p:txBody>
      </p:sp>
      <p:sp>
        <p:nvSpPr>
          <p:cNvPr id="5" name="TextBox 4"/>
          <p:cNvSpPr txBox="1"/>
          <p:nvPr/>
        </p:nvSpPr>
        <p:spPr>
          <a:xfrm>
            <a:off x="971600" y="692696"/>
            <a:ext cx="2808312" cy="369332"/>
          </a:xfrm>
          <a:prstGeom prst="rect">
            <a:avLst/>
          </a:prstGeom>
          <a:noFill/>
        </p:spPr>
        <p:txBody>
          <a:bodyPr wrap="square" rtlCol="1">
            <a:spAutoFit/>
          </a:bodyPr>
          <a:lstStyle/>
          <a:p>
            <a:pPr algn="l"/>
            <a:r>
              <a:rPr lang="en-US" dirty="0" smtClean="0">
                <a:solidFill>
                  <a:srgbClr val="FF0000"/>
                </a:solidFill>
              </a:rPr>
              <a:t>Outline of the lecture:</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704856" cy="3416320"/>
          </a:xfrm>
          <a:prstGeom prst="rect">
            <a:avLst/>
          </a:prstGeom>
          <a:noFill/>
        </p:spPr>
        <p:txBody>
          <a:bodyPr wrap="square" rtlCol="1">
            <a:spAutoFit/>
          </a:bodyPr>
          <a:lstStyle/>
          <a:p>
            <a:pPr marL="342900" indent="-342900" algn="l" rtl="0">
              <a:lnSpc>
                <a:spcPct val="150000"/>
              </a:lnSpc>
              <a:buFont typeface="Arial" pitchFamily="34" charset="0"/>
              <a:buChar char="•"/>
            </a:pPr>
            <a:r>
              <a:rPr lang="en-US" dirty="0" smtClean="0">
                <a:solidFill>
                  <a:srgbClr val="FF0000"/>
                </a:solidFill>
              </a:rPr>
              <a:t>Crystallization is an important operation in the chemical industry </a:t>
            </a:r>
            <a:r>
              <a:rPr lang="en-US" dirty="0" smtClean="0"/>
              <a:t>as a method of purification and as a method of providing crystalline materials in the desired size range. </a:t>
            </a:r>
          </a:p>
          <a:p>
            <a:pPr marL="342900" indent="-342900" algn="l" rtl="0">
              <a:lnSpc>
                <a:spcPct val="150000"/>
              </a:lnSpc>
              <a:buFont typeface="Arial" pitchFamily="34" charset="0"/>
              <a:buChar char="•"/>
            </a:pPr>
            <a:r>
              <a:rPr lang="en-US" dirty="0" smtClean="0"/>
              <a:t>In a crystal, </a:t>
            </a:r>
            <a:r>
              <a:rPr lang="en-US" dirty="0" smtClean="0">
                <a:solidFill>
                  <a:srgbClr val="FF0000"/>
                </a:solidFill>
              </a:rPr>
              <a:t>the constituent molecules, ions or atoms are arranged </a:t>
            </a:r>
            <a:r>
              <a:rPr lang="en-US" dirty="0" smtClean="0"/>
              <a:t>in a regular manner with the result that the crystal shape is independent of size and if a crystal grows, each of the faces develops in a regular manner. </a:t>
            </a:r>
          </a:p>
          <a:p>
            <a:pPr marL="342900" indent="-342900" algn="l" rtl="0">
              <a:lnSpc>
                <a:spcPct val="150000"/>
              </a:lnSpc>
              <a:buFont typeface="Arial" pitchFamily="34" charset="0"/>
              <a:buChar char="•"/>
            </a:pPr>
            <a:r>
              <a:rPr lang="en-US" dirty="0" smtClean="0"/>
              <a:t>Energy saving is more in crystallization in comparison with distillation to obtain solid substance. </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7704856" cy="5078313"/>
          </a:xfrm>
          <a:prstGeom prst="rect">
            <a:avLst/>
          </a:prstGeom>
          <a:noFill/>
        </p:spPr>
        <p:txBody>
          <a:bodyPr wrap="square" rtlCol="1">
            <a:spAutoFit/>
          </a:bodyPr>
          <a:lstStyle/>
          <a:p>
            <a:pPr algn="l" rtl="0">
              <a:lnSpc>
                <a:spcPct val="150000"/>
              </a:lnSpc>
            </a:pPr>
            <a:r>
              <a:rPr lang="en-US" dirty="0" smtClean="0"/>
              <a:t>Crystallization is normally carried out either </a:t>
            </a:r>
            <a:r>
              <a:rPr lang="en-US" dirty="0" smtClean="0">
                <a:solidFill>
                  <a:srgbClr val="FF0000"/>
                </a:solidFill>
              </a:rPr>
              <a:t>from a solution or from a melt</a:t>
            </a:r>
            <a:r>
              <a:rPr lang="en-US" dirty="0" smtClean="0">
                <a:solidFill>
                  <a:srgbClr val="FFFF00"/>
                </a:solidFill>
              </a:rPr>
              <a:t>. </a:t>
            </a:r>
            <a:r>
              <a:rPr lang="en-US" dirty="0" smtClean="0"/>
              <a:t>Rarely, crystals are formed </a:t>
            </a:r>
            <a:r>
              <a:rPr lang="en-US" dirty="0" smtClean="0">
                <a:solidFill>
                  <a:srgbClr val="FF0000"/>
                </a:solidFill>
              </a:rPr>
              <a:t>directly by condensation from the vapor phases. </a:t>
            </a:r>
            <a:r>
              <a:rPr lang="en-US" dirty="0" smtClean="0"/>
              <a:t>Crystallization from solutions is important industrially. </a:t>
            </a:r>
          </a:p>
          <a:p>
            <a:pPr algn="l">
              <a:lnSpc>
                <a:spcPct val="150000"/>
              </a:lnSpc>
            </a:pPr>
            <a:r>
              <a:rPr lang="en-US" b="1" dirty="0" smtClean="0"/>
              <a:t>Crystal forms: </a:t>
            </a:r>
            <a:endParaRPr lang="en-US" dirty="0" smtClean="0"/>
          </a:p>
          <a:p>
            <a:pPr marL="342900" indent="-342900" algn="l" rtl="0">
              <a:lnSpc>
                <a:spcPct val="150000"/>
              </a:lnSpc>
              <a:buFont typeface="Wingdings" pitchFamily="2" charset="2"/>
              <a:buChar char="q"/>
            </a:pPr>
            <a:r>
              <a:rPr lang="en-US" dirty="0" smtClean="0"/>
              <a:t>The only logical and accepted method for the classification of crystals is according to </a:t>
            </a:r>
            <a:r>
              <a:rPr lang="en-US" dirty="0" smtClean="0">
                <a:solidFill>
                  <a:srgbClr val="FF0000"/>
                </a:solidFill>
              </a:rPr>
              <a:t>the angles between the faces</a:t>
            </a:r>
            <a:r>
              <a:rPr lang="en-US" dirty="0" smtClean="0">
                <a:solidFill>
                  <a:srgbClr val="FFFF00"/>
                </a:solidFill>
              </a:rPr>
              <a:t>.</a:t>
            </a:r>
          </a:p>
          <a:p>
            <a:pPr marL="342900" indent="-342900" algn="l" rtl="0">
              <a:lnSpc>
                <a:spcPct val="150000"/>
              </a:lnSpc>
              <a:buFont typeface="Wingdings" pitchFamily="2" charset="2"/>
              <a:buChar char="q"/>
            </a:pPr>
            <a:r>
              <a:rPr lang="en-US" dirty="0" smtClean="0"/>
              <a:t>In this system, the types </a:t>
            </a:r>
            <a:r>
              <a:rPr lang="en-US" dirty="0" smtClean="0">
                <a:solidFill>
                  <a:srgbClr val="00B0F0"/>
                </a:solidFill>
              </a:rPr>
              <a:t>of crystal form have no relationship to the </a:t>
            </a:r>
            <a:r>
              <a:rPr lang="en-US" dirty="0" smtClean="0">
                <a:solidFill>
                  <a:srgbClr val="FF0000"/>
                </a:solidFill>
              </a:rPr>
              <a:t>relative sizes of the faces </a:t>
            </a:r>
            <a:r>
              <a:rPr lang="en-US" dirty="0" smtClean="0"/>
              <a:t>since the relative development of the faces is not a constant characteristic of a specific material. </a:t>
            </a:r>
          </a:p>
          <a:p>
            <a:pPr marL="342900" indent="-342900" algn="l" rtl="0">
              <a:lnSpc>
                <a:spcPct val="150000"/>
              </a:lnSpc>
              <a:buFont typeface="Wingdings" pitchFamily="2" charset="2"/>
              <a:buChar char="q"/>
            </a:pPr>
            <a:r>
              <a:rPr lang="en-US" dirty="0" smtClean="0"/>
              <a:t>Any substance always crystallizes in such a way that the angle between a given Pair of faces </a:t>
            </a:r>
            <a:r>
              <a:rPr lang="en-US" dirty="0" smtClean="0">
                <a:solidFill>
                  <a:srgbClr val="FF0000"/>
                </a:solidFill>
              </a:rPr>
              <a:t>is the same in all specimens </a:t>
            </a:r>
            <a:r>
              <a:rPr lang="en-US" dirty="0" smtClean="0"/>
              <a:t>and is characteristic of that particular substance. </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08720"/>
            <a:ext cx="7560840" cy="4662815"/>
          </a:xfrm>
          <a:prstGeom prst="rect">
            <a:avLst/>
          </a:prstGeom>
          <a:noFill/>
        </p:spPr>
        <p:txBody>
          <a:bodyPr wrap="square" rtlCol="1">
            <a:spAutoFit/>
          </a:bodyPr>
          <a:lstStyle/>
          <a:p>
            <a:pPr algn="l" rtl="0">
              <a:lnSpc>
                <a:spcPct val="150000"/>
              </a:lnSpc>
            </a:pPr>
            <a:r>
              <a:rPr lang="en-US" b="1" dirty="0" smtClean="0">
                <a:solidFill>
                  <a:srgbClr val="C00000"/>
                </a:solidFill>
              </a:rPr>
              <a:t>Crystal habit:</a:t>
            </a:r>
            <a:endParaRPr lang="en-US" dirty="0" smtClean="0">
              <a:solidFill>
                <a:srgbClr val="C00000"/>
              </a:solidFill>
            </a:endParaRPr>
          </a:p>
          <a:p>
            <a:pPr algn="l" rtl="0">
              <a:lnSpc>
                <a:spcPct val="150000"/>
              </a:lnSpc>
            </a:pPr>
            <a:r>
              <a:rPr lang="en-US" dirty="0" smtClean="0"/>
              <a:t>This term is used to denote the relative development of  different types of faces.</a:t>
            </a:r>
          </a:p>
          <a:p>
            <a:pPr algn="l" rtl="0">
              <a:lnSpc>
                <a:spcPct val="150000"/>
              </a:lnSpc>
            </a:pPr>
            <a:r>
              <a:rPr lang="en-US" b="1" dirty="0" smtClean="0">
                <a:solidFill>
                  <a:srgbClr val="FF0000"/>
                </a:solidFill>
              </a:rPr>
              <a:t>Example</a:t>
            </a:r>
            <a:r>
              <a:rPr lang="en-US" dirty="0" smtClean="0">
                <a:solidFill>
                  <a:srgbClr val="FF0000"/>
                </a:solidFill>
              </a:rPr>
              <a:t> </a:t>
            </a:r>
          </a:p>
          <a:p>
            <a:pPr marL="342900" indent="-342900" algn="l" rtl="0">
              <a:lnSpc>
                <a:spcPct val="150000"/>
              </a:lnSpc>
              <a:buFont typeface="Wingdings" pitchFamily="2" charset="2"/>
              <a:buChar char="v"/>
            </a:pPr>
            <a:r>
              <a:rPr lang="en-US" dirty="0" smtClean="0"/>
              <a:t>Sodium chloride crystallizes from aqueous solutions with cubic faces only. On the other hand, if </a:t>
            </a:r>
            <a:r>
              <a:rPr lang="en-US" dirty="0" err="1" smtClean="0"/>
              <a:t>NaCL</a:t>
            </a:r>
            <a:r>
              <a:rPr lang="en-US" dirty="0" smtClean="0"/>
              <a:t> is crystallized from an aqueous solution containing small amount of urea, the crystals obtained will have octahedral faces.  </a:t>
            </a:r>
          </a:p>
          <a:p>
            <a:pPr marL="342900" indent="-342900" algn="l" rtl="0">
              <a:lnSpc>
                <a:spcPct val="150000"/>
              </a:lnSpc>
              <a:buFont typeface="Wingdings" pitchFamily="2" charset="2"/>
              <a:buChar char="v"/>
            </a:pPr>
            <a:r>
              <a:rPr lang="en-US" dirty="0" smtClean="0"/>
              <a:t>Both types of crystals belong to the cubic system but differ in habit. </a:t>
            </a:r>
          </a:p>
          <a:p>
            <a:pPr marL="342900" indent="-342900" algn="l" rtl="0">
              <a:lnSpc>
                <a:spcPct val="150000"/>
              </a:lnSpc>
              <a:buFont typeface="Wingdings" pitchFamily="2" charset="2"/>
              <a:buChar char="v"/>
            </a:pPr>
            <a:r>
              <a:rPr lang="en-US" b="1" dirty="0" smtClean="0">
                <a:sym typeface="Symbol"/>
              </a:rPr>
              <a:t></a:t>
            </a:r>
            <a:r>
              <a:rPr lang="en-US" dirty="0" smtClean="0"/>
              <a:t>The word habit refers to the type of faces developed and not to the shape of the resulting crystal.</a:t>
            </a:r>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340768"/>
            <a:ext cx="7992888" cy="3831818"/>
          </a:xfrm>
          <a:prstGeom prst="rect">
            <a:avLst/>
          </a:prstGeom>
          <a:noFill/>
        </p:spPr>
        <p:txBody>
          <a:bodyPr wrap="square" rtlCol="1">
            <a:spAutoFit/>
          </a:bodyPr>
          <a:lstStyle/>
          <a:p>
            <a:pPr algn="l" rtl="0">
              <a:lnSpc>
                <a:spcPct val="150000"/>
              </a:lnSpc>
            </a:pPr>
            <a:r>
              <a:rPr lang="en-US" b="1" dirty="0" smtClean="0">
                <a:solidFill>
                  <a:srgbClr val="C00000"/>
                </a:solidFill>
              </a:rPr>
              <a:t>Crystal habit is affected by the following factors</a:t>
            </a:r>
            <a:endParaRPr lang="en-US" dirty="0" smtClean="0">
              <a:solidFill>
                <a:srgbClr val="C00000"/>
              </a:solidFill>
            </a:endParaRPr>
          </a:p>
          <a:p>
            <a:pPr marL="800100" lvl="1" indent="-342900" algn="l" rtl="0">
              <a:lnSpc>
                <a:spcPct val="150000"/>
              </a:lnSpc>
              <a:buFont typeface="+mj-lt"/>
              <a:buAutoNum type="arabicPeriod"/>
            </a:pPr>
            <a:r>
              <a:rPr lang="en-US" dirty="0" smtClean="0">
                <a:solidFill>
                  <a:schemeClr val="accent2">
                    <a:lumMod val="75000"/>
                  </a:schemeClr>
                </a:solidFill>
              </a:rPr>
              <a:t>Presence of impurities</a:t>
            </a:r>
          </a:p>
          <a:p>
            <a:pPr marL="800100" lvl="1" indent="-342900" algn="l" rtl="0">
              <a:lnSpc>
                <a:spcPct val="150000"/>
              </a:lnSpc>
              <a:buFont typeface="+mj-lt"/>
              <a:buAutoNum type="arabicPeriod"/>
            </a:pPr>
            <a:r>
              <a:rPr lang="en-US" dirty="0" smtClean="0">
                <a:solidFill>
                  <a:schemeClr val="accent2">
                    <a:lumMod val="75000"/>
                  </a:schemeClr>
                </a:solidFill>
              </a:rPr>
              <a:t>Temperature	</a:t>
            </a:r>
          </a:p>
          <a:p>
            <a:pPr marL="800100" lvl="1" indent="-342900" algn="l" rtl="0">
              <a:lnSpc>
                <a:spcPct val="150000"/>
              </a:lnSpc>
              <a:buFont typeface="+mj-lt"/>
              <a:buAutoNum type="arabicPeriod"/>
            </a:pPr>
            <a:r>
              <a:rPr lang="en-US" dirty="0" smtClean="0">
                <a:solidFill>
                  <a:schemeClr val="accent2">
                    <a:lumMod val="75000"/>
                  </a:schemeClr>
                </a:solidFill>
              </a:rPr>
              <a:t>Degree of </a:t>
            </a:r>
            <a:r>
              <a:rPr lang="en-US" dirty="0" err="1" smtClean="0">
                <a:solidFill>
                  <a:schemeClr val="accent2">
                    <a:lumMod val="75000"/>
                  </a:schemeClr>
                </a:solidFill>
              </a:rPr>
              <a:t>supersaturation</a:t>
            </a:r>
            <a:r>
              <a:rPr lang="en-US" dirty="0" smtClean="0">
                <a:solidFill>
                  <a:schemeClr val="accent3">
                    <a:lumMod val="50000"/>
                  </a:schemeClr>
                </a:solidFill>
              </a:rPr>
              <a:t>.</a:t>
            </a:r>
          </a:p>
          <a:p>
            <a:pPr marL="342900" indent="-342900" algn="l" rtl="0">
              <a:lnSpc>
                <a:spcPct val="150000"/>
              </a:lnSpc>
              <a:buFont typeface="Wingdings" pitchFamily="2" charset="2"/>
              <a:buChar char="Ø"/>
            </a:pPr>
            <a:r>
              <a:rPr lang="en-US" dirty="0" smtClean="0"/>
              <a:t>In some respects </a:t>
            </a:r>
            <a:r>
              <a:rPr lang="en-US" dirty="0" err="1" smtClean="0"/>
              <a:t>crystallizeation</a:t>
            </a:r>
            <a:r>
              <a:rPr lang="en-US" dirty="0" smtClean="0"/>
              <a:t> can be regarded as the inverse of dissolution but there are important differences.</a:t>
            </a:r>
          </a:p>
          <a:p>
            <a:pPr marL="342900" indent="-342900" algn="l" rtl="0">
              <a:lnSpc>
                <a:spcPct val="150000"/>
              </a:lnSpc>
              <a:buFont typeface="Wingdings" pitchFamily="2" charset="2"/>
              <a:buChar char="Ø"/>
            </a:pPr>
            <a:r>
              <a:rPr lang="en-US" dirty="0" smtClean="0"/>
              <a:t>The number of particles present during dissolution will remain constant or decrease whereas in crystallization the number of nuclei on which material is deposited may continuously increase.</a:t>
            </a:r>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628800"/>
            <a:ext cx="6696744" cy="3785652"/>
          </a:xfrm>
          <a:prstGeom prst="rect">
            <a:avLst/>
          </a:prstGeom>
          <a:noFill/>
        </p:spPr>
        <p:txBody>
          <a:bodyPr wrap="square" rtlCol="1">
            <a:spAutoFit/>
          </a:bodyPr>
          <a:lstStyle/>
          <a:p>
            <a:pPr algn="l" rtl="0">
              <a:lnSpc>
                <a:spcPct val="150000"/>
              </a:lnSpc>
            </a:pPr>
            <a:r>
              <a:rPr lang="en-US" sz="2000" b="1" dirty="0" smtClean="0"/>
              <a:t>The crystallization process consists essentially of two stages:</a:t>
            </a:r>
            <a:endParaRPr lang="en-US" sz="2000" dirty="0" smtClean="0"/>
          </a:p>
          <a:p>
            <a:pPr marL="800100" lvl="1" indent="-342900" algn="l" rtl="0">
              <a:lnSpc>
                <a:spcPct val="150000"/>
              </a:lnSpc>
              <a:buFont typeface="+mj-lt"/>
              <a:buAutoNum type="alphaUcPeriod"/>
            </a:pPr>
            <a:r>
              <a:rPr lang="en-US" sz="2000" dirty="0" smtClean="0"/>
              <a:t>Formation of small particles or nuclei.</a:t>
            </a:r>
          </a:p>
          <a:p>
            <a:pPr marL="800100" lvl="1" indent="-342900" algn="l" rtl="0">
              <a:lnSpc>
                <a:spcPct val="150000"/>
              </a:lnSpc>
              <a:buFont typeface="+mj-lt"/>
              <a:buAutoNum type="alphaUcPeriod"/>
            </a:pPr>
            <a:r>
              <a:rPr lang="en-US" sz="2000" dirty="0" smtClean="0"/>
              <a:t>Growth of the nuclei.</a:t>
            </a:r>
          </a:p>
          <a:p>
            <a:pPr algn="l" rtl="0">
              <a:lnSpc>
                <a:spcPct val="150000"/>
              </a:lnSpc>
            </a:pPr>
            <a:r>
              <a:rPr lang="en-US" sz="2000" dirty="0" smtClean="0">
                <a:solidFill>
                  <a:schemeClr val="accent2">
                    <a:lumMod val="75000"/>
                  </a:schemeClr>
                </a:solidFill>
              </a:rPr>
              <a:t>And for crystallization to occur, saturation and </a:t>
            </a:r>
            <a:r>
              <a:rPr lang="en-US" sz="2000" dirty="0" err="1" smtClean="0">
                <a:solidFill>
                  <a:schemeClr val="accent2">
                    <a:lumMod val="75000"/>
                  </a:schemeClr>
                </a:solidFill>
              </a:rPr>
              <a:t>supersaturation</a:t>
            </a:r>
            <a:r>
              <a:rPr lang="en-US" sz="2000" dirty="0" smtClean="0">
                <a:solidFill>
                  <a:schemeClr val="accent2">
                    <a:lumMod val="75000"/>
                  </a:schemeClr>
                </a:solidFill>
              </a:rPr>
              <a:t> must happen.</a:t>
            </a:r>
          </a:p>
          <a:p>
            <a:pPr algn="l" rtl="0">
              <a:lnSpc>
                <a:spcPct val="150000"/>
              </a:lnSpc>
            </a:pPr>
            <a:endParaRPr lang="en-US" sz="2000" dirty="0" smtClean="0"/>
          </a:p>
          <a:p>
            <a:pPr algn="l">
              <a:lnSpc>
                <a:spcPct val="150000"/>
              </a:lnSpc>
            </a:pPr>
            <a:endParaRPr lang="ar-SA"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910</TotalTime>
  <Words>2786</Words>
  <Application>Microsoft Office PowerPoint</Application>
  <PresentationFormat>On-screen Show (4:3)</PresentationFormat>
  <Paragraphs>243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dc:creator>
  <cp:lastModifiedBy>User</cp:lastModifiedBy>
  <cp:revision>104</cp:revision>
  <dcterms:created xsi:type="dcterms:W3CDTF">2010-09-22T13:24:07Z</dcterms:created>
  <dcterms:modified xsi:type="dcterms:W3CDTF">2015-10-04T05:58:33Z</dcterms:modified>
</cp:coreProperties>
</file>