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327" r:id="rId3"/>
    <p:sldId id="328" r:id="rId4"/>
    <p:sldId id="290" r:id="rId5"/>
    <p:sldId id="291" r:id="rId6"/>
    <p:sldId id="292" r:id="rId7"/>
    <p:sldId id="29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8.wmf"/><Relationship Id="rId7" Type="http://schemas.openxmlformats.org/officeDocument/2006/relationships/image" Target="../media/image13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2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1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8ADDAB-BE1F-4439-99FD-FBA2399B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ED894-06B8-4184-B02E-CA21E163BE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06E4B-CDD4-49C4-B3B3-6643F7EA8E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279B3-62EA-4037-BDC1-D2B4B3CA32C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31825-6C7B-4F23-82CA-D9091E95D3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7FAA3-2711-4EF6-B9DD-D7F10FD94FB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841A9-219E-48D8-AC96-E931039A7E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EA594-B06D-4B6C-8E5F-A2DE1D75756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1C901B3-D64B-4887-BA0B-9A62A1AC0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23D92-0A15-46C2-A08F-44CAB1EBD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A3794-1838-40A8-8594-7F6A7A536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8B6C-9618-4290-98CC-B835993EF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8FA6-29FF-4DE7-951E-D0955BA47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74D-3BE0-42A8-BE28-86A1F15D8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870-72D9-4880-9BA3-5D0126C4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D579-B699-4532-897C-5B38051BA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CFE33-3414-4A4C-9233-3D8BDFDB2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5C822-044A-447F-AD0D-7EA62DFAE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450E-C704-41B1-8B2D-CEC34FE4C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ED80-C1D5-4686-A99B-B2B918490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B40E-4D7C-4D96-AE03-2B255B305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C51728-3D39-4139-8105-EF5E9CD28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smtClean="0">
                <a:latin typeface="Times New Roman" pitchFamily="18" charset="0"/>
              </a:rPr>
              <a:t>CS621: Artificial Intelligence</a:t>
            </a:r>
            <a:endParaRPr lang="en-US" sz="3600" smtClean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Lecture 35–Himalayan Club example; introducing Prolog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Introduction through an example </a:t>
            </a:r>
            <a:r>
              <a:rPr lang="en-US" sz="2400" i="1" smtClean="0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smtClean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smtClean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Let </a:t>
            </a:r>
            <a:r>
              <a:rPr lang="en-US" sz="2000" i="1" smtClean="0"/>
              <a:t>mc</a:t>
            </a:r>
            <a:r>
              <a:rPr lang="en-US" sz="2000" smtClean="0"/>
              <a:t> denote mountain climber and </a:t>
            </a:r>
            <a:r>
              <a:rPr lang="en-US" sz="2000" i="1" smtClean="0"/>
              <a:t>sk</a:t>
            </a:r>
            <a:r>
              <a:rPr lang="en-US" sz="2000" smtClean="0"/>
              <a:t> denotes skier. Knowledge representation in the given problem is as follows: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member(A)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member(B)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/>
              <a:t>member(C)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∀x[member(x) → (mc(x) ∨ sk(x))]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∀x[mc(x) → ~like(x,rain)]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∀x[sk(x) → like(x, snow)]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∀x[like(B, x) → ~like(A,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∀x[~like(B, x) → like(A, x)]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rain)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like(A, snow)</a:t>
            </a:r>
          </a:p>
          <a:p>
            <a:pPr marL="971550" lvl="1" indent="-514350" eaLnBrk="1" hangingPunct="1">
              <a:lnSpc>
                <a:spcPct val="80000"/>
              </a:lnSpc>
              <a:buFont typeface="Calibri" pitchFamily="34" charset="0"/>
              <a:buAutoNum type="arabicPeriod"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Question: ∃x[member(x) ∧ mc(x) ∧ ~sk(x)]</a:t>
            </a:r>
            <a:endParaRPr lang="en-US" sz="1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We have to infer the 11</a:t>
            </a:r>
            <a:r>
              <a:rPr lang="en-US" sz="2000" baseline="30000" smtClean="0"/>
              <a:t>th</a:t>
            </a:r>
            <a:r>
              <a:rPr lang="en-US" sz="2000" smtClean="0"/>
              <a:t> expression from the given 10.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Done through Resolution Refutation.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Club example: Inferencing</a:t>
            </a:r>
          </a:p>
        </p:txBody>
      </p:sp>
      <p:sp>
        <p:nvSpPr>
          <p:cNvPr id="1036" name="Rectangle 3"/>
          <p:cNvSpPr>
            <a:spLocks noChangeArrowheads="1"/>
          </p:cNvSpPr>
          <p:nvPr/>
        </p:nvSpPr>
        <p:spPr bwMode="auto">
          <a:xfrm>
            <a:off x="457200" y="6858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Can be written as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tx1"/>
              </a:buClr>
              <a:buSzPct val="55000"/>
              <a:buFont typeface="Times New Roman" pitchFamily="18" charset="0"/>
              <a:buChar char="–"/>
            </a:pPr>
            <a:r>
              <a:rPr lang="en-US" sz="24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2286000"/>
          <a:ext cx="4953000" cy="468313"/>
        </p:xfrm>
        <a:graphic>
          <a:graphicData uri="http://schemas.openxmlformats.org/presentationml/2006/ole">
            <p:oleObj spid="_x0000_s1026" name="Equation" r:id="rId4" imgW="2145960" imgH="2030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ph idx="1"/>
          </p:nvPr>
        </p:nvGraphicFramePr>
        <p:xfrm>
          <a:off x="4349750" y="3057525"/>
          <a:ext cx="4029075" cy="400050"/>
        </p:xfrm>
        <a:graphic>
          <a:graphicData uri="http://schemas.openxmlformats.org/presentationml/2006/ole">
            <p:oleObj spid="_x0000_s1027" name="Equation" r:id="rId5" imgW="1968480" imgH="2030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2667000" y="3200400"/>
          <a:ext cx="3810000" cy="423863"/>
        </p:xfrm>
        <a:graphic>
          <a:graphicData uri="http://schemas.openxmlformats.org/presentationml/2006/ole">
            <p:oleObj spid="_x0000_s1028" name="Equation" r:id="rId6" imgW="1828800" imgH="203040" progId="Equation.3">
              <p:embed/>
            </p:oleObj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996950" y="3657600"/>
          <a:ext cx="3492500" cy="466725"/>
        </p:xfrm>
        <a:graphic>
          <a:graphicData uri="http://schemas.openxmlformats.org/presentationml/2006/ole">
            <p:oleObj spid="_x0000_s1029" name="Equation" r:id="rId7" imgW="152388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2895600" y="4114800"/>
          <a:ext cx="2997200" cy="466725"/>
        </p:xfrm>
        <a:graphic>
          <a:graphicData uri="http://schemas.openxmlformats.org/presentationml/2006/ole">
            <p:oleObj spid="_x0000_s1030" name="Equation" r:id="rId8" imgW="1307880" imgH="20304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996950" y="4648200"/>
          <a:ext cx="3422650" cy="434975"/>
        </p:xfrm>
        <a:graphic>
          <a:graphicData uri="http://schemas.openxmlformats.org/presentationml/2006/ole">
            <p:oleObj spid="_x0000_s1031" name="Equation" r:id="rId9" imgW="1600200" imgH="203040" progId="Equation.3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2743200" y="5105400"/>
          <a:ext cx="3016250" cy="434975"/>
        </p:xfrm>
        <a:graphic>
          <a:graphicData uri="http://schemas.openxmlformats.org/presentationml/2006/ole">
            <p:oleObj spid="_x0000_s1032" name="Equation" r:id="rId10" imgW="1409400" imgH="203040" progId="Equation.3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1093788" y="5562600"/>
          <a:ext cx="3451225" cy="427038"/>
        </p:xfrm>
        <a:graphic>
          <a:graphicData uri="http://schemas.openxmlformats.org/presentationml/2006/ole">
            <p:oleObj spid="_x0000_s1033" name="Equation" r:id="rId11" imgW="1638000" imgH="203040" progId="Equation.3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2819400" y="6096000"/>
          <a:ext cx="3049588" cy="427038"/>
        </p:xfrm>
        <a:graphic>
          <a:graphicData uri="http://schemas.openxmlformats.org/presentationml/2006/ole">
            <p:oleObj spid="_x0000_s1034" name="Equation" r:id="rId12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8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buClr>
                <a:schemeClr val="tx1"/>
              </a:buClr>
              <a:buFont typeface="Times New Roman" pitchFamily="18" charset="0"/>
              <a:buAutoNum type="arabicPeriod" startAt="9"/>
            </a:pPr>
            <a:r>
              <a:rPr lang="en-US" smtClean="0">
                <a:latin typeface="Times New Roman" pitchFamily="18" charset="0"/>
              </a:rPr>
              <a:t>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r>
              <a:rPr lang="en-US" smtClean="0">
                <a:latin typeface="Times New Roman" pitchFamily="18" charset="0"/>
              </a:rPr>
              <a:t>Negate–   </a:t>
            </a: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Char char="–"/>
            </a:pPr>
            <a:endParaRPr lang="en-US" smtClean="0">
              <a:latin typeface="Times New Roman" pitchFamily="18" charset="0"/>
            </a:endParaRPr>
          </a:p>
          <a:p>
            <a:pPr marL="990600" lvl="1" indent="-533400" eaLnBrk="1" hangingPunct="1">
              <a:buClr>
                <a:schemeClr val="tx1"/>
              </a:buClr>
              <a:buFont typeface="Times New Roman" pitchFamily="18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41425" y="404813"/>
          <a:ext cx="3330575" cy="433387"/>
        </p:xfrm>
        <a:graphic>
          <a:graphicData uri="http://schemas.openxmlformats.org/presentationml/2006/ole">
            <p:oleObj spid="_x0000_s2050" name="Equation" r:id="rId4" imgW="156204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971800" y="938213"/>
          <a:ext cx="2382838" cy="433387"/>
        </p:xfrm>
        <a:graphic>
          <a:graphicData uri="http://schemas.openxmlformats.org/presentationml/2006/ole">
            <p:oleObj spid="_x0000_s2051" name="Equation" r:id="rId5" imgW="111744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295400" y="1506538"/>
          <a:ext cx="1600200" cy="474662"/>
        </p:xfrm>
        <a:graphic>
          <a:graphicData uri="http://schemas.openxmlformats.org/presentationml/2006/ole">
            <p:oleObj spid="_x0000_s2052" name="Equation" r:id="rId6" imgW="685800" imgH="20304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19200" y="2136775"/>
          <a:ext cx="1676400" cy="454025"/>
        </p:xfrm>
        <a:graphic>
          <a:graphicData uri="http://schemas.openxmlformats.org/presentationml/2006/ole">
            <p:oleObj spid="_x0000_s2053" name="Equation" r:id="rId7" imgW="749160" imgH="203040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1247775" y="2667000"/>
          <a:ext cx="4591050" cy="452438"/>
        </p:xfrm>
        <a:graphic>
          <a:graphicData uri="http://schemas.openxmlformats.org/presentationml/2006/ole">
            <p:oleObj spid="_x0000_s2054" name="Equation" r:id="rId8" imgW="2057400" imgH="203040" progId="Equation.3">
              <p:embed/>
            </p:oleObj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2868613" y="3200400"/>
          <a:ext cx="4903787" cy="452438"/>
        </p:xfrm>
        <a:graphic>
          <a:graphicData uri="http://schemas.openxmlformats.org/presentationml/2006/ole">
            <p:oleObj spid="_x0000_s2055" name="Equation" r:id="rId9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6038"/>
            <a:ext cx="8229600" cy="5821362"/>
          </a:xfrm>
        </p:spPr>
        <p:txBody>
          <a:bodyPr/>
          <a:lstStyle/>
          <a:p>
            <a:pPr marL="609600" indent="-609600" eaLnBrk="1" hangingPunct="1"/>
            <a:r>
              <a:rPr lang="en-US" smtClean="0">
                <a:latin typeface="Times New Roman" pitchFamily="18" charset="0"/>
              </a:rPr>
              <a:t>Now standardize the variables apart which results in the following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3083" name="Rectangle 3"/>
          <p:cNvSpPr>
            <a:spLocks noChangeArrowheads="1"/>
          </p:cNvSpPr>
          <p:nvPr/>
        </p:nvSpPr>
        <p:spPr bwMode="auto">
          <a:xfrm>
            <a:off x="457200" y="990600"/>
            <a:ext cx="403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member(A)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member(B)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member(C)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tx1"/>
              </a:buClr>
              <a:buSzPct val="60000"/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050925" y="2620963"/>
          <a:ext cx="3994150" cy="423862"/>
        </p:xfrm>
        <a:graphic>
          <a:graphicData uri="http://schemas.openxmlformats.org/presentationml/2006/ole">
            <p:oleObj spid="_x0000_s3074" name="Equation" r:id="rId4" imgW="191736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016000" y="3114675"/>
          <a:ext cx="3200400" cy="466725"/>
        </p:xfrm>
        <a:graphic>
          <a:graphicData uri="http://schemas.openxmlformats.org/presentationml/2006/ole">
            <p:oleObj spid="_x0000_s3075" name="Equation" r:id="rId5" imgW="1396800" imgH="20304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031875" y="3603625"/>
          <a:ext cx="3151188" cy="434975"/>
        </p:xfrm>
        <a:graphic>
          <a:graphicData uri="http://schemas.openxmlformats.org/presentationml/2006/ole">
            <p:oleObj spid="_x0000_s3076" name="Equation" r:id="rId6" imgW="1473120" imgH="203040" progId="Equation.3">
              <p:embed/>
            </p:oleObj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060450" y="4144963"/>
          <a:ext cx="3211513" cy="427037"/>
        </p:xfrm>
        <a:graphic>
          <a:graphicData uri="http://schemas.openxmlformats.org/presentationml/2006/ole">
            <p:oleObj spid="_x0000_s3077" name="Equation" r:id="rId7" imgW="1523880" imgH="203040" progId="Equation.3">
              <p:embed/>
            </p:oleObj>
          </a:graphicData>
        </a:graphic>
      </p:graphicFrame>
      <p:graphicFrame>
        <p:nvGraphicFramePr>
          <p:cNvPr id="3078" name="Object 8"/>
          <p:cNvGraphicFramePr>
            <a:graphicFrameLocks noChangeAspect="1"/>
          </p:cNvGraphicFramePr>
          <p:nvPr/>
        </p:nvGraphicFramePr>
        <p:xfrm>
          <a:off x="1020763" y="4648200"/>
          <a:ext cx="2546350" cy="433388"/>
        </p:xfrm>
        <a:graphic>
          <a:graphicData uri="http://schemas.openxmlformats.org/presentationml/2006/ole">
            <p:oleObj spid="_x0000_s3078" name="Equation" r:id="rId8" imgW="1193760" imgH="203040" progId="Equation.3">
              <p:embed/>
            </p:oleObj>
          </a:graphicData>
        </a:graphic>
      </p:graphicFrame>
      <p:graphicFrame>
        <p:nvGraphicFramePr>
          <p:cNvPr id="3079" name="Object 9"/>
          <p:cNvGraphicFramePr>
            <a:graphicFrameLocks noChangeAspect="1"/>
          </p:cNvGraphicFramePr>
          <p:nvPr/>
        </p:nvGraphicFramePr>
        <p:xfrm>
          <a:off x="990600" y="5186363"/>
          <a:ext cx="1524000" cy="452437"/>
        </p:xfrm>
        <a:graphic>
          <a:graphicData uri="http://schemas.openxmlformats.org/presentationml/2006/ole">
            <p:oleObj spid="_x0000_s3079" name="Equation" r:id="rId9" imgW="685800" imgH="203040" progId="Equation.3">
              <p:embed/>
            </p:oleObj>
          </a:graphicData>
        </a:graphic>
      </p:graphicFrame>
      <p:graphicFrame>
        <p:nvGraphicFramePr>
          <p:cNvPr id="3080" name="Object 10"/>
          <p:cNvGraphicFramePr>
            <a:graphicFrameLocks noChangeAspect="1"/>
          </p:cNvGraphicFramePr>
          <p:nvPr/>
        </p:nvGraphicFramePr>
        <p:xfrm>
          <a:off x="990600" y="5718175"/>
          <a:ext cx="1676400" cy="454025"/>
        </p:xfrm>
        <a:graphic>
          <a:graphicData uri="http://schemas.openxmlformats.org/presentationml/2006/ole">
            <p:oleObj spid="_x0000_s3080" name="Equation" r:id="rId10" imgW="749160" imgH="203040" progId="Equation.3">
              <p:embed/>
            </p:oleObj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1330325" y="6176963"/>
          <a:ext cx="4591050" cy="452437"/>
        </p:xfrm>
        <a:graphic>
          <a:graphicData uri="http://schemas.openxmlformats.org/presentationml/2006/ole">
            <p:oleObj spid="_x0000_s3081" name="Equation" r:id="rId11" imgW="2057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3038" y="152400"/>
          <a:ext cx="2549525" cy="339725"/>
        </p:xfrm>
        <a:graphic>
          <a:graphicData uri="http://schemas.openxmlformats.org/presentationml/2006/ole">
            <p:oleObj spid="_x0000_s4098" name="Equation" r:id="rId4" imgW="152388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228600"/>
          <a:ext cx="1143000" cy="309563"/>
        </p:xfrm>
        <a:graphic>
          <a:graphicData uri="http://schemas.openxmlformats.org/presentationml/2006/ole">
            <p:oleObj spid="_x0000_s4099" name="Equation" r:id="rId5" imgW="749160" imgH="203040" progId="Equation.3">
              <p:embed/>
            </p:oleObj>
          </a:graphicData>
        </a:graphic>
      </p:graphicFrame>
      <p:sp>
        <p:nvSpPr>
          <p:cNvPr id="4112" name="Line 4"/>
          <p:cNvSpPr>
            <a:spLocks noChangeShapeType="1"/>
          </p:cNvSpPr>
          <p:nvPr/>
        </p:nvSpPr>
        <p:spPr bwMode="auto">
          <a:xfrm>
            <a:off x="2133600" y="533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5"/>
          <p:cNvSpPr>
            <a:spLocks noChangeShapeType="1"/>
          </p:cNvSpPr>
          <p:nvPr/>
        </p:nvSpPr>
        <p:spPr bwMode="auto">
          <a:xfrm flipH="1">
            <a:off x="2895600" y="533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62200" y="1143000"/>
          <a:ext cx="1371600" cy="322263"/>
        </p:xfrm>
        <a:graphic>
          <a:graphicData uri="http://schemas.openxmlformats.org/presentationml/2006/ole">
            <p:oleObj spid="_x0000_s4100" name="Equation" r:id="rId6" imgW="863280" imgH="2030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4505325" y="1143000"/>
          <a:ext cx="2341563" cy="341313"/>
        </p:xfrm>
        <a:graphic>
          <a:graphicData uri="http://schemas.openxmlformats.org/presentationml/2006/ole">
            <p:oleObj spid="_x0000_s4101" name="Equation" r:id="rId7" imgW="1396800" imgH="203040" progId="Equation.3">
              <p:embed/>
            </p:oleObj>
          </a:graphicData>
        </a:graphic>
      </p:graphicFrame>
      <p:sp>
        <p:nvSpPr>
          <p:cNvPr id="4114" name="Line 8"/>
          <p:cNvSpPr>
            <a:spLocks noChangeShapeType="1"/>
          </p:cNvSpPr>
          <p:nvPr/>
        </p:nvSpPr>
        <p:spPr bwMode="auto">
          <a:xfrm>
            <a:off x="2895600" y="1447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9"/>
          <p:cNvSpPr>
            <a:spLocks noChangeShapeType="1"/>
          </p:cNvSpPr>
          <p:nvPr/>
        </p:nvSpPr>
        <p:spPr bwMode="auto">
          <a:xfrm flipH="1">
            <a:off x="3810000" y="144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5192713" y="1828800"/>
          <a:ext cx="3178175" cy="338138"/>
        </p:xfrm>
        <a:graphic>
          <a:graphicData uri="http://schemas.openxmlformats.org/presentationml/2006/ole">
            <p:oleObj spid="_x0000_s4102" name="Equation" r:id="rId8" imgW="1917360" imgH="203040" progId="Equation.3">
              <p:embed/>
            </p:oleObj>
          </a:graphicData>
        </a:graphic>
      </p:graphicFrame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3429000" y="1905000"/>
          <a:ext cx="838200" cy="327025"/>
        </p:xfrm>
        <a:graphic>
          <a:graphicData uri="http://schemas.openxmlformats.org/presentationml/2006/ole">
            <p:oleObj spid="_x0000_s4103" name="Equation" r:id="rId9" imgW="520560" imgH="203040" progId="Equation.3">
              <p:embed/>
            </p:oleObj>
          </a:graphicData>
        </a:graphic>
      </p:graphicFrame>
      <p:sp>
        <p:nvSpPr>
          <p:cNvPr id="4116" name="Line 12"/>
          <p:cNvSpPr>
            <a:spLocks noChangeShapeType="1"/>
          </p:cNvSpPr>
          <p:nvPr/>
        </p:nvSpPr>
        <p:spPr bwMode="auto">
          <a:xfrm>
            <a:off x="3733800" y="2209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3"/>
          <p:cNvSpPr>
            <a:spLocks noChangeShapeType="1"/>
          </p:cNvSpPr>
          <p:nvPr/>
        </p:nvSpPr>
        <p:spPr bwMode="auto">
          <a:xfrm flipH="1">
            <a:off x="4191000" y="21336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4" name="Object 14"/>
          <p:cNvGraphicFramePr>
            <a:graphicFrameLocks noChangeAspect="1"/>
          </p:cNvGraphicFramePr>
          <p:nvPr/>
        </p:nvGraphicFramePr>
        <p:xfrm>
          <a:off x="3130550" y="2895600"/>
          <a:ext cx="2355850" cy="341313"/>
        </p:xfrm>
        <a:graphic>
          <a:graphicData uri="http://schemas.openxmlformats.org/presentationml/2006/ole">
            <p:oleObj spid="_x0000_s4104" name="Equation" r:id="rId10" imgW="1409400" imgH="203040" progId="Equation.3">
              <p:embed/>
            </p:oleObj>
          </a:graphicData>
        </a:graphic>
      </p:graphicFrame>
      <p:graphicFrame>
        <p:nvGraphicFramePr>
          <p:cNvPr id="4105" name="Object 15"/>
          <p:cNvGraphicFramePr>
            <a:graphicFrameLocks noChangeAspect="1"/>
          </p:cNvGraphicFramePr>
          <p:nvPr/>
        </p:nvGraphicFramePr>
        <p:xfrm>
          <a:off x="6483350" y="2895600"/>
          <a:ext cx="1212850" cy="328613"/>
        </p:xfrm>
        <a:graphic>
          <a:graphicData uri="http://schemas.openxmlformats.org/presentationml/2006/ole">
            <p:oleObj spid="_x0000_s4105" name="Equation" r:id="rId11" imgW="749160" imgH="203040" progId="Equation.3">
              <p:embed/>
            </p:oleObj>
          </a:graphicData>
        </a:graphic>
      </p:graphicFrame>
      <p:sp>
        <p:nvSpPr>
          <p:cNvPr id="4118" name="Line 16"/>
          <p:cNvSpPr>
            <a:spLocks noChangeShapeType="1"/>
          </p:cNvSpPr>
          <p:nvPr/>
        </p:nvSpPr>
        <p:spPr bwMode="auto">
          <a:xfrm>
            <a:off x="4349750" y="3200400"/>
            <a:ext cx="12890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17"/>
          <p:cNvSpPr>
            <a:spLocks noChangeShapeType="1"/>
          </p:cNvSpPr>
          <p:nvPr/>
        </p:nvSpPr>
        <p:spPr bwMode="auto">
          <a:xfrm flipH="1">
            <a:off x="5638800" y="3200400"/>
            <a:ext cx="13017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8"/>
          <p:cNvGraphicFramePr>
            <a:graphicFrameLocks noChangeAspect="1"/>
          </p:cNvGraphicFramePr>
          <p:nvPr/>
        </p:nvGraphicFramePr>
        <p:xfrm>
          <a:off x="5181600" y="3810000"/>
          <a:ext cx="685800" cy="323850"/>
        </p:xfrm>
        <a:graphic>
          <a:graphicData uri="http://schemas.openxmlformats.org/presentationml/2006/ole">
            <p:oleObj spid="_x0000_s4106" name="Equation" r:id="rId12" imgW="431640" imgH="203040" progId="Equation.3">
              <p:embed/>
            </p:oleObj>
          </a:graphicData>
        </a:graphic>
      </p:graphicFrame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944563" y="3810000"/>
          <a:ext cx="3670300" cy="361950"/>
        </p:xfrm>
        <a:graphic>
          <a:graphicData uri="http://schemas.openxmlformats.org/presentationml/2006/ole">
            <p:oleObj spid="_x0000_s4107" name="Equation" r:id="rId13" imgW="2057400" imgH="203040" progId="Equation.3">
              <p:embed/>
            </p:oleObj>
          </a:graphicData>
        </a:graphic>
      </p:graphicFrame>
      <p:sp>
        <p:nvSpPr>
          <p:cNvPr id="4120" name="Line 20"/>
          <p:cNvSpPr>
            <a:spLocks noChangeShapeType="1"/>
          </p:cNvSpPr>
          <p:nvPr/>
        </p:nvSpPr>
        <p:spPr bwMode="auto">
          <a:xfrm>
            <a:off x="2971800" y="4191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1"/>
          <p:cNvSpPr>
            <a:spLocks noChangeShapeType="1"/>
          </p:cNvSpPr>
          <p:nvPr/>
        </p:nvSpPr>
        <p:spPr bwMode="auto">
          <a:xfrm flipH="1">
            <a:off x="3810000" y="4114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22"/>
          <p:cNvGraphicFramePr>
            <a:graphicFrameLocks noChangeAspect="1"/>
          </p:cNvGraphicFramePr>
          <p:nvPr/>
        </p:nvGraphicFramePr>
        <p:xfrm>
          <a:off x="2667000" y="4724400"/>
          <a:ext cx="2438400" cy="361950"/>
        </p:xfrm>
        <a:graphic>
          <a:graphicData uri="http://schemas.openxmlformats.org/presentationml/2006/ole">
            <p:oleObj spid="_x0000_s4108" name="Equation" r:id="rId14" imgW="1371600" imgH="203040" progId="Equation.3">
              <p:embed/>
            </p:oleObj>
          </a:graphicData>
        </a:graphic>
      </p:graphicFrame>
      <p:graphicFrame>
        <p:nvGraphicFramePr>
          <p:cNvPr id="4109" name="Object 23"/>
          <p:cNvGraphicFramePr>
            <a:graphicFrameLocks noChangeAspect="1"/>
          </p:cNvGraphicFramePr>
          <p:nvPr/>
        </p:nvGraphicFramePr>
        <p:xfrm>
          <a:off x="5943600" y="4724400"/>
          <a:ext cx="838200" cy="327025"/>
        </p:xfrm>
        <a:graphic>
          <a:graphicData uri="http://schemas.openxmlformats.org/presentationml/2006/ole">
            <p:oleObj spid="_x0000_s4109" name="Equation" r:id="rId15" imgW="520560" imgH="203040" progId="Equation.3">
              <p:embed/>
            </p:oleObj>
          </a:graphicData>
        </a:graphic>
      </p:graphicFrame>
      <p:sp>
        <p:nvSpPr>
          <p:cNvPr id="4122" name="Line 24"/>
          <p:cNvSpPr>
            <a:spLocks noChangeShapeType="1"/>
          </p:cNvSpPr>
          <p:nvPr/>
        </p:nvSpPr>
        <p:spPr bwMode="auto">
          <a:xfrm>
            <a:off x="37338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5"/>
          <p:cNvSpPr>
            <a:spLocks noChangeShapeType="1"/>
          </p:cNvSpPr>
          <p:nvPr/>
        </p:nvSpPr>
        <p:spPr bwMode="auto">
          <a:xfrm flipH="1">
            <a:off x="4495800" y="4953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10" name="Object 26"/>
          <p:cNvGraphicFramePr>
            <a:graphicFrameLocks noChangeAspect="1"/>
          </p:cNvGraphicFramePr>
          <p:nvPr/>
        </p:nvGraphicFramePr>
        <p:xfrm>
          <a:off x="3810000" y="5562600"/>
          <a:ext cx="1493838" cy="346075"/>
        </p:xfrm>
        <a:graphic>
          <a:graphicData uri="http://schemas.openxmlformats.org/presentationml/2006/ole">
            <p:oleObj spid="_x0000_s4110" name="Equation" r:id="rId16" imgW="876240" imgH="203040" progId="Equation.3">
              <p:embed/>
            </p:oleObj>
          </a:graphicData>
        </a:graphic>
      </p:graphicFrame>
      <p:graphicFrame>
        <p:nvGraphicFramePr>
          <p:cNvPr id="4111" name="Object 27"/>
          <p:cNvGraphicFramePr>
            <a:graphicFrameLocks noChangeAspect="1"/>
          </p:cNvGraphicFramePr>
          <p:nvPr/>
        </p:nvGraphicFramePr>
        <p:xfrm>
          <a:off x="5791200" y="5486400"/>
          <a:ext cx="1295400" cy="350838"/>
        </p:xfrm>
        <a:graphic>
          <a:graphicData uri="http://schemas.openxmlformats.org/presentationml/2006/ole">
            <p:oleObj spid="_x0000_s4111" name="Equation" r:id="rId17" imgW="749160" imgH="203040" progId="Equation.3">
              <p:embed/>
            </p:oleObj>
          </a:graphicData>
        </a:graphic>
      </p:graphicFrame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5943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>
            <a:off x="5181600" y="5791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029200" y="64770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Oval 31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7</a:t>
            </a:r>
          </a:p>
        </p:txBody>
      </p:sp>
      <p:sp>
        <p:nvSpPr>
          <p:cNvPr id="4128" name="Oval 32"/>
          <p:cNvSpPr>
            <a:spLocks noChangeArrowheads="1"/>
          </p:cNvSpPr>
          <p:nvPr/>
        </p:nvSpPr>
        <p:spPr bwMode="auto">
          <a:xfrm>
            <a:off x="4953000" y="228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10</a:t>
            </a:r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19812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12</a:t>
            </a:r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7010400" y="1143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5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3048000" y="1905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8458200" y="18288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4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819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14</a:t>
            </a:r>
          </a:p>
        </p:txBody>
      </p:sp>
      <p:sp>
        <p:nvSpPr>
          <p:cNvPr id="4134" name="Oval 38"/>
          <p:cNvSpPr>
            <a:spLocks noChangeArrowheads="1"/>
          </p:cNvSpPr>
          <p:nvPr/>
        </p:nvSpPr>
        <p:spPr bwMode="auto">
          <a:xfrm>
            <a:off x="7772400" y="2895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2362200" y="3505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11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096000" y="38100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15</a:t>
            </a: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16</a:t>
            </a:r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13</a:t>
            </a:r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17</a:t>
            </a:r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7239000" y="5486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290</Words>
  <Application>Microsoft Office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Blends</vt:lpstr>
      <vt:lpstr>Equation</vt:lpstr>
      <vt:lpstr>CS621: Artificial Intelligence</vt:lpstr>
      <vt:lpstr>Himalayan Club example</vt:lpstr>
      <vt:lpstr>Example contd.</vt:lpstr>
      <vt:lpstr>Club example: Inferencing</vt:lpstr>
      <vt:lpstr>Slide 5</vt:lpstr>
      <vt:lpstr>Slide 6</vt:lpstr>
      <vt:lpstr>Slide 7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Basit</cp:lastModifiedBy>
  <cp:revision>61</cp:revision>
  <dcterms:created xsi:type="dcterms:W3CDTF">2007-07-27T07:29:18Z</dcterms:created>
  <dcterms:modified xsi:type="dcterms:W3CDTF">2011-05-27T19:35:35Z</dcterms:modified>
</cp:coreProperties>
</file>