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3" r:id="rId9"/>
    <p:sldId id="270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64717D0-332A-4C55-8FCB-C51AE0FF4A4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C93CC8C-38EF-49CB-BF57-0511DA386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17D0-332A-4C55-8FCB-C51AE0FF4A4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CC8C-38EF-49CB-BF57-0511DA386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17D0-332A-4C55-8FCB-C51AE0FF4A4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CC8C-38EF-49CB-BF57-0511DA386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17D0-332A-4C55-8FCB-C51AE0FF4A4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CC8C-38EF-49CB-BF57-0511DA386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17D0-332A-4C55-8FCB-C51AE0FF4A4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CC8C-38EF-49CB-BF57-0511DA386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17D0-332A-4C55-8FCB-C51AE0FF4A4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CC8C-38EF-49CB-BF57-0511DA386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4717D0-332A-4C55-8FCB-C51AE0FF4A4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93CC8C-38EF-49CB-BF57-0511DA38608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64717D0-332A-4C55-8FCB-C51AE0FF4A4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C93CC8C-38EF-49CB-BF57-0511DA386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17D0-332A-4C55-8FCB-C51AE0FF4A4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CC8C-38EF-49CB-BF57-0511DA386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17D0-332A-4C55-8FCB-C51AE0FF4A4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CC8C-38EF-49CB-BF57-0511DA386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17D0-332A-4C55-8FCB-C51AE0FF4A4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CC8C-38EF-49CB-BF57-0511DA386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64717D0-332A-4C55-8FCB-C51AE0FF4A4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C93CC8C-38EF-49CB-BF57-0511DA3860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opedia.com/TERM/M/machine_language.html" TargetMode="External"/><Relationship Id="rId2" Type="http://schemas.openxmlformats.org/officeDocument/2006/relationships/hyperlink" Target="http://www.webopedia.com/TERM/L/languag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ebopedia.com/TERM/I/interpreter.html" TargetMode="External"/><Relationship Id="rId5" Type="http://schemas.openxmlformats.org/officeDocument/2006/relationships/hyperlink" Target="http://www.webopedia.com/TERM/C/compiler.html" TargetMode="External"/><Relationship Id="rId4" Type="http://schemas.openxmlformats.org/officeDocument/2006/relationships/hyperlink" Target="http://www.webopedia.com/TERM/L/low_level_language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CSC 201 Orientation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C Programming Language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714364"/>
          </a:xfrm>
        </p:spPr>
        <p:txBody>
          <a:bodyPr/>
          <a:lstStyle/>
          <a:p>
            <a:r>
              <a:rPr lang="en-US" dirty="0" smtClean="0"/>
              <a:t>What is C???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500174"/>
            <a:ext cx="4680520" cy="50743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 is a high-level and general purpose programming language .</a:t>
            </a:r>
          </a:p>
          <a:p>
            <a:r>
              <a:rPr lang="en-US" sz="2400" dirty="0" smtClean="0"/>
              <a:t>Developed in the early 1970s.</a:t>
            </a:r>
          </a:p>
          <a:p>
            <a:r>
              <a:rPr lang="en-US" sz="2400" dirty="0" smtClean="0"/>
              <a:t>Ranked among the most widely used languages, C has a compiler for most computer systems .</a:t>
            </a:r>
          </a:p>
          <a:p>
            <a:r>
              <a:rPr lang="en-US" sz="2400" dirty="0" smtClean="0"/>
              <a:t>Operating system programs such as Windows, Unix, Linux are written in C language</a:t>
            </a:r>
          </a:p>
          <a:p>
            <a:endParaRPr lang="en-US" dirty="0"/>
          </a:p>
        </p:txBody>
      </p:sp>
      <p:pic>
        <p:nvPicPr>
          <p:cNvPr id="25602" name="Picture 2" descr="http://farm6.staticflickr.com/5456/9533316817_c7e0c6d7a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8024" y="1714488"/>
            <a:ext cx="4355976" cy="46529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What are high- level- programming language 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languages</a:t>
            </a:r>
            <a:r>
              <a:rPr lang="en-US" dirty="0" smtClean="0"/>
              <a:t> that are closer to human languages and further from </a:t>
            </a:r>
            <a:r>
              <a:rPr lang="en-US" dirty="0" smtClean="0">
                <a:hlinkClick r:id="rId3"/>
              </a:rPr>
              <a:t>machine languages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high- level- programming language  : </a:t>
            </a:r>
            <a:r>
              <a:rPr lang="en-US" dirty="0" smtClean="0"/>
              <a:t>C/C++ , Java , Pascal , FORTRAN , BASIC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low- level- programming language  : </a:t>
            </a:r>
            <a:r>
              <a:rPr lang="en-US" dirty="0" smtClean="0"/>
              <a:t>Assembly</a:t>
            </a:r>
          </a:p>
          <a:p>
            <a:r>
              <a:rPr lang="en-US" dirty="0" smtClean="0"/>
              <a:t>The main advantage of high-level languages over </a:t>
            </a:r>
            <a:r>
              <a:rPr lang="en-US" dirty="0" smtClean="0">
                <a:hlinkClick r:id="rId4"/>
              </a:rPr>
              <a:t>low-level languages</a:t>
            </a:r>
            <a:r>
              <a:rPr lang="en-US" dirty="0" smtClean="0"/>
              <a:t> is that they are easier to read, write, and maintain. </a:t>
            </a:r>
          </a:p>
          <a:p>
            <a:r>
              <a:rPr lang="en-US" dirty="0" smtClean="0"/>
              <a:t>programs written in a high-level language must be translated into machine language by a </a:t>
            </a:r>
            <a:r>
              <a:rPr lang="en-US" dirty="0" smtClean="0">
                <a:hlinkClick r:id="rId5"/>
              </a:rPr>
              <a:t>compiler</a:t>
            </a:r>
            <a:r>
              <a:rPr lang="en-US" dirty="0" smtClean="0"/>
              <a:t> or </a:t>
            </a:r>
            <a:r>
              <a:rPr lang="en-US" dirty="0" smtClean="0">
                <a:hlinkClick r:id="rId6"/>
              </a:rPr>
              <a:t>interpreter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programming languages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52120" y="2214555"/>
            <a:ext cx="2702674" cy="4094766"/>
          </a:xfrm>
          <a:prstGeom prst="rect">
            <a:avLst/>
          </a:prstGeom>
          <a:noFill/>
        </p:spPr>
      </p:pic>
      <p:pic>
        <p:nvPicPr>
          <p:cNvPr id="23554" name="Picture 2" descr="http://www.cise.ufl.edu/%7Emssz/CompOrg/Figure2.1-CompLan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7" y="2214554"/>
            <a:ext cx="4829175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“HELLO WORLD” PROGRAM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7158" y="2348880"/>
            <a:ext cx="4071966" cy="1857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Pascal code:</a:t>
            </a:r>
          </a:p>
          <a:p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HelloWorld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;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begin 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writeln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('Hello World');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 algn="ctr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0" y="2143116"/>
            <a:ext cx="4043362" cy="22939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fontScale="62500" lnSpcReduction="20000"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 code:</a:t>
            </a:r>
          </a:p>
          <a:p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/* Hello World program */</a:t>
            </a:r>
          </a:p>
          <a:p>
            <a:pPr>
              <a:buNone/>
            </a:pPr>
            <a:endParaRPr lang="en-US" sz="23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 #include&lt;</a:t>
            </a: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&gt; </a:t>
            </a:r>
            <a:endParaRPr lang="en-US" sz="23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3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() { </a:t>
            </a:r>
          </a:p>
          <a:p>
            <a:pPr>
              <a:buNone/>
            </a:pPr>
            <a:endParaRPr lang="en-US" sz="23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3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("Hello World");</a:t>
            </a:r>
          </a:p>
          <a:p>
            <a:pPr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3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348" y="4572008"/>
            <a:ext cx="5072098" cy="1785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JAVA code:</a:t>
            </a:r>
          </a:p>
          <a:p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HelloWorld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public static void main(String[]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) { </a:t>
            </a:r>
          </a:p>
          <a:p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("Hello  World"); } }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cap="small" dirty="0" smtClean="0"/>
              <a:t>Course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CSC 201 provides an introduction to the C programming language for those with </a:t>
            </a:r>
            <a:r>
              <a:rPr lang="en-US" b="1" dirty="0" smtClean="0"/>
              <a:t>no prior programming experience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course aims to teach the syntax and use of major constructs of the C language. </a:t>
            </a:r>
          </a:p>
          <a:p>
            <a:r>
              <a:rPr lang="en-US" dirty="0" smtClean="0"/>
              <a:t>After successfully completing this course, the student will be able to write computer programs using C language.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small" dirty="0" smtClean="0"/>
              <a:t>Course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Understand introductory computer science terms. </a:t>
            </a:r>
          </a:p>
          <a:p>
            <a:pPr lvl="0"/>
            <a:r>
              <a:rPr lang="en-US" dirty="0" smtClean="0"/>
              <a:t>Understand the program specification. </a:t>
            </a:r>
          </a:p>
          <a:p>
            <a:pPr lvl="0"/>
            <a:r>
              <a:rPr lang="en-US" dirty="0" smtClean="0"/>
              <a:t>Translate the program specification into the C language </a:t>
            </a:r>
          </a:p>
          <a:p>
            <a:pPr lvl="0"/>
            <a:r>
              <a:rPr lang="en-US" dirty="0" smtClean="0"/>
              <a:t>Compile and execute a C program in a programming environment. </a:t>
            </a:r>
          </a:p>
          <a:p>
            <a:pPr lvl="0"/>
            <a:r>
              <a:rPr lang="en-US" dirty="0" smtClean="0"/>
              <a:t>Perform </a:t>
            </a:r>
            <a:r>
              <a:rPr lang="en-US" dirty="0" smtClean="0"/>
              <a:t>arithmetic, relational and logical operations. </a:t>
            </a:r>
          </a:p>
          <a:p>
            <a:pPr lvl="0"/>
            <a:r>
              <a:rPr lang="en-US" dirty="0" smtClean="0"/>
              <a:t>Manipulate characters and strings.</a:t>
            </a:r>
          </a:p>
          <a:p>
            <a:pPr lvl="0"/>
            <a:r>
              <a:rPr lang="en-US" dirty="0" smtClean="0"/>
              <a:t>Apply various selection constructs.</a:t>
            </a:r>
          </a:p>
          <a:p>
            <a:pPr lvl="0"/>
            <a:r>
              <a:rPr lang="en-US" dirty="0" smtClean="0"/>
              <a:t>Implement repetition controls.</a:t>
            </a:r>
          </a:p>
          <a:p>
            <a:pPr lvl="0"/>
            <a:r>
              <a:rPr lang="en-US" dirty="0" smtClean="0"/>
              <a:t>Use functions. </a:t>
            </a:r>
          </a:p>
          <a:p>
            <a:pPr lvl="0"/>
            <a:r>
              <a:rPr lang="en-US" dirty="0" smtClean="0"/>
              <a:t>Manipulate arrays.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blog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571744"/>
            <a:ext cx="8715436" cy="4002792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rgbClr val="0000CC"/>
                </a:solidFill>
              </a:rPr>
              <a:t>https://csc201cs.wordpress.com</a:t>
            </a:r>
            <a:endParaRPr lang="en-US" sz="4000" u="sng" dirty="0">
              <a:solidFill>
                <a:srgbClr val="0000CC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small" dirty="0" smtClean="0"/>
              <a:t>Textbook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4614866" cy="4325112"/>
          </a:xfrm>
        </p:spPr>
        <p:txBody>
          <a:bodyPr/>
          <a:lstStyle/>
          <a:p>
            <a:r>
              <a:rPr lang="en-US" dirty="0" smtClean="0"/>
              <a:t>Paul </a:t>
            </a:r>
            <a:r>
              <a:rPr lang="en-US" dirty="0" err="1" smtClean="0"/>
              <a:t>Deitel</a:t>
            </a:r>
            <a:r>
              <a:rPr lang="en-US" dirty="0" smtClean="0"/>
              <a:t> and Harvey </a:t>
            </a:r>
            <a:r>
              <a:rPr lang="en-US" dirty="0" err="1" smtClean="0"/>
              <a:t>Deitel</a:t>
            </a:r>
            <a:r>
              <a:rPr lang="en-US" b="1" dirty="0" smtClean="0"/>
              <a:t>.“C: How to Program</a:t>
            </a:r>
            <a:r>
              <a:rPr lang="en-US" dirty="0" smtClean="0"/>
              <a:t>”, Prentice Hall, 7</a:t>
            </a:r>
            <a:r>
              <a:rPr lang="en-US" baseline="30000" dirty="0" smtClean="0"/>
              <a:t>th</a:t>
            </a:r>
            <a:r>
              <a:rPr lang="en-US" dirty="0" smtClean="0"/>
              <a:t> Edition, 2012</a:t>
            </a:r>
            <a:endParaRPr lang="en-US" dirty="0"/>
          </a:p>
        </p:txBody>
      </p:sp>
      <p:pic>
        <p:nvPicPr>
          <p:cNvPr id="3074" name="Picture 2" descr="http://ecx.images-amazon.com/images/I/51-2KL1eubL._SX258_BO1,204,203,200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000108"/>
            <a:ext cx="3955836" cy="53721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MID 1:</a:t>
            </a:r>
          </a:p>
          <a:p>
            <a:r>
              <a:rPr lang="en-US" sz="4400" dirty="0" smtClean="0">
                <a:solidFill>
                  <a:srgbClr val="C00000"/>
                </a:solidFill>
              </a:rPr>
              <a:t>10/3/2015</a:t>
            </a:r>
          </a:p>
          <a:p>
            <a:r>
              <a:rPr lang="en-US" sz="4400" dirty="0" smtClean="0">
                <a:solidFill>
                  <a:srgbClr val="C00000"/>
                </a:solidFill>
              </a:rPr>
              <a:t>19/5/1436</a:t>
            </a:r>
          </a:p>
          <a:p>
            <a:endParaRPr lang="en-US" dirty="0" smtClean="0"/>
          </a:p>
          <a:p>
            <a:r>
              <a:rPr lang="en-US" dirty="0" smtClean="0"/>
              <a:t>MID2:</a:t>
            </a:r>
          </a:p>
          <a:p>
            <a:r>
              <a:rPr lang="en-US" sz="4000" dirty="0" smtClean="0">
                <a:solidFill>
                  <a:srgbClr val="C00000"/>
                </a:solidFill>
              </a:rPr>
              <a:t>28/4/2015</a:t>
            </a:r>
          </a:p>
          <a:p>
            <a:r>
              <a:rPr lang="en-US" sz="4000" dirty="0" smtClean="0">
                <a:solidFill>
                  <a:srgbClr val="C00000"/>
                </a:solidFill>
              </a:rPr>
              <a:t>9/7/1436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 smtClean="0"/>
              <a:t>Grades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Assignments      10%</a:t>
            </a:r>
          </a:p>
          <a:p>
            <a:r>
              <a:rPr lang="en-US" dirty="0" smtClean="0"/>
              <a:t>Quiz                     10%</a:t>
            </a:r>
          </a:p>
          <a:p>
            <a:r>
              <a:rPr lang="en-US" dirty="0" smtClean="0"/>
              <a:t>MID 1                  20 %</a:t>
            </a:r>
          </a:p>
          <a:p>
            <a:r>
              <a:rPr lang="en-US" dirty="0" smtClean="0"/>
              <a:t>MID 2                  20%</a:t>
            </a:r>
          </a:p>
          <a:p>
            <a:r>
              <a:rPr lang="en-US" dirty="0" smtClean="0"/>
              <a:t>Final                     40 %</a:t>
            </a:r>
          </a:p>
          <a:p>
            <a:r>
              <a:rPr lang="en-US" dirty="0" smtClean="0"/>
              <a:t>------------------</a:t>
            </a:r>
          </a:p>
          <a:p>
            <a:r>
              <a:rPr lang="en-US" dirty="0" smtClean="0"/>
              <a:t>Total :                 100%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Interesting 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DO YOU KNOW ABOUT PROGRAMMING LANGUAGES ?</a:t>
            </a:r>
            <a:endParaRPr 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135</TotalTime>
  <Words>315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CSC 201 Orientation</vt:lpstr>
      <vt:lpstr>Course Description</vt:lpstr>
      <vt:lpstr>Course Objectives</vt:lpstr>
      <vt:lpstr>Course blog</vt:lpstr>
      <vt:lpstr>Textbook</vt:lpstr>
      <vt:lpstr>Midterm Dates</vt:lpstr>
      <vt:lpstr>Grades Distribution</vt:lpstr>
      <vt:lpstr>Any questions?</vt:lpstr>
      <vt:lpstr>Interesting Background information</vt:lpstr>
      <vt:lpstr>What is C???</vt:lpstr>
      <vt:lpstr>What are high- level- programming language </vt:lpstr>
      <vt:lpstr>PowerPoint Presentation</vt:lpstr>
      <vt:lpstr>THE “HELLO WORLD” PROGRAM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201 Orientation</dc:title>
  <dc:creator>Ghadah</dc:creator>
  <cp:lastModifiedBy>ksu</cp:lastModifiedBy>
  <cp:revision>4</cp:revision>
  <dcterms:created xsi:type="dcterms:W3CDTF">2015-01-27T06:14:49Z</dcterms:created>
  <dcterms:modified xsi:type="dcterms:W3CDTF">2015-01-27T08:37:21Z</dcterms:modified>
</cp:coreProperties>
</file>