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02" r:id="rId4"/>
    <p:sldId id="296" r:id="rId5"/>
    <p:sldId id="303" r:id="rId6"/>
    <p:sldId id="305" r:id="rId7"/>
    <p:sldId id="304" r:id="rId8"/>
    <p:sldId id="306" r:id="rId9"/>
    <p:sldId id="298" r:id="rId10"/>
    <p:sldId id="29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2934"/>
  </p:normalViewPr>
  <p:slideViewPr>
    <p:cSldViewPr snapToGrid="0" snapToObjects="1">
      <p:cViewPr varScale="1">
        <p:scale>
          <a:sx n="79" d="100"/>
          <a:sy n="79" d="100"/>
        </p:scale>
        <p:origin x="-66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7CCC-D970-7847-A9DB-35565D0A627B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FE08-B8D3-1D42-BD9D-0A482537D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97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D1C6-5CE6-4465-83DF-3C19AD65ED2B}" type="slidenum">
              <a:rPr lang="ar-SA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10A9CC-DA6E-7641-93CB-AE78E5C7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4D670C-A01E-4C41-8641-D05E33BD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4D2BDA-C01A-3341-AC9A-9EDB62A2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0F576A-F584-874D-A5BB-9C4D351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6E7EF6-9F61-DC4C-AFDB-3FBD9AA1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7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C9698-32D6-4F4E-829E-05F8D87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690F03-4B27-3243-98F7-A5FF4EB7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19962A-8ECD-504E-94E4-E7DC8F3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660ED6-38DB-324F-937F-1F82CFA8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594BF2-A4AA-D74F-B507-E15822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7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DD48CE2-2299-8B4F-8CBF-BC1072D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5FB56A1-D97C-C44E-A63E-EFF49170C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BCD871-6577-E14D-B083-BAE6CFF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1EB811-41B3-AA49-8CFD-67BA2877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AD88CA-B0CD-EE41-A24B-48ECD325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51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752D9-4BDB-A645-ACB9-2A9A3E7A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B74033-FA2A-AD41-B912-2538D16F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E83064-35C9-9845-9FC9-55C5ED8B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35861D-909D-F84F-9B09-432E1A97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E1A65E-304E-5F4E-9BE9-D3DD1CEF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3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38E92-14F6-AE4A-987E-2F60B114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A77BCE-D493-1A40-B179-4311E6C0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2D1BF2-D989-AE45-9D2F-04266A4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DE79AF-9A9C-554F-8921-B5AEF6AC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3B8C5F-131E-B948-BC02-10E7CA95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8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D13EF-53E9-5747-A22F-072AB892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38378C-824A-084C-82C6-BDBDE96E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E86CE9F-502A-AD40-B352-C0A6B83C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2972B5-AA5B-4242-B7F0-A9B5E9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AD0AE1-744E-CA46-A30C-D52D9127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832CB9-2104-5D4B-B5E9-EB81754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8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62905-EE2C-544E-840C-DD5BC0B7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CDAA1C-0B6D-D046-A805-F615F34CE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D0E4290-CAEC-B943-8BD6-C79D2463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85DB37A-1042-C54B-9F37-7E7696C4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751E4A-93E1-CD44-B0DB-CB81A924A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CBC88E7-4A02-1F4E-88EC-9206DFF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B7CADD2-9251-F149-9B96-408BCCD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D6C8B27-8071-4D48-8756-10FA4CEC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9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66587-057B-AD4A-87C9-5AAE16DA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45D3B8-A8BF-9E42-A0C4-D7CF0B6E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E9158E-4495-8543-AA37-C09095A3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195D0D8-8FBA-FE4D-8B62-A4079FA5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1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8100DF7-BD72-5F45-BC41-F91706F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3BB752B-6C86-6B45-89A5-CD41113C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6624DA1-A3CF-7E4C-BA43-E95EBB9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9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0A1563-625B-D64C-AC5D-F7B2A66C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0EF480-B753-614E-9CC9-E90A6A1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BE0B571-B4B7-EC43-9969-7C316F7E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7E90B4-6158-C44D-87CA-6187AFE2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3CC166-9D58-C547-B5DF-622CA88A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533A41-3F81-DD46-9FC0-9941B03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07C255-2465-0F4C-AC08-5D5739AF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0DF3AA6-A8BF-ED40-A3B3-A7A5FA77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E30B85-191C-3C42-8888-D70933523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FCBBF6-D581-9F49-A19D-0A9A6495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8AEEFE-FF2B-FB42-BF1E-4FCA792B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1E88AB-2B1C-FE49-9A13-7E0A6C1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80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B8E5A1-92F9-6243-9B21-E9DE278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CB6390-40B7-C54F-9C2F-DA4A769D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236A06-DC0F-3C48-8B47-1D9255BF0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CE1A13-3A28-B142-AF55-D94204B4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49C1C6-785E-0648-AF88-23DBE2AD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FD4ECA-E22A-3446-A1C1-0E5CBEB5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817E49-DBF8-D643-B3D8-2819AD040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Editedby</a:t>
            </a:r>
            <a:r>
              <a:rPr lang="en-US" dirty="0" smtClean="0"/>
              <a:t> </a:t>
            </a:r>
            <a:r>
              <a:rPr lang="en-US" dirty="0" smtClean="0"/>
              <a:t>: Nouf </a:t>
            </a:r>
            <a:r>
              <a:rPr lang="en-US" dirty="0" err="1" smtClean="0"/>
              <a:t>almunyif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20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3B005D-B1A0-2E47-9A33-2E20C814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D3CE747B-852F-764A-96DE-19E40FC79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2944" y="445303"/>
            <a:ext cx="6933796" cy="4804015"/>
          </a:xfrm>
        </p:spPr>
      </p:pic>
      <p:pic>
        <p:nvPicPr>
          <p:cNvPr id="8" name="Content Placeholder 4">
            <a:extLst>
              <a:ext uri="{FF2B5EF4-FFF2-40B4-BE49-F238E27FC236}">
                <a16:creationId xmlns="" xmlns:a16="http://schemas.microsoft.com/office/drawing/2014/main" id="{766FF176-1BCB-5040-A232-98D3D5B9D7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660" b="4756"/>
          <a:stretch/>
        </p:blipFill>
        <p:spPr>
          <a:xfrm>
            <a:off x="0" y="104941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52730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456717-F5BF-6D4A-AAE7-23CF5A86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Recursion vs. Iteration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7604EF-3997-F84B-ACC4-FB306D64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Repetition</a:t>
            </a:r>
          </a:p>
          <a:p>
            <a:pPr lvl="1"/>
            <a:r>
              <a:rPr lang="en-US" altLang="en-US" sz="2200" dirty="0"/>
              <a:t>Iteration: explicit loop</a:t>
            </a:r>
          </a:p>
          <a:p>
            <a:pPr lvl="1"/>
            <a:r>
              <a:rPr lang="en-US" altLang="en-US" sz="2200" dirty="0"/>
              <a:t>Recursion: repeated function calls</a:t>
            </a:r>
          </a:p>
          <a:p>
            <a:r>
              <a:rPr lang="en-US" altLang="en-US" sz="2400" dirty="0"/>
              <a:t>Termination</a:t>
            </a:r>
          </a:p>
          <a:p>
            <a:pPr lvl="1"/>
            <a:r>
              <a:rPr lang="en-US" altLang="en-US" sz="2200" dirty="0"/>
              <a:t>Iteration: loop condition fails</a:t>
            </a:r>
          </a:p>
          <a:p>
            <a:pPr lvl="1"/>
            <a:r>
              <a:rPr lang="en-US" altLang="en-US" sz="2200" dirty="0"/>
              <a:t>Recursion: base case recognized</a:t>
            </a:r>
          </a:p>
          <a:p>
            <a:r>
              <a:rPr lang="en-US" altLang="en-US" sz="2400" dirty="0"/>
              <a:t>Both can have infinite loops</a:t>
            </a:r>
          </a:p>
          <a:p>
            <a:r>
              <a:rPr lang="en-US" altLang="en-US" sz="2400" dirty="0"/>
              <a:t>Balance between performance (iteration) and good software engineering (recursion)</a:t>
            </a:r>
          </a:p>
        </p:txBody>
      </p:sp>
    </p:spTree>
    <p:extLst>
      <p:ext uri="{BB962C8B-B14F-4D97-AF65-F5344CB8AC3E}">
        <p14:creationId xmlns="" xmlns:p14="http://schemas.microsoft.com/office/powerpoint/2010/main" val="273253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Recursion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calls another function…..normal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 calls another function2….normal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 calls itself ?! Possible?? </a:t>
            </a:r>
          </a:p>
          <a:p>
            <a:endParaRPr lang="en-US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</a:p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recursive function is one that call itself.</a:t>
            </a:r>
          </a:p>
          <a:p>
            <a:endParaRPr lang="en-US" dirty="0" smtClean="0"/>
          </a:p>
          <a:p>
            <a:r>
              <a:rPr lang="en-US" dirty="0" smtClean="0"/>
              <a:t>General form 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recurse</a:t>
            </a:r>
            <a:r>
              <a:rPr lang="en-US" dirty="0" smtClean="0"/>
              <a:t>()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{  </a:t>
            </a:r>
            <a:r>
              <a:rPr lang="en-US" dirty="0" err="1" smtClean="0"/>
              <a:t>recurse</a:t>
            </a:r>
            <a:r>
              <a:rPr lang="en-US" dirty="0" smtClean="0"/>
              <a:t>(); //Function calls itself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403" y="404664"/>
            <a:ext cx="109728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5! = 5*4*3*2*1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16000" y="13716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828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524000" y="2362200"/>
            <a:ext cx="1930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2512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930400" y="3352800"/>
            <a:ext cx="203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40000" y="4191000"/>
            <a:ext cx="2336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8608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775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454400" y="5105400"/>
            <a:ext cx="1727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9784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657600" y="60960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842000" y="15240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350000" y="2514600"/>
            <a:ext cx="1930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756400" y="3505200"/>
            <a:ext cx="203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366000" y="4343400"/>
            <a:ext cx="2336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8280400" y="5257800"/>
            <a:ext cx="1727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8483600" y="62484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97536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8839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80264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75184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70104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721600" y="1524000"/>
            <a:ext cx="3352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0363200" y="5867400"/>
            <a:ext cx="142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9042400" y="48768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636000" y="39624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7823200" y="31242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7315200" y="21336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5!=5*24=120  returned</a:t>
            </a:r>
          </a:p>
        </p:txBody>
      </p:sp>
    </p:spTree>
    <p:extLst>
      <p:ext uri="{BB962C8B-B14F-4D97-AF65-F5344CB8AC3E}">
        <p14:creationId xmlns="" xmlns:p14="http://schemas.microsoft.com/office/powerpoint/2010/main" val="32933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="" xmlns:a16="http://schemas.microsoft.com/office/drawing/2014/main" id="{B2D5AAC4-4F32-CF45-8F39-E9E09E933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	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="" xmlns:a16="http://schemas.microsoft.com/office/drawing/2014/main" id="{D5498062-F55E-9541-8F66-F5CF3D87C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Recursive functions </a:t>
            </a:r>
          </a:p>
          <a:p>
            <a:pPr lvl="1"/>
            <a:r>
              <a:rPr lang="en-US" altLang="en-US" dirty="0"/>
              <a:t>Are functions that calls themselves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Example: factorial</a:t>
            </a:r>
          </a:p>
          <a:p>
            <a:pPr lvl="2"/>
            <a:r>
              <a:rPr lang="en-US" altLang="en-US" dirty="0"/>
              <a:t>	n! = n * ( n – 1 ) * ( n – 2 ) * … * 1</a:t>
            </a:r>
          </a:p>
          <a:p>
            <a:pPr lvl="1"/>
            <a:r>
              <a:rPr lang="en-US" altLang="en-US" dirty="0"/>
              <a:t>Recursive relationship ( n! = n * ( n – 1 )! )</a:t>
            </a:r>
          </a:p>
          <a:p>
            <a:pPr lvl="2"/>
            <a:r>
              <a:rPr lang="en-US" altLang="en-US" dirty="0"/>
              <a:t>	5! = 5 * 4!</a:t>
            </a:r>
          </a:p>
          <a:p>
            <a:pPr lvl="2"/>
            <a:r>
              <a:rPr lang="en-US" altLang="en-US" dirty="0"/>
              <a:t>	4! = 4 * 3!…</a:t>
            </a:r>
          </a:p>
          <a:p>
            <a:pPr lvl="1"/>
            <a:r>
              <a:rPr lang="en-US" altLang="en-US" dirty="0"/>
              <a:t>Base case (1! = 0! = 1)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7902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FC7D4547-699F-2148-9BFC-2FD109EEC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47668"/>
          <a:stretch>
            <a:fillRect/>
          </a:stretch>
        </p:blipFill>
        <p:spPr>
          <a:xfrm>
            <a:off x="889939" y="273551"/>
            <a:ext cx="9120335" cy="63601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C7D4547-699F-2148-9BFC-2FD109EEC4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1228"/>
          <a:stretch>
            <a:fillRect/>
          </a:stretch>
        </p:blipFill>
        <p:spPr>
          <a:xfrm>
            <a:off x="738559" y="168442"/>
            <a:ext cx="9283746" cy="60337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printing number counting </a:t>
            </a:r>
            <a:r>
              <a:rPr lang="en-US" dirty="0" err="1" smtClean="0"/>
              <a:t>doun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90389" cy="49461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printing( 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counter);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main()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input;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"enter  positive number ");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("%d", &amp;input);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printing(input);}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3979" y="1219200"/>
            <a:ext cx="5999989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printing(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counter){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if(counter == 0)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return;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no value returning  just for EXIT the function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else 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"%d \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n",counter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printing(--counter);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return;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no value returning  just for EXIT the function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  }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244"/>
          <a:stretch/>
        </p:blipFill>
        <p:spPr bwMode="auto">
          <a:xfrm>
            <a:off x="801307" y="750984"/>
            <a:ext cx="9100681" cy="4049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BA338771-8455-8B4A-A7B7-96D0C4E96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Fibonacci Series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="" xmlns:a16="http://schemas.microsoft.com/office/drawing/2014/main" id="{15DD5F14-072F-FA44-BF89-D675DC71F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Fibonacci series: 0, 1, 1, 2, 3, 5, 8...</a:t>
            </a:r>
          </a:p>
          <a:p>
            <a:pPr lvl="1"/>
            <a:r>
              <a:rPr lang="en-US" altLang="en-US" dirty="0"/>
              <a:t>Each number sum of two previous ones</a:t>
            </a:r>
          </a:p>
          <a:p>
            <a:pPr lvl="1"/>
            <a:r>
              <a:rPr lang="en-US" altLang="en-US" dirty="0"/>
              <a:t>Example of a recursive formula:</a:t>
            </a:r>
          </a:p>
          <a:p>
            <a:pPr lvl="3"/>
            <a:r>
              <a:rPr lang="en-US" altLang="en-US" dirty="0"/>
              <a:t>fib(n) = fib(n-1) + fib(n-2)</a:t>
            </a:r>
          </a:p>
          <a:p>
            <a:r>
              <a:rPr lang="en-US" altLang="en-US" dirty="0"/>
              <a:t>C code for </a:t>
            </a:r>
            <a:r>
              <a:rPr lang="en-US" altLang="en-US" dirty="0" err="1"/>
              <a:t>fibonacci</a:t>
            </a:r>
            <a:r>
              <a:rPr lang="en-US" altLang="en-US" dirty="0"/>
              <a:t> function</a:t>
            </a:r>
          </a:p>
          <a:p>
            <a:pPr marL="0" indent="0">
              <a:buNone/>
            </a:pPr>
            <a:r>
              <a:rPr lang="en-US" altLang="en-US" dirty="0"/>
              <a:t> long </a:t>
            </a:r>
            <a:r>
              <a:rPr lang="en-US" altLang="en-US" dirty="0" err="1"/>
              <a:t>fibonacci</a:t>
            </a:r>
            <a:r>
              <a:rPr lang="en-US" altLang="en-US" dirty="0"/>
              <a:t>( long n )</a:t>
            </a:r>
          </a:p>
          <a:p>
            <a:pPr marL="0" indent="0">
              <a:buNone/>
            </a:pPr>
            <a:r>
              <a:rPr lang="en-US" altLang="en-US" dirty="0"/>
              <a:t>   {</a:t>
            </a:r>
          </a:p>
          <a:p>
            <a:pPr marL="0" indent="0">
              <a:buNone/>
            </a:pPr>
            <a:r>
              <a:rPr lang="en-US" altLang="en-US" dirty="0"/>
              <a:t>      if ( n == 0 || n == 1 )  // base case</a:t>
            </a:r>
          </a:p>
          <a:p>
            <a:pPr marL="1371600" lvl="3" indent="0">
              <a:buNone/>
            </a:pPr>
            <a:r>
              <a:rPr lang="en-US" altLang="en-US" dirty="0"/>
              <a:t>	return n;</a:t>
            </a:r>
          </a:p>
          <a:p>
            <a:pPr marL="457200" lvl="1" indent="0">
              <a:buNone/>
            </a:pPr>
            <a:r>
              <a:rPr lang="en-US" altLang="en-US" dirty="0"/>
              <a:t>   else if ( n &lt; 0 )</a:t>
            </a:r>
          </a:p>
          <a:p>
            <a:pPr marL="457200" lvl="1" indent="0">
              <a:buNone/>
            </a:pPr>
            <a:r>
              <a:rPr lang="en-US" altLang="en-US" dirty="0"/>
              <a:t>		     return –1;</a:t>
            </a:r>
          </a:p>
          <a:p>
            <a:pPr marL="457200" lvl="1" indent="0">
              <a:buNone/>
            </a:pPr>
            <a:r>
              <a:rPr lang="en-US" altLang="en-US" dirty="0"/>
              <a:t>   else </a:t>
            </a:r>
          </a:p>
          <a:p>
            <a:pPr marL="457200" lvl="1" indent="0">
              <a:buNone/>
            </a:pPr>
            <a:r>
              <a:rPr lang="en-US" altLang="en-US" dirty="0"/>
              <a:t>         return </a:t>
            </a:r>
            <a:r>
              <a:rPr lang="en-US" altLang="en-US" dirty="0" err="1"/>
              <a:t>fibonacci</a:t>
            </a:r>
            <a:r>
              <a:rPr lang="en-US" altLang="en-US" dirty="0"/>
              <a:t>( n - 1 ) + </a:t>
            </a:r>
            <a:r>
              <a:rPr lang="en-US" altLang="en-US" dirty="0" err="1"/>
              <a:t>fibonacci</a:t>
            </a:r>
            <a:r>
              <a:rPr lang="en-US" altLang="en-US" dirty="0"/>
              <a:t>( n – 2 );</a:t>
            </a:r>
          </a:p>
          <a:p>
            <a:pPr marL="457200" lvl="1" indent="0">
              <a:buNone/>
            </a:pPr>
            <a:r>
              <a:rPr lang="en-US" altLang="en-US" dirty="0"/>
              <a:t>}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="" xmlns:a16="http://schemas.microsoft.com/office/drawing/2014/main" id="{02C00758-C931-C846-9C5A-E3511A08C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19250"/>
            <a:ext cx="548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1" name="Rectangle 5">
            <a:extLst>
              <a:ext uri="{FF2B5EF4-FFF2-40B4-BE49-F238E27FC236}">
                <a16:creationId xmlns="" xmlns:a16="http://schemas.microsoft.com/office/drawing/2014/main" id="{3CDDB9D7-F9C8-8047-8194-618080169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00375"/>
            <a:ext cx="548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endParaRPr lang="en-US" altLang="en-US"/>
          </a:p>
        </p:txBody>
      </p:sp>
      <p:sp>
        <p:nvSpPr>
          <p:cNvPr id="65542" name="Rectangle 6">
            <a:extLst>
              <a:ext uri="{FF2B5EF4-FFF2-40B4-BE49-F238E27FC236}">
                <a16:creationId xmlns="" xmlns:a16="http://schemas.microsoft.com/office/drawing/2014/main" id="{6A93BCA5-00A9-D94C-85D6-26AEE705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cs typeface="Times New Roman" panose="02020603050405020304" pitchFamily="18" charset="0"/>
              </a:rPr>
              <a:t/>
            </a:r>
            <a:br>
              <a:rPr lang="en-US" altLang="en-US" sz="1400">
                <a:cs typeface="Times New Roman" panose="02020603050405020304" pitchFamily="18" charset="0"/>
              </a:rPr>
            </a:br>
            <a:endParaRPr lang="en-US" altLang="en-US"/>
          </a:p>
        </p:txBody>
      </p:sp>
      <p:grpSp>
        <p:nvGrpSpPr>
          <p:cNvPr id="9" name="Group 4">
            <a:extLst>
              <a:ext uri="{FF2B5EF4-FFF2-40B4-BE49-F238E27FC236}">
                <a16:creationId xmlns="" xmlns:a16="http://schemas.microsoft.com/office/drawing/2014/main" id="{8C8E8352-08EE-8C47-87DD-97278192A52A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1449730"/>
            <a:ext cx="6019800" cy="3173412"/>
            <a:chOff x="542" y="2069"/>
            <a:chExt cx="1762" cy="1231"/>
          </a:xfrm>
        </p:grpSpPr>
        <p:sp>
          <p:nvSpPr>
            <p:cNvPr id="10" name="Freeform 5">
              <a:extLst>
                <a:ext uri="{FF2B5EF4-FFF2-40B4-BE49-F238E27FC236}">
                  <a16:creationId xmlns="" xmlns:a16="http://schemas.microsoft.com/office/drawing/2014/main" id="{44F02B5B-CDCB-DA4A-B3F8-DA9CBDAE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="" xmlns:a16="http://schemas.microsoft.com/office/drawing/2014/main" id="{0A53D9CA-A0E5-3B4B-B3A3-1D03CD718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EF1C5167-CBAD-694D-96B7-C145FF7E7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764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="" xmlns:a16="http://schemas.microsoft.com/office/drawing/2014/main" id="{8D3893F9-D466-FA44-8AFA-BCBEE3F4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2764"/>
              <a:ext cx="1104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="" xmlns:a16="http://schemas.microsoft.com/office/drawing/2014/main" id="{13FBBFE1-0667-7546-B41C-FBC58EDD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" y="2417"/>
              <a:ext cx="1152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="" xmlns:a16="http://schemas.microsoft.com/office/drawing/2014/main" id="{7A78EFCC-8158-234A-B8CF-79E044D1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069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="" xmlns:a16="http://schemas.microsoft.com/office/drawing/2014/main" id="{75BE748E-C5A9-1B47-B645-2D69272BA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7" name="Freeform 12">
              <a:extLst>
                <a:ext uri="{FF2B5EF4-FFF2-40B4-BE49-F238E27FC236}">
                  <a16:creationId xmlns="" xmlns:a16="http://schemas.microsoft.com/office/drawing/2014/main" id="{755FD96B-F79E-3F4A-82BA-2600AD3A1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="" xmlns:a16="http://schemas.microsoft.com/office/drawing/2014/main" id="{005714D8-CB41-4A47-974B-8600C70FB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804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9" name="Freeform 14">
              <a:extLst>
                <a:ext uri="{FF2B5EF4-FFF2-40B4-BE49-F238E27FC236}">
                  <a16:creationId xmlns="" xmlns:a16="http://schemas.microsoft.com/office/drawing/2014/main" id="{DEC651FC-3CC6-3944-BEFE-F134683ED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1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0" name="Freeform 15">
              <a:extLst>
                <a:ext uri="{FF2B5EF4-FFF2-40B4-BE49-F238E27FC236}">
                  <a16:creationId xmlns="" xmlns:a16="http://schemas.microsoft.com/office/drawing/2014/main" id="{AFA6EFD6-3B28-8C44-99AC-EF5D6D059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1" name="Freeform 16">
              <a:extLst>
                <a:ext uri="{FF2B5EF4-FFF2-40B4-BE49-F238E27FC236}">
                  <a16:creationId xmlns="" xmlns:a16="http://schemas.microsoft.com/office/drawing/2014/main" id="{EBD3C39A-E2C6-9D41-A5C6-525E30DCA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2" name="Freeform 17">
              <a:extLst>
                <a:ext uri="{FF2B5EF4-FFF2-40B4-BE49-F238E27FC236}">
                  <a16:creationId xmlns="" xmlns:a16="http://schemas.microsoft.com/office/drawing/2014/main" id="{894EB67B-EB2C-E446-B373-75FF04273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5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="" xmlns:a16="http://schemas.microsoft.com/office/drawing/2014/main" id="{FEF46F23-EACB-5243-BBF2-1C3F9B8C8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2217"/>
              <a:ext cx="0" cy="200"/>
            </a:xfrm>
            <a:custGeom>
              <a:avLst/>
              <a:gdLst>
                <a:gd name="T0" fmla="*/ 0 w 20000"/>
                <a:gd name="T1" fmla="*/ 1996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6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" name="Freeform 19">
              <a:extLst>
                <a:ext uri="{FF2B5EF4-FFF2-40B4-BE49-F238E27FC236}">
                  <a16:creationId xmlns="" xmlns:a16="http://schemas.microsoft.com/office/drawing/2014/main" id="{94104FAC-08CB-384E-B7EB-0308F85BF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601"/>
              <a:ext cx="163" cy="163"/>
            </a:xfrm>
            <a:custGeom>
              <a:avLst/>
              <a:gdLst>
                <a:gd name="T0" fmla="*/ 0 w 20000"/>
                <a:gd name="T1" fmla="*/ 19951 h 20000"/>
                <a:gd name="T2" fmla="*/ 19951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1"/>
                  </a:moveTo>
                  <a:lnTo>
                    <a:pt x="19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="" xmlns:a16="http://schemas.microsoft.com/office/drawing/2014/main" id="{45717B27-7A41-AA4C-A4B1-796C2DF2D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" y="2599"/>
              <a:ext cx="104" cy="165"/>
            </a:xfrm>
            <a:custGeom>
              <a:avLst/>
              <a:gdLst>
                <a:gd name="T0" fmla="*/ 19923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23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6" name="Freeform 21">
              <a:extLst>
                <a:ext uri="{FF2B5EF4-FFF2-40B4-BE49-F238E27FC236}">
                  <a16:creationId xmlns="" xmlns:a16="http://schemas.microsoft.com/office/drawing/2014/main" id="{3A2762DB-85B0-EC4A-AE66-26DD5F0A6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="" xmlns:a16="http://schemas.microsoft.com/office/drawing/2014/main" id="{F562222A-3F93-5B44-821E-70D087E3E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="" xmlns:a16="http://schemas.microsoft.com/office/drawing/2014/main" id="{EE0C7070-F31F-044B-BF5D-BF673ABA0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2087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f( 3 )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="" xmlns:a16="http://schemas.microsoft.com/office/drawing/2014/main" id="{4771CEF0-C4A5-E942-A40B-0785564CB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473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="" xmlns:a16="http://schemas.microsoft.com/office/drawing/2014/main" id="{8651131E-9490-D74E-BFD7-252166F60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2472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f( 2 )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="" xmlns:a16="http://schemas.microsoft.com/office/drawing/2014/main" id="{934F39C8-1279-0543-BD9D-CC207416B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="" xmlns:a16="http://schemas.microsoft.com/office/drawing/2014/main" id="{17BE46FB-5F36-3A40-8551-7156E38F8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f( 0 )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="" xmlns:a16="http://schemas.microsoft.com/office/drawing/2014/main" id="{799B539E-947A-EA4E-8BE4-CFB555D4E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825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 dirty="0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 dirty="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 dirty="0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="" xmlns:a16="http://schemas.microsoft.com/office/drawing/2014/main" id="{0D08A8A5-65E6-1F45-91C4-B9CDEE8F8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="" xmlns:a16="http://schemas.microsoft.com/office/drawing/2014/main" id="{13F5FBD9-86EE-0A4C-B97F-04FC05EC9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0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6" name="Rectangle 31">
              <a:extLst>
                <a:ext uri="{FF2B5EF4-FFF2-40B4-BE49-F238E27FC236}">
                  <a16:creationId xmlns="" xmlns:a16="http://schemas.microsoft.com/office/drawing/2014/main" id="{2A24F2D6-B849-D140-9BB6-203242C49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7" name="Rectangle 32">
              <a:extLst>
                <a:ext uri="{FF2B5EF4-FFF2-40B4-BE49-F238E27FC236}">
                  <a16:creationId xmlns="" xmlns:a16="http://schemas.microsoft.com/office/drawing/2014/main" id="{5C6C5E59-8CEA-EF4B-B860-A3AFD11B0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828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8" name="Rectangle 33">
              <a:extLst>
                <a:ext uri="{FF2B5EF4-FFF2-40B4-BE49-F238E27FC236}">
                  <a16:creationId xmlns="" xmlns:a16="http://schemas.microsoft.com/office/drawing/2014/main" id="{002AFD21-57E0-E649-AD3A-C1A43E3B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473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="" xmlns:a16="http://schemas.microsoft.com/office/drawing/2014/main" id="{BCAB85E6-1E95-704D-8A35-CFC3A3B6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471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</p:grpSp>
    </p:spTree>
    <p:extLst>
      <p:ext uri="{BB962C8B-B14F-4D97-AF65-F5344CB8AC3E}">
        <p14:creationId xmlns="" xmlns:p14="http://schemas.microsoft.com/office/powerpoint/2010/main" val="261873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238</TotalTime>
  <Words>347</Words>
  <Application>Microsoft Office PowerPoint</Application>
  <PresentationFormat>Custom</PresentationFormat>
  <Paragraphs>105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Function 2</vt:lpstr>
      <vt:lpstr>Recursion</vt:lpstr>
      <vt:lpstr>Finding Factorial  5! = 5*4*3*2*1 </vt:lpstr>
      <vt:lpstr>Recursion </vt:lpstr>
      <vt:lpstr>Slide 5</vt:lpstr>
      <vt:lpstr>Slide 6</vt:lpstr>
      <vt:lpstr>Example printing number counting doun</vt:lpstr>
      <vt:lpstr>Slide 8</vt:lpstr>
      <vt:lpstr>The Fibonacci Series</vt:lpstr>
      <vt:lpstr>Slide 10</vt:lpstr>
      <vt:lpstr>Recursion vs. Iteration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Nouf Aljaffan</dc:creator>
  <cp:lastModifiedBy>Nouf</cp:lastModifiedBy>
  <cp:revision>50</cp:revision>
  <dcterms:created xsi:type="dcterms:W3CDTF">2018-10-06T17:02:03Z</dcterms:created>
  <dcterms:modified xsi:type="dcterms:W3CDTF">2019-09-10T16:17:03Z</dcterms:modified>
</cp:coreProperties>
</file>