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93" r:id="rId4"/>
    <p:sldId id="258" r:id="rId5"/>
    <p:sldId id="291" r:id="rId6"/>
    <p:sldId id="316" r:id="rId7"/>
    <p:sldId id="296" r:id="rId8"/>
    <p:sldId id="297" r:id="rId9"/>
    <p:sldId id="324" r:id="rId10"/>
    <p:sldId id="294" r:id="rId11"/>
    <p:sldId id="318" r:id="rId12"/>
    <p:sldId id="290" r:id="rId13"/>
    <p:sldId id="322" r:id="rId14"/>
    <p:sldId id="323" r:id="rId15"/>
    <p:sldId id="292" r:id="rId16"/>
    <p:sldId id="273" r:id="rId17"/>
    <p:sldId id="266" r:id="rId18"/>
    <p:sldId id="267" r:id="rId19"/>
    <p:sldId id="298" r:id="rId20"/>
    <p:sldId id="320" r:id="rId21"/>
    <p:sldId id="319" r:id="rId22"/>
    <p:sldId id="299" r:id="rId23"/>
    <p:sldId id="300" r:id="rId24"/>
    <p:sldId id="275" r:id="rId25"/>
    <p:sldId id="302" r:id="rId26"/>
    <p:sldId id="303" r:id="rId27"/>
    <p:sldId id="301" r:id="rId28"/>
    <p:sldId id="304" r:id="rId29"/>
    <p:sldId id="305" r:id="rId30"/>
    <p:sldId id="306" r:id="rId31"/>
    <p:sldId id="307" r:id="rId32"/>
    <p:sldId id="308" r:id="rId33"/>
    <p:sldId id="309" r:id="rId34"/>
    <p:sldId id="310" r:id="rId35"/>
    <p:sldId id="311" r:id="rId36"/>
    <p:sldId id="312" r:id="rId37"/>
    <p:sldId id="313" r:id="rId38"/>
    <p:sldId id="314" r:id="rId39"/>
    <p:sldId id="315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BAD7519-2916-7442-A249-700CF7EC475F}">
          <p14:sldIdLst>
            <p14:sldId id="256"/>
            <p14:sldId id="257"/>
            <p14:sldId id="293"/>
            <p14:sldId id="258"/>
            <p14:sldId id="291"/>
            <p14:sldId id="316"/>
            <p14:sldId id="296"/>
            <p14:sldId id="297"/>
            <p14:sldId id="324"/>
            <p14:sldId id="294"/>
            <p14:sldId id="318"/>
            <p14:sldId id="290"/>
            <p14:sldId id="322"/>
            <p14:sldId id="323"/>
            <p14:sldId id="292"/>
            <p14:sldId id="273"/>
            <p14:sldId id="266"/>
            <p14:sldId id="267"/>
            <p14:sldId id="298"/>
            <p14:sldId id="320"/>
            <p14:sldId id="319"/>
            <p14:sldId id="299"/>
            <p14:sldId id="300"/>
            <p14:sldId id="275"/>
            <p14:sldId id="302"/>
            <p14:sldId id="303"/>
            <p14:sldId id="301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</p14:sldIdLst>
        </p14:section>
        <p14:section name="Untitled Section" id="{5BA281B9-7441-8542-9283-F3186389B94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1"/>
    <p:restoredTop sz="92932"/>
  </p:normalViewPr>
  <p:slideViewPr>
    <p:cSldViewPr snapToGrid="0" snapToObjects="1">
      <p:cViewPr varScale="1">
        <p:scale>
          <a:sx n="91" d="100"/>
          <a:sy n="91" d="100"/>
        </p:scale>
        <p:origin x="10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9B4B9C-9C19-9745-BB84-80F63FC5AD34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D0C498-8197-7347-905E-52FD95F71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806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1C21BA-BF19-48DA-9311-6700991DE82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A6AB55-0655-484B-AEE9-19284C57E94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D641B1-0D02-4B02-904A-8C7A14C085B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scalar variable - a single data item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vs. 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data structure - a data aggregate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1C21BA-BF19-48DA-9311-6700991DE82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1C21BA-BF19-48DA-9311-6700991DE82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E40D2-BE21-7947-99C8-CA2BB62D03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472268-5B70-6E44-8CBC-6744C7570F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DD60F-932C-944D-9E0C-1A3F90AD9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4ED1-81CE-5F43-95D3-F747595C394F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746346-B9B8-8F46-822C-FA7817149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0013B-FBCC-4D4B-9B9C-ECE93676E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D0C9-97E1-2945-B8F1-C6A1ACE8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72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292AE-FB8F-D54B-9E77-C7D8EE84D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9483E6-A4A7-324B-8E22-A75ABBCE9E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73ED5D-6A54-E84C-AB53-DF10D5920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4ED1-81CE-5F43-95D3-F747595C394F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BBB6A-A86E-3748-8EDB-4A2C48EEB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1D9976-9F5E-BB43-BDB8-57E566E72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D0C9-97E1-2945-B8F1-C6A1ACE8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10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2B0D5E-0FEF-9D44-BDBE-C4F354E058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55F638-999A-EC4E-9030-B84C696B52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BEF94-F416-0049-9787-786013AF2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4ED1-81CE-5F43-95D3-F747595C394F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3E8E5B-1C18-654B-84F2-61FA89BBC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3B6538-B866-E34F-842F-620BE3F20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D0C9-97E1-2945-B8F1-C6A1ACE8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9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1F2CA-6D63-9140-A9F0-1CE2A4CE3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277AA-F921-EB42-AD05-CED992A83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39F05-2822-614B-993D-6104CEF29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4ED1-81CE-5F43-95D3-F747595C394F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BE730-55D2-5C4A-808F-EB6B10074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7A529-A342-AF4F-AF69-A3977F647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D0C9-97E1-2945-B8F1-C6A1ACE8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52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B8182-8C7E-5E45-8020-6C12DD83F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59BA5F-7B1F-DC4C-91A9-7D098EAE0A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4F036A-8884-BE40-BC0F-43D15C967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4ED1-81CE-5F43-95D3-F747595C394F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22D83B-B2F0-B040-A84A-000C27573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1ED0E-097E-A04D-AEC9-5C02F741E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D0C9-97E1-2945-B8F1-C6A1ACE8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757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737B1-C741-434B-8185-4CE9BDA8C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1C429-1524-CD4F-9D50-2D7A96D97B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18FB13-A7F6-8D41-8383-BF97AB8342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7817D7-71F4-9D4D-B4AB-C2B3E56D2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4ED1-81CE-5F43-95D3-F747595C394F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443B90-99C4-7243-8DE8-3A8B2411E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FBF1F7-B974-8642-BE02-060083A3D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D0C9-97E1-2945-B8F1-C6A1ACE8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349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69DF7-5862-284E-AE0A-D98E4AE27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DE8B7E-0AC6-AB44-B0A8-644A651AF6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4E616-6E79-2B4D-8279-A6189E12F9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4B0E1E-7382-524B-8BDA-49B887CA18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3C8062-5BA6-9A48-A9F6-DCC948DF62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420557-C859-4845-AF2A-3975A2CAF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4ED1-81CE-5F43-95D3-F747595C394F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B64F7E-3633-3A4E-949E-D9F0EA700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AB876B-83CD-A84B-8E31-2EC661EEA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D0C9-97E1-2945-B8F1-C6A1ACE8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582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A9850-F56A-824B-AE73-166565FE7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BE9710-794C-9A48-BCF9-F227FE4D4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4ED1-81CE-5F43-95D3-F747595C394F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F940C4-80E1-4D47-A407-0698003C7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8250AD-21AC-6A4D-A9BD-BACC0F505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D0C9-97E1-2945-B8F1-C6A1ACE8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14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F004B7-A254-2748-A729-431F54A1C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4ED1-81CE-5F43-95D3-F747595C394F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020793-3E85-DF4D-8712-F41A0245D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73AEF-6EE5-3946-A005-A5289B7AD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D0C9-97E1-2945-B8F1-C6A1ACE8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54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033CB-19BF-CE49-9B47-498B65666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25052-5318-8544-9D71-D2A2DF4BC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637595-FC07-F247-A011-0DAAC9BA49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0B41F8-312E-634B-9E85-18BA2EB50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4ED1-81CE-5F43-95D3-F747595C394F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3F5E90-D834-F648-A5BF-F8F0D9DB6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64505-5EBA-5C41-8D96-D50FE7124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D0C9-97E1-2945-B8F1-C6A1ACE8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570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DE2B7-9BB0-7B49-9953-B68EEB799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2359B6-2A84-7C41-B901-F2AEECE3E5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664F05-CCC6-054D-8E14-B87078519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AF44FE-3CEA-C948-991D-D1AFCC4D9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4ED1-81CE-5F43-95D3-F747595C394F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4B404D-1A54-CB40-AC93-81B093DC7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7996F3-668E-F24F-A8B9-6A8597AC7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D0C9-97E1-2945-B8F1-C6A1ACE8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477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E9CCFC-327A-BC46-BB46-C53162770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88E691-1750-A445-9322-DA9FDD72C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C25BD3-CA73-434E-B3F3-686D3F04BB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A4ED1-81CE-5F43-95D3-F747595C394F}" type="datetimeFigureOut">
              <a:rPr lang="en-US" smtClean="0"/>
              <a:pPr/>
              <a:t>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7F7A3-4D57-A648-A719-68A8EC8DF3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24121C-19EC-0249-B36B-1CE76A488A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4D0C9-97E1-2945-B8F1-C6A1ACE8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12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DEBC7-7DCF-F145-A7AF-69C1B5B86C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Arrays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4007D7-DE96-8B43-9F72-F19E647688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Editedby</a:t>
            </a:r>
            <a:r>
              <a:rPr lang="en-US" dirty="0" smtClean="0"/>
              <a:t> : Nouf </a:t>
            </a:r>
            <a:r>
              <a:rPr lang="en-US" dirty="0" err="1" smtClean="0"/>
              <a:t>almunyif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13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Run time </a:t>
            </a:r>
            <a:r>
              <a:rPr lang="en-US" altLang="en-US" dirty="0" smtClean="0"/>
              <a:t>initialization</a:t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7B6DF5-2BBC-BB4D-8743-5AE94BAB3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7871" y="1479531"/>
            <a:ext cx="7134225" cy="353943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3200" dirty="0" err="1"/>
              <a:t>int</a:t>
            </a:r>
            <a:r>
              <a:rPr lang="en-US" sz="3200" dirty="0"/>
              <a:t> x [3] ;</a:t>
            </a:r>
          </a:p>
          <a:p>
            <a:r>
              <a:rPr lang="en-US" sz="3200" dirty="0" smtClean="0"/>
              <a:t> </a:t>
            </a:r>
            <a:r>
              <a:rPr lang="en-US" sz="3200" dirty="0"/>
              <a:t>x[0] =1;</a:t>
            </a:r>
          </a:p>
          <a:p>
            <a:r>
              <a:rPr lang="en-US" sz="3200" dirty="0"/>
              <a:t> x[1] =5;</a:t>
            </a:r>
          </a:p>
          <a:p>
            <a:r>
              <a:rPr lang="en-US" sz="3200" dirty="0"/>
              <a:t> x[2] =8</a:t>
            </a:r>
            <a:r>
              <a:rPr lang="en-US" sz="3200" dirty="0" smtClean="0"/>
              <a:t>; </a:t>
            </a:r>
          </a:p>
          <a:p>
            <a:endParaRPr lang="en-US" sz="3200" dirty="0">
              <a:solidFill>
                <a:srgbClr val="FF0000"/>
              </a:solidFill>
            </a:endParaRPr>
          </a:p>
          <a:p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what if the array size was 100 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Run time </a:t>
            </a:r>
            <a:r>
              <a:rPr lang="en-US" altLang="en-US" dirty="0" smtClean="0"/>
              <a:t>initialization</a:t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loop</a:t>
            </a:r>
            <a:endParaRPr lang="en-GB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7B6DF5-2BBC-BB4D-8743-5AE94BAB3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949" y="2113627"/>
            <a:ext cx="3798698" cy="255454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3200" dirty="0" err="1" smtClean="0"/>
              <a:t>int</a:t>
            </a:r>
            <a:r>
              <a:rPr lang="en-US" altLang="en-US" sz="3200" dirty="0" smtClean="0"/>
              <a:t> A[</a:t>
            </a:r>
            <a:r>
              <a:rPr lang="en-US" altLang="en-US" sz="3200" dirty="0" smtClean="0">
                <a:solidFill>
                  <a:srgbClr val="FF0000"/>
                </a:solidFill>
              </a:rPr>
              <a:t>5</a:t>
            </a:r>
            <a:r>
              <a:rPr lang="en-US" altLang="en-US" sz="3200" dirty="0" smtClean="0"/>
              <a:t>];</a:t>
            </a:r>
          </a:p>
          <a:p>
            <a:r>
              <a:rPr lang="en-US" altLang="en-US" sz="3200" dirty="0" err="1"/>
              <a:t>int</a:t>
            </a:r>
            <a:r>
              <a:rPr lang="en-US" altLang="en-US" sz="3200" dirty="0"/>
              <a:t> </a:t>
            </a:r>
            <a:r>
              <a:rPr lang="en-US" altLang="en-US" sz="3200" dirty="0" err="1"/>
              <a:t>i</a:t>
            </a:r>
            <a:r>
              <a:rPr lang="en-US" altLang="en-US" sz="3200" dirty="0"/>
              <a:t>;</a:t>
            </a:r>
          </a:p>
          <a:p>
            <a:endParaRPr lang="en-US" altLang="en-US" sz="3200" dirty="0"/>
          </a:p>
          <a:p>
            <a:r>
              <a:rPr lang="en-US" altLang="en-US" sz="3200" dirty="0"/>
              <a:t>for(</a:t>
            </a:r>
            <a:r>
              <a:rPr lang="en-US" altLang="en-US" sz="3200" dirty="0" err="1"/>
              <a:t>i</a:t>
            </a:r>
            <a:r>
              <a:rPr lang="en-US" altLang="en-US" sz="3200" dirty="0"/>
              <a:t> = 0; </a:t>
            </a:r>
            <a:r>
              <a:rPr lang="en-US" altLang="en-US" sz="3200" dirty="0" err="1"/>
              <a:t>i</a:t>
            </a:r>
            <a:r>
              <a:rPr lang="en-US" altLang="en-US" sz="3200" dirty="0"/>
              <a:t> &lt; </a:t>
            </a:r>
            <a:r>
              <a:rPr lang="en-US" altLang="en-US" sz="3200" dirty="0" smtClean="0">
                <a:solidFill>
                  <a:srgbClr val="FF0000"/>
                </a:solidFill>
              </a:rPr>
              <a:t>5</a:t>
            </a:r>
            <a:r>
              <a:rPr lang="en-US" altLang="en-US" sz="3200" dirty="0" smtClean="0"/>
              <a:t>; </a:t>
            </a:r>
            <a:r>
              <a:rPr lang="en-US" altLang="en-US" sz="3200" dirty="0" err="1"/>
              <a:t>i</a:t>
            </a:r>
            <a:r>
              <a:rPr lang="en-US" altLang="en-US" sz="3200" dirty="0"/>
              <a:t>++)</a:t>
            </a:r>
            <a:br>
              <a:rPr lang="en-US" altLang="en-US" sz="3200" dirty="0"/>
            </a:br>
            <a:r>
              <a:rPr lang="en-US" altLang="en-US" sz="3200" dirty="0"/>
              <a:t>	A[</a:t>
            </a:r>
            <a:r>
              <a:rPr lang="en-US" altLang="en-US" sz="3200" dirty="0" err="1"/>
              <a:t>i</a:t>
            </a:r>
            <a:r>
              <a:rPr lang="en-US" altLang="en-US" sz="3200" dirty="0"/>
              <a:t>] = </a:t>
            </a:r>
            <a:r>
              <a:rPr lang="en-US" altLang="en-US" sz="3200" dirty="0" smtClean="0"/>
              <a:t>i+1;</a:t>
            </a:r>
            <a:endParaRPr lang="en-US" altLang="en-US" sz="3200" dirty="0"/>
          </a:p>
        </p:txBody>
      </p:sp>
      <p:sp>
        <p:nvSpPr>
          <p:cNvPr id="6" name="Line 14"/>
          <p:cNvSpPr>
            <a:spLocks noChangeShapeType="1"/>
          </p:cNvSpPr>
          <p:nvPr/>
        </p:nvSpPr>
        <p:spPr bwMode="auto">
          <a:xfrm flipH="1" flipV="1">
            <a:off x="7621006" y="2095500"/>
            <a:ext cx="2336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15"/>
          <p:cNvSpPr>
            <a:spLocks noChangeShapeType="1"/>
          </p:cNvSpPr>
          <p:nvPr/>
        </p:nvSpPr>
        <p:spPr bwMode="auto">
          <a:xfrm flipH="1" flipV="1">
            <a:off x="7621006" y="2857500"/>
            <a:ext cx="233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>
            <a:off x="7621006" y="3619500"/>
            <a:ext cx="233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17"/>
          <p:cNvSpPr>
            <a:spLocks noChangeShapeType="1"/>
          </p:cNvSpPr>
          <p:nvPr/>
        </p:nvSpPr>
        <p:spPr bwMode="auto">
          <a:xfrm flipH="1">
            <a:off x="7519406" y="3619500"/>
            <a:ext cx="2438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18"/>
          <p:cNvSpPr>
            <a:spLocks noChangeShapeType="1"/>
          </p:cNvSpPr>
          <p:nvPr/>
        </p:nvSpPr>
        <p:spPr bwMode="auto">
          <a:xfrm flipH="1">
            <a:off x="7519406" y="3619500"/>
            <a:ext cx="24384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9957806" y="3390900"/>
            <a:ext cx="12202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Tw Cen MT" pitchFamily="34" charset="0"/>
              </a:rPr>
              <a:t>Elements</a:t>
            </a:r>
          </a:p>
        </p:txBody>
      </p:sp>
      <p:sp>
        <p:nvSpPr>
          <p:cNvPr id="12" name="Rectangle 30"/>
          <p:cNvSpPr>
            <a:spLocks noChangeArrowheads="1"/>
          </p:cNvSpPr>
          <p:nvPr/>
        </p:nvSpPr>
        <p:spPr bwMode="auto">
          <a:xfrm>
            <a:off x="6300206" y="2476500"/>
            <a:ext cx="1219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latin typeface="Tw Cen MT" pitchFamily="34" charset="0"/>
              </a:rPr>
              <a:t>2</a:t>
            </a:r>
            <a:endParaRPr lang="en-US" sz="2400" dirty="0">
              <a:latin typeface="Tw Cen MT" pitchFamily="34" charset="0"/>
            </a:endParaRPr>
          </a:p>
        </p:txBody>
      </p:sp>
      <p:sp>
        <p:nvSpPr>
          <p:cNvPr id="13" name="Rectangle 31"/>
          <p:cNvSpPr>
            <a:spLocks noChangeArrowheads="1"/>
          </p:cNvSpPr>
          <p:nvPr/>
        </p:nvSpPr>
        <p:spPr bwMode="auto">
          <a:xfrm>
            <a:off x="6300206" y="3238500"/>
            <a:ext cx="1219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latin typeface="Tw Cen MT" pitchFamily="34" charset="0"/>
              </a:rPr>
              <a:t>3</a:t>
            </a:r>
            <a:endParaRPr lang="en-US" sz="2400" dirty="0">
              <a:latin typeface="Tw Cen MT" pitchFamily="34" charset="0"/>
            </a:endParaRPr>
          </a:p>
        </p:txBody>
      </p:sp>
      <p:sp>
        <p:nvSpPr>
          <p:cNvPr id="14" name="Rectangle 32"/>
          <p:cNvSpPr>
            <a:spLocks noChangeArrowheads="1"/>
          </p:cNvSpPr>
          <p:nvPr/>
        </p:nvSpPr>
        <p:spPr bwMode="auto">
          <a:xfrm>
            <a:off x="6300206" y="4000500"/>
            <a:ext cx="1219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latin typeface="Tw Cen MT" pitchFamily="34" charset="0"/>
              </a:rPr>
              <a:t>4</a:t>
            </a:r>
            <a:endParaRPr lang="en-US" sz="2400" dirty="0">
              <a:latin typeface="Tw Cen MT" pitchFamily="34" charset="0"/>
            </a:endParaRPr>
          </a:p>
        </p:txBody>
      </p:sp>
      <p:sp>
        <p:nvSpPr>
          <p:cNvPr id="15" name="Rectangle 33"/>
          <p:cNvSpPr>
            <a:spLocks noChangeArrowheads="1"/>
          </p:cNvSpPr>
          <p:nvPr/>
        </p:nvSpPr>
        <p:spPr bwMode="auto">
          <a:xfrm>
            <a:off x="6300206" y="4762500"/>
            <a:ext cx="1219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latin typeface="Tw Cen MT" pitchFamily="34" charset="0"/>
              </a:rPr>
              <a:t>5</a:t>
            </a:r>
            <a:endParaRPr lang="en-US" sz="2400" dirty="0">
              <a:latin typeface="Tw Cen MT" pitchFamily="34" charset="0"/>
            </a:endParaRPr>
          </a:p>
        </p:txBody>
      </p:sp>
      <p:sp>
        <p:nvSpPr>
          <p:cNvPr id="16" name="Rectangle 34"/>
          <p:cNvSpPr>
            <a:spLocks noChangeArrowheads="1"/>
          </p:cNvSpPr>
          <p:nvPr/>
        </p:nvSpPr>
        <p:spPr bwMode="auto">
          <a:xfrm>
            <a:off x="6300206" y="1714500"/>
            <a:ext cx="1219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latin typeface="Tw Cen MT" pitchFamily="34" charset="0"/>
              </a:rPr>
              <a:t>1</a:t>
            </a:r>
            <a:endParaRPr lang="en-US" sz="2400" dirty="0">
              <a:latin typeface="Tw Cen MT" pitchFamily="34" charset="0"/>
            </a:endParaRPr>
          </a:p>
        </p:txBody>
      </p:sp>
      <p:sp>
        <p:nvSpPr>
          <p:cNvPr id="17" name="Text Box 35"/>
          <p:cNvSpPr txBox="1">
            <a:spLocks noChangeArrowheads="1"/>
          </p:cNvSpPr>
          <p:nvPr/>
        </p:nvSpPr>
        <p:spPr bwMode="auto">
          <a:xfrm>
            <a:off x="5594311" y="1864666"/>
            <a:ext cx="5405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w Cen MT" pitchFamily="34" charset="0"/>
              </a:rPr>
              <a:t>[</a:t>
            </a:r>
            <a:r>
              <a:rPr lang="en-US" sz="2400" b="1" dirty="0">
                <a:solidFill>
                  <a:srgbClr val="FF0000"/>
                </a:solidFill>
                <a:latin typeface="Tw Cen MT" pitchFamily="34" charset="0"/>
              </a:rPr>
              <a:t>0]</a:t>
            </a:r>
            <a:endParaRPr lang="en-US" sz="2400" dirty="0">
              <a:latin typeface="Tw Cen MT" pitchFamily="34" charset="0"/>
            </a:endParaRPr>
          </a:p>
        </p:txBody>
      </p:sp>
      <p:sp>
        <p:nvSpPr>
          <p:cNvPr id="18" name="Text Box 35"/>
          <p:cNvSpPr txBox="1">
            <a:spLocks noChangeArrowheads="1"/>
          </p:cNvSpPr>
          <p:nvPr/>
        </p:nvSpPr>
        <p:spPr bwMode="auto">
          <a:xfrm>
            <a:off x="5559071" y="3350567"/>
            <a:ext cx="5405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w Cen MT" pitchFamily="34" charset="0"/>
              </a:rPr>
              <a:t>[2]</a:t>
            </a:r>
            <a:endParaRPr lang="en-US" sz="2400" dirty="0">
              <a:latin typeface="Tw Cen MT" pitchFamily="34" charset="0"/>
            </a:endParaRPr>
          </a:p>
        </p:txBody>
      </p:sp>
      <p:sp>
        <p:nvSpPr>
          <p:cNvPr id="19" name="Text Box 35"/>
          <p:cNvSpPr txBox="1">
            <a:spLocks noChangeArrowheads="1"/>
          </p:cNvSpPr>
          <p:nvPr/>
        </p:nvSpPr>
        <p:spPr bwMode="auto">
          <a:xfrm>
            <a:off x="5547347" y="4074467"/>
            <a:ext cx="5405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w Cen MT" pitchFamily="34" charset="0"/>
              </a:rPr>
              <a:t>[3]</a:t>
            </a:r>
            <a:endParaRPr lang="en-US" sz="2400" dirty="0">
              <a:latin typeface="Tw Cen MT" pitchFamily="34" charset="0"/>
            </a:endParaRPr>
          </a:p>
        </p:txBody>
      </p:sp>
      <p:sp>
        <p:nvSpPr>
          <p:cNvPr id="20" name="Text Box 35"/>
          <p:cNvSpPr txBox="1">
            <a:spLocks noChangeArrowheads="1"/>
          </p:cNvSpPr>
          <p:nvPr/>
        </p:nvSpPr>
        <p:spPr bwMode="auto">
          <a:xfrm>
            <a:off x="5547347" y="4874567"/>
            <a:ext cx="5405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w Cen MT" pitchFamily="34" charset="0"/>
              </a:rPr>
              <a:t>[4]</a:t>
            </a:r>
            <a:endParaRPr lang="en-US" sz="2400" dirty="0">
              <a:latin typeface="Tw Cen MT" pitchFamily="34" charset="0"/>
            </a:endParaRPr>
          </a:p>
        </p:txBody>
      </p:sp>
      <p:sp>
        <p:nvSpPr>
          <p:cNvPr id="21" name="Text Box 35"/>
          <p:cNvSpPr txBox="1">
            <a:spLocks noChangeArrowheads="1"/>
          </p:cNvSpPr>
          <p:nvPr/>
        </p:nvSpPr>
        <p:spPr bwMode="auto">
          <a:xfrm>
            <a:off x="5594311" y="2588567"/>
            <a:ext cx="5405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w Cen MT" pitchFamily="34" charset="0"/>
              </a:rPr>
              <a:t>[1]</a:t>
            </a:r>
            <a:endParaRPr lang="en-US" sz="2400" dirty="0">
              <a:latin typeface="Tw Cen MT" pitchFamily="34" charset="0"/>
            </a:endParaRPr>
          </a:p>
        </p:txBody>
      </p:sp>
      <p:sp>
        <p:nvSpPr>
          <p:cNvPr id="22" name="Text Box 35"/>
          <p:cNvSpPr txBox="1">
            <a:spLocks noChangeArrowheads="1"/>
          </p:cNvSpPr>
          <p:nvPr/>
        </p:nvSpPr>
        <p:spPr bwMode="auto">
          <a:xfrm>
            <a:off x="6639539" y="1104502"/>
            <a:ext cx="3962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w Cen MT" pitchFamily="34" charset="0"/>
              </a:rPr>
              <a:t>A</a:t>
            </a:r>
            <a:endParaRPr lang="en-US" sz="2400" dirty="0"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919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3654"/>
          </a:xfrm>
        </p:spPr>
        <p:txBody>
          <a:bodyPr>
            <a:normAutofit fontScale="90000"/>
          </a:bodyPr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Run time </a:t>
            </a:r>
            <a:r>
              <a:rPr lang="en-US" altLang="en-US" dirty="0" smtClean="0"/>
              <a:t>initialization( from user)</a:t>
            </a:r>
            <a:br>
              <a:rPr lang="en-US" altLang="en-US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558" y="1058779"/>
            <a:ext cx="6043863" cy="526983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1600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GB" sz="1600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GB" sz="1600" dirty="0" err="1" smtClean="0">
                <a:solidFill>
                  <a:srgbClr val="A31515"/>
                </a:solidFill>
                <a:latin typeface="Courier New"/>
              </a:rPr>
              <a:t>stdio.h</a:t>
            </a:r>
            <a:r>
              <a:rPr lang="en-GB" sz="1600" dirty="0" smtClean="0">
                <a:solidFill>
                  <a:srgbClr val="A31515"/>
                </a:solidFill>
                <a:latin typeface="Courier New"/>
              </a:rPr>
              <a:t>&gt; </a:t>
            </a:r>
          </a:p>
          <a:p>
            <a:pPr>
              <a:buNone/>
            </a:pPr>
            <a:r>
              <a:rPr lang="en-GB" sz="1600" dirty="0" smtClean="0">
                <a:solidFill>
                  <a:srgbClr val="008000"/>
                </a:solidFill>
                <a:latin typeface="Courier New"/>
              </a:rPr>
              <a:t>//////////////////////////////////</a:t>
            </a:r>
          </a:p>
          <a:p>
            <a:pPr>
              <a:buNone/>
            </a:pPr>
            <a:r>
              <a:rPr lang="en-GB" sz="1600" dirty="0" smtClean="0">
                <a:solidFill>
                  <a:srgbClr val="008000"/>
                </a:solidFill>
                <a:latin typeface="Courier New"/>
              </a:rPr>
              <a:t> </a:t>
            </a:r>
            <a:r>
              <a:rPr lang="en-GB" sz="1600" dirty="0" smtClean="0">
                <a:solidFill>
                  <a:srgbClr val="0000FF"/>
                </a:solidFill>
                <a:latin typeface="Courier New"/>
              </a:rPr>
              <a:t>void main()</a:t>
            </a:r>
          </a:p>
          <a:p>
            <a:pPr>
              <a:buNone/>
            </a:pPr>
            <a:r>
              <a:rPr lang="en-GB" sz="1600" dirty="0" smtClean="0">
                <a:solidFill>
                  <a:srgbClr val="0000FF"/>
                </a:solidFill>
                <a:latin typeface="Courier New"/>
              </a:rPr>
              <a:t>{</a:t>
            </a:r>
          </a:p>
          <a:p>
            <a:pPr>
              <a:buNone/>
            </a:pPr>
            <a:r>
              <a:rPr lang="en-GB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sz="1600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GB" sz="16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GB" sz="1600" dirty="0" smtClean="0">
                <a:solidFill>
                  <a:srgbClr val="0000FF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GB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sz="1600" dirty="0" smtClean="0">
                <a:solidFill>
                  <a:srgbClr val="0000FF"/>
                </a:solidFill>
                <a:latin typeface="Courier New"/>
              </a:rPr>
              <a:t> A[6];</a:t>
            </a:r>
          </a:p>
          <a:p>
            <a:pPr>
              <a:buNone/>
            </a:pPr>
            <a:r>
              <a:rPr lang="nn-NO" sz="1600" dirty="0" smtClean="0">
                <a:solidFill>
                  <a:srgbClr val="0000FF"/>
                </a:solidFill>
                <a:latin typeface="Courier New"/>
              </a:rPr>
              <a:t>for(i = 0; i &lt; 6; i++)</a:t>
            </a:r>
          </a:p>
          <a:p>
            <a:pPr>
              <a:buNone/>
            </a:pPr>
            <a:r>
              <a:rPr lang="en-GB" sz="1600" dirty="0" smtClean="0">
                <a:solidFill>
                  <a:srgbClr val="0000FF"/>
                </a:solidFill>
                <a:latin typeface="Courier New"/>
              </a:rPr>
              <a:t>{	</a:t>
            </a:r>
            <a:r>
              <a:rPr lang="en-GB" sz="1600" dirty="0" err="1" smtClean="0">
                <a:solidFill>
                  <a:srgbClr val="0000FF"/>
                </a:solidFill>
                <a:latin typeface="Courier New"/>
              </a:rPr>
              <a:t>printf</a:t>
            </a:r>
            <a:r>
              <a:rPr lang="en-GB" sz="1600" dirty="0" smtClean="0">
                <a:solidFill>
                  <a:srgbClr val="0000FF"/>
                </a:solidFill>
                <a:latin typeface="Courier New"/>
              </a:rPr>
              <a:t>(</a:t>
            </a:r>
            <a:r>
              <a:rPr lang="en-GB" sz="1600" dirty="0" smtClean="0">
                <a:solidFill>
                  <a:srgbClr val="A31515"/>
                </a:solidFill>
                <a:latin typeface="Courier New"/>
              </a:rPr>
              <a:t>"enter </a:t>
            </a:r>
            <a:r>
              <a:rPr lang="en-GB" sz="1600" dirty="0" err="1" smtClean="0">
                <a:solidFill>
                  <a:srgbClr val="A31515"/>
                </a:solidFill>
                <a:latin typeface="Courier New"/>
              </a:rPr>
              <a:t>elementt</a:t>
            </a:r>
            <a:r>
              <a:rPr lang="en-GB" sz="1600" dirty="0" smtClean="0">
                <a:solidFill>
                  <a:srgbClr val="A31515"/>
                </a:solidFill>
                <a:latin typeface="Courier New"/>
              </a:rPr>
              <a:t> number %d ",</a:t>
            </a:r>
            <a:r>
              <a:rPr lang="en-GB" sz="1600" dirty="0" smtClean="0">
                <a:solidFill>
                  <a:srgbClr val="FF0000"/>
                </a:solidFill>
                <a:latin typeface="Courier New"/>
              </a:rPr>
              <a:t>i+1</a:t>
            </a:r>
            <a:r>
              <a:rPr lang="en-GB" sz="1600" dirty="0" smtClean="0">
                <a:solidFill>
                  <a:srgbClr val="A31515"/>
                </a:solidFill>
                <a:latin typeface="Courier New"/>
              </a:rPr>
              <a:t>);</a:t>
            </a:r>
          </a:p>
          <a:p>
            <a:pPr>
              <a:buNone/>
            </a:pPr>
            <a:r>
              <a:rPr lang="en-GB" sz="1600" dirty="0" smtClean="0">
                <a:solidFill>
                  <a:srgbClr val="A31515"/>
                </a:solidFill>
                <a:latin typeface="Courier New"/>
              </a:rPr>
              <a:t>	</a:t>
            </a:r>
            <a:r>
              <a:rPr lang="en-GB" sz="1600" dirty="0" err="1" smtClean="0">
                <a:solidFill>
                  <a:srgbClr val="A31515"/>
                </a:solidFill>
                <a:latin typeface="Courier New"/>
              </a:rPr>
              <a:t>scanf</a:t>
            </a:r>
            <a:r>
              <a:rPr lang="en-GB" sz="1600" dirty="0" smtClean="0">
                <a:solidFill>
                  <a:srgbClr val="A31515"/>
                </a:solidFill>
                <a:latin typeface="Courier New"/>
              </a:rPr>
              <a:t>("%d" , &amp;A[</a:t>
            </a:r>
            <a:r>
              <a:rPr lang="en-GB" sz="1600" dirty="0" err="1" smtClean="0">
                <a:solidFill>
                  <a:srgbClr val="A31515"/>
                </a:solidFill>
                <a:latin typeface="Courier New"/>
              </a:rPr>
              <a:t>i</a:t>
            </a:r>
            <a:r>
              <a:rPr lang="en-GB" sz="1600" dirty="0" smtClean="0">
                <a:solidFill>
                  <a:srgbClr val="A31515"/>
                </a:solidFill>
                <a:latin typeface="Courier New"/>
              </a:rPr>
              <a:t>]);	}</a:t>
            </a:r>
          </a:p>
          <a:p>
            <a:pPr>
              <a:buNone/>
            </a:pPr>
            <a:r>
              <a:rPr lang="en-GB" sz="1600" dirty="0" err="1" smtClean="0">
                <a:solidFill>
                  <a:srgbClr val="A31515"/>
                </a:solidFill>
                <a:latin typeface="Courier New"/>
              </a:rPr>
              <a:t>printf</a:t>
            </a:r>
            <a:r>
              <a:rPr lang="en-GB" sz="1600" dirty="0" smtClean="0">
                <a:solidFill>
                  <a:srgbClr val="A31515"/>
                </a:solidFill>
                <a:latin typeface="Courier New"/>
              </a:rPr>
              <a:t>("***********\n");</a:t>
            </a:r>
          </a:p>
          <a:p>
            <a:pPr>
              <a:buNone/>
            </a:pPr>
            <a:r>
              <a:rPr lang="nn-NO" sz="1600" dirty="0" smtClean="0">
                <a:solidFill>
                  <a:srgbClr val="0000FF"/>
                </a:solidFill>
                <a:latin typeface="Courier New"/>
              </a:rPr>
              <a:t>for(i = 0; i &lt; 6; i++)</a:t>
            </a:r>
          </a:p>
          <a:p>
            <a:pPr>
              <a:buNone/>
            </a:pPr>
            <a:r>
              <a:rPr lang="en-GB" sz="1600" dirty="0" err="1" smtClean="0">
                <a:solidFill>
                  <a:srgbClr val="0000FF"/>
                </a:solidFill>
                <a:latin typeface="Courier New"/>
              </a:rPr>
              <a:t>printf</a:t>
            </a:r>
            <a:r>
              <a:rPr lang="en-GB" sz="1600" dirty="0" smtClean="0">
                <a:solidFill>
                  <a:srgbClr val="0000FF"/>
                </a:solidFill>
                <a:latin typeface="Courier New"/>
              </a:rPr>
              <a:t>(</a:t>
            </a:r>
            <a:r>
              <a:rPr lang="en-GB" sz="1600" dirty="0" smtClean="0">
                <a:solidFill>
                  <a:srgbClr val="A31515"/>
                </a:solidFill>
                <a:latin typeface="Courier New"/>
              </a:rPr>
              <a:t>"</a:t>
            </a:r>
            <a:r>
              <a:rPr lang="en-GB" sz="1600" dirty="0" err="1" smtClean="0">
                <a:solidFill>
                  <a:srgbClr val="A31515"/>
                </a:solidFill>
                <a:latin typeface="Courier New"/>
              </a:rPr>
              <a:t>elementt</a:t>
            </a:r>
            <a:r>
              <a:rPr lang="en-GB" sz="1600" dirty="0" smtClean="0">
                <a:solidFill>
                  <a:srgbClr val="A31515"/>
                </a:solidFill>
                <a:latin typeface="Courier New"/>
              </a:rPr>
              <a:t> number %d is: %d\n",i+1,A[</a:t>
            </a:r>
            <a:r>
              <a:rPr lang="en-GB" sz="1600" dirty="0" err="1" smtClean="0">
                <a:solidFill>
                  <a:srgbClr val="A31515"/>
                </a:solidFill>
                <a:latin typeface="Courier New"/>
              </a:rPr>
              <a:t>i</a:t>
            </a:r>
            <a:r>
              <a:rPr lang="en-GB" sz="1600" dirty="0" smtClean="0">
                <a:solidFill>
                  <a:srgbClr val="A31515"/>
                </a:solidFill>
                <a:latin typeface="Courier New"/>
              </a:rPr>
              <a:t>]);</a:t>
            </a:r>
          </a:p>
          <a:p>
            <a:pPr>
              <a:buNone/>
            </a:pPr>
            <a:r>
              <a:rPr lang="en-GB" sz="1600" dirty="0" smtClean="0">
                <a:solidFill>
                  <a:srgbClr val="A31515"/>
                </a:solidFill>
                <a:latin typeface="Courier New"/>
              </a:rPr>
              <a:t>}//end main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56421" y="1350545"/>
            <a:ext cx="4943219" cy="3377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817033" y="228600"/>
            <a:ext cx="108712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Manipulating Arrays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sz="quarter" idx="1"/>
          </p:nvPr>
        </p:nvSpPr>
        <p:spPr>
          <a:xfrm>
            <a:off x="817033" y="1600200"/>
            <a:ext cx="10871200" cy="4495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loops </a:t>
            </a:r>
            <a:r>
              <a:rPr lang="en-US" dirty="0" smtClean="0"/>
              <a:t>are used to:</a:t>
            </a:r>
          </a:p>
          <a:p>
            <a:pPr lvl="1" eaLnBrk="1" hangingPunct="1"/>
            <a:r>
              <a:rPr lang="en-US" dirty="0" smtClean="0"/>
              <a:t>Initializing array elements .</a:t>
            </a:r>
          </a:p>
          <a:p>
            <a:pPr lvl="1" eaLnBrk="1" hangingPunct="1"/>
            <a:r>
              <a:rPr lang="en-US" dirty="0" smtClean="0"/>
              <a:t>Reading elements .</a:t>
            </a:r>
          </a:p>
          <a:p>
            <a:pPr lvl="1" eaLnBrk="1" hangingPunct="1"/>
            <a:r>
              <a:rPr lang="en-US" dirty="0" smtClean="0"/>
              <a:t>Printing elements .</a:t>
            </a:r>
          </a:p>
          <a:p>
            <a:pPr lvl="1" eaLnBrk="1" hangingPunct="1"/>
            <a:r>
              <a:rPr lang="en-US" dirty="0" smtClean="0"/>
              <a:t>Performing operations :</a:t>
            </a:r>
          </a:p>
          <a:p>
            <a:pPr lvl="2" eaLnBrk="1" hangingPunct="1"/>
            <a:r>
              <a:rPr lang="en-US" dirty="0" smtClean="0"/>
              <a:t>Sum elements .</a:t>
            </a:r>
          </a:p>
          <a:p>
            <a:pPr lvl="2" eaLnBrk="1" hangingPunct="1"/>
            <a:r>
              <a:rPr lang="en-US" dirty="0" smtClean="0"/>
              <a:t>Find largest/ smallest element .</a:t>
            </a:r>
          </a:p>
          <a:p>
            <a:pPr lvl="2" eaLnBrk="1" hangingPunct="1"/>
            <a:r>
              <a:rPr lang="en-US" dirty="0" smtClean="0"/>
              <a:t>Search for an element .</a:t>
            </a:r>
          </a:p>
          <a:p>
            <a:pPr lvl="2" eaLnBrk="1" hangingPunct="1"/>
            <a:r>
              <a:rPr lang="en-US" dirty="0" smtClean="0"/>
              <a:t>Sort elements .</a:t>
            </a:r>
          </a:p>
          <a:p>
            <a:pPr marL="914400" lvl="2" indent="0" eaLnBrk="1" hangingPunct="1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F3B30C2-E698-4D56-8CD6-8F2AA10DB1C7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39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5361" y="996287"/>
            <a:ext cx="11352873" cy="5673073"/>
          </a:xfrm>
        </p:spPr>
        <p:txBody>
          <a:bodyPr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41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41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[size];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Reading </a:t>
            </a:r>
            <a:r>
              <a:rPr lang="en-US" sz="2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Elements </a:t>
            </a:r>
            <a:r>
              <a:rPr lang="en-US" sz="2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2000" b="1" u="sng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5352" lvl="2" indent="-320040">
              <a:buNone/>
              <a:defRPr/>
            </a:pP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(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index =0; index  </a:t>
            </a:r>
            <a:r>
              <a:rPr lang="en-US" sz="3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&lt;=  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size-1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index++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   OR   for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index =0;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index  </a:t>
            </a:r>
            <a:r>
              <a:rPr lang="en-US" sz="3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index++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915352" lvl="2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20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5352" lvl="2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 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1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GB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200" dirty="0" smtClean="0">
                <a:solidFill>
                  <a:srgbClr val="A3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 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 : </a:t>
            </a:r>
            <a:r>
              <a:rPr lang="en-US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”);</a:t>
            </a:r>
          </a:p>
          <a:p>
            <a:pPr>
              <a:buNone/>
            </a:pP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2200" dirty="0" smtClean="0">
                <a:solidFill>
                  <a:srgbClr val="A3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solidFill>
                  <a:srgbClr val="A3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2200" dirty="0" err="1">
                <a:solidFill>
                  <a:srgbClr val="A3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scanf</a:t>
            </a:r>
            <a:r>
              <a:rPr lang="en-GB" sz="2200" dirty="0">
                <a:solidFill>
                  <a:srgbClr val="A3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("%d" , </a:t>
            </a:r>
            <a:r>
              <a:rPr lang="en-GB" sz="2200" dirty="0" smtClean="0">
                <a:solidFill>
                  <a:srgbClr val="A3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a[index</a:t>
            </a:r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GB" sz="2200" dirty="0" smtClean="0">
                <a:solidFill>
                  <a:srgbClr val="A3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en-US" sz="30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5352" lvl="2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Printing Elements :</a:t>
            </a:r>
          </a:p>
          <a:p>
            <a:pPr marL="915352" lvl="2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5352" lvl="2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(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index =0;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index &lt;= 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size-1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index++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915352" lvl="2" indent="-320040">
              <a:buNone/>
              <a:defRPr/>
            </a:pP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GB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GB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dirty="0" smtClean="0">
                <a:solidFill>
                  <a:srgbClr val="A3151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%d” , 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a[index]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);</a:t>
            </a:r>
            <a:endParaRPr lang="en-US" sz="20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5352" lvl="2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20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en-US" sz="2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 Array elements </a:t>
            </a:r>
            <a:r>
              <a:rPr lang="en-US" sz="2000" b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Elements</a:t>
            </a:r>
            <a:r>
              <a:rPr lang="en-US" sz="2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0" indent="0" eaLnBrk="1" hangingPunct="1">
              <a:buNone/>
            </a:pPr>
            <a:endParaRPr lang="en-US" sz="20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>
              <a:buFontTx/>
              <a:buNone/>
            </a:pP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j=0; j &lt; size; j++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+=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a[j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5352" lvl="2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28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3692D627-E830-4F26-945C-E353D0F8AE8C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17033" y="228600"/>
            <a:ext cx="108712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Manipulating Arrays</a:t>
            </a:r>
          </a:p>
        </p:txBody>
      </p:sp>
    </p:spTree>
    <p:extLst>
      <p:ext uri="{BB962C8B-B14F-4D97-AF65-F5344CB8AC3E}">
        <p14:creationId xmlns:p14="http://schemas.microsoft.com/office/powerpoint/2010/main" val="48746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1208" y="1600201"/>
            <a:ext cx="8011384" cy="344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854160" y="304433"/>
            <a:ext cx="90988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000" b="1" dirty="0">
                <a:solidFill>
                  <a:srgbClr val="FF0000"/>
                </a:solidFill>
                <a:latin typeface="Courier New" panose="02070309020205020404" pitchFamily="49" charset="0"/>
              </a:rPr>
              <a:t>Histogram printing program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>
            <a:extLst>
              <a:ext uri="{FF2B5EF4-FFF2-40B4-BE49-F238E27FC236}">
                <a16:creationId xmlns:a16="http://schemas.microsoft.com/office/drawing/2014/main" id="{7871F43A-C570-254B-AD98-3C965CB8BF01}"/>
              </a:ext>
            </a:extLst>
          </p:cNvPr>
          <p:cNvSpPr txBox="1">
            <a:spLocks noChangeArrowheads="1"/>
          </p:cNvSpPr>
          <p:nvPr/>
        </p:nvSpPr>
        <p:spPr>
          <a:xfrm>
            <a:off x="7622461" y="0"/>
            <a:ext cx="2543682" cy="59634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en-US" sz="165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858AD87-0C50-0A45-A722-96A1E5DBE2E1}"/>
              </a:ext>
            </a:extLst>
          </p:cNvPr>
          <p:cNvSpPr txBox="1">
            <a:spLocks noChangeArrowheads="1"/>
          </p:cNvSpPr>
          <p:nvPr/>
        </p:nvSpPr>
        <p:spPr>
          <a:xfrm>
            <a:off x="10195639" y="462874"/>
            <a:ext cx="2418736" cy="7951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en-US" sz="18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928" y="596348"/>
            <a:ext cx="10433137" cy="6020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64608"/>
            <a:ext cx="10515600" cy="1325563"/>
          </a:xfrm>
        </p:spPr>
        <p:txBody>
          <a:bodyPr/>
          <a:lstStyle/>
          <a:p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</a:rPr>
              <a:t>Histogram printing program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36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862BE6AE-5E84-A64A-82E7-228C343B9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Strings in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D8F27-E4A8-054E-8071-9A695D77C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219200"/>
            <a:ext cx="8229600" cy="5181600"/>
          </a:xfrm>
        </p:spPr>
        <p:txBody>
          <a:bodyPr/>
          <a:lstStyle/>
          <a:p>
            <a:r>
              <a:rPr lang="en-US" altLang="en-US"/>
              <a:t>No “Strings” keyword</a:t>
            </a:r>
          </a:p>
          <a:p>
            <a:r>
              <a:rPr lang="en-US" altLang="en-US"/>
              <a:t>A string is an array of characters.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/>
              <a:t>					</a:t>
            </a:r>
            <a:r>
              <a:rPr lang="en-US" altLang="en-US" sz="2400"/>
              <a:t>OR</a:t>
            </a:r>
          </a:p>
        </p:txBody>
      </p:sp>
      <p:pic>
        <p:nvPicPr>
          <p:cNvPr id="4" name="Picture 3" descr="5_string.jpg">
            <a:extLst>
              <a:ext uri="{FF2B5EF4-FFF2-40B4-BE49-F238E27FC236}">
                <a16:creationId xmlns:a16="http://schemas.microsoft.com/office/drawing/2014/main" id="{33BFEEEC-E2CC-9A49-B4F0-927572431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486150"/>
            <a:ext cx="7310438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A1F01-CC91-304A-8A39-5F736D008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 Course, Programming club,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A5D111-7CA4-7D46-BFB4-23DAA8A08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27C64D0-FA2E-A44E-ADC4-E365B376AE81}" type="slidenum">
              <a:rPr lang="en-US" altLang="en-US">
                <a:solidFill>
                  <a:srgbClr val="898989"/>
                </a:solidFill>
              </a:rPr>
              <a:pPr/>
              <a:t>17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07BE97-8062-8F49-B47B-22361982CA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514601"/>
            <a:ext cx="2954338" cy="6461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/>
              <a:t>char string[] = “hello world”;</a:t>
            </a:r>
          </a:p>
          <a:p>
            <a:r>
              <a:rPr lang="en-US" altLang="en-US"/>
              <a:t>char *string = “hello world”;</a:t>
            </a:r>
          </a:p>
        </p:txBody>
      </p:sp>
    </p:spTree>
    <p:extLst>
      <p:ext uri="{BB962C8B-B14F-4D97-AF65-F5344CB8AC3E}">
        <p14:creationId xmlns:p14="http://schemas.microsoft.com/office/powerpoint/2010/main" val="21832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2F8BED22-8484-5B4C-AAEE-5DAAFB652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Character arrays initialization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673A4-2118-9B48-B946-E6D8F8DC9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0655"/>
            <a:ext cx="10515600" cy="4351338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altLang="en-US" dirty="0"/>
              <a:t>Static initialization</a:t>
            </a:r>
          </a:p>
          <a:p>
            <a:pPr>
              <a:buNone/>
              <a:defRPr/>
            </a:pPr>
            <a:endParaRPr lang="en-US" dirty="0"/>
          </a:p>
          <a:p>
            <a:pPr>
              <a:buNone/>
              <a:defRPr/>
            </a:pPr>
            <a:endParaRPr lang="en-US" dirty="0"/>
          </a:p>
          <a:p>
            <a:pPr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altLang="en-US" dirty="0" smtClean="0"/>
              <a:t>Run </a:t>
            </a:r>
            <a:r>
              <a:rPr lang="en-US" altLang="en-US" dirty="0"/>
              <a:t>time initialization</a:t>
            </a:r>
          </a:p>
          <a:p>
            <a:pPr marL="457200" lvl="1" indent="0">
              <a:buNone/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DFF7ED-9161-5745-A067-1D1D4DE73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 Course, Programming club, Fall 2008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60E143-4200-C74E-BE45-537E41A94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D457EF7-BA5C-FC48-B0A1-2ADD585B5BCB}" type="slidenum">
              <a:rPr lang="en-US" altLang="en-US">
                <a:solidFill>
                  <a:srgbClr val="898989"/>
                </a:solidFill>
              </a:rPr>
              <a:pPr/>
              <a:t>18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CCF227-245D-BA48-A320-6ECFA2123A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273" y="2059817"/>
            <a:ext cx="10589341" cy="193899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b="1" dirty="0">
                <a:latin typeface="Courier" pitchFamily="2" charset="0"/>
              </a:rPr>
              <a:t>char string1[] = “hello world”;</a:t>
            </a:r>
          </a:p>
          <a:p>
            <a:r>
              <a:rPr lang="en-US" altLang="en-US" sz="2400" b="1" dirty="0">
                <a:latin typeface="Courier" pitchFamily="2" charset="0"/>
              </a:rPr>
              <a:t>char string1[6] = “world”;</a:t>
            </a:r>
          </a:p>
          <a:p>
            <a:pPr marL="0" lvl="1" indent="0"/>
            <a:r>
              <a:rPr lang="en-US" altLang="en-US" sz="2400" b="1" dirty="0">
                <a:latin typeface="Courier" pitchFamily="2" charset="0"/>
              </a:rPr>
              <a:t>char string2[] = { 'f', '</a:t>
            </a:r>
            <a:r>
              <a:rPr lang="en-US" altLang="en-US" sz="2400" b="1" dirty="0" err="1">
                <a:latin typeface="Courier" pitchFamily="2" charset="0"/>
              </a:rPr>
              <a:t>i</a:t>
            </a:r>
            <a:r>
              <a:rPr lang="en-US" altLang="en-US" sz="2400" b="1" dirty="0">
                <a:latin typeface="Courier" pitchFamily="2" charset="0"/>
              </a:rPr>
              <a:t>', 'r', 's', 't', </a:t>
            </a:r>
            <a:r>
              <a:rPr lang="en-US" altLang="en-US" sz="2400" b="1" dirty="0" smtClean="0">
                <a:solidFill>
                  <a:srgbClr val="FF0000"/>
                </a:solidFill>
                <a:latin typeface="Courier" pitchFamily="2" charset="0"/>
              </a:rPr>
              <a:t>‘\0’ </a:t>
            </a:r>
            <a:r>
              <a:rPr lang="en-US" altLang="en-US" sz="2400" b="1" dirty="0" smtClean="0">
                <a:latin typeface="Courier" pitchFamily="2" charset="0"/>
              </a:rPr>
              <a:t>}; 		</a:t>
            </a:r>
            <a:r>
              <a:rPr lang="en-US" dirty="0" smtClean="0">
                <a:solidFill>
                  <a:srgbClr val="FF0000"/>
                </a:solidFill>
              </a:rPr>
              <a:t>‘\</a:t>
            </a:r>
            <a:r>
              <a:rPr lang="en-US" dirty="0">
                <a:solidFill>
                  <a:srgbClr val="FF0000"/>
                </a:solidFill>
              </a:rPr>
              <a:t>0’ denotes the end of string</a:t>
            </a:r>
          </a:p>
          <a:p>
            <a:r>
              <a:rPr lang="en-US" altLang="en-US" sz="2400" b="1" dirty="0" smtClean="0">
                <a:latin typeface="Courier" pitchFamily="2" charset="0"/>
              </a:rPr>
              <a:t>Char </a:t>
            </a:r>
            <a:r>
              <a:rPr lang="en-US" altLang="en-US" sz="2400" b="1" dirty="0">
                <a:latin typeface="Courier" pitchFamily="2" charset="0"/>
              </a:rPr>
              <a:t>string3[4]= {’</a:t>
            </a:r>
            <a:r>
              <a:rPr lang="en-US" altLang="en-US" sz="2400" b="1" dirty="0" err="1">
                <a:latin typeface="Courier" pitchFamily="2" charset="0"/>
              </a:rPr>
              <a:t>w’,’o’,’w</a:t>
            </a:r>
            <a:r>
              <a:rPr lang="en-US" altLang="en-US" sz="2400" b="1" dirty="0">
                <a:latin typeface="Courier" pitchFamily="2" charset="0"/>
              </a:rPr>
              <a:t>’,’\0’};</a:t>
            </a:r>
          </a:p>
          <a:p>
            <a:endParaRPr lang="en-US" altLang="en-US" sz="2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D3410F-FDF0-FD4B-93C2-B01779FD5F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014" y="4541820"/>
            <a:ext cx="10515600" cy="193899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b="1" dirty="0">
                <a:latin typeface="Courier" pitchFamily="2" charset="0"/>
              </a:rPr>
              <a:t>char </a:t>
            </a:r>
            <a:r>
              <a:rPr lang="en-US" altLang="en-US" sz="2400" b="1" dirty="0" smtClean="0">
                <a:latin typeface="Courier" pitchFamily="2" charset="0"/>
              </a:rPr>
              <a:t>string1[20];</a:t>
            </a:r>
            <a:endParaRPr lang="en-US" altLang="en-US" sz="2400" b="1" dirty="0">
              <a:latin typeface="Courier" pitchFamily="2" charset="0"/>
            </a:endParaRPr>
          </a:p>
          <a:p>
            <a:r>
              <a:rPr lang="en-US" altLang="en-US" sz="2400" b="1" dirty="0" err="1">
                <a:latin typeface="Courier New" panose="02070309020205020404" pitchFamily="49" charset="0"/>
              </a:rPr>
              <a:t>scanf</a:t>
            </a:r>
            <a:r>
              <a:rPr lang="en-US" altLang="en-US" sz="2400" b="1" dirty="0">
                <a:latin typeface="Courier New" panose="02070309020205020404" pitchFamily="49" charset="0"/>
              </a:rPr>
              <a:t>(</a:t>
            </a:r>
            <a:r>
              <a:rPr lang="en-US" altLang="en-US" sz="2400" b="1" dirty="0"/>
              <a:t> </a:t>
            </a:r>
            <a:r>
              <a:rPr lang="en-US" altLang="en-US" sz="2400" b="1" dirty="0">
                <a:latin typeface="Courier New" panose="02070309020205020404" pitchFamily="49" charset="0"/>
              </a:rPr>
              <a:t>"%s",</a:t>
            </a:r>
            <a:r>
              <a:rPr lang="en-US" altLang="en-US" sz="2400" b="1" dirty="0"/>
              <a:t> </a:t>
            </a:r>
            <a:r>
              <a:rPr lang="en-US" altLang="en-US" sz="2400" b="1" dirty="0" smtClean="0">
                <a:latin typeface="Courier New" panose="02070309020205020404" pitchFamily="49" charset="0"/>
              </a:rPr>
              <a:t>string1</a:t>
            </a:r>
            <a:r>
              <a:rPr lang="en-US" altLang="en-US" sz="2400" b="1" dirty="0" smtClean="0"/>
              <a:t> </a:t>
            </a:r>
            <a:r>
              <a:rPr lang="en-US" altLang="en-US" sz="2400" b="1" dirty="0">
                <a:latin typeface="Courier New" panose="02070309020205020404" pitchFamily="49" charset="0"/>
              </a:rPr>
              <a:t>); </a:t>
            </a:r>
            <a:r>
              <a:rPr lang="en-US" altLang="en-US" sz="2000" dirty="0">
                <a:solidFill>
                  <a:srgbClr val="FF0000"/>
                </a:solidFill>
              </a:rPr>
              <a:t>//Reads characters until whitespace encountered</a:t>
            </a:r>
            <a:endParaRPr lang="en-US" altLang="en-US" dirty="0">
              <a:solidFill>
                <a:srgbClr val="FF0000"/>
              </a:solidFill>
            </a:endParaRPr>
          </a:p>
          <a:p>
            <a:r>
              <a:rPr lang="en-US" altLang="en-US" sz="2000" dirty="0"/>
              <a:t>				      // Can write beyond end of array, be careful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endParaRPr lang="en-US" altLang="en-US" sz="2400" b="1" dirty="0">
              <a:latin typeface="Courier New" panose="02070309020205020404" pitchFamily="49" charset="0"/>
            </a:endParaRPr>
          </a:p>
          <a:p>
            <a:endParaRPr lang="en-US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2414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874" y="1443826"/>
            <a:ext cx="8874718" cy="5053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494882" y="5354198"/>
            <a:ext cx="4979624" cy="53982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write beyond end of array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D0405-6E2B-5348-A0C9-1D6F179A9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Declaration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C3E65-C8DF-FF45-B5B9-751454A08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/>
              <a:t>Array</a:t>
            </a:r>
          </a:p>
          <a:p>
            <a:pPr lvl="1"/>
            <a:r>
              <a:rPr lang="en-US" altLang="en-US" dirty="0"/>
              <a:t>Group of consecutive memory locations </a:t>
            </a:r>
          </a:p>
          <a:p>
            <a:pPr lvl="1"/>
            <a:r>
              <a:rPr lang="en-US" altLang="en-US" dirty="0"/>
              <a:t>Same </a:t>
            </a:r>
            <a:r>
              <a:rPr lang="en-US" altLang="en-US" b="1" dirty="0"/>
              <a:t>name</a:t>
            </a:r>
            <a:r>
              <a:rPr lang="en-US" altLang="en-US" dirty="0"/>
              <a:t> and </a:t>
            </a:r>
            <a:r>
              <a:rPr lang="en-US" altLang="en-US" b="1" dirty="0" smtClean="0"/>
              <a:t>type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collection of variables of the same type.</a:t>
            </a:r>
            <a:endParaRPr lang="en-US" altLang="en-US" b="1" dirty="0"/>
          </a:p>
          <a:p>
            <a:r>
              <a:rPr lang="en-US" altLang="en-US" dirty="0"/>
              <a:t>Declaration:</a:t>
            </a:r>
          </a:p>
          <a:p>
            <a:pPr lvl="2">
              <a:buFontTx/>
              <a:buNone/>
            </a:pPr>
            <a:r>
              <a:rPr lang="en-US" altLang="en-US" i="1" dirty="0"/>
              <a:t>Type </a:t>
            </a:r>
            <a:r>
              <a:rPr lang="en-US" altLang="en-US" i="1" dirty="0" err="1" smtClean="0"/>
              <a:t>array_name</a:t>
            </a:r>
            <a:r>
              <a:rPr lang="en-US" altLang="en-US" b="1" dirty="0">
                <a:latin typeface="Courier New" panose="02070309020205020404" pitchFamily="49" charset="0"/>
              </a:rPr>
              <a:t>[</a:t>
            </a:r>
            <a:r>
              <a:rPr lang="en-US" altLang="en-US" dirty="0"/>
              <a:t> </a:t>
            </a:r>
            <a:r>
              <a:rPr lang="en-US" altLang="en-US" i="1" dirty="0"/>
              <a:t>size</a:t>
            </a:r>
            <a:r>
              <a:rPr lang="en-US" altLang="en-US" b="1" dirty="0" smtClean="0">
                <a:latin typeface="Courier New" panose="02070309020205020404" pitchFamily="49" charset="0"/>
              </a:rPr>
              <a:t>]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en-US" dirty="0" smtClean="0"/>
              <a:t>Examples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en-US" sz="1700" b="1" dirty="0" err="1" smtClean="0">
                <a:solidFill>
                  <a:srgbClr val="0070C0"/>
                </a:solidFill>
                <a:latin typeface="Courier New" pitchFamily="49" charset="0"/>
              </a:rPr>
              <a:t>int</a:t>
            </a:r>
            <a:r>
              <a:rPr lang="en-US" sz="1700" b="1" dirty="0" smtClean="0">
                <a:solidFill>
                  <a:srgbClr val="0070C0"/>
                </a:solidFill>
                <a:latin typeface="Courier New" pitchFamily="49" charset="0"/>
              </a:rPr>
              <a:t> A[10];</a:t>
            </a:r>
          </a:p>
          <a:p>
            <a:pPr lvl="2">
              <a:defRPr/>
            </a:pPr>
            <a:r>
              <a:rPr lang="en-US" sz="1700" dirty="0" smtClean="0"/>
              <a:t>An array of ten integers .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en-US" sz="1700" b="1" dirty="0" smtClean="0">
                <a:solidFill>
                  <a:srgbClr val="0070C0"/>
                </a:solidFill>
                <a:latin typeface="Courier New" pitchFamily="49" charset="0"/>
              </a:rPr>
              <a:t>Char </a:t>
            </a:r>
            <a:r>
              <a:rPr lang="en-US" sz="1700" b="1" dirty="0" err="1" smtClean="0">
                <a:solidFill>
                  <a:srgbClr val="0070C0"/>
                </a:solidFill>
                <a:latin typeface="Courier New" pitchFamily="49" charset="0"/>
              </a:rPr>
              <a:t>str</a:t>
            </a:r>
            <a:r>
              <a:rPr lang="en-US" sz="1700" b="1" dirty="0" smtClean="0">
                <a:solidFill>
                  <a:srgbClr val="0070C0"/>
                </a:solidFill>
                <a:latin typeface="Courier New" pitchFamily="49" charset="0"/>
              </a:rPr>
              <a:t>[20];</a:t>
            </a:r>
          </a:p>
          <a:p>
            <a:pPr lvl="2">
              <a:defRPr/>
            </a:pPr>
            <a:r>
              <a:rPr lang="en-US" sz="1700" dirty="0" smtClean="0"/>
              <a:t>An array of twenty characters .</a:t>
            </a:r>
          </a:p>
          <a:p>
            <a:pPr marL="319088" lvl="2" indent="-319088">
              <a:spcBef>
                <a:spcPts val="700"/>
              </a:spcBef>
              <a:buSzPct val="60000"/>
              <a:buFont typeface="Wingdings" pitchFamily="2" charset="2"/>
              <a:buChar char="v"/>
              <a:defRPr/>
            </a:pPr>
            <a:r>
              <a:rPr lang="en-US" sz="1700" b="1" dirty="0" err="1" smtClean="0">
                <a:solidFill>
                  <a:srgbClr val="0070C0"/>
                </a:solidFill>
                <a:latin typeface="Courier New" pitchFamily="49" charset="0"/>
              </a:rPr>
              <a:t>int</a:t>
            </a:r>
            <a:r>
              <a:rPr lang="en-US" sz="1700" b="1" dirty="0" smtClean="0">
                <a:solidFill>
                  <a:srgbClr val="0070C0"/>
                </a:solidFill>
                <a:latin typeface="Courier New" pitchFamily="49" charset="0"/>
              </a:rPr>
              <a:t> a[ 100 ], b[ 27 ] ;  </a:t>
            </a:r>
          </a:p>
          <a:p>
            <a:pPr lvl="2">
              <a:defRPr/>
            </a:pPr>
            <a:r>
              <a:rPr lang="en-US" sz="1700" dirty="0" smtClean="0"/>
              <a:t>Defining multiple arrays of same type </a:t>
            </a:r>
            <a:r>
              <a:rPr lang="en-US" sz="1600" b="1" dirty="0" smtClean="0">
                <a:latin typeface="Courier New" pitchFamily="49" charset="0"/>
              </a:rPr>
              <a:t>. </a:t>
            </a:r>
          </a:p>
          <a:p>
            <a:pPr lvl="1">
              <a:buFont typeface="Wingdings" pitchFamily="2" charset="2"/>
              <a:buChar char="v"/>
              <a:defRPr/>
            </a:pPr>
            <a:r>
              <a:rPr lang="en-US" sz="1700" b="1" dirty="0" smtClean="0">
                <a:solidFill>
                  <a:srgbClr val="0070C0"/>
                </a:solidFill>
                <a:latin typeface="Courier New" pitchFamily="49" charset="0"/>
              </a:rPr>
              <a:t>double </a:t>
            </a:r>
            <a:r>
              <a:rPr lang="en-US" sz="1700" b="1" dirty="0" err="1">
                <a:solidFill>
                  <a:srgbClr val="0070C0"/>
                </a:solidFill>
                <a:latin typeface="Courier New" pitchFamily="49" charset="0"/>
              </a:rPr>
              <a:t>arrayD</a:t>
            </a:r>
            <a:r>
              <a:rPr lang="en-US" sz="1700" b="1" dirty="0">
                <a:solidFill>
                  <a:srgbClr val="0070C0"/>
                </a:solidFill>
                <a:latin typeface="Courier New" pitchFamily="49" charset="0"/>
              </a:rPr>
              <a:t>[5];</a:t>
            </a:r>
          </a:p>
          <a:p>
            <a:pPr lvl="1"/>
            <a:endParaRPr lang="en-US" sz="1600" dirty="0"/>
          </a:p>
        </p:txBody>
      </p:sp>
      <p:grpSp>
        <p:nvGrpSpPr>
          <p:cNvPr id="4" name="Group 64">
            <a:extLst>
              <a:ext uri="{FF2B5EF4-FFF2-40B4-BE49-F238E27FC236}">
                <a16:creationId xmlns:a16="http://schemas.microsoft.com/office/drawing/2014/main" id="{676DF0B2-CDF0-9A4F-82F2-6D554D38096E}"/>
              </a:ext>
            </a:extLst>
          </p:cNvPr>
          <p:cNvGrpSpPr>
            <a:grpSpLocks/>
          </p:cNvGrpSpPr>
          <p:nvPr/>
        </p:nvGrpSpPr>
        <p:grpSpPr bwMode="auto">
          <a:xfrm>
            <a:off x="7167716" y="365125"/>
            <a:ext cx="3770671" cy="5813425"/>
            <a:chOff x="3936" y="220"/>
            <a:chExt cx="1728" cy="3662"/>
          </a:xfrm>
        </p:grpSpPr>
        <p:sp>
          <p:nvSpPr>
            <p:cNvPr id="5" name="Rectangle 32">
              <a:extLst>
                <a:ext uri="{FF2B5EF4-FFF2-40B4-BE49-F238E27FC236}">
                  <a16:creationId xmlns:a16="http://schemas.microsoft.com/office/drawing/2014/main" id="{C194B00F-20CE-334A-981F-31D3DF1172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5" y="220"/>
              <a:ext cx="1609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altLang="en-US" sz="1800" dirty="0">
                  <a:latin typeface="Courier New" panose="02070309020205020404" pitchFamily="49" charset="0"/>
                </a:rPr>
                <a:t>Name of array (Note that all elements of this array have the same name, </a:t>
              </a:r>
              <a:r>
                <a:rPr lang="en-US" altLang="en-US" sz="1800" b="1" dirty="0">
                  <a:latin typeface="Courier New" panose="02070309020205020404" pitchFamily="49" charset="0"/>
                </a:rPr>
                <a:t>c</a:t>
              </a:r>
              <a:r>
                <a:rPr lang="en-US" altLang="en-US" sz="1800" dirty="0">
                  <a:latin typeface="Courier New" panose="02070309020205020404" pitchFamily="49" charset="0"/>
                </a:rPr>
                <a:t>)</a:t>
              </a:r>
            </a:p>
            <a:p>
              <a:pPr>
                <a:spcBef>
                  <a:spcPct val="0"/>
                </a:spcBef>
              </a:pPr>
              <a:endParaRPr lang="en-US" altLang="en-US" sz="1800" dirty="0">
                <a:solidFill>
                  <a:schemeClr val="tx1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6" name="Rectangle 45">
              <a:extLst>
                <a:ext uri="{FF2B5EF4-FFF2-40B4-BE49-F238E27FC236}">
                  <a16:creationId xmlns:a16="http://schemas.microsoft.com/office/drawing/2014/main" id="{53011C56-5D51-614E-8924-249DD28E14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3675"/>
              <a:ext cx="1513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altLang="en-US" sz="1800" dirty="0">
                  <a:latin typeface="Courier New" panose="02070309020205020404" pitchFamily="49" charset="0"/>
                </a:rPr>
                <a:t>Position number of the element within array </a:t>
              </a:r>
              <a:r>
                <a:rPr lang="en-US" altLang="en-US" sz="1800" b="1" dirty="0">
                  <a:latin typeface="Courier New" panose="02070309020205020404" pitchFamily="49" charset="0"/>
                </a:rPr>
                <a:t>c</a:t>
              </a:r>
              <a:endParaRPr lang="en-US" altLang="en-US" sz="1800" dirty="0">
                <a:solidFill>
                  <a:schemeClr val="tx1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7" name="Freeform 46">
              <a:extLst>
                <a:ext uri="{FF2B5EF4-FFF2-40B4-BE49-F238E27FC236}">
                  <a16:creationId xmlns:a16="http://schemas.microsoft.com/office/drawing/2014/main" id="{A33224B8-106E-7A46-9883-5DDF1E859A1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7" y="3408"/>
              <a:ext cx="0" cy="231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19958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000" h="20000">
                  <a:moveTo>
                    <a:pt x="0" y="0"/>
                  </a:moveTo>
                  <a:lnTo>
                    <a:pt x="0" y="19958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" name="Group 63">
              <a:extLst>
                <a:ext uri="{FF2B5EF4-FFF2-40B4-BE49-F238E27FC236}">
                  <a16:creationId xmlns:a16="http://schemas.microsoft.com/office/drawing/2014/main" id="{671B8854-3305-2A43-94AB-471471E6F3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32" y="1070"/>
              <a:ext cx="1308" cy="2290"/>
              <a:chOff x="4032" y="1304"/>
              <a:chExt cx="1308" cy="2290"/>
            </a:xfrm>
          </p:grpSpPr>
          <p:grpSp>
            <p:nvGrpSpPr>
              <p:cNvPr id="9" name="Group 5">
                <a:extLst>
                  <a:ext uri="{FF2B5EF4-FFF2-40B4-BE49-F238E27FC236}">
                    <a16:creationId xmlns:a16="http://schemas.microsoft.com/office/drawing/2014/main" id="{2F4BB955-DAD0-EB41-B22F-38E7D4365D1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28" y="1514"/>
                <a:ext cx="812" cy="2080"/>
                <a:chOff x="0" y="-2"/>
                <a:chExt cx="20000" cy="20004"/>
              </a:xfrm>
            </p:grpSpPr>
            <p:sp>
              <p:nvSpPr>
                <p:cNvPr id="49" name="Freeform 6">
                  <a:extLst>
                    <a:ext uri="{FF2B5EF4-FFF2-40B4-BE49-F238E27FC236}">
                      <a16:creationId xmlns:a16="http://schemas.microsoft.com/office/drawing/2014/main" id="{39589CA8-1FEA-7342-BB5A-9A926087833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10000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86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0" name="Group 7">
                  <a:extLst>
                    <a:ext uri="{FF2B5EF4-FFF2-40B4-BE49-F238E27FC236}">
                      <a16:creationId xmlns:a16="http://schemas.microsoft.com/office/drawing/2014/main" id="{AC0E5A02-D3F2-EA42-9A58-9733E7297E3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-2"/>
                  <a:ext cx="20000" cy="20004"/>
                  <a:chOff x="0" y="0"/>
                  <a:chExt cx="20000" cy="20004"/>
                </a:xfrm>
              </p:grpSpPr>
              <p:sp>
                <p:nvSpPr>
                  <p:cNvPr id="51" name="Freeform 8">
                    <a:extLst>
                      <a:ext uri="{FF2B5EF4-FFF2-40B4-BE49-F238E27FC236}">
                        <a16:creationId xmlns:a16="http://schemas.microsoft.com/office/drawing/2014/main" id="{DDB72134-7B34-5849-B751-B53734A7556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" name="Freeform 9">
                    <a:extLst>
                      <a:ext uri="{FF2B5EF4-FFF2-40B4-BE49-F238E27FC236}">
                        <a16:creationId xmlns:a16="http://schemas.microsoft.com/office/drawing/2014/main" id="{41F86703-BE3A-D447-9C5A-272D1677AA7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667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" name="Freeform 10">
                    <a:extLst>
                      <a:ext uri="{FF2B5EF4-FFF2-40B4-BE49-F238E27FC236}">
                        <a16:creationId xmlns:a16="http://schemas.microsoft.com/office/drawing/2014/main" id="{8BF21FF4-BAC9-DB4D-93A7-6F43640DF1A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3334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4" name="Freeform 11">
                    <a:extLst>
                      <a:ext uri="{FF2B5EF4-FFF2-40B4-BE49-F238E27FC236}">
                        <a16:creationId xmlns:a16="http://schemas.microsoft.com/office/drawing/2014/main" id="{951224A4-1BD4-574C-AEBE-EF54B3E4544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5001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5" name="Freeform 12">
                    <a:extLst>
                      <a:ext uri="{FF2B5EF4-FFF2-40B4-BE49-F238E27FC236}">
                        <a16:creationId xmlns:a16="http://schemas.microsoft.com/office/drawing/2014/main" id="{11303E9F-B330-2E49-A6AE-27D69A28E54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6668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" name="Freeform 13">
                    <a:extLst>
                      <a:ext uri="{FF2B5EF4-FFF2-40B4-BE49-F238E27FC236}">
                        <a16:creationId xmlns:a16="http://schemas.microsoft.com/office/drawing/2014/main" id="{CE4A83FF-222A-414E-8B1A-4A9C250728B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8335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" name="Freeform 14">
                    <a:extLst>
                      <a:ext uri="{FF2B5EF4-FFF2-40B4-BE49-F238E27FC236}">
                        <a16:creationId xmlns:a16="http://schemas.microsoft.com/office/drawing/2014/main" id="{F8C6B63A-8691-5249-A630-5D77B3C7ADE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1669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" name="Freeform 15">
                    <a:extLst>
                      <a:ext uri="{FF2B5EF4-FFF2-40B4-BE49-F238E27FC236}">
                        <a16:creationId xmlns:a16="http://schemas.microsoft.com/office/drawing/2014/main" id="{5014CD49-B192-F246-8D00-18B0171181D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3336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" name="Freeform 16">
                    <a:extLst>
                      <a:ext uri="{FF2B5EF4-FFF2-40B4-BE49-F238E27FC236}">
                        <a16:creationId xmlns:a16="http://schemas.microsoft.com/office/drawing/2014/main" id="{4A968434-F108-AE40-9939-EFC4981379F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5003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" name="Freeform 17">
                    <a:extLst>
                      <a:ext uri="{FF2B5EF4-FFF2-40B4-BE49-F238E27FC236}">
                        <a16:creationId xmlns:a16="http://schemas.microsoft.com/office/drawing/2014/main" id="{87898B0F-FDD9-9B49-AC32-F407DE6BFF6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6670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" name="Freeform 18">
                    <a:extLst>
                      <a:ext uri="{FF2B5EF4-FFF2-40B4-BE49-F238E27FC236}">
                        <a16:creationId xmlns:a16="http://schemas.microsoft.com/office/drawing/2014/main" id="{898F23C4-13A5-4F4E-B283-31A98428B74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8337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0" name="Rectangle 19">
                <a:extLst>
                  <a:ext uri="{FF2B5EF4-FFF2-40B4-BE49-F238E27FC236}">
                    <a16:creationId xmlns:a16="http://schemas.microsoft.com/office/drawing/2014/main" id="{D5A8664B-711C-E847-BC93-B3F807EB40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2579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c[6]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1" name="Rectangle 20">
                <a:extLst>
                  <a:ext uri="{FF2B5EF4-FFF2-40B4-BE49-F238E27FC236}">
                    <a16:creationId xmlns:a16="http://schemas.microsoft.com/office/drawing/2014/main" id="{6E8155A9-C1F4-2140-B4A6-6A8B9F7D31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1539"/>
                <a:ext cx="225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-45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2" name="Rectangle 21">
                <a:extLst>
                  <a:ext uri="{FF2B5EF4-FFF2-40B4-BE49-F238E27FC236}">
                    <a16:creationId xmlns:a16="http://schemas.microsoft.com/office/drawing/2014/main" id="{1534B000-B9AB-AF40-A290-BE2849B331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35" y="1712"/>
                <a:ext cx="90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6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3" name="Rectangle 22">
                <a:extLst>
                  <a:ext uri="{FF2B5EF4-FFF2-40B4-BE49-F238E27FC236}">
                    <a16:creationId xmlns:a16="http://schemas.microsoft.com/office/drawing/2014/main" id="{813A8734-7043-194E-AA38-0305093CB4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35" y="1886"/>
                <a:ext cx="90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0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4" name="Rectangle 23">
                <a:extLst>
                  <a:ext uri="{FF2B5EF4-FFF2-40B4-BE49-F238E27FC236}">
                    <a16:creationId xmlns:a16="http://schemas.microsoft.com/office/drawing/2014/main" id="{3049AC4F-18D2-A042-A86D-5DD92B4274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68" y="2059"/>
                <a:ext cx="157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72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5" name="Rectangle 24">
                <a:extLst>
                  <a:ext uri="{FF2B5EF4-FFF2-40B4-BE49-F238E27FC236}">
                    <a16:creationId xmlns:a16="http://schemas.microsoft.com/office/drawing/2014/main" id="{06B28939-E4B7-3A4F-83D8-D26D7A23E4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32" y="2232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1543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6" name="Rectangle 25">
                <a:extLst>
                  <a:ext uri="{FF2B5EF4-FFF2-40B4-BE49-F238E27FC236}">
                    <a16:creationId xmlns:a16="http://schemas.microsoft.com/office/drawing/2014/main" id="{AD327EBF-07A0-6B4C-A03A-2DB20F10D2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2406"/>
                <a:ext cx="225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-89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7" name="Rectangle 26">
                <a:extLst>
                  <a:ext uri="{FF2B5EF4-FFF2-40B4-BE49-F238E27FC236}">
                    <a16:creationId xmlns:a16="http://schemas.microsoft.com/office/drawing/2014/main" id="{D5C88FDB-8E2C-C746-B0C1-71408A20F2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35" y="2579"/>
                <a:ext cx="90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0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8" name="Rectangle 27">
                <a:extLst>
                  <a:ext uri="{FF2B5EF4-FFF2-40B4-BE49-F238E27FC236}">
                    <a16:creationId xmlns:a16="http://schemas.microsoft.com/office/drawing/2014/main" id="{3FD3CFD3-1226-FA42-91BB-5CA2A32F52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68" y="2752"/>
                <a:ext cx="157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62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9" name="Rectangle 28">
                <a:extLst>
                  <a:ext uri="{FF2B5EF4-FFF2-40B4-BE49-F238E27FC236}">
                    <a16:creationId xmlns:a16="http://schemas.microsoft.com/office/drawing/2014/main" id="{5A77BAC7-B2C8-2448-A1D2-D61282FDEC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68" y="2926"/>
                <a:ext cx="157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-3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0" name="Rectangle 29">
                <a:extLst>
                  <a:ext uri="{FF2B5EF4-FFF2-40B4-BE49-F238E27FC236}">
                    <a16:creationId xmlns:a16="http://schemas.microsoft.com/office/drawing/2014/main" id="{71675A75-3140-E84E-BE4C-1948D9D4D6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35" y="3099"/>
                <a:ext cx="90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1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1" name="Rectangle 30">
                <a:extLst>
                  <a:ext uri="{FF2B5EF4-FFF2-40B4-BE49-F238E27FC236}">
                    <a16:creationId xmlns:a16="http://schemas.microsoft.com/office/drawing/2014/main" id="{D36D1D37-665C-D348-BB67-E7F65062D3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32" y="3272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6453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2" name="Rectangle 31">
                <a:extLst>
                  <a:ext uri="{FF2B5EF4-FFF2-40B4-BE49-F238E27FC236}">
                    <a16:creationId xmlns:a16="http://schemas.microsoft.com/office/drawing/2014/main" id="{38E07A0B-DCF6-7143-8D36-36F216F00E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68" y="3446"/>
                <a:ext cx="157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78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3" name="Freeform 33">
                <a:extLst>
                  <a:ext uri="{FF2B5EF4-FFF2-40B4-BE49-F238E27FC236}">
                    <a16:creationId xmlns:a16="http://schemas.microsoft.com/office/drawing/2014/main" id="{39E9B2F2-B59A-4041-82E0-AAE3D2F14E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3" y="1304"/>
                <a:ext cx="0" cy="231"/>
              </a:xfrm>
              <a:custGeom>
                <a:avLst/>
                <a:gdLst>
                  <a:gd name="T0" fmla="*/ 0 w 20000"/>
                  <a:gd name="T1" fmla="*/ 19958 h 20000"/>
                  <a:gd name="T2" fmla="*/ 0 w 20000"/>
                  <a:gd name="T3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0000" h="20000">
                    <a:moveTo>
                      <a:pt x="0" y="19958"/>
                    </a:move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 type="triangle" w="med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Rectangle 34">
                <a:extLst>
                  <a:ext uri="{FF2B5EF4-FFF2-40B4-BE49-F238E27FC236}">
                    <a16:creationId xmlns:a16="http://schemas.microsoft.com/office/drawing/2014/main" id="{7D93C172-3131-8240-993C-EE2368F916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1539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c[0]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5" name="Rectangle 35">
                <a:extLst>
                  <a:ext uri="{FF2B5EF4-FFF2-40B4-BE49-F238E27FC236}">
                    <a16:creationId xmlns:a16="http://schemas.microsoft.com/office/drawing/2014/main" id="{DED6A215-4672-A94A-8B5F-44D9E85B94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1712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c[1]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6" name="Rectangle 36">
                <a:extLst>
                  <a:ext uri="{FF2B5EF4-FFF2-40B4-BE49-F238E27FC236}">
                    <a16:creationId xmlns:a16="http://schemas.microsoft.com/office/drawing/2014/main" id="{CAC9BE65-E8C7-1148-AA5E-E0500FD01D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1886"/>
                <a:ext cx="293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c[2]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7" name="Rectangle 37">
                <a:extLst>
                  <a:ext uri="{FF2B5EF4-FFF2-40B4-BE49-F238E27FC236}">
                    <a16:creationId xmlns:a16="http://schemas.microsoft.com/office/drawing/2014/main" id="{344632A9-0649-6E48-BDB1-133EFBFED0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2059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c[3]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8" name="Rectangle 38">
                <a:extLst>
                  <a:ext uri="{FF2B5EF4-FFF2-40B4-BE49-F238E27FC236}">
                    <a16:creationId xmlns:a16="http://schemas.microsoft.com/office/drawing/2014/main" id="{A84F7158-2D96-9A41-BB4B-32D7C82289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2" y="3446"/>
                <a:ext cx="361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c[11]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9" name="Rectangle 39">
                <a:extLst>
                  <a:ext uri="{FF2B5EF4-FFF2-40B4-BE49-F238E27FC236}">
                    <a16:creationId xmlns:a16="http://schemas.microsoft.com/office/drawing/2014/main" id="{0F0470A0-3AF0-5F4F-91AB-BAC30FD7A6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2" y="3272"/>
                <a:ext cx="361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c[10]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30" name="Rectangle 40">
                <a:extLst>
                  <a:ext uri="{FF2B5EF4-FFF2-40B4-BE49-F238E27FC236}">
                    <a16:creationId xmlns:a16="http://schemas.microsoft.com/office/drawing/2014/main" id="{D52EBC61-F782-144D-8231-585F35C592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3099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c[9]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31" name="Rectangle 41">
                <a:extLst>
                  <a:ext uri="{FF2B5EF4-FFF2-40B4-BE49-F238E27FC236}">
                    <a16:creationId xmlns:a16="http://schemas.microsoft.com/office/drawing/2014/main" id="{1160208E-4F63-B943-8338-DB8AFADD3A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2926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c[8]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32" name="Rectangle 42">
                <a:extLst>
                  <a:ext uri="{FF2B5EF4-FFF2-40B4-BE49-F238E27FC236}">
                    <a16:creationId xmlns:a16="http://schemas.microsoft.com/office/drawing/2014/main" id="{932A403D-CB13-C340-B522-407FE98507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2752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c[7]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33" name="Rectangle 43">
                <a:extLst>
                  <a:ext uri="{FF2B5EF4-FFF2-40B4-BE49-F238E27FC236}">
                    <a16:creationId xmlns:a16="http://schemas.microsoft.com/office/drawing/2014/main" id="{09978CF7-E0E5-D440-9A9F-2AC8D57F98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2406"/>
                <a:ext cx="293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c[5]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34" name="Rectangle 44">
                <a:extLst>
                  <a:ext uri="{FF2B5EF4-FFF2-40B4-BE49-F238E27FC236}">
                    <a16:creationId xmlns:a16="http://schemas.microsoft.com/office/drawing/2014/main" id="{0CFD21C3-6750-144D-AC52-1500931BDC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2232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c[4]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grpSp>
            <p:nvGrpSpPr>
              <p:cNvPr id="35" name="Group 47">
                <a:extLst>
                  <a:ext uri="{FF2B5EF4-FFF2-40B4-BE49-F238E27FC236}">
                    <a16:creationId xmlns:a16="http://schemas.microsoft.com/office/drawing/2014/main" id="{379FBFBB-AAA0-284A-8A63-3B740ED585E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28" y="1514"/>
                <a:ext cx="812" cy="2080"/>
                <a:chOff x="0" y="-2"/>
                <a:chExt cx="20000" cy="20004"/>
              </a:xfrm>
            </p:grpSpPr>
            <p:sp>
              <p:nvSpPr>
                <p:cNvPr id="36" name="Freeform 48">
                  <a:extLst>
                    <a:ext uri="{FF2B5EF4-FFF2-40B4-BE49-F238E27FC236}">
                      <a16:creationId xmlns:a16="http://schemas.microsoft.com/office/drawing/2014/main" id="{EC914BFA-9B16-A54F-BC96-C2FB29C7A09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10000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86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7" name="Group 49">
                  <a:extLst>
                    <a:ext uri="{FF2B5EF4-FFF2-40B4-BE49-F238E27FC236}">
                      <a16:creationId xmlns:a16="http://schemas.microsoft.com/office/drawing/2014/main" id="{20F26F8B-930B-504C-BADB-F531EF15A9A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-2"/>
                  <a:ext cx="20000" cy="20004"/>
                  <a:chOff x="0" y="0"/>
                  <a:chExt cx="20000" cy="20004"/>
                </a:xfrm>
              </p:grpSpPr>
              <p:sp>
                <p:nvSpPr>
                  <p:cNvPr id="38" name="Freeform 50">
                    <a:extLst>
                      <a:ext uri="{FF2B5EF4-FFF2-40B4-BE49-F238E27FC236}">
                        <a16:creationId xmlns:a16="http://schemas.microsoft.com/office/drawing/2014/main" id="{26DED0EF-7FB1-2B4F-AF49-35C69F4228B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9" name="Freeform 51">
                    <a:extLst>
                      <a:ext uri="{FF2B5EF4-FFF2-40B4-BE49-F238E27FC236}">
                        <a16:creationId xmlns:a16="http://schemas.microsoft.com/office/drawing/2014/main" id="{94D9A2E7-FBBD-694A-BBEC-3944F97EF8B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667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" name="Freeform 52">
                    <a:extLst>
                      <a:ext uri="{FF2B5EF4-FFF2-40B4-BE49-F238E27FC236}">
                        <a16:creationId xmlns:a16="http://schemas.microsoft.com/office/drawing/2014/main" id="{03F9105B-DD5F-AF42-AA68-962FE738362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3334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" name="Freeform 53">
                    <a:extLst>
                      <a:ext uri="{FF2B5EF4-FFF2-40B4-BE49-F238E27FC236}">
                        <a16:creationId xmlns:a16="http://schemas.microsoft.com/office/drawing/2014/main" id="{5D0D863D-BC56-8649-8034-24BDB0A129B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5001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" name="Freeform 54">
                    <a:extLst>
                      <a:ext uri="{FF2B5EF4-FFF2-40B4-BE49-F238E27FC236}">
                        <a16:creationId xmlns:a16="http://schemas.microsoft.com/office/drawing/2014/main" id="{E337BAC3-0E3A-C849-AB67-FB1DD472058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6668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" name="Freeform 55">
                    <a:extLst>
                      <a:ext uri="{FF2B5EF4-FFF2-40B4-BE49-F238E27FC236}">
                        <a16:creationId xmlns:a16="http://schemas.microsoft.com/office/drawing/2014/main" id="{C131FDD6-681A-E940-8F5D-EE8B60009AA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8335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" name="Freeform 56">
                    <a:extLst>
                      <a:ext uri="{FF2B5EF4-FFF2-40B4-BE49-F238E27FC236}">
                        <a16:creationId xmlns:a16="http://schemas.microsoft.com/office/drawing/2014/main" id="{71037518-8EDB-ED4B-A480-6D2C83B1868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1669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" name="Freeform 57">
                    <a:extLst>
                      <a:ext uri="{FF2B5EF4-FFF2-40B4-BE49-F238E27FC236}">
                        <a16:creationId xmlns:a16="http://schemas.microsoft.com/office/drawing/2014/main" id="{07E436C3-F631-FA44-B441-57DE5BE6AE6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3336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6" name="Freeform 58">
                    <a:extLst>
                      <a:ext uri="{FF2B5EF4-FFF2-40B4-BE49-F238E27FC236}">
                        <a16:creationId xmlns:a16="http://schemas.microsoft.com/office/drawing/2014/main" id="{C60D117F-576C-344D-B2BA-A8B1D8A0631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5003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" name="Freeform 59">
                    <a:extLst>
                      <a:ext uri="{FF2B5EF4-FFF2-40B4-BE49-F238E27FC236}">
                        <a16:creationId xmlns:a16="http://schemas.microsoft.com/office/drawing/2014/main" id="{35A5FF0B-ACDC-EB42-AB02-393DD35BCCE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6670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" name="Freeform 60">
                    <a:extLst>
                      <a:ext uri="{FF2B5EF4-FFF2-40B4-BE49-F238E27FC236}">
                        <a16:creationId xmlns:a16="http://schemas.microsoft.com/office/drawing/2014/main" id="{6F7F6FDB-5CA4-9A41-8B8C-BC2FEA894EE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8337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310607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write beyond end of array</a:t>
            </a: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0501"/>
            <a:ext cx="8724441" cy="3629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22862" y="3419762"/>
            <a:ext cx="848299" cy="53982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2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753" y="2014309"/>
            <a:ext cx="7903267" cy="3495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3"/>
          <a:srcRect b="57308"/>
          <a:stretch/>
        </p:blipFill>
        <p:spPr bwMode="auto">
          <a:xfrm>
            <a:off x="5333713" y="5014570"/>
            <a:ext cx="8343398" cy="1628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Reads characters until whitespace </a:t>
            </a:r>
            <a:r>
              <a:rPr lang="en-US" altLang="en-US" dirty="0" smtClean="0"/>
              <a:t>encountered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34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10609243" cy="68326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stdio.h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&gt;</a:t>
            </a:r>
          </a:p>
          <a:p>
            <a:r>
              <a:rPr lang="en-GB" dirty="0" smtClean="0">
                <a:solidFill>
                  <a:srgbClr val="A31515"/>
                </a:solidFill>
                <a:latin typeface="Courier New"/>
              </a:rPr>
              <a:t> 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#define SIZE 20</a:t>
            </a:r>
          </a:p>
          <a:p>
            <a:r>
              <a:rPr lang="en-GB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main(void)</a:t>
            </a:r>
          </a:p>
          <a:p>
            <a:r>
              <a:rPr lang="en-GB" dirty="0" smtClean="0">
                <a:solidFill>
                  <a:srgbClr val="0000FF"/>
                </a:solidFill>
                <a:latin typeface="Courier New"/>
              </a:rPr>
              <a:t> {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;</a:t>
            </a:r>
          </a:p>
          <a:p>
            <a:r>
              <a:rPr lang="en-GB" dirty="0" smtClean="0">
                <a:solidFill>
                  <a:srgbClr val="0000FF"/>
                </a:solidFill>
                <a:latin typeface="Courier New"/>
              </a:rPr>
              <a:t> char string1[SIZE]; 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// reserves 20 characters</a:t>
            </a:r>
          </a:p>
          <a:p>
            <a:r>
              <a:rPr lang="en-GB" dirty="0" smtClean="0">
                <a:solidFill>
                  <a:srgbClr val="008000"/>
                </a:solidFill>
                <a:latin typeface="Courier New"/>
              </a:rPr>
              <a:t> 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char string2[] =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"string literal"; 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// reserves </a:t>
            </a:r>
            <a:r>
              <a:rPr lang="en-GB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</a:rPr>
              <a:t>15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 characters</a:t>
            </a:r>
          </a:p>
          <a:p>
            <a:endParaRPr lang="en-GB" dirty="0" smtClean="0">
              <a:solidFill>
                <a:srgbClr val="008000"/>
              </a:solidFill>
              <a:latin typeface="Courier New"/>
            </a:endParaRPr>
          </a:p>
          <a:p>
            <a:r>
              <a:rPr lang="en-GB" dirty="0" smtClean="0">
                <a:solidFill>
                  <a:srgbClr val="008000"/>
                </a:solidFill>
                <a:latin typeface="Courier New"/>
              </a:rPr>
              <a:t>// read string from user into array string1</a:t>
            </a:r>
          </a:p>
          <a:p>
            <a:r>
              <a:rPr lang="en-GB" dirty="0" smtClean="0">
                <a:solidFill>
                  <a:srgbClr val="008000"/>
                </a:solidFill>
                <a:latin typeface="Courier New"/>
              </a:rPr>
              <a:t> </a:t>
            </a:r>
            <a:r>
              <a:rPr lang="en-GB" dirty="0" err="1" smtClean="0">
                <a:solidFill>
                  <a:srgbClr val="008000"/>
                </a:solidFill>
                <a:latin typeface="Courier New"/>
              </a:rPr>
              <a:t>printf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(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"%s", "Enter a string (no longer than 19 characters): ");</a:t>
            </a:r>
          </a:p>
          <a:p>
            <a:r>
              <a:rPr lang="en-GB" dirty="0" smtClean="0">
                <a:solidFill>
                  <a:srgbClr val="A31515"/>
                </a:solidFill>
                <a:latin typeface="Courier New"/>
              </a:rPr>
              <a:t> 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scanf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("%19s", string1);</a:t>
            </a:r>
          </a:p>
          <a:p>
            <a:endParaRPr lang="en-GB" dirty="0" smtClean="0">
              <a:solidFill>
                <a:srgbClr val="A31515"/>
              </a:solidFill>
              <a:latin typeface="Courier New"/>
            </a:endParaRPr>
          </a:p>
          <a:p>
            <a:r>
              <a:rPr lang="en-GB" dirty="0" smtClean="0">
                <a:solidFill>
                  <a:srgbClr val="A31515"/>
                </a:solidFill>
                <a:latin typeface="Courier New"/>
              </a:rPr>
              <a:t> 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// output strings</a:t>
            </a:r>
          </a:p>
          <a:p>
            <a:r>
              <a:rPr lang="en-GB" dirty="0" smtClean="0">
                <a:solidFill>
                  <a:srgbClr val="008000"/>
                </a:solidFill>
                <a:latin typeface="Courier New"/>
              </a:rPr>
              <a:t> </a:t>
            </a:r>
            <a:r>
              <a:rPr lang="en-GB" dirty="0" err="1" smtClean="0">
                <a:solidFill>
                  <a:srgbClr val="008000"/>
                </a:solidFill>
                <a:latin typeface="Courier New"/>
              </a:rPr>
              <a:t>printf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(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"string1 is: %s \n",string1);</a:t>
            </a:r>
          </a:p>
          <a:p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printf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("string2 is: %s  \n",string2);</a:t>
            </a:r>
          </a:p>
          <a:p>
            <a:r>
              <a:rPr lang="en-GB" dirty="0" err="1">
                <a:solidFill>
                  <a:srgbClr val="A31515"/>
                </a:solidFill>
                <a:latin typeface="Courier New"/>
              </a:rPr>
              <a:t>printf</a:t>
            </a:r>
            <a:r>
              <a:rPr lang="en-GB" dirty="0">
                <a:solidFill>
                  <a:srgbClr val="A31515"/>
                </a:solidFill>
                <a:latin typeface="Courier New"/>
              </a:rPr>
              <a:t>("string1 with spaces between characters is:\n");</a:t>
            </a:r>
          </a:p>
          <a:p>
            <a:r>
              <a:rPr lang="en-GB" dirty="0">
                <a:solidFill>
                  <a:srgbClr val="008000"/>
                </a:solidFill>
                <a:latin typeface="Courier New"/>
              </a:rPr>
              <a:t>// output characters until null character is reached</a:t>
            </a:r>
          </a:p>
          <a:p>
            <a:r>
              <a:rPr lang="nn-NO" dirty="0">
                <a:solidFill>
                  <a:srgbClr val="008000"/>
                </a:solidFill>
                <a:latin typeface="Courier New"/>
              </a:rPr>
              <a:t> </a:t>
            </a:r>
            <a:r>
              <a:rPr lang="nn-NO" dirty="0">
                <a:solidFill>
                  <a:srgbClr val="0000FF"/>
                </a:solidFill>
                <a:latin typeface="Courier New"/>
              </a:rPr>
              <a:t>for ( i = 0;( i &lt; SIZE )&amp;&amp; (string1[i] != </a:t>
            </a:r>
            <a:r>
              <a:rPr lang="nn-NO" dirty="0">
                <a:solidFill>
                  <a:srgbClr val="A31515"/>
                </a:solidFill>
                <a:latin typeface="Courier New"/>
              </a:rPr>
              <a:t>'\0'); ++i) </a:t>
            </a:r>
          </a:p>
          <a:p>
            <a:r>
              <a:rPr lang="en-GB" dirty="0">
                <a:solidFill>
                  <a:srgbClr val="A31515"/>
                </a:solidFill>
                <a:latin typeface="Courier New"/>
              </a:rPr>
              <a:t> </a:t>
            </a:r>
            <a:r>
              <a:rPr lang="en-GB" dirty="0" err="1">
                <a:solidFill>
                  <a:srgbClr val="A31515"/>
                </a:solidFill>
                <a:latin typeface="Courier New"/>
              </a:rPr>
              <a:t>printf</a:t>
            </a:r>
            <a:r>
              <a:rPr lang="en-GB" dirty="0">
                <a:solidFill>
                  <a:srgbClr val="A31515"/>
                </a:solidFill>
                <a:latin typeface="Courier New"/>
              </a:rPr>
              <a:t>("%c ", string1[</a:t>
            </a:r>
            <a:r>
              <a:rPr lang="en-GB" dirty="0" err="1">
                <a:solidFill>
                  <a:srgbClr val="A31515"/>
                </a:solidFill>
                <a:latin typeface="Courier New"/>
              </a:rPr>
              <a:t>i</a:t>
            </a:r>
            <a:r>
              <a:rPr lang="en-GB" dirty="0">
                <a:solidFill>
                  <a:srgbClr val="A31515"/>
                </a:solidFill>
                <a:latin typeface="Courier New"/>
              </a:rPr>
              <a:t>]);</a:t>
            </a:r>
          </a:p>
          <a:p>
            <a:r>
              <a:rPr lang="en-GB" dirty="0">
                <a:solidFill>
                  <a:srgbClr val="A31515"/>
                </a:solidFill>
                <a:latin typeface="Courier New"/>
              </a:rPr>
              <a:t> puts("");</a:t>
            </a:r>
          </a:p>
          <a:p>
            <a:endParaRPr lang="en-GB" dirty="0">
              <a:solidFill>
                <a:srgbClr val="A31515"/>
              </a:solidFill>
              <a:latin typeface="Courier New"/>
            </a:endParaRPr>
          </a:p>
          <a:p>
            <a:r>
              <a:rPr lang="en-GB" dirty="0">
                <a:solidFill>
                  <a:srgbClr val="A31515"/>
                </a:solidFill>
                <a:latin typeface="Courier New"/>
              </a:rPr>
              <a:t> </a:t>
            </a:r>
            <a:r>
              <a:rPr lang="en-GB" dirty="0" err="1">
                <a:solidFill>
                  <a:srgbClr val="A31515"/>
                </a:solidFill>
                <a:latin typeface="Courier New"/>
              </a:rPr>
              <a:t>printf</a:t>
            </a:r>
            <a:r>
              <a:rPr lang="en-GB" dirty="0">
                <a:solidFill>
                  <a:srgbClr val="A31515"/>
                </a:solidFill>
                <a:latin typeface="Courier New"/>
              </a:rPr>
              <a:t>("string2 with spaces between characters is:\n");</a:t>
            </a:r>
          </a:p>
          <a:p>
            <a:r>
              <a:rPr lang="nn-NO" dirty="0">
                <a:solidFill>
                  <a:srgbClr val="A31515"/>
                </a:solidFill>
                <a:latin typeface="Courier New"/>
              </a:rPr>
              <a:t>  </a:t>
            </a:r>
            <a:r>
              <a:rPr lang="nn-NO" dirty="0">
                <a:solidFill>
                  <a:srgbClr val="0000FF"/>
                </a:solidFill>
                <a:latin typeface="Courier New"/>
              </a:rPr>
              <a:t>for ( i = 0;(string2[i] != </a:t>
            </a:r>
            <a:r>
              <a:rPr lang="nn-NO" dirty="0">
                <a:solidFill>
                  <a:srgbClr val="A31515"/>
                </a:solidFill>
                <a:latin typeface="Courier New"/>
              </a:rPr>
              <a:t>'\0'); ++i) </a:t>
            </a:r>
          </a:p>
          <a:p>
            <a:r>
              <a:rPr lang="en-GB" dirty="0">
                <a:solidFill>
                  <a:srgbClr val="A31515"/>
                </a:solidFill>
                <a:latin typeface="Courier New"/>
              </a:rPr>
              <a:t> </a:t>
            </a:r>
            <a:r>
              <a:rPr lang="en-GB" dirty="0" err="1">
                <a:solidFill>
                  <a:srgbClr val="A31515"/>
                </a:solidFill>
                <a:latin typeface="Courier New"/>
              </a:rPr>
              <a:t>printf</a:t>
            </a:r>
            <a:r>
              <a:rPr lang="en-GB" dirty="0">
                <a:solidFill>
                  <a:srgbClr val="A31515"/>
                </a:solidFill>
                <a:latin typeface="Courier New"/>
              </a:rPr>
              <a:t>("%c ", string2[</a:t>
            </a:r>
            <a:r>
              <a:rPr lang="en-GB" dirty="0" err="1">
                <a:solidFill>
                  <a:srgbClr val="A31515"/>
                </a:solidFill>
                <a:latin typeface="Courier New"/>
              </a:rPr>
              <a:t>i</a:t>
            </a:r>
            <a:r>
              <a:rPr lang="en-GB" dirty="0">
                <a:solidFill>
                  <a:srgbClr val="A31515"/>
                </a:solidFill>
                <a:latin typeface="Courier New"/>
              </a:rPr>
              <a:t>]);</a:t>
            </a:r>
          </a:p>
          <a:p>
            <a:r>
              <a:rPr lang="en-GB" dirty="0">
                <a:solidFill>
                  <a:srgbClr val="A31515"/>
                </a:solidFill>
                <a:latin typeface="Courier New"/>
              </a:rPr>
              <a:t> puts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("");		 </a:t>
            </a:r>
            <a:r>
              <a:rPr lang="en-GB" dirty="0">
                <a:solidFill>
                  <a:srgbClr val="A31515"/>
                </a:solidFill>
                <a:latin typeface="Courier New"/>
              </a:rPr>
              <a:t>}</a:t>
            </a:r>
            <a:r>
              <a:rPr lang="en-GB" dirty="0">
                <a:solidFill>
                  <a:srgbClr val="008000"/>
                </a:solidFill>
                <a:latin typeface="Courier New"/>
              </a:rPr>
              <a:t>//end 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main</a:t>
            </a:r>
            <a:endParaRPr lang="en-GB" dirty="0">
              <a:solidFill>
                <a:srgbClr val="008000"/>
              </a:solidFill>
              <a:latin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730" y="1014413"/>
            <a:ext cx="10462883" cy="317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54C9B-38D1-4641-8C3F-1361A3D30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Passing Arrays to Functions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63E16-B67F-E043-955E-ABB464C51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137" y="1443038"/>
            <a:ext cx="6834188" cy="4351338"/>
          </a:xfrm>
        </p:spPr>
        <p:txBody>
          <a:bodyPr>
            <a:normAutofit/>
          </a:bodyPr>
          <a:lstStyle/>
          <a:p>
            <a:endParaRPr lang="en-US" altLang="en-US" dirty="0"/>
          </a:p>
          <a:p>
            <a:r>
              <a:rPr lang="en-US" altLang="en-US" dirty="0"/>
              <a:t>Passing array elements </a:t>
            </a:r>
          </a:p>
          <a:p>
            <a:pPr lvl="1"/>
            <a:r>
              <a:rPr lang="en-US" altLang="en-US" dirty="0"/>
              <a:t>Passed by call-by-value</a:t>
            </a:r>
          </a:p>
          <a:p>
            <a:pPr lvl="1"/>
            <a:r>
              <a:rPr lang="en-US" altLang="en-US" dirty="0"/>
              <a:t>Pass subscripted name (i.e., </a:t>
            </a:r>
            <a:r>
              <a:rPr lang="en-US" altLang="en-US" b="1" dirty="0" err="1">
                <a:latin typeface="Courier New" panose="02070309020205020404" pitchFamily="49" charset="0"/>
              </a:rPr>
              <a:t>myArray</a:t>
            </a:r>
            <a:r>
              <a:rPr lang="en-US" altLang="en-US" b="1" dirty="0">
                <a:latin typeface="Courier New" panose="02070309020205020404" pitchFamily="49" charset="0"/>
              </a:rPr>
              <a:t>[</a:t>
            </a:r>
            <a:r>
              <a:rPr lang="en-US" altLang="en-US" b="1" dirty="0"/>
              <a:t> </a:t>
            </a:r>
            <a:r>
              <a:rPr lang="en-US" altLang="en-US" b="1" dirty="0">
                <a:latin typeface="Courier New" panose="02070309020205020404" pitchFamily="49" charset="0"/>
              </a:rPr>
              <a:t>3</a:t>
            </a:r>
            <a:r>
              <a:rPr lang="en-US" altLang="en-US" b="1" dirty="0"/>
              <a:t> </a:t>
            </a:r>
            <a:r>
              <a:rPr lang="en-US" altLang="en-US" b="1" dirty="0">
                <a:latin typeface="Courier New" panose="02070309020205020404" pitchFamily="49" charset="0"/>
              </a:rPr>
              <a:t>]</a:t>
            </a:r>
            <a:r>
              <a:rPr lang="en-US" altLang="en-US" dirty="0"/>
              <a:t>) to function</a:t>
            </a:r>
          </a:p>
          <a:p>
            <a:pPr marL="457200" lvl="1" indent="0">
              <a:buNone/>
            </a:pPr>
            <a:endParaRPr lang="en-US" alt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9E930A-8D5E-5546-AE10-CCB5173C4B74}"/>
              </a:ext>
            </a:extLst>
          </p:cNvPr>
          <p:cNvSpPr/>
          <p:nvPr/>
        </p:nvSpPr>
        <p:spPr>
          <a:xfrm>
            <a:off x="705171" y="3142431"/>
            <a:ext cx="5397909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000" b="1" dirty="0">
              <a:latin typeface="Courier New" panose="02070309020205020404" pitchFamily="49" charset="0"/>
            </a:endParaRPr>
          </a:p>
          <a:p>
            <a:pPr lvl="1"/>
            <a:endParaRPr lang="en-US" altLang="en-US" sz="2000" b="1" dirty="0">
              <a:latin typeface="Courier New" panose="02070309020205020404" pitchFamily="49" charset="0"/>
            </a:endParaRPr>
          </a:p>
          <a:p>
            <a:r>
              <a:rPr lang="en-US" altLang="en-US" sz="2400" b="1" dirty="0">
                <a:solidFill>
                  <a:srgbClr val="FF0000"/>
                </a:solidFill>
              </a:rPr>
              <a:t>Function prototype</a:t>
            </a:r>
          </a:p>
          <a:p>
            <a:pPr lvl="1"/>
            <a:r>
              <a:rPr lang="en-US" altLang="en-US" sz="2000" b="1" dirty="0">
                <a:latin typeface="Courier New" panose="02070309020205020404" pitchFamily="49" charset="0"/>
              </a:rPr>
              <a:t>void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myFunction</a:t>
            </a:r>
            <a:r>
              <a:rPr lang="en-US" altLang="en-US" sz="2000" b="1" dirty="0">
                <a:latin typeface="Courier New" panose="02070309020205020404" pitchFamily="49" charset="0"/>
              </a:rPr>
              <a:t>(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2000" b="1" dirty="0">
                <a:latin typeface="Courier New" panose="02070309020205020404" pitchFamily="49" charset="0"/>
              </a:rPr>
              <a:t> b 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);</a:t>
            </a:r>
          </a:p>
          <a:p>
            <a:pPr lvl="1"/>
            <a:endParaRPr lang="en-US" altLang="en-US" sz="2000" b="1" dirty="0">
              <a:latin typeface="Courier New" panose="02070309020205020404" pitchFamily="49" charset="0"/>
            </a:endParaRPr>
          </a:p>
          <a:p>
            <a:pPr lvl="1"/>
            <a:r>
              <a:rPr lang="en-US" altLang="en-US" sz="2000" b="1" dirty="0" smtClean="0">
                <a:solidFill>
                  <a:srgbClr val="FF0000"/>
                </a:solidFill>
              </a:rPr>
              <a:t>Function call</a:t>
            </a:r>
            <a:endParaRPr lang="en-US" altLang="en-US" sz="2000" b="1" dirty="0">
              <a:solidFill>
                <a:srgbClr val="FF0000"/>
              </a:solidFill>
            </a:endParaRPr>
          </a:p>
          <a:p>
            <a:pPr lvl="1"/>
            <a:endParaRPr lang="en-US" altLang="en-US" sz="2000" b="1" dirty="0">
              <a:latin typeface="Courier New" panose="02070309020205020404" pitchFamily="49" charset="0"/>
            </a:endParaRPr>
          </a:p>
          <a:p>
            <a:pPr lvl="1"/>
            <a:r>
              <a:rPr lang="en-US" altLang="en-US" sz="2000" b="1" dirty="0" err="1">
                <a:latin typeface="Courier New" panose="02070309020205020404" pitchFamily="49" charset="0"/>
              </a:rPr>
              <a:t>myFunction</a:t>
            </a:r>
            <a:r>
              <a:rPr lang="en-US" altLang="en-US" sz="2000" b="1" dirty="0">
                <a:latin typeface="Courier New" panose="02070309020205020404" pitchFamily="49" charset="0"/>
              </a:rPr>
              <a:t>(</a:t>
            </a:r>
            <a:r>
              <a:rPr lang="en-US" altLang="en-US" sz="2000" b="1" dirty="0"/>
              <a:t>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myArray</a:t>
            </a:r>
            <a:r>
              <a:rPr lang="en-US" altLang="en-US" sz="2000" b="1" dirty="0">
                <a:latin typeface="Courier New" panose="02070309020205020404" pitchFamily="49" charset="0"/>
              </a:rPr>
              <a:t>[3]);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000" b="1" dirty="0">
              <a:latin typeface="Courier New" panose="02070309020205020404" pitchFamily="49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000" b="1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54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964406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stdio.h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&gt;</a:t>
            </a:r>
          </a:p>
          <a:p>
            <a:r>
              <a:rPr lang="en-GB" dirty="0" smtClean="0">
                <a:solidFill>
                  <a:srgbClr val="0000FF"/>
                </a:solidFill>
                <a:latin typeface="Courier New"/>
              </a:rPr>
              <a:t>#define SIZE 5</a:t>
            </a:r>
          </a:p>
          <a:p>
            <a:r>
              <a:rPr lang="en-GB" dirty="0" smtClean="0">
                <a:solidFill>
                  <a:srgbClr val="008000"/>
                </a:solidFill>
                <a:latin typeface="Courier New"/>
              </a:rPr>
              <a:t>// function prototype</a:t>
            </a:r>
          </a:p>
          <a:p>
            <a:r>
              <a:rPr lang="en-GB" dirty="0" smtClean="0">
                <a:solidFill>
                  <a:srgbClr val="0000FF"/>
                </a:solidFill>
                <a:latin typeface="Courier New"/>
              </a:rPr>
              <a:t>void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modifyElement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(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e);</a:t>
            </a:r>
          </a:p>
          <a:p>
            <a:endParaRPr lang="en-GB" dirty="0" smtClean="0">
              <a:solidFill>
                <a:srgbClr val="0000FF"/>
              </a:solidFill>
              <a:latin typeface="Courier New"/>
            </a:endParaRPr>
          </a:p>
          <a:p>
            <a:r>
              <a:rPr lang="en-GB" dirty="0" smtClean="0">
                <a:solidFill>
                  <a:srgbClr val="0000FF"/>
                </a:solidFill>
                <a:latin typeface="Courier New"/>
              </a:rPr>
              <a:t>void main ()</a:t>
            </a:r>
          </a:p>
          <a:p>
            <a:r>
              <a:rPr lang="en-GB" dirty="0" smtClean="0">
                <a:solidFill>
                  <a:srgbClr val="0000FF"/>
                </a:solidFill>
                <a:latin typeface="Courier New"/>
              </a:rPr>
              <a:t>{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a[SIZE] = {0, 1, 2, 3, 4}; 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// initialize array a</a:t>
            </a:r>
          </a:p>
          <a:p>
            <a:endParaRPr lang="en-GB" dirty="0" smtClean="0">
              <a:solidFill>
                <a:srgbClr val="008000"/>
              </a:solidFill>
              <a:latin typeface="Courier New"/>
            </a:endParaRPr>
          </a:p>
          <a:p>
            <a:r>
              <a:rPr lang="en-GB" dirty="0" err="1" smtClean="0">
                <a:solidFill>
                  <a:srgbClr val="008000"/>
                </a:solidFill>
                <a:latin typeface="Courier New"/>
              </a:rPr>
              <a:t>printf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(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"Effects of passing array element by value:\n\n");</a:t>
            </a:r>
          </a:p>
          <a:p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printf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("The value of a[3] is %d\n", a[3]);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// output value of a[3]</a:t>
            </a:r>
          </a:p>
          <a:p>
            <a:r>
              <a:rPr lang="en-GB" dirty="0" err="1" smtClean="0">
                <a:solidFill>
                  <a:srgbClr val="008000"/>
                </a:solidFill>
                <a:latin typeface="Courier New"/>
              </a:rPr>
              <a:t>modifyElement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(a[3]);</a:t>
            </a:r>
          </a:p>
          <a:p>
            <a:r>
              <a:rPr lang="en-GB" dirty="0" err="1" smtClean="0">
                <a:solidFill>
                  <a:srgbClr val="008000"/>
                </a:solidFill>
                <a:latin typeface="Courier New"/>
              </a:rPr>
              <a:t>printf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(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"The value of a[3] is %d\n", a[3]);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// output value of a[3]</a:t>
            </a:r>
          </a:p>
          <a:p>
            <a:endParaRPr lang="en-GB" dirty="0" smtClean="0">
              <a:solidFill>
                <a:srgbClr val="008000"/>
              </a:solidFill>
              <a:latin typeface="Courier New"/>
            </a:endParaRPr>
          </a:p>
          <a:p>
            <a:r>
              <a:rPr lang="en-GB" dirty="0" smtClean="0">
                <a:solidFill>
                  <a:srgbClr val="008000"/>
                </a:solidFill>
                <a:latin typeface="Courier New"/>
              </a:rPr>
              <a:t> }//end main</a:t>
            </a:r>
          </a:p>
          <a:p>
            <a:endParaRPr lang="en-GB" dirty="0" smtClean="0">
              <a:solidFill>
                <a:srgbClr val="008000"/>
              </a:solidFill>
              <a:latin typeface="Courier New"/>
            </a:endParaRPr>
          </a:p>
          <a:p>
            <a:r>
              <a:rPr lang="en-GB" dirty="0" smtClean="0">
                <a:solidFill>
                  <a:srgbClr val="0000FF"/>
                </a:solidFill>
                <a:latin typeface="Courier New"/>
              </a:rPr>
              <a:t>void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modifyElement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(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e)</a:t>
            </a:r>
          </a:p>
          <a:p>
            <a:r>
              <a:rPr lang="en-GB" dirty="0" smtClean="0">
                <a:solidFill>
                  <a:srgbClr val="0000FF"/>
                </a:solidFill>
                <a:latin typeface="Courier New"/>
              </a:rPr>
              <a:t>{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// multiply parameter by 2</a:t>
            </a:r>
          </a:p>
          <a:p>
            <a:r>
              <a:rPr lang="en-GB" dirty="0" err="1" smtClean="0">
                <a:solidFill>
                  <a:srgbClr val="008000"/>
                </a:solidFill>
                <a:latin typeface="Courier New"/>
              </a:rPr>
              <a:t>printf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(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"Value in 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modifyElement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 is %d\n", e *= 2);</a:t>
            </a:r>
          </a:p>
          <a:p>
            <a:r>
              <a:rPr lang="en-GB" dirty="0" smtClean="0">
                <a:solidFill>
                  <a:srgbClr val="A31515"/>
                </a:solidFill>
                <a:latin typeface="Courier New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3110" y="1571625"/>
            <a:ext cx="9729216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Passing Arrays to Functions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38200" y="1485900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dirty="0" smtClean="0"/>
              <a:t>Passing arrays</a:t>
            </a:r>
          </a:p>
          <a:p>
            <a:pPr lvl="3">
              <a:buFontTx/>
              <a:buNone/>
            </a:pPr>
            <a:r>
              <a:rPr lang="en-US" altLang="en-US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b="1" dirty="0" smtClean="0">
                <a:latin typeface="Courier New" panose="02070309020205020404" pitchFamily="49" charset="0"/>
              </a:rPr>
              <a:t> 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myArray</a:t>
            </a:r>
            <a:r>
              <a:rPr lang="en-US" altLang="en-US" b="1" dirty="0" smtClean="0">
                <a:latin typeface="Courier New" panose="02070309020205020404" pitchFamily="49" charset="0"/>
              </a:rPr>
              <a:t>[</a:t>
            </a:r>
            <a:r>
              <a:rPr lang="en-US" altLang="en-US" b="1" dirty="0" smtClean="0"/>
              <a:t> </a:t>
            </a:r>
            <a:r>
              <a:rPr lang="en-US" altLang="en-US" b="1" dirty="0" smtClean="0">
                <a:latin typeface="Courier New" panose="02070309020205020404" pitchFamily="49" charset="0"/>
              </a:rPr>
              <a:t>24</a:t>
            </a:r>
            <a:r>
              <a:rPr lang="en-US" altLang="en-US" b="1" dirty="0" smtClean="0"/>
              <a:t> </a:t>
            </a:r>
            <a:r>
              <a:rPr lang="en-US" altLang="en-US" b="1" dirty="0" smtClean="0">
                <a:latin typeface="Courier New" panose="02070309020205020404" pitchFamily="49" charset="0"/>
              </a:rPr>
              <a:t>];</a:t>
            </a:r>
          </a:p>
          <a:p>
            <a:pPr lvl="3">
              <a:buFontTx/>
              <a:buNone/>
            </a:pPr>
            <a:r>
              <a:rPr lang="en-US" altLang="en-US" b="1" dirty="0" err="1" smtClean="0">
                <a:latin typeface="Courier New" panose="02070309020205020404" pitchFamily="49" charset="0"/>
              </a:rPr>
              <a:t>myFunction</a:t>
            </a:r>
            <a:r>
              <a:rPr lang="en-US" altLang="en-US" b="1" dirty="0" smtClean="0">
                <a:latin typeface="Courier New" panose="02070309020205020404" pitchFamily="49" charset="0"/>
              </a:rPr>
              <a:t>(</a:t>
            </a:r>
            <a:r>
              <a:rPr lang="en-US" altLang="en-US" b="1" dirty="0" smtClean="0"/>
              <a:t> 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myArray</a:t>
            </a:r>
            <a:r>
              <a:rPr lang="en-US" altLang="en-US" b="1" dirty="0" smtClean="0">
                <a:latin typeface="Courier New" panose="02070309020205020404" pitchFamily="49" charset="0"/>
              </a:rPr>
              <a:t>,</a:t>
            </a:r>
            <a:r>
              <a:rPr lang="en-US" altLang="en-US" b="1" dirty="0" smtClean="0"/>
              <a:t> </a:t>
            </a:r>
            <a:r>
              <a:rPr lang="en-US" altLang="en-US" b="1" dirty="0" smtClean="0">
                <a:latin typeface="Courier New" panose="02070309020205020404" pitchFamily="49" charset="0"/>
              </a:rPr>
              <a:t>24</a:t>
            </a:r>
            <a:r>
              <a:rPr lang="en-US" altLang="en-US" b="1" dirty="0" smtClean="0"/>
              <a:t> </a:t>
            </a:r>
            <a:r>
              <a:rPr lang="en-US" altLang="en-US" b="1" dirty="0" smtClean="0">
                <a:latin typeface="Courier New" panose="02070309020205020404" pitchFamily="49" charset="0"/>
              </a:rPr>
              <a:t>);</a:t>
            </a:r>
          </a:p>
          <a:p>
            <a:pPr lvl="1"/>
            <a:r>
              <a:rPr lang="en-US" altLang="en-US" dirty="0" smtClean="0"/>
              <a:t>Arrays passed call-by-reference </a:t>
            </a:r>
          </a:p>
          <a:p>
            <a:pPr lvl="1"/>
            <a:r>
              <a:rPr lang="en-US" altLang="en-US" dirty="0" smtClean="0"/>
              <a:t>Name of array is address of first element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176338" y="3429000"/>
            <a:ext cx="6096000" cy="200054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sz="2400" b="1" dirty="0" smtClean="0"/>
              <a:t>Function prototype</a:t>
            </a:r>
          </a:p>
          <a:p>
            <a:r>
              <a:rPr lang="en-US" altLang="en-US" sz="2000" b="1" dirty="0" smtClean="0">
                <a:latin typeface="Courier New" panose="02070309020205020404" pitchFamily="49" charset="0"/>
              </a:rPr>
              <a:t>void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myFunction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(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b[],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arraySize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);</a:t>
            </a:r>
          </a:p>
          <a:p>
            <a:r>
              <a:rPr lang="en-US" altLang="en-US" sz="2000" dirty="0" smtClean="0"/>
              <a:t>Parameter names optional in prototype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0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b[]</a:t>
            </a:r>
            <a:r>
              <a:rPr lang="en-US" altLang="en-US" sz="2000" dirty="0" smtClean="0"/>
              <a:t> could be written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[]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0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arraySize</a:t>
            </a:r>
            <a:r>
              <a:rPr lang="en-US" altLang="en-US" sz="2000" dirty="0" smtClean="0"/>
              <a:t> could be simply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int</a:t>
            </a:r>
            <a:endParaRPr lang="en-US" altLang="en-US" sz="2000" b="1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310563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stdio.h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&gt;</a:t>
            </a:r>
          </a:p>
          <a:p>
            <a:r>
              <a:rPr lang="en-GB" dirty="0" smtClean="0">
                <a:solidFill>
                  <a:srgbClr val="0000FF"/>
                </a:solidFill>
                <a:latin typeface="Courier New"/>
              </a:rPr>
              <a:t>#define SIZE 5</a:t>
            </a:r>
          </a:p>
          <a:p>
            <a:r>
              <a:rPr lang="en-GB" dirty="0" smtClean="0">
                <a:solidFill>
                  <a:srgbClr val="008000"/>
                </a:solidFill>
                <a:latin typeface="Courier New"/>
              </a:rPr>
              <a:t>// function prototype</a:t>
            </a:r>
          </a:p>
          <a:p>
            <a:r>
              <a:rPr lang="en-GB" dirty="0" smtClean="0">
                <a:solidFill>
                  <a:srgbClr val="0000FF"/>
                </a:solidFill>
                <a:latin typeface="Courier New"/>
              </a:rPr>
              <a:t>void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modifyArray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(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b[],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size);</a:t>
            </a:r>
          </a:p>
          <a:p>
            <a:r>
              <a:rPr lang="en-GB" dirty="0" smtClean="0">
                <a:solidFill>
                  <a:srgbClr val="0000FF"/>
                </a:solidFill>
                <a:latin typeface="Courier New"/>
              </a:rPr>
              <a:t>void main ()</a:t>
            </a:r>
          </a:p>
          <a:p>
            <a:r>
              <a:rPr lang="en-GB" dirty="0" smtClean="0">
                <a:solidFill>
                  <a:srgbClr val="0000FF"/>
                </a:solidFill>
                <a:latin typeface="Courier New"/>
              </a:rPr>
              <a:t>{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;</a:t>
            </a:r>
          </a:p>
          <a:p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a[SIZE] = {0, 1, 2, 3, 4}; 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// initialize array a</a:t>
            </a:r>
          </a:p>
          <a:p>
            <a:endParaRPr lang="en-GB" dirty="0" smtClean="0">
              <a:solidFill>
                <a:srgbClr val="008000"/>
              </a:solidFill>
              <a:latin typeface="Courier New"/>
            </a:endParaRPr>
          </a:p>
          <a:p>
            <a:r>
              <a:rPr lang="en-GB" dirty="0" smtClean="0">
                <a:solidFill>
                  <a:srgbClr val="008000"/>
                </a:solidFill>
                <a:latin typeface="Courier New"/>
              </a:rPr>
              <a:t>puts(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"Effects of passing entire array by reference:\n");</a:t>
            </a:r>
          </a:p>
          <a:p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printf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("the values of the original array are:");</a:t>
            </a:r>
          </a:p>
          <a:p>
            <a:r>
              <a:rPr lang="en-GB" dirty="0" smtClean="0">
                <a:solidFill>
                  <a:srgbClr val="008000"/>
                </a:solidFill>
                <a:latin typeface="Courier New"/>
              </a:rPr>
              <a:t>// output original array</a:t>
            </a:r>
          </a:p>
          <a:p>
            <a:r>
              <a:rPr lang="nn-NO" dirty="0" smtClean="0">
                <a:solidFill>
                  <a:srgbClr val="0000FF"/>
                </a:solidFill>
                <a:latin typeface="Courier New"/>
              </a:rPr>
              <a:t>for ( i = 0; i &lt; SIZE; ++i) </a:t>
            </a:r>
          </a:p>
          <a:p>
            <a:r>
              <a:rPr lang="en-GB" dirty="0" smtClean="0">
                <a:solidFill>
                  <a:srgbClr val="0000FF"/>
                </a:solidFill>
                <a:latin typeface="Courier New"/>
              </a:rPr>
              <a:t>{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printf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(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"%3d", a[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i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]);}</a:t>
            </a:r>
          </a:p>
          <a:p>
            <a:r>
              <a:rPr lang="en-GB" dirty="0" smtClean="0">
                <a:solidFill>
                  <a:srgbClr val="A31515"/>
                </a:solidFill>
                <a:latin typeface="Courier New"/>
              </a:rPr>
              <a:t>puts("");</a:t>
            </a:r>
          </a:p>
          <a:p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modifyArray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(a, SIZE); 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// pass array a to </a:t>
            </a:r>
            <a:r>
              <a:rPr lang="en-GB" dirty="0" err="1" smtClean="0">
                <a:solidFill>
                  <a:srgbClr val="008000"/>
                </a:solidFill>
                <a:latin typeface="Courier New"/>
              </a:rPr>
              <a:t>modifyArray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 by reference</a:t>
            </a:r>
          </a:p>
          <a:p>
            <a:endParaRPr lang="en-GB" dirty="0" smtClean="0">
              <a:solidFill>
                <a:srgbClr val="008000"/>
              </a:solidFill>
              <a:latin typeface="Courier New"/>
            </a:endParaRPr>
          </a:p>
          <a:p>
            <a:r>
              <a:rPr lang="en-GB" dirty="0" err="1" smtClean="0">
                <a:solidFill>
                  <a:srgbClr val="008000"/>
                </a:solidFill>
                <a:latin typeface="Courier New"/>
              </a:rPr>
              <a:t>printf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(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"The values of the modified array are:");</a:t>
            </a:r>
          </a:p>
          <a:p>
            <a:r>
              <a:rPr lang="nn-NO" dirty="0" smtClean="0">
                <a:solidFill>
                  <a:srgbClr val="0000FF"/>
                </a:solidFill>
                <a:latin typeface="Courier New"/>
              </a:rPr>
              <a:t>for ( i = 0; i &lt; SIZE; ++i)</a:t>
            </a:r>
          </a:p>
          <a:p>
            <a:r>
              <a:rPr lang="en-GB" dirty="0" smtClean="0">
                <a:solidFill>
                  <a:srgbClr val="0000FF"/>
                </a:solidFill>
                <a:latin typeface="Courier New"/>
              </a:rPr>
              <a:t>{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printf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(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"%3d", a[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i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]);}</a:t>
            </a:r>
          </a:p>
          <a:p>
            <a:r>
              <a:rPr lang="en-GB" dirty="0" smtClean="0">
                <a:solidFill>
                  <a:srgbClr val="A31515"/>
                </a:solidFill>
                <a:latin typeface="Courier New"/>
              </a:rPr>
              <a:t>puts("");</a:t>
            </a:r>
          </a:p>
          <a:p>
            <a:endParaRPr lang="en-GB" dirty="0" smtClean="0">
              <a:solidFill>
                <a:srgbClr val="A31515"/>
              </a:solidFill>
              <a:latin typeface="Courier New"/>
            </a:endParaRPr>
          </a:p>
          <a:p>
            <a:r>
              <a:rPr lang="en-GB" dirty="0" smtClean="0">
                <a:solidFill>
                  <a:srgbClr val="A31515"/>
                </a:solidFill>
                <a:latin typeface="Courier New"/>
              </a:rPr>
              <a:t> }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//end main</a:t>
            </a:r>
          </a:p>
        </p:txBody>
      </p:sp>
      <p:sp>
        <p:nvSpPr>
          <p:cNvPr id="2" name="Rectangle 1"/>
          <p:cNvSpPr/>
          <p:nvPr/>
        </p:nvSpPr>
        <p:spPr>
          <a:xfrm>
            <a:off x="1983036" y="3778786"/>
            <a:ext cx="1090670" cy="57287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2975" y="1325613"/>
            <a:ext cx="1007744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>
              <a:solidFill>
                <a:srgbClr val="008000"/>
              </a:solidFill>
              <a:latin typeface="Courier New"/>
            </a:endParaRPr>
          </a:p>
          <a:p>
            <a:r>
              <a:rPr lang="en-GB" dirty="0" smtClean="0">
                <a:solidFill>
                  <a:srgbClr val="0000FF"/>
                </a:solidFill>
                <a:latin typeface="Courier New"/>
              </a:rPr>
              <a:t>void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modifyArray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(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b[],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size)</a:t>
            </a:r>
          </a:p>
          <a:p>
            <a:r>
              <a:rPr lang="en-GB" dirty="0" smtClean="0">
                <a:solidFill>
                  <a:srgbClr val="0000FF"/>
                </a:solidFill>
                <a:latin typeface="Courier New"/>
              </a:rPr>
              <a:t>{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// multiply each array element by 2</a:t>
            </a:r>
          </a:p>
          <a:p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j ;</a:t>
            </a:r>
          </a:p>
          <a:p>
            <a:r>
              <a:rPr lang="en-GB" dirty="0" smtClean="0">
                <a:solidFill>
                  <a:srgbClr val="0000FF"/>
                </a:solidFill>
                <a:latin typeface="Courier New"/>
              </a:rPr>
              <a:t>for ( j = 0; j &lt; size; ++j) </a:t>
            </a:r>
          </a:p>
          <a:p>
            <a:r>
              <a:rPr lang="en-GB" dirty="0" smtClean="0">
                <a:solidFill>
                  <a:srgbClr val="0000FF"/>
                </a:solidFill>
                <a:latin typeface="Courier New"/>
              </a:rPr>
              <a:t>{b[j] *= 2; }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// actually modifies original array</a:t>
            </a:r>
          </a:p>
          <a:p>
            <a:r>
              <a:rPr lang="en-GB" dirty="0" smtClean="0">
                <a:solidFill>
                  <a:srgbClr val="008000"/>
                </a:solidFill>
                <a:latin typeface="Courier New"/>
              </a:rPr>
              <a:t>}</a:t>
            </a:r>
          </a:p>
          <a:p>
            <a:endParaRPr lang="en-GB" dirty="0" smtClean="0">
              <a:solidFill>
                <a:srgbClr val="008000"/>
              </a:solidFill>
              <a:latin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2" algn="l" rtl="0">
              <a:lnSpc>
                <a:spcPct val="90000"/>
              </a:lnSpc>
              <a:spcBef>
                <a:spcPct val="0"/>
              </a:spcBef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</a:t>
            </a:r>
            <a:r>
              <a:rPr lang="en-US" sz="2800" dirty="0"/>
              <a:t> can be any valid C data type</a:t>
            </a:r>
            <a:r>
              <a:rPr lang="en-GB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Size </a:t>
            </a:r>
            <a:r>
              <a:rPr lang="en-GB" sz="32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be </a:t>
            </a:r>
            <a:r>
              <a:rPr lang="en-GB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integer constant greater than zero.</a:t>
            </a:r>
            <a:br>
              <a:rPr lang="en-GB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168" y="1372153"/>
            <a:ext cx="6632155" cy="471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2565" y="1243013"/>
            <a:ext cx="1125793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CC4F9-1A94-A840-8957-E74CAE6207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Case Study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6A2568-03A3-6D4D-A859-41AF5874D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Bubble sort</a:t>
            </a:r>
            <a:endParaRPr lang="en-US" dirty="0"/>
          </a:p>
          <a:p>
            <a:r>
              <a:rPr lang="en-US" altLang="en-US" dirty="0"/>
              <a:t>Computing Mean, Median and Mode Using Arrays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610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tangle 10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5" name="Content Placeholder 101">
            <a:extLst>
              <a:ext uri="{FF2B5EF4-FFF2-40B4-BE49-F238E27FC236}">
                <a16:creationId xmlns:a16="http://schemas.microsoft.com/office/drawing/2014/main" id="{D5D2B664-7FA6-DA49-8BA1-59116E8331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1565" y="-4720"/>
            <a:ext cx="6773252" cy="6965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9620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ectangle 10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4" name="Content Placeholder 100">
            <a:extLst>
              <a:ext uri="{FF2B5EF4-FFF2-40B4-BE49-F238E27FC236}">
                <a16:creationId xmlns:a16="http://schemas.microsoft.com/office/drawing/2014/main" id="{099FC334-A3BF-F14A-987B-4D97B4B2D2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10560" y="0"/>
            <a:ext cx="6665032" cy="6928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0360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10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8" name="Content Placeholder 94">
            <a:extLst>
              <a:ext uri="{FF2B5EF4-FFF2-40B4-BE49-F238E27FC236}">
                <a16:creationId xmlns:a16="http://schemas.microsoft.com/office/drawing/2014/main" id="{4A009D26-BFA0-E44A-B597-8B87FD7036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3516" y="2035"/>
            <a:ext cx="6776640" cy="6954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2032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 10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1" name="Content Placeholder 97">
            <a:extLst>
              <a:ext uri="{FF2B5EF4-FFF2-40B4-BE49-F238E27FC236}">
                <a16:creationId xmlns:a16="http://schemas.microsoft.com/office/drawing/2014/main" id="{CAEDCA27-9D78-D342-8ABA-8D0E0640B2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6242" y="-25980"/>
            <a:ext cx="6833914" cy="7013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3502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Content Placeholder 17">
            <a:extLst>
              <a:ext uri="{FF2B5EF4-FFF2-40B4-BE49-F238E27FC236}">
                <a16:creationId xmlns:a16="http://schemas.microsoft.com/office/drawing/2014/main" id="{79B6C36A-0A08-BE43-A6B5-576B7D0D7E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73958" y="-15768"/>
            <a:ext cx="7098746" cy="6873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6887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Content Placeholder 99">
            <a:extLst>
              <a:ext uri="{FF2B5EF4-FFF2-40B4-BE49-F238E27FC236}">
                <a16:creationId xmlns:a16="http://schemas.microsoft.com/office/drawing/2014/main" id="{1D1528B4-6111-214F-9268-F3CB25FA31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1377" y="643466"/>
            <a:ext cx="9629245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6138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E1E90-7C34-274B-A7B1-006EDA48A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2AA811-DD56-2B4F-92DC-AE1B58A211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Searching Arrays: Linear 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84360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E1E90-7C34-274B-A7B1-006EDA48A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-767991"/>
            <a:ext cx="10515600" cy="2852737"/>
          </a:xfrm>
        </p:spPr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2AA811-DD56-2B4F-92DC-AE1B58A21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084747"/>
            <a:ext cx="10515600" cy="4004904"/>
          </a:xfrm>
        </p:spPr>
        <p:txBody>
          <a:bodyPr>
            <a:normAutofit/>
          </a:bodyPr>
          <a:lstStyle/>
          <a:p>
            <a:pPr algn="l"/>
            <a:r>
              <a:rPr lang="en-US" altLang="en-US" sz="2800" dirty="0"/>
              <a:t>Write loops that perform each of the following one-dimensional array operations:</a:t>
            </a:r>
          </a:p>
          <a:p>
            <a:pPr algn="l"/>
            <a:r>
              <a:rPr lang="en-US" altLang="en-US" sz="2800" dirty="0"/>
              <a:t>a) Read the 20 elements of double array sales from the keyboard.</a:t>
            </a:r>
          </a:p>
          <a:p>
            <a:pPr algn="l"/>
            <a:r>
              <a:rPr lang="en-US" altLang="en-US" sz="2800" dirty="0"/>
              <a:t>b) Add 1000 to each of the 75 elements of double array allowance.</a:t>
            </a:r>
          </a:p>
          <a:p>
            <a:pPr algn="l"/>
            <a:r>
              <a:rPr lang="en-US" altLang="en-US" sz="2800" dirty="0"/>
              <a:t>298 Chapter 6 C Arrays</a:t>
            </a:r>
          </a:p>
          <a:p>
            <a:pPr algn="l"/>
            <a:r>
              <a:rPr lang="en-US" altLang="en-US" sz="2800" dirty="0"/>
              <a:t>c) Initialize the 50 elements of integer array numbers to zero.</a:t>
            </a:r>
          </a:p>
          <a:p>
            <a:pPr algn="l"/>
            <a:r>
              <a:rPr lang="en-US" altLang="en-US" sz="2800" dirty="0"/>
              <a:t>d) Print the 10 values of integer array GPA in column format.</a:t>
            </a:r>
          </a:p>
        </p:txBody>
      </p:sp>
    </p:spTree>
    <p:extLst>
      <p:ext uri="{BB962C8B-B14F-4D97-AF65-F5344CB8AC3E}">
        <p14:creationId xmlns:p14="http://schemas.microsoft.com/office/powerpoint/2010/main" val="322908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9403D-41E3-2E4D-B9FE-33DDA7420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Accessing an element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8DFAA-5CF6-1C4B-B4AE-AEB46ACC3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>
                <a:solidFill>
                  <a:srgbClr val="C00000"/>
                </a:solidFill>
              </a:rPr>
              <a:t>all array have </a:t>
            </a:r>
            <a:r>
              <a:rPr lang="en-US" i="1" dirty="0">
                <a:solidFill>
                  <a:srgbClr val="0070C0"/>
                </a:solidFill>
              </a:rPr>
              <a:t>zero</a:t>
            </a:r>
            <a:r>
              <a:rPr lang="en-US" i="1" dirty="0">
                <a:solidFill>
                  <a:srgbClr val="C00000"/>
                </a:solidFill>
              </a:rPr>
              <a:t> as the index of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first </a:t>
            </a:r>
            <a:r>
              <a:rPr lang="en-US" dirty="0">
                <a:solidFill>
                  <a:srgbClr val="0070C0"/>
                </a:solidFill>
              </a:rPr>
              <a:t>element .</a:t>
            </a:r>
          </a:p>
          <a:p>
            <a:pPr marL="0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Format </a:t>
            </a:r>
            <a:r>
              <a:rPr lang="en-US" altLang="en-US" dirty="0"/>
              <a:t>of calling an element of an array:</a:t>
            </a:r>
          </a:p>
          <a:p>
            <a:pPr lvl="2">
              <a:buFontTx/>
              <a:buNone/>
            </a:pPr>
            <a:r>
              <a:rPr lang="en-US" altLang="en-US" i="1" dirty="0" err="1"/>
              <a:t>arrayname</a:t>
            </a:r>
            <a:r>
              <a:rPr lang="en-US" altLang="en-US" b="1" dirty="0">
                <a:latin typeface="Courier New" panose="02070309020205020404" pitchFamily="49" charset="0"/>
              </a:rPr>
              <a:t>[</a:t>
            </a:r>
            <a:r>
              <a:rPr lang="en-US" altLang="en-US" dirty="0"/>
              <a:t> </a:t>
            </a:r>
            <a:r>
              <a:rPr lang="en-US" altLang="en-US" i="1" dirty="0" err="1"/>
              <a:t>position_number</a:t>
            </a:r>
            <a:r>
              <a:rPr lang="en-US" altLang="en-US" dirty="0"/>
              <a:t> </a:t>
            </a:r>
            <a:r>
              <a:rPr lang="en-US" altLang="en-US" b="1" dirty="0">
                <a:latin typeface="Courier New" panose="02070309020205020404" pitchFamily="49" charset="0"/>
              </a:rPr>
              <a:t>]</a:t>
            </a:r>
          </a:p>
          <a:p>
            <a:pPr lvl="1"/>
            <a:r>
              <a:rPr lang="en-US" altLang="en-US" dirty="0"/>
              <a:t>First element at position </a:t>
            </a:r>
            <a:r>
              <a:rPr lang="en-US" altLang="en-US" b="1" dirty="0">
                <a:latin typeface="Courier New" panose="02070309020205020404" pitchFamily="49" charset="0"/>
              </a:rPr>
              <a:t>0</a:t>
            </a:r>
          </a:p>
          <a:p>
            <a:pPr lvl="1"/>
            <a:r>
              <a:rPr lang="en-US" altLang="en-US" b="1" dirty="0">
                <a:latin typeface="Courier New" panose="02070309020205020404" pitchFamily="49" charset="0"/>
              </a:rPr>
              <a:t>n</a:t>
            </a:r>
            <a:r>
              <a:rPr lang="en-US" altLang="en-US" dirty="0"/>
              <a:t> element array named </a:t>
            </a:r>
            <a:r>
              <a:rPr lang="en-US" altLang="en-US" b="1" dirty="0">
                <a:latin typeface="Courier New" panose="02070309020205020404" pitchFamily="49" charset="0"/>
              </a:rPr>
              <a:t>c</a:t>
            </a:r>
            <a:r>
              <a:rPr lang="en-US" altLang="en-US" dirty="0"/>
              <a:t>:</a:t>
            </a:r>
          </a:p>
          <a:p>
            <a:pPr lvl="2"/>
            <a:r>
              <a:rPr lang="en-US" altLang="en-US" b="1" dirty="0">
                <a:latin typeface="Courier New" panose="02070309020205020404" pitchFamily="49" charset="0"/>
              </a:rPr>
              <a:t>c[ 0 ]</a:t>
            </a:r>
            <a:r>
              <a:rPr lang="en-US" altLang="en-US" dirty="0"/>
              <a:t>, </a:t>
            </a:r>
            <a:r>
              <a:rPr lang="en-US" altLang="en-US" b="1" dirty="0">
                <a:latin typeface="Courier New" panose="02070309020205020404" pitchFamily="49" charset="0"/>
              </a:rPr>
              <a:t>c[ 1 ]</a:t>
            </a:r>
            <a:r>
              <a:rPr lang="en-US" altLang="en-US" dirty="0"/>
              <a:t>...</a:t>
            </a:r>
            <a:r>
              <a:rPr lang="en-US" altLang="en-US" b="1" dirty="0">
                <a:latin typeface="Courier New" panose="02070309020205020404" pitchFamily="49" charset="0"/>
              </a:rPr>
              <a:t>c[ n – 1 ]</a:t>
            </a:r>
          </a:p>
          <a:p>
            <a:endParaRPr lang="en-US" dirty="0"/>
          </a:p>
        </p:txBody>
      </p:sp>
      <p:grpSp>
        <p:nvGrpSpPr>
          <p:cNvPr id="4" name="Group 64">
            <a:extLst>
              <a:ext uri="{FF2B5EF4-FFF2-40B4-BE49-F238E27FC236}">
                <a16:creationId xmlns:a16="http://schemas.microsoft.com/office/drawing/2014/main" id="{2170AF09-B650-1543-B0FB-4A3567952969}"/>
              </a:ext>
            </a:extLst>
          </p:cNvPr>
          <p:cNvGrpSpPr>
            <a:grpSpLocks/>
          </p:cNvGrpSpPr>
          <p:nvPr/>
        </p:nvGrpSpPr>
        <p:grpSpPr bwMode="auto">
          <a:xfrm>
            <a:off x="7698662" y="365125"/>
            <a:ext cx="3770671" cy="5813425"/>
            <a:chOff x="3936" y="220"/>
            <a:chExt cx="1728" cy="3662"/>
          </a:xfrm>
        </p:grpSpPr>
        <p:sp>
          <p:nvSpPr>
            <p:cNvPr id="5" name="Rectangle 32">
              <a:extLst>
                <a:ext uri="{FF2B5EF4-FFF2-40B4-BE49-F238E27FC236}">
                  <a16:creationId xmlns:a16="http://schemas.microsoft.com/office/drawing/2014/main" id="{EA83DF54-DED8-4F48-B8E3-7BD9AA6D0A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5" y="220"/>
              <a:ext cx="1609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altLang="en-US" sz="1800" dirty="0">
                  <a:latin typeface="Courier New" panose="02070309020205020404" pitchFamily="49" charset="0"/>
                </a:rPr>
                <a:t>Name of array (Note that all elements of this array have the same name, </a:t>
              </a:r>
              <a:r>
                <a:rPr lang="en-US" altLang="en-US" sz="1800" b="1" dirty="0">
                  <a:latin typeface="Courier New" panose="02070309020205020404" pitchFamily="49" charset="0"/>
                </a:rPr>
                <a:t>c</a:t>
              </a:r>
              <a:r>
                <a:rPr lang="en-US" altLang="en-US" sz="1800" dirty="0">
                  <a:latin typeface="Courier New" panose="02070309020205020404" pitchFamily="49" charset="0"/>
                </a:rPr>
                <a:t>)</a:t>
              </a:r>
            </a:p>
            <a:p>
              <a:pPr>
                <a:spcBef>
                  <a:spcPct val="0"/>
                </a:spcBef>
              </a:pPr>
              <a:endParaRPr lang="en-US" altLang="en-US" sz="1800" dirty="0">
                <a:solidFill>
                  <a:schemeClr val="tx1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6" name="Rectangle 45">
              <a:extLst>
                <a:ext uri="{FF2B5EF4-FFF2-40B4-BE49-F238E27FC236}">
                  <a16:creationId xmlns:a16="http://schemas.microsoft.com/office/drawing/2014/main" id="{A218819E-DD12-4042-9359-01845D2137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3675"/>
              <a:ext cx="1513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altLang="en-US" sz="1800" dirty="0">
                  <a:latin typeface="Courier New" panose="02070309020205020404" pitchFamily="49" charset="0"/>
                </a:rPr>
                <a:t>Position number of the element within array </a:t>
              </a:r>
              <a:r>
                <a:rPr lang="en-US" altLang="en-US" sz="1800" b="1" dirty="0">
                  <a:latin typeface="Courier New" panose="02070309020205020404" pitchFamily="49" charset="0"/>
                </a:rPr>
                <a:t>c</a:t>
              </a:r>
              <a:endParaRPr lang="en-US" altLang="en-US" sz="1800" dirty="0">
                <a:solidFill>
                  <a:schemeClr val="tx1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7" name="Freeform 46">
              <a:extLst>
                <a:ext uri="{FF2B5EF4-FFF2-40B4-BE49-F238E27FC236}">
                  <a16:creationId xmlns:a16="http://schemas.microsoft.com/office/drawing/2014/main" id="{87A5C9D2-65E3-3142-A7B2-E710BA951C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7" y="3408"/>
              <a:ext cx="0" cy="231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19958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000" h="20000">
                  <a:moveTo>
                    <a:pt x="0" y="0"/>
                  </a:moveTo>
                  <a:lnTo>
                    <a:pt x="0" y="19958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" name="Group 63">
              <a:extLst>
                <a:ext uri="{FF2B5EF4-FFF2-40B4-BE49-F238E27FC236}">
                  <a16:creationId xmlns:a16="http://schemas.microsoft.com/office/drawing/2014/main" id="{F2150C30-DE48-6A45-8AB5-0032100543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32" y="1070"/>
              <a:ext cx="1308" cy="2290"/>
              <a:chOff x="4032" y="1304"/>
              <a:chExt cx="1308" cy="2290"/>
            </a:xfrm>
          </p:grpSpPr>
          <p:grpSp>
            <p:nvGrpSpPr>
              <p:cNvPr id="9" name="Group 5">
                <a:extLst>
                  <a:ext uri="{FF2B5EF4-FFF2-40B4-BE49-F238E27FC236}">
                    <a16:creationId xmlns:a16="http://schemas.microsoft.com/office/drawing/2014/main" id="{EBB5C800-A7CA-AC47-8E0C-3F74677F07C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28" y="1514"/>
                <a:ext cx="812" cy="2080"/>
                <a:chOff x="0" y="-2"/>
                <a:chExt cx="20000" cy="20004"/>
              </a:xfrm>
            </p:grpSpPr>
            <p:sp>
              <p:nvSpPr>
                <p:cNvPr id="49" name="Freeform 6">
                  <a:extLst>
                    <a:ext uri="{FF2B5EF4-FFF2-40B4-BE49-F238E27FC236}">
                      <a16:creationId xmlns:a16="http://schemas.microsoft.com/office/drawing/2014/main" id="{CDF1BDA0-267D-D441-8809-197930955A6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10000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86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0" name="Group 7">
                  <a:extLst>
                    <a:ext uri="{FF2B5EF4-FFF2-40B4-BE49-F238E27FC236}">
                      <a16:creationId xmlns:a16="http://schemas.microsoft.com/office/drawing/2014/main" id="{E52F50E9-7C7B-E543-BEBE-129209903AB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-2"/>
                  <a:ext cx="20000" cy="20004"/>
                  <a:chOff x="0" y="0"/>
                  <a:chExt cx="20000" cy="20004"/>
                </a:xfrm>
              </p:grpSpPr>
              <p:sp>
                <p:nvSpPr>
                  <p:cNvPr id="51" name="Freeform 8">
                    <a:extLst>
                      <a:ext uri="{FF2B5EF4-FFF2-40B4-BE49-F238E27FC236}">
                        <a16:creationId xmlns:a16="http://schemas.microsoft.com/office/drawing/2014/main" id="{4F845F14-DE14-1A49-BFBF-F060B5A544E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" name="Freeform 9">
                    <a:extLst>
                      <a:ext uri="{FF2B5EF4-FFF2-40B4-BE49-F238E27FC236}">
                        <a16:creationId xmlns:a16="http://schemas.microsoft.com/office/drawing/2014/main" id="{8E280FBF-2A37-DA4C-A298-CFDC518173C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667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" name="Freeform 10">
                    <a:extLst>
                      <a:ext uri="{FF2B5EF4-FFF2-40B4-BE49-F238E27FC236}">
                        <a16:creationId xmlns:a16="http://schemas.microsoft.com/office/drawing/2014/main" id="{E0C0E3C8-2670-164E-9331-D8322339612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3334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4" name="Freeform 11">
                    <a:extLst>
                      <a:ext uri="{FF2B5EF4-FFF2-40B4-BE49-F238E27FC236}">
                        <a16:creationId xmlns:a16="http://schemas.microsoft.com/office/drawing/2014/main" id="{BAB62DB6-4BDA-9548-8390-905DCE386B1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5001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5" name="Freeform 12">
                    <a:extLst>
                      <a:ext uri="{FF2B5EF4-FFF2-40B4-BE49-F238E27FC236}">
                        <a16:creationId xmlns:a16="http://schemas.microsoft.com/office/drawing/2014/main" id="{1A9D686E-207B-3347-9F1E-7286B9986A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6668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" name="Freeform 13">
                    <a:extLst>
                      <a:ext uri="{FF2B5EF4-FFF2-40B4-BE49-F238E27FC236}">
                        <a16:creationId xmlns:a16="http://schemas.microsoft.com/office/drawing/2014/main" id="{A96C1E6D-8ED0-BA4D-96EF-A047F4C4066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8335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" name="Freeform 14">
                    <a:extLst>
                      <a:ext uri="{FF2B5EF4-FFF2-40B4-BE49-F238E27FC236}">
                        <a16:creationId xmlns:a16="http://schemas.microsoft.com/office/drawing/2014/main" id="{D8FFE385-87EF-1944-8F41-74F6B1B453A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1669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" name="Freeform 15">
                    <a:extLst>
                      <a:ext uri="{FF2B5EF4-FFF2-40B4-BE49-F238E27FC236}">
                        <a16:creationId xmlns:a16="http://schemas.microsoft.com/office/drawing/2014/main" id="{F3B8CEAD-628B-8944-9ECB-31B4E55FD8D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3336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" name="Freeform 16">
                    <a:extLst>
                      <a:ext uri="{FF2B5EF4-FFF2-40B4-BE49-F238E27FC236}">
                        <a16:creationId xmlns:a16="http://schemas.microsoft.com/office/drawing/2014/main" id="{FCFE87A8-1A96-8B49-B2F6-B9AEDF25CA8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5003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" name="Freeform 17">
                    <a:extLst>
                      <a:ext uri="{FF2B5EF4-FFF2-40B4-BE49-F238E27FC236}">
                        <a16:creationId xmlns:a16="http://schemas.microsoft.com/office/drawing/2014/main" id="{3F95771A-B25A-9D4D-8E1B-B35607022D0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6670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" name="Freeform 18">
                    <a:extLst>
                      <a:ext uri="{FF2B5EF4-FFF2-40B4-BE49-F238E27FC236}">
                        <a16:creationId xmlns:a16="http://schemas.microsoft.com/office/drawing/2014/main" id="{F3A1D691-8BDA-2045-99C3-96CB387E917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8337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0" name="Rectangle 19">
                <a:extLst>
                  <a:ext uri="{FF2B5EF4-FFF2-40B4-BE49-F238E27FC236}">
                    <a16:creationId xmlns:a16="http://schemas.microsoft.com/office/drawing/2014/main" id="{0D18B4D3-4C99-2E4D-AC44-907CE4AE66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2579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c[6]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1" name="Rectangle 20">
                <a:extLst>
                  <a:ext uri="{FF2B5EF4-FFF2-40B4-BE49-F238E27FC236}">
                    <a16:creationId xmlns:a16="http://schemas.microsoft.com/office/drawing/2014/main" id="{B3A6C203-0DA4-1A48-81C4-164D9A78E8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1539"/>
                <a:ext cx="225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-45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2" name="Rectangle 21">
                <a:extLst>
                  <a:ext uri="{FF2B5EF4-FFF2-40B4-BE49-F238E27FC236}">
                    <a16:creationId xmlns:a16="http://schemas.microsoft.com/office/drawing/2014/main" id="{8B9092D8-327E-0545-8B40-50EE62B4D5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35" y="1712"/>
                <a:ext cx="90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6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3" name="Rectangle 22">
                <a:extLst>
                  <a:ext uri="{FF2B5EF4-FFF2-40B4-BE49-F238E27FC236}">
                    <a16:creationId xmlns:a16="http://schemas.microsoft.com/office/drawing/2014/main" id="{D821C477-CCD8-C64E-A8E9-542CCCB390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35" y="1886"/>
                <a:ext cx="90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0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4" name="Rectangle 23">
                <a:extLst>
                  <a:ext uri="{FF2B5EF4-FFF2-40B4-BE49-F238E27FC236}">
                    <a16:creationId xmlns:a16="http://schemas.microsoft.com/office/drawing/2014/main" id="{C72574CB-3ED8-964C-A504-70DBB59BAC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68" y="2059"/>
                <a:ext cx="157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72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5" name="Rectangle 24">
                <a:extLst>
                  <a:ext uri="{FF2B5EF4-FFF2-40B4-BE49-F238E27FC236}">
                    <a16:creationId xmlns:a16="http://schemas.microsoft.com/office/drawing/2014/main" id="{E4EF46F4-4075-1242-B8D7-076886869B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32" y="2232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1543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6" name="Rectangle 25">
                <a:extLst>
                  <a:ext uri="{FF2B5EF4-FFF2-40B4-BE49-F238E27FC236}">
                    <a16:creationId xmlns:a16="http://schemas.microsoft.com/office/drawing/2014/main" id="{73B0F666-2608-6F43-80F4-06E2C0A94A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2406"/>
                <a:ext cx="225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-89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7" name="Rectangle 26">
                <a:extLst>
                  <a:ext uri="{FF2B5EF4-FFF2-40B4-BE49-F238E27FC236}">
                    <a16:creationId xmlns:a16="http://schemas.microsoft.com/office/drawing/2014/main" id="{3C0A2E1F-BD81-B348-93C1-2D7D41806E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35" y="2579"/>
                <a:ext cx="90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0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8" name="Rectangle 27">
                <a:extLst>
                  <a:ext uri="{FF2B5EF4-FFF2-40B4-BE49-F238E27FC236}">
                    <a16:creationId xmlns:a16="http://schemas.microsoft.com/office/drawing/2014/main" id="{BF9BBEFD-6ED4-E14B-B6B5-7572C828A4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68" y="2752"/>
                <a:ext cx="157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62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9" name="Rectangle 28">
                <a:extLst>
                  <a:ext uri="{FF2B5EF4-FFF2-40B4-BE49-F238E27FC236}">
                    <a16:creationId xmlns:a16="http://schemas.microsoft.com/office/drawing/2014/main" id="{EAA8BB5E-C536-F147-8AB0-B59980ACBB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68" y="2926"/>
                <a:ext cx="157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-3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0" name="Rectangle 29">
                <a:extLst>
                  <a:ext uri="{FF2B5EF4-FFF2-40B4-BE49-F238E27FC236}">
                    <a16:creationId xmlns:a16="http://schemas.microsoft.com/office/drawing/2014/main" id="{6B4B1E3F-3685-D044-A31E-79FEB121B8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35" y="3099"/>
                <a:ext cx="90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1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1" name="Rectangle 30">
                <a:extLst>
                  <a:ext uri="{FF2B5EF4-FFF2-40B4-BE49-F238E27FC236}">
                    <a16:creationId xmlns:a16="http://schemas.microsoft.com/office/drawing/2014/main" id="{30CA31E7-B446-E941-9595-662F460A68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32" y="3272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6453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2" name="Rectangle 31">
                <a:extLst>
                  <a:ext uri="{FF2B5EF4-FFF2-40B4-BE49-F238E27FC236}">
                    <a16:creationId xmlns:a16="http://schemas.microsoft.com/office/drawing/2014/main" id="{010855A4-A2B7-D045-8481-5ABB5BFE84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68" y="3446"/>
                <a:ext cx="157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78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3" name="Freeform 33">
                <a:extLst>
                  <a:ext uri="{FF2B5EF4-FFF2-40B4-BE49-F238E27FC236}">
                    <a16:creationId xmlns:a16="http://schemas.microsoft.com/office/drawing/2014/main" id="{524D7FF1-E0E6-124B-B1A5-CF4D57F209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3" y="1304"/>
                <a:ext cx="0" cy="231"/>
              </a:xfrm>
              <a:custGeom>
                <a:avLst/>
                <a:gdLst>
                  <a:gd name="T0" fmla="*/ 0 w 20000"/>
                  <a:gd name="T1" fmla="*/ 19958 h 20000"/>
                  <a:gd name="T2" fmla="*/ 0 w 20000"/>
                  <a:gd name="T3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0000" h="20000">
                    <a:moveTo>
                      <a:pt x="0" y="19958"/>
                    </a:move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 type="triangle" w="med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Rectangle 34">
                <a:extLst>
                  <a:ext uri="{FF2B5EF4-FFF2-40B4-BE49-F238E27FC236}">
                    <a16:creationId xmlns:a16="http://schemas.microsoft.com/office/drawing/2014/main" id="{6B52A63F-AD5D-3F4F-93B0-FF278FEAB6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1539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c[0]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5" name="Rectangle 35">
                <a:extLst>
                  <a:ext uri="{FF2B5EF4-FFF2-40B4-BE49-F238E27FC236}">
                    <a16:creationId xmlns:a16="http://schemas.microsoft.com/office/drawing/2014/main" id="{6CD81CFC-773A-1142-88FA-B92E216FB7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1712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c[1]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6" name="Rectangle 36">
                <a:extLst>
                  <a:ext uri="{FF2B5EF4-FFF2-40B4-BE49-F238E27FC236}">
                    <a16:creationId xmlns:a16="http://schemas.microsoft.com/office/drawing/2014/main" id="{8AC47F28-F897-6048-88BA-D3E6192422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1886"/>
                <a:ext cx="293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c[2]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7" name="Rectangle 37">
                <a:extLst>
                  <a:ext uri="{FF2B5EF4-FFF2-40B4-BE49-F238E27FC236}">
                    <a16:creationId xmlns:a16="http://schemas.microsoft.com/office/drawing/2014/main" id="{D4CF5F37-A637-4545-BF61-A2926A604B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2059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c[3]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8" name="Rectangle 38">
                <a:extLst>
                  <a:ext uri="{FF2B5EF4-FFF2-40B4-BE49-F238E27FC236}">
                    <a16:creationId xmlns:a16="http://schemas.microsoft.com/office/drawing/2014/main" id="{39251CF8-9F5D-B143-925B-B01A9D435E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2" y="3446"/>
                <a:ext cx="361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c[11]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9" name="Rectangle 39">
                <a:extLst>
                  <a:ext uri="{FF2B5EF4-FFF2-40B4-BE49-F238E27FC236}">
                    <a16:creationId xmlns:a16="http://schemas.microsoft.com/office/drawing/2014/main" id="{DA6193FE-1FDC-A149-8438-1AE4B316CF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2" y="3272"/>
                <a:ext cx="361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c[10]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30" name="Rectangle 40">
                <a:extLst>
                  <a:ext uri="{FF2B5EF4-FFF2-40B4-BE49-F238E27FC236}">
                    <a16:creationId xmlns:a16="http://schemas.microsoft.com/office/drawing/2014/main" id="{F993933D-587A-D24F-95EE-979480F71E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3099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c[9]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31" name="Rectangle 41">
                <a:extLst>
                  <a:ext uri="{FF2B5EF4-FFF2-40B4-BE49-F238E27FC236}">
                    <a16:creationId xmlns:a16="http://schemas.microsoft.com/office/drawing/2014/main" id="{1D929A3B-5C0A-4C4B-8CA8-8B6326F0B3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2926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c[8]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32" name="Rectangle 42">
                <a:extLst>
                  <a:ext uri="{FF2B5EF4-FFF2-40B4-BE49-F238E27FC236}">
                    <a16:creationId xmlns:a16="http://schemas.microsoft.com/office/drawing/2014/main" id="{2FF0ADF4-8370-A846-8509-A9078EA1B9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2752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c[7]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33" name="Rectangle 43">
                <a:extLst>
                  <a:ext uri="{FF2B5EF4-FFF2-40B4-BE49-F238E27FC236}">
                    <a16:creationId xmlns:a16="http://schemas.microsoft.com/office/drawing/2014/main" id="{78CC74E0-B676-2A48-A3BD-8C224FD6FB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2406"/>
                <a:ext cx="293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c[5]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34" name="Rectangle 44">
                <a:extLst>
                  <a:ext uri="{FF2B5EF4-FFF2-40B4-BE49-F238E27FC236}">
                    <a16:creationId xmlns:a16="http://schemas.microsoft.com/office/drawing/2014/main" id="{5D801606-957E-8C45-B315-C5DC7BB1BC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2232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c[4]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grpSp>
            <p:nvGrpSpPr>
              <p:cNvPr id="35" name="Group 47">
                <a:extLst>
                  <a:ext uri="{FF2B5EF4-FFF2-40B4-BE49-F238E27FC236}">
                    <a16:creationId xmlns:a16="http://schemas.microsoft.com/office/drawing/2014/main" id="{0380B691-D66F-C142-8FF9-D83F098926B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28" y="1514"/>
                <a:ext cx="812" cy="2080"/>
                <a:chOff x="0" y="-2"/>
                <a:chExt cx="20000" cy="20004"/>
              </a:xfrm>
            </p:grpSpPr>
            <p:sp>
              <p:nvSpPr>
                <p:cNvPr id="36" name="Freeform 48">
                  <a:extLst>
                    <a:ext uri="{FF2B5EF4-FFF2-40B4-BE49-F238E27FC236}">
                      <a16:creationId xmlns:a16="http://schemas.microsoft.com/office/drawing/2014/main" id="{2136239B-399D-9A4C-A346-FFD0D8CABDA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10000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86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7" name="Group 49">
                  <a:extLst>
                    <a:ext uri="{FF2B5EF4-FFF2-40B4-BE49-F238E27FC236}">
                      <a16:creationId xmlns:a16="http://schemas.microsoft.com/office/drawing/2014/main" id="{6C69EB36-B052-674E-B142-3F350DC8816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-2"/>
                  <a:ext cx="20000" cy="20004"/>
                  <a:chOff x="0" y="0"/>
                  <a:chExt cx="20000" cy="20004"/>
                </a:xfrm>
              </p:grpSpPr>
              <p:sp>
                <p:nvSpPr>
                  <p:cNvPr id="38" name="Freeform 50">
                    <a:extLst>
                      <a:ext uri="{FF2B5EF4-FFF2-40B4-BE49-F238E27FC236}">
                        <a16:creationId xmlns:a16="http://schemas.microsoft.com/office/drawing/2014/main" id="{C70B2641-14A0-594C-9F91-2FFD8F45718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9" name="Freeform 51">
                    <a:extLst>
                      <a:ext uri="{FF2B5EF4-FFF2-40B4-BE49-F238E27FC236}">
                        <a16:creationId xmlns:a16="http://schemas.microsoft.com/office/drawing/2014/main" id="{7DB728D5-96CB-2F49-99E9-E8C830457CE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667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" name="Freeform 52">
                    <a:extLst>
                      <a:ext uri="{FF2B5EF4-FFF2-40B4-BE49-F238E27FC236}">
                        <a16:creationId xmlns:a16="http://schemas.microsoft.com/office/drawing/2014/main" id="{C13135F5-E29D-2042-8611-1DBCC858B87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3334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" name="Freeform 53">
                    <a:extLst>
                      <a:ext uri="{FF2B5EF4-FFF2-40B4-BE49-F238E27FC236}">
                        <a16:creationId xmlns:a16="http://schemas.microsoft.com/office/drawing/2014/main" id="{61C7E5AD-2FCE-114F-B56F-B620EC8B8EF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5001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" name="Freeform 54">
                    <a:extLst>
                      <a:ext uri="{FF2B5EF4-FFF2-40B4-BE49-F238E27FC236}">
                        <a16:creationId xmlns:a16="http://schemas.microsoft.com/office/drawing/2014/main" id="{2F73939C-8F9E-934F-8FA1-25CFD4EC997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6668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" name="Freeform 55">
                    <a:extLst>
                      <a:ext uri="{FF2B5EF4-FFF2-40B4-BE49-F238E27FC236}">
                        <a16:creationId xmlns:a16="http://schemas.microsoft.com/office/drawing/2014/main" id="{F5AC58E2-72EF-B94D-B3F9-40BB040EC81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8335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" name="Freeform 56">
                    <a:extLst>
                      <a:ext uri="{FF2B5EF4-FFF2-40B4-BE49-F238E27FC236}">
                        <a16:creationId xmlns:a16="http://schemas.microsoft.com/office/drawing/2014/main" id="{79923E59-CEE6-4341-BB35-6B17A789AD9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1669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" name="Freeform 57">
                    <a:extLst>
                      <a:ext uri="{FF2B5EF4-FFF2-40B4-BE49-F238E27FC236}">
                        <a16:creationId xmlns:a16="http://schemas.microsoft.com/office/drawing/2014/main" id="{B11ADE5B-0A0D-0449-8587-B0537E573D0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3336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6" name="Freeform 58">
                    <a:extLst>
                      <a:ext uri="{FF2B5EF4-FFF2-40B4-BE49-F238E27FC236}">
                        <a16:creationId xmlns:a16="http://schemas.microsoft.com/office/drawing/2014/main" id="{CE903560-7FBB-C34B-AE97-1E7460D1704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5003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" name="Freeform 59">
                    <a:extLst>
                      <a:ext uri="{FF2B5EF4-FFF2-40B4-BE49-F238E27FC236}">
                        <a16:creationId xmlns:a16="http://schemas.microsoft.com/office/drawing/2014/main" id="{1EC99F85-C34E-0749-BDCB-A4305885D2B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6670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" name="Freeform 60">
                    <a:extLst>
                      <a:ext uri="{FF2B5EF4-FFF2-40B4-BE49-F238E27FC236}">
                        <a16:creationId xmlns:a16="http://schemas.microsoft.com/office/drawing/2014/main" id="{12AABA6D-BE79-7F42-A148-EB4DA2FB149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8337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422994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Array elements are like normal variables</a:t>
            </a:r>
          </a:p>
          <a:p>
            <a:pPr lvl="2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c[ 0 ] =  3;</a:t>
            </a:r>
          </a:p>
          <a:p>
            <a:pPr lvl="2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	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printf</a:t>
            </a:r>
            <a:r>
              <a:rPr lang="en-US" altLang="en-US" b="1" dirty="0" smtClean="0">
                <a:latin typeface="Courier New" panose="02070309020205020404" pitchFamily="49" charset="0"/>
              </a:rPr>
              <a:t>( "%d", c[ 0 ] );</a:t>
            </a:r>
          </a:p>
          <a:p>
            <a:pPr lvl="2">
              <a:buFontTx/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  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Scanf</a:t>
            </a:r>
            <a:r>
              <a:rPr lang="en-US" altLang="en-US" b="1" dirty="0" smtClean="0">
                <a:latin typeface="Courier New" panose="02070309020205020404" pitchFamily="49" charset="0"/>
              </a:rPr>
              <a:t>(“%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d”,&amp;c</a:t>
            </a:r>
            <a:r>
              <a:rPr lang="en-US" altLang="en-US" b="1" dirty="0" smtClean="0">
                <a:latin typeface="Courier New" panose="02070309020205020404" pitchFamily="49" charset="0"/>
              </a:rPr>
              <a:t>[0]);</a:t>
            </a:r>
          </a:p>
          <a:p>
            <a:pPr lvl="2">
              <a:buNone/>
            </a:pPr>
            <a:r>
              <a:rPr lang="en-US" altLang="en-US" b="1" dirty="0" smtClean="0">
                <a:latin typeface="Courier New" panose="02070309020205020404" pitchFamily="49" charset="0"/>
              </a:rPr>
              <a:t> </a:t>
            </a:r>
            <a:r>
              <a:rPr lang="en-US" altLang="en-US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b="1" dirty="0" smtClean="0">
                <a:latin typeface="Courier New" panose="02070309020205020404" pitchFamily="49" charset="0"/>
              </a:rPr>
              <a:t> a = c[2];</a:t>
            </a:r>
          </a:p>
          <a:p>
            <a:pPr lvl="2">
              <a:buNone/>
            </a:pPr>
            <a:r>
              <a:rPr lang="en-US" b="1" dirty="0" smtClean="0"/>
              <a:t> ++c[8];</a:t>
            </a:r>
            <a:endParaRPr lang="en-GB" dirty="0" smtClean="0"/>
          </a:p>
          <a:p>
            <a:pPr lvl="1"/>
            <a:r>
              <a:rPr lang="en-US" altLang="en-US" dirty="0" smtClean="0"/>
              <a:t>Perform operations in subscript.  If  </a:t>
            </a:r>
            <a:r>
              <a:rPr lang="en-US" altLang="en-US" b="1" dirty="0" smtClean="0">
                <a:latin typeface="Courier New" panose="02070309020205020404" pitchFamily="49" charset="0"/>
              </a:rPr>
              <a:t>x</a:t>
            </a:r>
            <a:r>
              <a:rPr lang="en-US" altLang="en-US" dirty="0" smtClean="0"/>
              <a:t> equals </a:t>
            </a:r>
            <a:r>
              <a:rPr lang="en-US" altLang="en-US" b="1" dirty="0" smtClean="0">
                <a:latin typeface="Courier New" panose="02070309020205020404" pitchFamily="49" charset="0"/>
              </a:rPr>
              <a:t>3</a:t>
            </a:r>
          </a:p>
          <a:p>
            <a:pPr lvl="2">
              <a:buFontTx/>
              <a:buNone/>
            </a:pPr>
            <a:r>
              <a:rPr lang="en-US" altLang="en-US" dirty="0" smtClean="0"/>
              <a:t>	</a:t>
            </a:r>
            <a:r>
              <a:rPr lang="en-US" altLang="en-US" b="1" dirty="0" smtClean="0">
                <a:latin typeface="Courier New" panose="02070309020205020404" pitchFamily="49" charset="0"/>
              </a:rPr>
              <a:t>c[ 5 - 2 ] == c[ 3 ] == c[ x ]</a:t>
            </a:r>
            <a:endParaRPr lang="en-GB" dirty="0" smtClean="0"/>
          </a:p>
          <a:p>
            <a:r>
              <a:rPr lang="en-GB" dirty="0" smtClean="0"/>
              <a:t>Similarly, if a = 5 and b = 6, then the statement</a:t>
            </a:r>
          </a:p>
          <a:p>
            <a:pPr>
              <a:buNone/>
            </a:pPr>
            <a:r>
              <a:rPr lang="en-GB" dirty="0" smtClean="0"/>
              <a:t>c[a + b] += </a:t>
            </a:r>
            <a:r>
              <a:rPr lang="en-GB" b="1" dirty="0" smtClean="0"/>
              <a:t>2;</a:t>
            </a:r>
          </a:p>
          <a:p>
            <a:pPr>
              <a:buNone/>
            </a:pPr>
            <a:endParaRPr lang="en-US" b="1" dirty="0" smtClean="0"/>
          </a:p>
        </p:txBody>
      </p:sp>
      <p:grpSp>
        <p:nvGrpSpPr>
          <p:cNvPr id="4" name="Group 64">
            <a:extLst>
              <a:ext uri="{FF2B5EF4-FFF2-40B4-BE49-F238E27FC236}">
                <a16:creationId xmlns:a16="http://schemas.microsoft.com/office/drawing/2014/main" id="{2170AF09-B650-1543-B0FB-4A3567952969}"/>
              </a:ext>
            </a:extLst>
          </p:cNvPr>
          <p:cNvGrpSpPr>
            <a:grpSpLocks/>
          </p:cNvGrpSpPr>
          <p:nvPr/>
        </p:nvGrpSpPr>
        <p:grpSpPr bwMode="auto">
          <a:xfrm>
            <a:off x="8189635" y="495300"/>
            <a:ext cx="3770671" cy="5813425"/>
            <a:chOff x="3936" y="220"/>
            <a:chExt cx="1728" cy="3662"/>
          </a:xfrm>
        </p:grpSpPr>
        <p:sp>
          <p:nvSpPr>
            <p:cNvPr id="5" name="Rectangle 32">
              <a:extLst>
                <a:ext uri="{FF2B5EF4-FFF2-40B4-BE49-F238E27FC236}">
                  <a16:creationId xmlns:a16="http://schemas.microsoft.com/office/drawing/2014/main" id="{EA83DF54-DED8-4F48-B8E3-7BD9AA6D0A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5" y="220"/>
              <a:ext cx="1609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altLang="en-US" sz="1800" dirty="0">
                  <a:latin typeface="Courier New" panose="02070309020205020404" pitchFamily="49" charset="0"/>
                </a:rPr>
                <a:t>Name of array (Note that all elements of this array have the same name, </a:t>
              </a:r>
              <a:r>
                <a:rPr lang="en-US" altLang="en-US" sz="1800" b="1" dirty="0">
                  <a:latin typeface="Courier New" panose="02070309020205020404" pitchFamily="49" charset="0"/>
                </a:rPr>
                <a:t>c</a:t>
              </a:r>
              <a:r>
                <a:rPr lang="en-US" altLang="en-US" sz="1800" dirty="0">
                  <a:latin typeface="Courier New" panose="02070309020205020404" pitchFamily="49" charset="0"/>
                </a:rPr>
                <a:t>)</a:t>
              </a:r>
            </a:p>
            <a:p>
              <a:pPr>
                <a:spcBef>
                  <a:spcPct val="0"/>
                </a:spcBef>
              </a:pPr>
              <a:endParaRPr lang="en-US" altLang="en-US" sz="1800" dirty="0">
                <a:solidFill>
                  <a:schemeClr val="tx1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6" name="Rectangle 45">
              <a:extLst>
                <a:ext uri="{FF2B5EF4-FFF2-40B4-BE49-F238E27FC236}">
                  <a16:creationId xmlns:a16="http://schemas.microsoft.com/office/drawing/2014/main" id="{A218819E-DD12-4042-9359-01845D2137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3675"/>
              <a:ext cx="1513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altLang="en-US" sz="1800" dirty="0">
                  <a:latin typeface="Courier New" panose="02070309020205020404" pitchFamily="49" charset="0"/>
                </a:rPr>
                <a:t>Position number of the element within array </a:t>
              </a:r>
              <a:r>
                <a:rPr lang="en-US" altLang="en-US" sz="1800" b="1" dirty="0">
                  <a:latin typeface="Courier New" panose="02070309020205020404" pitchFamily="49" charset="0"/>
                </a:rPr>
                <a:t>c</a:t>
              </a:r>
              <a:endParaRPr lang="en-US" altLang="en-US" sz="1800" dirty="0">
                <a:solidFill>
                  <a:schemeClr val="tx1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7" name="Freeform 46">
              <a:extLst>
                <a:ext uri="{FF2B5EF4-FFF2-40B4-BE49-F238E27FC236}">
                  <a16:creationId xmlns:a16="http://schemas.microsoft.com/office/drawing/2014/main" id="{87A5C9D2-65E3-3142-A7B2-E710BA951C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47" y="3408"/>
              <a:ext cx="0" cy="231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19958 h 20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000" h="20000">
                  <a:moveTo>
                    <a:pt x="0" y="0"/>
                  </a:moveTo>
                  <a:lnTo>
                    <a:pt x="0" y="19958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" name="Group 63">
              <a:extLst>
                <a:ext uri="{FF2B5EF4-FFF2-40B4-BE49-F238E27FC236}">
                  <a16:creationId xmlns:a16="http://schemas.microsoft.com/office/drawing/2014/main" id="{F2150C30-DE48-6A45-8AB5-0032100543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32" y="1070"/>
              <a:ext cx="1308" cy="2290"/>
              <a:chOff x="4032" y="1304"/>
              <a:chExt cx="1308" cy="2290"/>
            </a:xfrm>
          </p:grpSpPr>
          <p:grpSp>
            <p:nvGrpSpPr>
              <p:cNvPr id="9" name="Group 5">
                <a:extLst>
                  <a:ext uri="{FF2B5EF4-FFF2-40B4-BE49-F238E27FC236}">
                    <a16:creationId xmlns:a16="http://schemas.microsoft.com/office/drawing/2014/main" id="{EBB5C800-A7CA-AC47-8E0C-3F74677F07C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28" y="1514"/>
                <a:ext cx="812" cy="2080"/>
                <a:chOff x="0" y="-2"/>
                <a:chExt cx="20000" cy="20004"/>
              </a:xfrm>
            </p:grpSpPr>
            <p:sp>
              <p:nvSpPr>
                <p:cNvPr id="49" name="Freeform 6">
                  <a:extLst>
                    <a:ext uri="{FF2B5EF4-FFF2-40B4-BE49-F238E27FC236}">
                      <a16:creationId xmlns:a16="http://schemas.microsoft.com/office/drawing/2014/main" id="{CDF1BDA0-267D-D441-8809-197930955A6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10000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86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solidFill>
                  <a:srgbClr val="4DB3E6"/>
                </a:solidFill>
                <a:ln w="3175">
                  <a:solidFill>
                    <a:srgbClr val="4DB3E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50" name="Group 7">
                  <a:extLst>
                    <a:ext uri="{FF2B5EF4-FFF2-40B4-BE49-F238E27FC236}">
                      <a16:creationId xmlns:a16="http://schemas.microsoft.com/office/drawing/2014/main" id="{E52F50E9-7C7B-E543-BEBE-129209903AB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-2"/>
                  <a:ext cx="20000" cy="20004"/>
                  <a:chOff x="0" y="0"/>
                  <a:chExt cx="20000" cy="20004"/>
                </a:xfrm>
              </p:grpSpPr>
              <p:sp>
                <p:nvSpPr>
                  <p:cNvPr id="51" name="Freeform 8">
                    <a:extLst>
                      <a:ext uri="{FF2B5EF4-FFF2-40B4-BE49-F238E27FC236}">
                        <a16:creationId xmlns:a16="http://schemas.microsoft.com/office/drawing/2014/main" id="{4F845F14-DE14-1A49-BFBF-F060B5A544E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2" name="Freeform 9">
                    <a:extLst>
                      <a:ext uri="{FF2B5EF4-FFF2-40B4-BE49-F238E27FC236}">
                        <a16:creationId xmlns:a16="http://schemas.microsoft.com/office/drawing/2014/main" id="{8E280FBF-2A37-DA4C-A298-CFDC518173C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667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3" name="Freeform 10">
                    <a:extLst>
                      <a:ext uri="{FF2B5EF4-FFF2-40B4-BE49-F238E27FC236}">
                        <a16:creationId xmlns:a16="http://schemas.microsoft.com/office/drawing/2014/main" id="{E0C0E3C8-2670-164E-9331-D8322339612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3334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4" name="Freeform 11">
                    <a:extLst>
                      <a:ext uri="{FF2B5EF4-FFF2-40B4-BE49-F238E27FC236}">
                        <a16:creationId xmlns:a16="http://schemas.microsoft.com/office/drawing/2014/main" id="{BAB62DB6-4BDA-9548-8390-905DCE386B1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5001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5" name="Freeform 12">
                    <a:extLst>
                      <a:ext uri="{FF2B5EF4-FFF2-40B4-BE49-F238E27FC236}">
                        <a16:creationId xmlns:a16="http://schemas.microsoft.com/office/drawing/2014/main" id="{1A9D686E-207B-3347-9F1E-7286B9986A9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6668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6" name="Freeform 13">
                    <a:extLst>
                      <a:ext uri="{FF2B5EF4-FFF2-40B4-BE49-F238E27FC236}">
                        <a16:creationId xmlns:a16="http://schemas.microsoft.com/office/drawing/2014/main" id="{A96C1E6D-8ED0-BA4D-96EF-A047F4C4066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8335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7" name="Freeform 14">
                    <a:extLst>
                      <a:ext uri="{FF2B5EF4-FFF2-40B4-BE49-F238E27FC236}">
                        <a16:creationId xmlns:a16="http://schemas.microsoft.com/office/drawing/2014/main" id="{D8FFE385-87EF-1944-8F41-74F6B1B453A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1669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8" name="Freeform 15">
                    <a:extLst>
                      <a:ext uri="{FF2B5EF4-FFF2-40B4-BE49-F238E27FC236}">
                        <a16:creationId xmlns:a16="http://schemas.microsoft.com/office/drawing/2014/main" id="{F3B8CEAD-628B-8944-9ECB-31B4E55FD8D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3336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9" name="Freeform 16">
                    <a:extLst>
                      <a:ext uri="{FF2B5EF4-FFF2-40B4-BE49-F238E27FC236}">
                        <a16:creationId xmlns:a16="http://schemas.microsoft.com/office/drawing/2014/main" id="{FCFE87A8-1A96-8B49-B2F6-B9AEDF25CA8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5003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0" name="Freeform 17">
                    <a:extLst>
                      <a:ext uri="{FF2B5EF4-FFF2-40B4-BE49-F238E27FC236}">
                        <a16:creationId xmlns:a16="http://schemas.microsoft.com/office/drawing/2014/main" id="{3F95771A-B25A-9D4D-8E1B-B35607022D0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6670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" name="Freeform 18">
                    <a:extLst>
                      <a:ext uri="{FF2B5EF4-FFF2-40B4-BE49-F238E27FC236}">
                        <a16:creationId xmlns:a16="http://schemas.microsoft.com/office/drawing/2014/main" id="{F3A1D691-8BDA-2045-99C3-96CB387E917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8337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solidFill>
                    <a:srgbClr val="4DB3E6"/>
                  </a:solidFill>
                  <a:ln w="3175">
                    <a:solidFill>
                      <a:srgbClr val="4DB3E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0" name="Rectangle 19">
                <a:extLst>
                  <a:ext uri="{FF2B5EF4-FFF2-40B4-BE49-F238E27FC236}">
                    <a16:creationId xmlns:a16="http://schemas.microsoft.com/office/drawing/2014/main" id="{0D18B4D3-4C99-2E4D-AC44-907CE4AE66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2579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c[6]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1" name="Rectangle 20">
                <a:extLst>
                  <a:ext uri="{FF2B5EF4-FFF2-40B4-BE49-F238E27FC236}">
                    <a16:creationId xmlns:a16="http://schemas.microsoft.com/office/drawing/2014/main" id="{B3A6C203-0DA4-1A48-81C4-164D9A78E8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1539"/>
                <a:ext cx="225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-45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2" name="Rectangle 21">
                <a:extLst>
                  <a:ext uri="{FF2B5EF4-FFF2-40B4-BE49-F238E27FC236}">
                    <a16:creationId xmlns:a16="http://schemas.microsoft.com/office/drawing/2014/main" id="{8B9092D8-327E-0545-8B40-50EE62B4D5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35" y="1712"/>
                <a:ext cx="90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6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3" name="Rectangle 22">
                <a:extLst>
                  <a:ext uri="{FF2B5EF4-FFF2-40B4-BE49-F238E27FC236}">
                    <a16:creationId xmlns:a16="http://schemas.microsoft.com/office/drawing/2014/main" id="{D821C477-CCD8-C64E-A8E9-542CCCB390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35" y="1886"/>
                <a:ext cx="90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0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4" name="Rectangle 23">
                <a:extLst>
                  <a:ext uri="{FF2B5EF4-FFF2-40B4-BE49-F238E27FC236}">
                    <a16:creationId xmlns:a16="http://schemas.microsoft.com/office/drawing/2014/main" id="{C72574CB-3ED8-964C-A504-70DBB59BAC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68" y="2059"/>
                <a:ext cx="157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72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5" name="Rectangle 24">
                <a:extLst>
                  <a:ext uri="{FF2B5EF4-FFF2-40B4-BE49-F238E27FC236}">
                    <a16:creationId xmlns:a16="http://schemas.microsoft.com/office/drawing/2014/main" id="{E4EF46F4-4075-1242-B8D7-076886869B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32" y="2232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1543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6" name="Rectangle 25">
                <a:extLst>
                  <a:ext uri="{FF2B5EF4-FFF2-40B4-BE49-F238E27FC236}">
                    <a16:creationId xmlns:a16="http://schemas.microsoft.com/office/drawing/2014/main" id="{73B0F666-2608-6F43-80F4-06E2C0A94A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2406"/>
                <a:ext cx="225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-89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7" name="Rectangle 26">
                <a:extLst>
                  <a:ext uri="{FF2B5EF4-FFF2-40B4-BE49-F238E27FC236}">
                    <a16:creationId xmlns:a16="http://schemas.microsoft.com/office/drawing/2014/main" id="{3C0A2E1F-BD81-B348-93C1-2D7D41806E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35" y="2579"/>
                <a:ext cx="90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0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8" name="Rectangle 27">
                <a:extLst>
                  <a:ext uri="{FF2B5EF4-FFF2-40B4-BE49-F238E27FC236}">
                    <a16:creationId xmlns:a16="http://schemas.microsoft.com/office/drawing/2014/main" id="{BF9BBEFD-6ED4-E14B-B6B5-7572C828A4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68" y="2752"/>
                <a:ext cx="157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62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19" name="Rectangle 28">
                <a:extLst>
                  <a:ext uri="{FF2B5EF4-FFF2-40B4-BE49-F238E27FC236}">
                    <a16:creationId xmlns:a16="http://schemas.microsoft.com/office/drawing/2014/main" id="{EAA8BB5E-C536-F147-8AB0-B59980ACBB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68" y="2926"/>
                <a:ext cx="157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-3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0" name="Rectangle 29">
                <a:extLst>
                  <a:ext uri="{FF2B5EF4-FFF2-40B4-BE49-F238E27FC236}">
                    <a16:creationId xmlns:a16="http://schemas.microsoft.com/office/drawing/2014/main" id="{6B4B1E3F-3685-D044-A31E-79FEB121B8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35" y="3099"/>
                <a:ext cx="90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1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1" name="Rectangle 30">
                <a:extLst>
                  <a:ext uri="{FF2B5EF4-FFF2-40B4-BE49-F238E27FC236}">
                    <a16:creationId xmlns:a16="http://schemas.microsoft.com/office/drawing/2014/main" id="{30CA31E7-B446-E941-9595-662F460A68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32" y="3272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6453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2" name="Rectangle 31">
                <a:extLst>
                  <a:ext uri="{FF2B5EF4-FFF2-40B4-BE49-F238E27FC236}">
                    <a16:creationId xmlns:a16="http://schemas.microsoft.com/office/drawing/2014/main" id="{010855A4-A2B7-D045-8481-5ABB5BFE84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68" y="3446"/>
                <a:ext cx="157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78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3" name="Freeform 33">
                <a:extLst>
                  <a:ext uri="{FF2B5EF4-FFF2-40B4-BE49-F238E27FC236}">
                    <a16:creationId xmlns:a16="http://schemas.microsoft.com/office/drawing/2014/main" id="{524D7FF1-E0E6-124B-B1A5-CF4D57F209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3" y="1304"/>
                <a:ext cx="0" cy="231"/>
              </a:xfrm>
              <a:custGeom>
                <a:avLst/>
                <a:gdLst>
                  <a:gd name="T0" fmla="*/ 0 w 20000"/>
                  <a:gd name="T1" fmla="*/ 19958 h 20000"/>
                  <a:gd name="T2" fmla="*/ 0 w 20000"/>
                  <a:gd name="T3" fmla="*/ 0 h 20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20000" h="20000">
                    <a:moveTo>
                      <a:pt x="0" y="19958"/>
                    </a:move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 type="triangle" w="med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Rectangle 34">
                <a:extLst>
                  <a:ext uri="{FF2B5EF4-FFF2-40B4-BE49-F238E27FC236}">
                    <a16:creationId xmlns:a16="http://schemas.microsoft.com/office/drawing/2014/main" id="{6B52A63F-AD5D-3F4F-93B0-FF278FEAB6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1539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c[0]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5" name="Rectangle 35">
                <a:extLst>
                  <a:ext uri="{FF2B5EF4-FFF2-40B4-BE49-F238E27FC236}">
                    <a16:creationId xmlns:a16="http://schemas.microsoft.com/office/drawing/2014/main" id="{6CD81CFC-773A-1142-88FA-B92E216FB7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1712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c[1]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6" name="Rectangle 36">
                <a:extLst>
                  <a:ext uri="{FF2B5EF4-FFF2-40B4-BE49-F238E27FC236}">
                    <a16:creationId xmlns:a16="http://schemas.microsoft.com/office/drawing/2014/main" id="{8AC47F28-F897-6048-88BA-D3E6192422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1886"/>
                <a:ext cx="293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c[2]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7" name="Rectangle 37">
                <a:extLst>
                  <a:ext uri="{FF2B5EF4-FFF2-40B4-BE49-F238E27FC236}">
                    <a16:creationId xmlns:a16="http://schemas.microsoft.com/office/drawing/2014/main" id="{D4CF5F37-A637-4545-BF61-A2926A604B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2059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c[3]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8" name="Rectangle 38">
                <a:extLst>
                  <a:ext uri="{FF2B5EF4-FFF2-40B4-BE49-F238E27FC236}">
                    <a16:creationId xmlns:a16="http://schemas.microsoft.com/office/drawing/2014/main" id="{39251CF8-9F5D-B143-925B-B01A9D435E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2" y="3446"/>
                <a:ext cx="361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c[11]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29" name="Rectangle 39">
                <a:extLst>
                  <a:ext uri="{FF2B5EF4-FFF2-40B4-BE49-F238E27FC236}">
                    <a16:creationId xmlns:a16="http://schemas.microsoft.com/office/drawing/2014/main" id="{DA6193FE-1FDC-A149-8438-1AE4B316CF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2" y="3272"/>
                <a:ext cx="361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c[10]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30" name="Rectangle 40">
                <a:extLst>
                  <a:ext uri="{FF2B5EF4-FFF2-40B4-BE49-F238E27FC236}">
                    <a16:creationId xmlns:a16="http://schemas.microsoft.com/office/drawing/2014/main" id="{F993933D-587A-D24F-95EE-979480F71E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3099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c[9]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31" name="Rectangle 41">
                <a:extLst>
                  <a:ext uri="{FF2B5EF4-FFF2-40B4-BE49-F238E27FC236}">
                    <a16:creationId xmlns:a16="http://schemas.microsoft.com/office/drawing/2014/main" id="{1D929A3B-5C0A-4C4B-8CA8-8B6326F0B3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2926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c[8]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32" name="Rectangle 42">
                <a:extLst>
                  <a:ext uri="{FF2B5EF4-FFF2-40B4-BE49-F238E27FC236}">
                    <a16:creationId xmlns:a16="http://schemas.microsoft.com/office/drawing/2014/main" id="{2FF0ADF4-8370-A846-8509-A9078EA1B9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2752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c[7]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33" name="Rectangle 43">
                <a:extLst>
                  <a:ext uri="{FF2B5EF4-FFF2-40B4-BE49-F238E27FC236}">
                    <a16:creationId xmlns:a16="http://schemas.microsoft.com/office/drawing/2014/main" id="{78CC74E0-B676-2A48-A3BD-8C224FD6FB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2406"/>
                <a:ext cx="293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c[5]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sp>
            <p:nvSpPr>
              <p:cNvPr id="34" name="Rectangle 44">
                <a:extLst>
                  <a:ext uri="{FF2B5EF4-FFF2-40B4-BE49-F238E27FC236}">
                    <a16:creationId xmlns:a16="http://schemas.microsoft.com/office/drawing/2014/main" id="{5D801606-957E-8C45-B315-C5DC7BB1BC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00" y="2232"/>
                <a:ext cx="293" cy="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altLang="en-US" b="1">
                    <a:latin typeface="Courier New" panose="02070309020205020404" pitchFamily="49" charset="0"/>
                  </a:rPr>
                  <a:t>c[4]</a:t>
                </a:r>
                <a:endParaRPr lang="en-US" altLang="en-US">
                  <a:latin typeface="Courier New" panose="02070309020205020404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altLang="en-US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  <p:grpSp>
            <p:nvGrpSpPr>
              <p:cNvPr id="35" name="Group 47">
                <a:extLst>
                  <a:ext uri="{FF2B5EF4-FFF2-40B4-BE49-F238E27FC236}">
                    <a16:creationId xmlns:a16="http://schemas.microsoft.com/office/drawing/2014/main" id="{0380B691-D66F-C142-8FF9-D83F098926B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28" y="1514"/>
                <a:ext cx="812" cy="2080"/>
                <a:chOff x="0" y="-2"/>
                <a:chExt cx="20000" cy="20004"/>
              </a:xfrm>
            </p:grpSpPr>
            <p:sp>
              <p:nvSpPr>
                <p:cNvPr id="36" name="Freeform 48">
                  <a:extLst>
                    <a:ext uri="{FF2B5EF4-FFF2-40B4-BE49-F238E27FC236}">
                      <a16:creationId xmlns:a16="http://schemas.microsoft.com/office/drawing/2014/main" id="{2136239B-399D-9A4C-A346-FFD0D8CABDA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0" y="10000"/>
                  <a:ext cx="20000" cy="1667"/>
                </a:xfrm>
                <a:custGeom>
                  <a:avLst/>
                  <a:gdLst>
                    <a:gd name="T0" fmla="*/ 19986 w 20000"/>
                    <a:gd name="T1" fmla="*/ 0 h 20000"/>
                    <a:gd name="T2" fmla="*/ 19986 w 20000"/>
                    <a:gd name="T3" fmla="*/ 19944 h 20000"/>
                    <a:gd name="T4" fmla="*/ 0 w 20000"/>
                    <a:gd name="T5" fmla="*/ 19944 h 20000"/>
                    <a:gd name="T6" fmla="*/ 0 w 20000"/>
                    <a:gd name="T7" fmla="*/ 0 h 20000"/>
                    <a:gd name="T8" fmla="*/ 19986 w 20000"/>
                    <a:gd name="T9" fmla="*/ 0 h 20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0000" h="20000">
                      <a:moveTo>
                        <a:pt x="19986" y="0"/>
                      </a:moveTo>
                      <a:lnTo>
                        <a:pt x="19986" y="19944"/>
                      </a:lnTo>
                      <a:lnTo>
                        <a:pt x="0" y="19944"/>
                      </a:lnTo>
                      <a:lnTo>
                        <a:pt x="0" y="0"/>
                      </a:lnTo>
                      <a:lnTo>
                        <a:pt x="19986" y="0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7" name="Group 49">
                  <a:extLst>
                    <a:ext uri="{FF2B5EF4-FFF2-40B4-BE49-F238E27FC236}">
                      <a16:creationId xmlns:a16="http://schemas.microsoft.com/office/drawing/2014/main" id="{6C69EB36-B052-674E-B142-3F350DC8816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-2"/>
                  <a:ext cx="20000" cy="20004"/>
                  <a:chOff x="0" y="0"/>
                  <a:chExt cx="20000" cy="20004"/>
                </a:xfrm>
              </p:grpSpPr>
              <p:sp>
                <p:nvSpPr>
                  <p:cNvPr id="38" name="Freeform 50">
                    <a:extLst>
                      <a:ext uri="{FF2B5EF4-FFF2-40B4-BE49-F238E27FC236}">
                        <a16:creationId xmlns:a16="http://schemas.microsoft.com/office/drawing/2014/main" id="{C70B2641-14A0-594C-9F91-2FFD8F45718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9" name="Freeform 51">
                    <a:extLst>
                      <a:ext uri="{FF2B5EF4-FFF2-40B4-BE49-F238E27FC236}">
                        <a16:creationId xmlns:a16="http://schemas.microsoft.com/office/drawing/2014/main" id="{7DB728D5-96CB-2F49-99E9-E8C830457CE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667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" name="Freeform 52">
                    <a:extLst>
                      <a:ext uri="{FF2B5EF4-FFF2-40B4-BE49-F238E27FC236}">
                        <a16:creationId xmlns:a16="http://schemas.microsoft.com/office/drawing/2014/main" id="{C13135F5-E29D-2042-8611-1DBCC858B87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3334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" name="Freeform 53">
                    <a:extLst>
                      <a:ext uri="{FF2B5EF4-FFF2-40B4-BE49-F238E27FC236}">
                        <a16:creationId xmlns:a16="http://schemas.microsoft.com/office/drawing/2014/main" id="{61C7E5AD-2FCE-114F-B56F-B620EC8B8EF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5001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" name="Freeform 54">
                    <a:extLst>
                      <a:ext uri="{FF2B5EF4-FFF2-40B4-BE49-F238E27FC236}">
                        <a16:creationId xmlns:a16="http://schemas.microsoft.com/office/drawing/2014/main" id="{2F73939C-8F9E-934F-8FA1-25CFD4EC997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6668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" name="Freeform 55">
                    <a:extLst>
                      <a:ext uri="{FF2B5EF4-FFF2-40B4-BE49-F238E27FC236}">
                        <a16:creationId xmlns:a16="http://schemas.microsoft.com/office/drawing/2014/main" id="{F5AC58E2-72EF-B94D-B3F9-40BB040EC81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8335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" name="Freeform 56">
                    <a:extLst>
                      <a:ext uri="{FF2B5EF4-FFF2-40B4-BE49-F238E27FC236}">
                        <a16:creationId xmlns:a16="http://schemas.microsoft.com/office/drawing/2014/main" id="{79923E59-CEE6-4341-BB35-6B17A789AD9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1669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5" name="Freeform 57">
                    <a:extLst>
                      <a:ext uri="{FF2B5EF4-FFF2-40B4-BE49-F238E27FC236}">
                        <a16:creationId xmlns:a16="http://schemas.microsoft.com/office/drawing/2014/main" id="{B11ADE5B-0A0D-0449-8587-B0537E573D0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3336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6" name="Freeform 58">
                    <a:extLst>
                      <a:ext uri="{FF2B5EF4-FFF2-40B4-BE49-F238E27FC236}">
                        <a16:creationId xmlns:a16="http://schemas.microsoft.com/office/drawing/2014/main" id="{CE903560-7FBB-C34B-AE97-1E7460D1704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5003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" name="Freeform 59">
                    <a:extLst>
                      <a:ext uri="{FF2B5EF4-FFF2-40B4-BE49-F238E27FC236}">
                        <a16:creationId xmlns:a16="http://schemas.microsoft.com/office/drawing/2014/main" id="{1EC99F85-C34E-0749-BDCB-A4305885D2B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6670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" name="Freeform 60">
                    <a:extLst>
                      <a:ext uri="{FF2B5EF4-FFF2-40B4-BE49-F238E27FC236}">
                        <a16:creationId xmlns:a16="http://schemas.microsoft.com/office/drawing/2014/main" id="{12AABA6D-BE79-7F42-A148-EB4DA2FB149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0" y="18337"/>
                    <a:ext cx="20000" cy="1667"/>
                  </a:xfrm>
                  <a:custGeom>
                    <a:avLst/>
                    <a:gdLst>
                      <a:gd name="T0" fmla="*/ 19986 w 20000"/>
                      <a:gd name="T1" fmla="*/ 0 h 20000"/>
                      <a:gd name="T2" fmla="*/ 19986 w 20000"/>
                      <a:gd name="T3" fmla="*/ 19944 h 20000"/>
                      <a:gd name="T4" fmla="*/ 0 w 20000"/>
                      <a:gd name="T5" fmla="*/ 19944 h 20000"/>
                      <a:gd name="T6" fmla="*/ 0 w 20000"/>
                      <a:gd name="T7" fmla="*/ 0 h 20000"/>
                      <a:gd name="T8" fmla="*/ 19986 w 20000"/>
                      <a:gd name="T9" fmla="*/ 0 h 200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0000" h="20000">
                        <a:moveTo>
                          <a:pt x="19986" y="0"/>
                        </a:moveTo>
                        <a:lnTo>
                          <a:pt x="19986" y="19944"/>
                        </a:lnTo>
                        <a:lnTo>
                          <a:pt x="0" y="19944"/>
                        </a:lnTo>
                        <a:lnTo>
                          <a:pt x="0" y="0"/>
                        </a:lnTo>
                        <a:lnTo>
                          <a:pt x="19986" y="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B00B79E4-02D0-0040-847F-66E8F7A5A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altLang="en-US" dirty="0"/>
              <a:t>Array Initialization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A2344-005C-9548-9F43-1A4E61EAB8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609" y="1179095"/>
            <a:ext cx="10515600" cy="4351338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dirty="0"/>
              <a:t>After declaration, array contains some </a:t>
            </a:r>
            <a:r>
              <a:rPr lang="en-US" altLang="en-US" dirty="0">
                <a:solidFill>
                  <a:srgbClr val="FF0000"/>
                </a:solidFill>
              </a:rPr>
              <a:t>garbage value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>
              <a:buFont typeface="Arial" panose="020B0604020202020204" pitchFamily="34" charset="0"/>
              <a:buNone/>
            </a:pPr>
            <a:r>
              <a:rPr lang="en-US" altLang="en-US" b="1" dirty="0">
                <a:solidFill>
                  <a:srgbClr val="FF0000"/>
                </a:solidFill>
              </a:rPr>
              <a:t>Static</a:t>
            </a:r>
            <a:r>
              <a:rPr lang="en-US" altLang="en-US" dirty="0"/>
              <a:t> initialization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dirty="0"/>
          </a:p>
          <a:p>
            <a:pPr>
              <a:buFont typeface="Arial" panose="020B0604020202020204" pitchFamily="34" charset="0"/>
              <a:buNone/>
            </a:pPr>
            <a:endParaRPr lang="en-US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6AAAC5-F631-284A-948D-B312A7DC0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 Course, Programming club, Fall 2008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05E673-42AA-F243-91D8-754EEE5FD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31DB354-B559-2643-9026-C80886A03FC8}" type="slidenum">
              <a:rPr lang="en-US" altLang="en-US">
                <a:solidFill>
                  <a:srgbClr val="898989"/>
                </a:solidFill>
              </a:rPr>
              <a:pPr/>
              <a:t>6</a:t>
            </a:fld>
            <a:endParaRPr lang="en-US" altLang="en-US">
              <a:solidFill>
                <a:srgbClr val="898989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67C7A5-D086-804E-AE86-6D4B55DC9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3164" y="1624263"/>
            <a:ext cx="7625045" cy="64633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dirty="0" err="1" smtClean="0"/>
              <a:t>int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month_days</a:t>
            </a:r>
            <a:r>
              <a:rPr lang="en-US" altLang="en-US" dirty="0" smtClean="0"/>
              <a:t>[] = {31, 28, 31, 30, 31, 30, 31, 31, 30, 31, 30, 31} ;</a:t>
            </a:r>
          </a:p>
          <a:p>
            <a:r>
              <a:rPr lang="en-US" altLang="en-US" dirty="0" smtClean="0"/>
              <a:t>    </a:t>
            </a:r>
            <a:r>
              <a:rPr lang="en-US" altLang="en-US" dirty="0" err="1" smtClean="0"/>
              <a:t>int</a:t>
            </a:r>
            <a:r>
              <a:rPr lang="en-US" altLang="en-US" dirty="0" smtClean="0"/>
              <a:t>  </a:t>
            </a:r>
            <a:r>
              <a:rPr lang="en-US" altLang="en-US" dirty="0"/>
              <a:t>n [5] = {0</a:t>
            </a:r>
            <a:r>
              <a:rPr lang="en-US" altLang="en-US" dirty="0" smtClean="0"/>
              <a:t>},     </a:t>
            </a:r>
            <a:r>
              <a:rPr lang="en-US" altLang="en-US" dirty="0"/>
              <a:t>d [] ={1,2,3,4,5};</a:t>
            </a:r>
          </a:p>
        </p:txBody>
      </p:sp>
      <p:sp>
        <p:nvSpPr>
          <p:cNvPr id="9" name="Rectangle 8"/>
          <p:cNvSpPr/>
          <p:nvPr/>
        </p:nvSpPr>
        <p:spPr>
          <a:xfrm>
            <a:off x="232609" y="2454442"/>
            <a:ext cx="9861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Wingdings" pitchFamily="2" charset="2"/>
              <a:buChar char="§"/>
            </a:pPr>
            <a:r>
              <a:rPr lang="en-US" dirty="0" smtClean="0"/>
              <a:t>EXAMPLE : </a:t>
            </a:r>
            <a:r>
              <a:rPr lang="en-US" dirty="0" smtClean="0">
                <a:solidFill>
                  <a:srgbClr val="C00000"/>
                </a:solidFill>
              </a:rPr>
              <a:t>Define</a:t>
            </a:r>
            <a:r>
              <a:rPr lang="en-US" dirty="0" smtClean="0"/>
              <a:t> an array </a:t>
            </a:r>
            <a:r>
              <a:rPr lang="en-US" dirty="0" smtClean="0">
                <a:solidFill>
                  <a:srgbClr val="C00000"/>
                </a:solidFill>
              </a:rPr>
              <a:t>temperature</a:t>
            </a:r>
            <a:r>
              <a:rPr lang="en-US" dirty="0" smtClean="0"/>
              <a:t>  of </a:t>
            </a:r>
            <a:r>
              <a:rPr lang="en-US" dirty="0" smtClean="0">
                <a:solidFill>
                  <a:srgbClr val="C00000"/>
                </a:solidFill>
              </a:rPr>
              <a:t>5 elements </a:t>
            </a:r>
            <a:r>
              <a:rPr lang="en-US" dirty="0" smtClean="0"/>
              <a:t>contains  </a:t>
            </a:r>
            <a:r>
              <a:rPr lang="en-US" dirty="0" smtClean="0">
                <a:solidFill>
                  <a:srgbClr val="C00000"/>
                </a:solidFill>
              </a:rPr>
              <a:t>float numbers </a:t>
            </a:r>
            <a:r>
              <a:rPr lang="en-US" dirty="0" smtClean="0"/>
              <a:t>, array </a:t>
            </a:r>
            <a:r>
              <a:rPr lang="en-US" dirty="0" smtClean="0">
                <a:solidFill>
                  <a:srgbClr val="C00000"/>
                </a:solidFill>
              </a:rPr>
              <a:t>size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? </a:t>
            </a:r>
            <a:r>
              <a:rPr lang="en-US" dirty="0" smtClean="0"/>
              <a:t> :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66800" y="3059668"/>
            <a:ext cx="33304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double  temperature [5];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517106" y="3600450"/>
            <a:ext cx="9577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9763" lvl="1" indent="-273050" fontAlgn="base">
              <a:spcBef>
                <a:spcPts val="550"/>
              </a:spcBef>
              <a:spcAft>
                <a:spcPct val="0"/>
              </a:spcAft>
              <a:buClr>
                <a:srgbClr val="94B6D2"/>
              </a:buClr>
              <a:buSzPct val="70000"/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C00000"/>
                </a:solidFill>
                <a:latin typeface="Tw Cen MT"/>
              </a:rPr>
              <a:t>Initialize </a:t>
            </a:r>
            <a:r>
              <a:rPr lang="en-US" sz="2000" dirty="0" smtClean="0">
                <a:solidFill>
                  <a:prstClr val="black"/>
                </a:solidFill>
                <a:latin typeface="Tw Cen MT"/>
              </a:rPr>
              <a:t>it with these numbers : </a:t>
            </a:r>
            <a:r>
              <a:rPr lang="en-US" dirty="0" smtClean="0">
                <a:solidFill>
                  <a:prstClr val="black"/>
                </a:solidFill>
                <a:latin typeface="Tw Cen MT"/>
              </a:rPr>
              <a:t>12.3 ,  7.5 ,  65 ,  72.1,  87.5 .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90600" y="4414838"/>
            <a:ext cx="10363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6713" lvl="1"/>
            <a:r>
              <a:rPr lang="en-US" sz="2800" b="1" dirty="0" smtClean="0">
                <a:solidFill>
                  <a:srgbClr val="0070C0"/>
                </a:solidFill>
              </a:rPr>
              <a:t>double</a:t>
            </a:r>
            <a:r>
              <a:rPr lang="en-US" sz="2000" b="1" dirty="0" smtClean="0"/>
              <a:t>  </a:t>
            </a:r>
            <a:r>
              <a:rPr lang="en-US" sz="2800" b="1" dirty="0" smtClean="0">
                <a:solidFill>
                  <a:srgbClr val="0070C0"/>
                </a:solidFill>
              </a:rPr>
              <a:t>temperature [5] </a:t>
            </a:r>
            <a:r>
              <a:rPr lang="en-US" sz="2400" b="1" dirty="0" smtClean="0">
                <a:solidFill>
                  <a:srgbClr val="0070C0"/>
                </a:solidFill>
              </a:rPr>
              <a:t>= {12.3 ,  7.5 ,  65 ,  72.1,  87.5  } ;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275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Line 14"/>
          <p:cNvSpPr>
            <a:spLocks noChangeShapeType="1"/>
          </p:cNvSpPr>
          <p:nvPr/>
        </p:nvSpPr>
        <p:spPr bwMode="auto">
          <a:xfrm flipH="1" flipV="1">
            <a:off x="6400800" y="2667000"/>
            <a:ext cx="2336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Line 15"/>
          <p:cNvSpPr>
            <a:spLocks noChangeShapeType="1"/>
          </p:cNvSpPr>
          <p:nvPr/>
        </p:nvSpPr>
        <p:spPr bwMode="auto">
          <a:xfrm flipH="1" flipV="1">
            <a:off x="6400800" y="3429000"/>
            <a:ext cx="233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Line 16"/>
          <p:cNvSpPr>
            <a:spLocks noChangeShapeType="1"/>
          </p:cNvSpPr>
          <p:nvPr/>
        </p:nvSpPr>
        <p:spPr bwMode="auto">
          <a:xfrm flipH="1">
            <a:off x="6400800" y="4191000"/>
            <a:ext cx="233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Line 17"/>
          <p:cNvSpPr>
            <a:spLocks noChangeShapeType="1"/>
          </p:cNvSpPr>
          <p:nvPr/>
        </p:nvSpPr>
        <p:spPr bwMode="auto">
          <a:xfrm flipH="1">
            <a:off x="6299200" y="4191000"/>
            <a:ext cx="2438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Line 18"/>
          <p:cNvSpPr>
            <a:spLocks noChangeShapeType="1"/>
          </p:cNvSpPr>
          <p:nvPr/>
        </p:nvSpPr>
        <p:spPr bwMode="auto">
          <a:xfrm flipH="1">
            <a:off x="6299200" y="4191000"/>
            <a:ext cx="24384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Text Box 19"/>
          <p:cNvSpPr txBox="1">
            <a:spLocks noChangeArrowheads="1"/>
          </p:cNvSpPr>
          <p:nvPr/>
        </p:nvSpPr>
        <p:spPr bwMode="auto">
          <a:xfrm>
            <a:off x="8737600" y="3962400"/>
            <a:ext cx="12202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  <a:latin typeface="Tw Cen MT" pitchFamily="34" charset="0"/>
              </a:rPr>
              <a:t>Elements</a:t>
            </a:r>
          </a:p>
        </p:txBody>
      </p:sp>
      <p:sp>
        <p:nvSpPr>
          <p:cNvPr id="23562" name="Rectangle 30"/>
          <p:cNvSpPr>
            <a:spLocks noChangeArrowheads="1"/>
          </p:cNvSpPr>
          <p:nvPr/>
        </p:nvSpPr>
        <p:spPr bwMode="auto">
          <a:xfrm>
            <a:off x="5080000" y="3048000"/>
            <a:ext cx="1219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w Cen MT" pitchFamily="34" charset="0"/>
              </a:rPr>
              <a:t>7.5</a:t>
            </a:r>
          </a:p>
        </p:txBody>
      </p:sp>
      <p:sp>
        <p:nvSpPr>
          <p:cNvPr id="23563" name="Rectangle 31"/>
          <p:cNvSpPr>
            <a:spLocks noChangeArrowheads="1"/>
          </p:cNvSpPr>
          <p:nvPr/>
        </p:nvSpPr>
        <p:spPr bwMode="auto">
          <a:xfrm>
            <a:off x="5080000" y="3810000"/>
            <a:ext cx="1219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latin typeface="Tw Cen MT" pitchFamily="34" charset="0"/>
              </a:rPr>
              <a:t>65.0</a:t>
            </a:r>
          </a:p>
        </p:txBody>
      </p:sp>
      <p:sp>
        <p:nvSpPr>
          <p:cNvPr id="23564" name="Rectangle 32"/>
          <p:cNvSpPr>
            <a:spLocks noChangeArrowheads="1"/>
          </p:cNvSpPr>
          <p:nvPr/>
        </p:nvSpPr>
        <p:spPr bwMode="auto">
          <a:xfrm>
            <a:off x="5080000" y="4572000"/>
            <a:ext cx="1219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latin typeface="Tw Cen MT" pitchFamily="34" charset="0"/>
              </a:rPr>
              <a:t>72.1</a:t>
            </a:r>
          </a:p>
        </p:txBody>
      </p:sp>
      <p:sp>
        <p:nvSpPr>
          <p:cNvPr id="23565" name="Rectangle 33"/>
          <p:cNvSpPr>
            <a:spLocks noChangeArrowheads="1"/>
          </p:cNvSpPr>
          <p:nvPr/>
        </p:nvSpPr>
        <p:spPr bwMode="auto">
          <a:xfrm>
            <a:off x="5080000" y="5334000"/>
            <a:ext cx="1219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latin typeface="Tw Cen MT" pitchFamily="34" charset="0"/>
              </a:rPr>
              <a:t>87.5</a:t>
            </a:r>
          </a:p>
        </p:txBody>
      </p:sp>
      <p:sp>
        <p:nvSpPr>
          <p:cNvPr id="23566" name="Rectangle 34"/>
          <p:cNvSpPr>
            <a:spLocks noChangeArrowheads="1"/>
          </p:cNvSpPr>
          <p:nvPr/>
        </p:nvSpPr>
        <p:spPr bwMode="auto">
          <a:xfrm>
            <a:off x="5080000" y="2286000"/>
            <a:ext cx="1219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w Cen MT" pitchFamily="34" charset="0"/>
              </a:rPr>
              <a:t>12.3</a:t>
            </a:r>
          </a:p>
        </p:txBody>
      </p:sp>
      <p:sp>
        <p:nvSpPr>
          <p:cNvPr id="23567" name="Text Box 35"/>
          <p:cNvSpPr txBox="1">
            <a:spLocks noChangeArrowheads="1"/>
          </p:cNvSpPr>
          <p:nvPr/>
        </p:nvSpPr>
        <p:spPr bwMode="auto">
          <a:xfrm>
            <a:off x="2133601" y="2362200"/>
            <a:ext cx="21357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w Cen MT" pitchFamily="34" charset="0"/>
              </a:rPr>
              <a:t>temperature </a:t>
            </a:r>
            <a:r>
              <a:rPr lang="en-US" sz="2400" b="1" dirty="0">
                <a:solidFill>
                  <a:srgbClr val="FF0000"/>
                </a:solidFill>
                <a:latin typeface="Tw Cen MT" pitchFamily="34" charset="0"/>
              </a:rPr>
              <a:t>[0]</a:t>
            </a:r>
            <a:endParaRPr lang="en-US" sz="2400" dirty="0">
              <a:latin typeface="Tw Cen MT" pitchFamily="34" charset="0"/>
            </a:endParaRPr>
          </a:p>
        </p:txBody>
      </p:sp>
      <p:sp>
        <p:nvSpPr>
          <p:cNvPr id="23568" name="Text Box 36"/>
          <p:cNvSpPr txBox="1">
            <a:spLocks noChangeArrowheads="1"/>
          </p:cNvSpPr>
          <p:nvPr/>
        </p:nvSpPr>
        <p:spPr bwMode="auto">
          <a:xfrm>
            <a:off x="2133601" y="3124200"/>
            <a:ext cx="21357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w Cen MT" pitchFamily="34" charset="0"/>
              </a:rPr>
              <a:t>temperature </a:t>
            </a:r>
            <a:r>
              <a:rPr lang="en-US" sz="2400" b="1" dirty="0">
                <a:solidFill>
                  <a:srgbClr val="FF0000"/>
                </a:solidFill>
                <a:latin typeface="Tw Cen MT" pitchFamily="34" charset="0"/>
              </a:rPr>
              <a:t>[1]</a:t>
            </a:r>
            <a:endParaRPr lang="en-US" sz="2400" dirty="0">
              <a:latin typeface="Tw Cen MT" pitchFamily="34" charset="0"/>
            </a:endParaRPr>
          </a:p>
        </p:txBody>
      </p:sp>
      <p:sp>
        <p:nvSpPr>
          <p:cNvPr id="23569" name="Text Box 37"/>
          <p:cNvSpPr txBox="1">
            <a:spLocks noChangeArrowheads="1"/>
          </p:cNvSpPr>
          <p:nvPr/>
        </p:nvSpPr>
        <p:spPr bwMode="auto">
          <a:xfrm>
            <a:off x="2133601" y="3886200"/>
            <a:ext cx="21357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w Cen MT" pitchFamily="34" charset="0"/>
              </a:rPr>
              <a:t>temperature </a:t>
            </a:r>
            <a:r>
              <a:rPr lang="en-US" sz="2400" b="1" dirty="0">
                <a:solidFill>
                  <a:srgbClr val="FF0000"/>
                </a:solidFill>
                <a:latin typeface="Tw Cen MT" pitchFamily="34" charset="0"/>
              </a:rPr>
              <a:t>[2]</a:t>
            </a:r>
            <a:endParaRPr lang="en-US" sz="2400" dirty="0">
              <a:latin typeface="Tw Cen MT" pitchFamily="34" charset="0"/>
            </a:endParaRPr>
          </a:p>
        </p:txBody>
      </p:sp>
      <p:sp>
        <p:nvSpPr>
          <p:cNvPr id="23570" name="Text Box 38"/>
          <p:cNvSpPr txBox="1">
            <a:spLocks noChangeArrowheads="1"/>
          </p:cNvSpPr>
          <p:nvPr/>
        </p:nvSpPr>
        <p:spPr bwMode="auto">
          <a:xfrm>
            <a:off x="2133601" y="4648200"/>
            <a:ext cx="21357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w Cen MT" pitchFamily="34" charset="0"/>
              </a:rPr>
              <a:t>temperature </a:t>
            </a:r>
            <a:r>
              <a:rPr lang="en-US" sz="2400" b="1">
                <a:solidFill>
                  <a:srgbClr val="FF0000"/>
                </a:solidFill>
                <a:latin typeface="Tw Cen MT" pitchFamily="34" charset="0"/>
              </a:rPr>
              <a:t>[3]</a:t>
            </a:r>
            <a:endParaRPr lang="en-US" sz="2400">
              <a:latin typeface="Tw Cen MT" pitchFamily="34" charset="0"/>
            </a:endParaRPr>
          </a:p>
        </p:txBody>
      </p:sp>
      <p:sp>
        <p:nvSpPr>
          <p:cNvPr id="23571" name="Text Box 39"/>
          <p:cNvSpPr txBox="1">
            <a:spLocks noChangeArrowheads="1"/>
          </p:cNvSpPr>
          <p:nvPr/>
        </p:nvSpPr>
        <p:spPr bwMode="auto">
          <a:xfrm>
            <a:off x="1741623" y="5410201"/>
            <a:ext cx="31499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Tw Cen MT" pitchFamily="34" charset="0"/>
              </a:rPr>
              <a:t>temperature </a:t>
            </a:r>
            <a:r>
              <a:rPr lang="en-US" sz="2400" b="1" dirty="0" smtClean="0">
                <a:solidFill>
                  <a:srgbClr val="FF0000"/>
                </a:solidFill>
                <a:latin typeface="Tw Cen MT" pitchFamily="34" charset="0"/>
              </a:rPr>
              <a:t>[ 4 ]</a:t>
            </a:r>
            <a:endParaRPr lang="en-US" sz="2400" dirty="0">
              <a:latin typeface="Tw Cen MT" pitchFamily="34" charset="0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3E929884-A1D1-42A5-B8AD-D91158AC412F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431371" y="1655928"/>
            <a:ext cx="10472831" cy="628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70C0"/>
                </a:solidFill>
              </a:rPr>
              <a:t>double</a:t>
            </a:r>
            <a:r>
              <a:rPr lang="en-US" sz="2400" dirty="0" smtClean="0">
                <a:solidFill>
                  <a:srgbClr val="C00000"/>
                </a:solidFill>
              </a:rPr>
              <a:t> temperature [</a:t>
            </a:r>
            <a:r>
              <a:rPr lang="en-US" sz="2400" dirty="0" smtClean="0">
                <a:solidFill>
                  <a:srgbClr val="0070C0"/>
                </a:solidFill>
              </a:rPr>
              <a:t>5</a:t>
            </a:r>
            <a:r>
              <a:rPr lang="en-US" sz="2400" dirty="0" smtClean="0">
                <a:solidFill>
                  <a:srgbClr val="C00000"/>
                </a:solidFill>
              </a:rPr>
              <a:t>] = {</a:t>
            </a:r>
            <a:r>
              <a:rPr lang="en-US" sz="2400" dirty="0" smtClean="0">
                <a:solidFill>
                  <a:srgbClr val="0070C0"/>
                </a:solidFill>
              </a:rPr>
              <a:t>12.3 ,  7.5 ,  65 ,  72.1,  87.5  </a:t>
            </a:r>
            <a:r>
              <a:rPr lang="en-US" sz="2400" dirty="0" smtClean="0">
                <a:solidFill>
                  <a:srgbClr val="C00000"/>
                </a:solidFill>
              </a:rPr>
              <a:t>};</a:t>
            </a: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601395" y="6129218"/>
            <a:ext cx="8551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w Cen MT" pitchFamily="34" charset="0"/>
              </a:rPr>
              <a:t>Index</a:t>
            </a:r>
            <a:endParaRPr lang="en-US" sz="2400" dirty="0">
              <a:latin typeface="Tw Cen MT" pitchFamily="34" charset="0"/>
            </a:endParaRPr>
          </a:p>
        </p:txBody>
      </p:sp>
      <p:sp>
        <p:nvSpPr>
          <p:cNvPr id="25" name="Line 14"/>
          <p:cNvSpPr>
            <a:spLocks noChangeShapeType="1"/>
          </p:cNvSpPr>
          <p:nvPr/>
        </p:nvSpPr>
        <p:spPr bwMode="auto">
          <a:xfrm flipV="1">
            <a:off x="1456565" y="5871866"/>
            <a:ext cx="1876463" cy="4844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"/>
          <p:cNvSpPr>
            <a:spLocks noGrp="1" noChangeArrowheads="1"/>
          </p:cNvSpPr>
          <p:nvPr>
            <p:ph type="title"/>
          </p:nvPr>
        </p:nvSpPr>
        <p:spPr>
          <a:xfrm>
            <a:off x="817033" y="228600"/>
            <a:ext cx="10871200" cy="990600"/>
          </a:xfrm>
        </p:spPr>
        <p:txBody>
          <a:bodyPr/>
          <a:lstStyle/>
          <a:p>
            <a:pPr eaLnBrk="1" hangingPunct="1"/>
            <a:r>
              <a:rPr lang="en-US" dirty="0"/>
              <a:t>Defining and Initializing </a:t>
            </a:r>
            <a:r>
              <a:rPr lang="en-US" dirty="0" smtClean="0"/>
              <a:t>an Array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23557" grpId="0" animBg="1"/>
      <p:bldP spid="23558" grpId="0" animBg="1"/>
      <p:bldP spid="23559" grpId="0" animBg="1"/>
      <p:bldP spid="23560" grpId="0" animBg="1"/>
      <p:bldP spid="23561" grpId="0"/>
      <p:bldP spid="23567" grpId="0"/>
      <p:bldP spid="23568" grpId="0"/>
      <p:bldP spid="23569" grpId="0"/>
      <p:bldP spid="23570" grpId="0"/>
      <p:bldP spid="23571" grpId="0"/>
      <p:bldP spid="24" grpId="0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817033" y="228600"/>
            <a:ext cx="108712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Initializing Arrays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371" y="1700808"/>
            <a:ext cx="11329259" cy="5040560"/>
          </a:xfrm>
        </p:spPr>
        <p:txBody>
          <a:bodyPr/>
          <a:lstStyle/>
          <a:p>
            <a:pPr marL="319088" lvl="2" indent="-319088" eaLnBrk="1" hangingPunct="1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 N[ </a:t>
            </a:r>
            <a:r>
              <a:rPr lang="en-US" sz="2400" b="1" dirty="0">
                <a:latin typeface="Courier New" pitchFamily="49" charset="0"/>
              </a:rPr>
              <a:t>] = { 1, 2, 3, 4, 5 }; 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endParaRPr lang="en-US" dirty="0"/>
          </a:p>
          <a:p>
            <a:pPr lvl="2" eaLnBrk="1" hangingPunct="1">
              <a:defRPr/>
            </a:pPr>
            <a:r>
              <a:rPr lang="en-US" sz="1800" dirty="0">
                <a:solidFill>
                  <a:srgbClr val="C00000"/>
                </a:solidFill>
              </a:rPr>
              <a:t>If size omitted, </a:t>
            </a:r>
            <a:r>
              <a:rPr lang="en-US" sz="1800" dirty="0" smtClean="0">
                <a:solidFill>
                  <a:srgbClr val="C00000"/>
                </a:solidFill>
              </a:rPr>
              <a:t>the size is determined from the 5 </a:t>
            </a:r>
            <a:r>
              <a:rPr lang="en-US" sz="1800" dirty="0" err="1">
                <a:solidFill>
                  <a:srgbClr val="C00000"/>
                </a:solidFill>
              </a:rPr>
              <a:t>initializers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 smtClean="0">
                <a:solidFill>
                  <a:srgbClr val="C00000"/>
                </a:solidFill>
              </a:rPr>
              <a:t>. </a:t>
            </a:r>
          </a:p>
          <a:p>
            <a:pPr marL="319088" lvl="2" indent="-319088" eaLnBrk="1" hangingPunct="1">
              <a:spcBef>
                <a:spcPts val="700"/>
              </a:spcBef>
              <a:buSzPct val="60000"/>
              <a:buFont typeface="Wingdings" pitchFamily="2" charset="2"/>
              <a:buChar char=""/>
            </a:pP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  N[5] </a:t>
            </a:r>
            <a:r>
              <a:rPr lang="en-US" sz="2400" b="1" dirty="0">
                <a:latin typeface="Courier New" pitchFamily="49" charset="0"/>
              </a:rPr>
              <a:t>= { 0 } ; </a:t>
            </a:r>
            <a:endParaRPr lang="en-US" sz="2400" b="1" dirty="0" smtClean="0">
              <a:latin typeface="Courier New" pitchFamily="49" charset="0"/>
            </a:endParaRPr>
          </a:p>
          <a:p>
            <a:pPr eaLnBrk="1" hangingPunct="1"/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 B[20] = {2, 4, 8, 16, 32};</a:t>
            </a:r>
          </a:p>
          <a:p>
            <a:pPr lvl="2" eaLnBrk="1" hangingPunct="1">
              <a:defRPr/>
            </a:pPr>
            <a:r>
              <a:rPr lang="en-US" sz="1800" dirty="0" smtClean="0">
                <a:solidFill>
                  <a:srgbClr val="C00000"/>
                </a:solidFill>
              </a:rPr>
              <a:t>Unspecified </a:t>
            </a:r>
            <a:r>
              <a:rPr lang="en-US" sz="1800" dirty="0">
                <a:solidFill>
                  <a:srgbClr val="C00000"/>
                </a:solidFill>
              </a:rPr>
              <a:t>elements are guaranteed to be zero </a:t>
            </a:r>
            <a:r>
              <a:rPr lang="en-US" sz="1800" dirty="0" smtClean="0">
                <a:solidFill>
                  <a:srgbClr val="C00000"/>
                </a:solidFill>
              </a:rPr>
              <a:t>.</a:t>
            </a:r>
          </a:p>
          <a:p>
            <a:pPr lvl="2" eaLnBrk="1" hangingPunct="1">
              <a:defRPr/>
            </a:pPr>
            <a:r>
              <a:rPr lang="en-US" sz="1800" dirty="0">
                <a:solidFill>
                  <a:srgbClr val="C00000"/>
                </a:solidFill>
              </a:rPr>
              <a:t>If not enough initializers, rightmost elements become 0 </a:t>
            </a:r>
            <a:r>
              <a:rPr lang="en-US" sz="1800" dirty="0" smtClean="0">
                <a:solidFill>
                  <a:srgbClr val="C00000"/>
                </a:solidFill>
              </a:rPr>
              <a:t>.</a:t>
            </a:r>
            <a:endParaRPr lang="en-US" sz="1800" dirty="0">
              <a:solidFill>
                <a:srgbClr val="C00000"/>
              </a:solidFill>
            </a:endParaRPr>
          </a:p>
          <a:p>
            <a:pPr eaLnBrk="1" hangingPunct="1"/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 C[4] = {2, 4, 8, 16, 32};</a:t>
            </a:r>
          </a:p>
          <a:p>
            <a:pPr lvl="2" eaLnBrk="1" hangingPunct="1"/>
            <a:r>
              <a:rPr lang="en-US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Error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smtClean="0"/>
              <a:t>— </a:t>
            </a:r>
            <a:r>
              <a:rPr lang="en-US" sz="1800" dirty="0" smtClean="0">
                <a:solidFill>
                  <a:srgbClr val="C00000"/>
                </a:solidFill>
              </a:rPr>
              <a:t>compiler detects too many initial values </a:t>
            </a:r>
            <a:r>
              <a:rPr lang="en-US" sz="1800" dirty="0" smtClean="0"/>
              <a:t>.</a:t>
            </a:r>
          </a:p>
          <a:p>
            <a:pPr lvl="2" eaLnBrk="1" hangingPunct="1"/>
            <a:r>
              <a:rPr lang="en-US" sz="1800" dirty="0"/>
              <a:t> </a:t>
            </a:r>
            <a:r>
              <a:rPr lang="en-US" sz="1800" dirty="0" smtClean="0">
                <a:solidFill>
                  <a:srgbClr val="C00000"/>
                </a:solidFill>
              </a:rPr>
              <a:t>C </a:t>
            </a:r>
            <a:r>
              <a:rPr lang="en-US" sz="1800" dirty="0">
                <a:solidFill>
                  <a:srgbClr val="C00000"/>
                </a:solidFill>
              </a:rPr>
              <a:t>arrays have no bounds checking </a:t>
            </a:r>
            <a:r>
              <a:rPr lang="en-US" sz="1800" dirty="0" smtClean="0">
                <a:solidFill>
                  <a:srgbClr val="C00000"/>
                </a:solidFill>
              </a:rPr>
              <a:t>.</a:t>
            </a:r>
            <a:endParaRPr lang="en-US" sz="1800" dirty="0" smtClean="0"/>
          </a:p>
          <a:p>
            <a:pPr eaLnBrk="1" hangingPunct="1"/>
            <a:r>
              <a:rPr lang="en-US" sz="2400" b="1" dirty="0" smtClean="0">
                <a:latin typeface="Courier New" pitchFamily="49" charset="0"/>
              </a:rPr>
              <a:t>int D[5] = {2*n, 4*n, 8*n, 16*n, 32*n};</a:t>
            </a:r>
          </a:p>
          <a:p>
            <a:pPr lvl="2" eaLnBrk="1" hangingPunct="1"/>
            <a:r>
              <a:rPr lang="en-US" sz="1800" dirty="0" smtClean="0">
                <a:solidFill>
                  <a:srgbClr val="C00000"/>
                </a:solidFill>
              </a:rPr>
              <a:t>Automatically only ; array initialized to expressions .</a:t>
            </a:r>
          </a:p>
          <a:p>
            <a:pPr marL="685800" lvl="2" indent="0" eaLnBrk="1" hangingPunct="1">
              <a:buNone/>
            </a:pPr>
            <a:endParaRPr lang="en-US" sz="1800" dirty="0" smtClean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384B402-9C6C-453E-A797-BA5E00F1AB79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550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815413" y="116632"/>
            <a:ext cx="10363200" cy="1143000"/>
          </a:xfrm>
        </p:spPr>
        <p:txBody>
          <a:bodyPr/>
          <a:lstStyle/>
          <a:p>
            <a:pPr eaLnBrk="1" hangingPunct="1"/>
            <a:r>
              <a:rPr lang="en-US" smtClean="0"/>
              <a:t>Assigning Values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1600200"/>
            <a:ext cx="11176000" cy="260331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You cannot assign one array to another : 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A[5]={9,8,7,6,5},B[5</a:t>
            </a:r>
            <a:r>
              <a:rPr lang="en-US" dirty="0" smtClean="0"/>
              <a:t>];</a:t>
            </a:r>
            <a:endParaRPr lang="en-US" dirty="0"/>
          </a:p>
          <a:p>
            <a:pPr marL="228600" lvl="2">
              <a:spcBef>
                <a:spcPts val="1000"/>
              </a:spcBef>
            </a:pPr>
            <a:r>
              <a:rPr lang="en-US" dirty="0"/>
              <a:t>A=B</a:t>
            </a:r>
            <a:r>
              <a:rPr lang="en-US" dirty="0" smtClean="0"/>
              <a:t>;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		//</a:t>
            </a:r>
            <a:r>
              <a:rPr lang="en-US" sz="2400" dirty="0">
                <a:solidFill>
                  <a:srgbClr val="00B050"/>
                </a:solidFill>
              </a:rPr>
              <a:t>error … illegal </a:t>
            </a:r>
            <a:endParaRPr lang="en-US" sz="2400" dirty="0" smtClean="0">
              <a:solidFill>
                <a:srgbClr val="00B050"/>
              </a:solidFill>
            </a:endParaRPr>
          </a:p>
          <a:p>
            <a:pPr marL="228600" lvl="2">
              <a:spcBef>
                <a:spcPts val="1000"/>
              </a:spcBef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Instead, we must assign each value </a:t>
            </a:r>
            <a:r>
              <a:rPr lang="en-US" dirty="0" smtClean="0">
                <a:solidFill>
                  <a:srgbClr val="C00000"/>
                </a:solidFill>
              </a:rPr>
              <a:t>individually</a:t>
            </a:r>
            <a:r>
              <a:rPr lang="en-US" dirty="0" smtClean="0"/>
              <a:t> 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79202E60-7842-4819-92E4-CFD2555D2A93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56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1660</Words>
  <Application>Microsoft Office PowerPoint</Application>
  <PresentationFormat>Widescreen</PresentationFormat>
  <Paragraphs>374</Paragraphs>
  <Slides>39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8" baseType="lpstr">
      <vt:lpstr>Arial</vt:lpstr>
      <vt:lpstr>Calibri</vt:lpstr>
      <vt:lpstr>Calibri Light</vt:lpstr>
      <vt:lpstr>Courier</vt:lpstr>
      <vt:lpstr>Courier New</vt:lpstr>
      <vt:lpstr>Times New Roman</vt:lpstr>
      <vt:lpstr>Tw Cen MT</vt:lpstr>
      <vt:lpstr>Wingdings</vt:lpstr>
      <vt:lpstr>Office Theme</vt:lpstr>
      <vt:lpstr>Arrays</vt:lpstr>
      <vt:lpstr>Arrays Declaration</vt:lpstr>
      <vt:lpstr>type can be any valid C data type Size must be an integer constant greater than zero. </vt:lpstr>
      <vt:lpstr>Array Accessing an element</vt:lpstr>
      <vt:lpstr>PowerPoint Presentation</vt:lpstr>
      <vt:lpstr>Array Initialization</vt:lpstr>
      <vt:lpstr>Defining and Initializing an Array</vt:lpstr>
      <vt:lpstr>Initializing Arrays</vt:lpstr>
      <vt:lpstr>Assigning Values</vt:lpstr>
      <vt:lpstr>Run time initialization  </vt:lpstr>
      <vt:lpstr>Run time initialization  use loop</vt:lpstr>
      <vt:lpstr>Run time initialization( from user) </vt:lpstr>
      <vt:lpstr>Manipulating Arrays</vt:lpstr>
      <vt:lpstr>Manipulating Arrays</vt:lpstr>
      <vt:lpstr>PowerPoint Presentation</vt:lpstr>
      <vt:lpstr>Histogram printing program</vt:lpstr>
      <vt:lpstr>Strings in C</vt:lpstr>
      <vt:lpstr>Character arrays initialization</vt:lpstr>
      <vt:lpstr>write beyond end of array</vt:lpstr>
      <vt:lpstr>write beyond end of array</vt:lpstr>
      <vt:lpstr>Reads characters until whitespace encountered</vt:lpstr>
      <vt:lpstr>PowerPoint Presentation</vt:lpstr>
      <vt:lpstr>PowerPoint Presentation</vt:lpstr>
      <vt:lpstr>Passing Arrays to Functions</vt:lpstr>
      <vt:lpstr>PowerPoint Presentation</vt:lpstr>
      <vt:lpstr>PowerPoint Presentation</vt:lpstr>
      <vt:lpstr>Passing Arrays to Functions</vt:lpstr>
      <vt:lpstr>PowerPoint Presentation</vt:lpstr>
      <vt:lpstr>PowerPoint Presentation</vt:lpstr>
      <vt:lpstr>PowerPoint Presentation</vt:lpstr>
      <vt:lpstr>Case Study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Exercise</vt:lpstr>
      <vt:lpstr>Exercise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Arrays</dc:title>
  <dc:creator>Nouf Aljaffan</dc:creator>
  <cp:lastModifiedBy>Maram Abdullatif Aldakheel</cp:lastModifiedBy>
  <cp:revision>52</cp:revision>
  <dcterms:created xsi:type="dcterms:W3CDTF">2018-10-29T10:07:37Z</dcterms:created>
  <dcterms:modified xsi:type="dcterms:W3CDTF">2020-01-23T06:49:28Z</dcterms:modified>
</cp:coreProperties>
</file>