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75" r:id="rId4"/>
    <p:sldId id="277" r:id="rId5"/>
    <p:sldId id="269" r:id="rId6"/>
    <p:sldId id="282" r:id="rId7"/>
    <p:sldId id="283" r:id="rId8"/>
    <p:sldId id="284" r:id="rId9"/>
    <p:sldId id="286" r:id="rId10"/>
    <p:sldId id="287" r:id="rId11"/>
    <p:sldId id="294" r:id="rId12"/>
    <p:sldId id="295" r:id="rId13"/>
    <p:sldId id="296" r:id="rId14"/>
    <p:sldId id="273" r:id="rId15"/>
    <p:sldId id="335" r:id="rId16"/>
    <p:sldId id="309" r:id="rId17"/>
    <p:sldId id="310" r:id="rId18"/>
    <p:sldId id="306" r:id="rId19"/>
    <p:sldId id="336" r:id="rId20"/>
    <p:sldId id="337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6" d="100"/>
          <a:sy n="96" d="100"/>
        </p:scale>
        <p:origin x="-206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382C906-FFEE-4713-ABF2-1FDD731E5250}" type="datetimeFigureOut">
              <a:rPr lang="ar-SA" smtClean="0"/>
              <a:pPr/>
              <a:t>18/02/1437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F5455F1-4727-4379-937E-CB5C7474035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739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6168D7-0CD5-4B45-9C60-61E869B910B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1F26F-E88D-49F7-BAB8-3A457D9DDA1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5118A-242F-40F6-B127-2E8CCDABB6D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A805-A655-4F25-81A5-376428D308C7}" type="datetime1">
              <a:rPr lang="ar-SA" smtClean="0"/>
              <a:pPr/>
              <a:t>18/02/1437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Asma AlOsaimi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CCBE-8DFB-48C0-9600-9BE9448803C4}" type="datetime1">
              <a:rPr lang="ar-SA" smtClean="0"/>
              <a:pPr/>
              <a:t>18/02/1437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Asma AlOsaimi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BF19-51D2-47A6-8727-83EB0A0CC6DF}" type="datetime1">
              <a:rPr lang="ar-SA" smtClean="0"/>
              <a:pPr/>
              <a:t>18/02/1437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Asma AlOsaimi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E1EFB-04AE-4827-B023-650DAB372C02}" type="datetime1">
              <a:rPr lang="ar-SA" altLang="zh-CN" smtClean="0"/>
              <a:pPr>
                <a:defRPr/>
              </a:pPr>
              <a:t>18/02/1437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(c) Asma AlOsaimi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6DFCD-206F-4C0D-8201-E9A23A3A3B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206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5DAC-05A1-4E50-B26A-08BF0F2AD619}" type="datetime1">
              <a:rPr lang="ar-SA" smtClean="0"/>
              <a:pPr/>
              <a:t>18/02/1437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Asma AlOsaimi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E982-41A2-401F-A2FA-594FDF4A5384}" type="datetime1">
              <a:rPr lang="ar-SA" smtClean="0"/>
              <a:pPr/>
              <a:t>18/02/1437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Asma AlOsaimi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EF97-8E60-4C09-924A-D82376AFF8AC}" type="datetime1">
              <a:rPr lang="ar-SA" smtClean="0"/>
              <a:pPr/>
              <a:t>18/02/1437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Asma AlOsaimi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9BE3-1AEC-472C-96F6-1C391375B829}" type="datetime1">
              <a:rPr lang="ar-SA" smtClean="0"/>
              <a:pPr/>
              <a:t>18/02/1437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Asma AlOsaimi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8658-EBDB-4F32-B710-DF4EC9D26048}" type="datetime1">
              <a:rPr lang="ar-SA" smtClean="0"/>
              <a:pPr/>
              <a:t>18/02/1437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Asma AlOsaimi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96C8-D5EF-4BD8-9821-0C67FE5B3EE2}" type="datetime1">
              <a:rPr lang="ar-SA" smtClean="0"/>
              <a:pPr/>
              <a:t>18/02/1437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Asma AlOsaimi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C05E-BD2B-4296-A1C7-02027D802213}" type="datetime1">
              <a:rPr lang="ar-SA" smtClean="0"/>
              <a:pPr/>
              <a:t>18/02/1437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Asma AlOsaimi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14FC-B24B-462B-B937-14E5BEFFC860}" type="datetime1">
              <a:rPr lang="ar-SA" smtClean="0"/>
              <a:pPr/>
              <a:t>18/02/1437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Asma AlOsaimi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4DB2-8E85-48B3-9DCE-5D631DDD6E23}" type="datetime1">
              <a:rPr lang="ar-SA" smtClean="0"/>
              <a:pPr/>
              <a:t>18/02/1437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(c) Asma AlOsaimi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F1A6E-6C51-44C3-8E56-3B81A5C3004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Programming II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I/O Streams and Data Files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Asma AlOsaimi</a:t>
            </a:r>
            <a:endParaRPr lang="ar-S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zh-CN" dirty="0" smtClean="0"/>
              <a:t>  General File I/O </a:t>
            </a:r>
            <a:r>
              <a:rPr lang="en-US" altLang="zh-CN" dirty="0" smtClean="0">
                <a:solidFill>
                  <a:srgbClr val="FF0000"/>
                </a:solidFill>
              </a:rPr>
              <a:t>Steps  </a:t>
            </a:r>
            <a:r>
              <a:rPr lang="en-US" altLang="zh-CN" sz="3600" dirty="0" smtClean="0"/>
              <a:t>(cont.)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rtl="0">
              <a:buNone/>
              <a:defRPr/>
            </a:pPr>
            <a:r>
              <a:rPr lang="en-US" b="1" dirty="0">
                <a:latin typeface="Times New Roman" charset="0"/>
              </a:rPr>
              <a:t>5</a:t>
            </a:r>
            <a:r>
              <a:rPr lang="en-US" dirty="0">
                <a:latin typeface="Times New Roman" charset="0"/>
              </a:rPr>
              <a:t>: </a:t>
            </a:r>
            <a:r>
              <a:rPr lang="en-GB" dirty="0" smtClean="0"/>
              <a:t>Use the file stream variables with </a:t>
            </a:r>
            <a:r>
              <a:rPr lang="en-GB" b="1" dirty="0" smtClean="0"/>
              <a:t>&gt;&gt;</a:t>
            </a:r>
            <a:r>
              <a:rPr lang="en-GB" dirty="0" smtClean="0"/>
              <a:t>, </a:t>
            </a:r>
            <a:r>
              <a:rPr lang="en-GB" b="1" dirty="0" smtClean="0"/>
              <a:t>&lt;&lt;</a:t>
            </a:r>
            <a:r>
              <a:rPr lang="en-GB" dirty="0" smtClean="0"/>
              <a:t>, or other input/output functions.</a:t>
            </a:r>
          </a:p>
          <a:p>
            <a:pPr algn="l" rtl="0">
              <a:buNone/>
              <a:defRPr/>
            </a:pPr>
            <a:r>
              <a:rPr lang="en-GB" dirty="0" smtClean="0">
                <a:latin typeface="Times New Roman" charset="0"/>
              </a:rPr>
              <a:t>Read:</a:t>
            </a:r>
            <a:endParaRPr lang="en-US" dirty="0">
              <a:latin typeface="Times New Roman" charset="0"/>
            </a:endParaRPr>
          </a:p>
          <a:p>
            <a:pPr lvl="1" algn="l" rtl="0">
              <a:buNone/>
              <a:defRPr/>
            </a:pP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int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 num;</a:t>
            </a:r>
          </a:p>
          <a:p>
            <a:pPr lvl="1" algn="l" rtl="0">
              <a:buNone/>
              <a:defRPr/>
            </a:pP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inStream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&gt;&gt; num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;       //</a:t>
            </a:r>
            <a:r>
              <a:rPr lang="en-US" b="1" dirty="0" smtClean="0">
                <a:latin typeface="Times New Roman" charset="0"/>
              </a:rPr>
              <a:t>[</a:t>
            </a:r>
            <a:r>
              <a:rPr lang="en-US" b="1" dirty="0">
                <a:latin typeface="Times New Roman" charset="0"/>
              </a:rPr>
              <a:t>Compare: </a:t>
            </a:r>
            <a:r>
              <a:rPr lang="en-US" b="1" dirty="0" err="1">
                <a:latin typeface="Times New Roman" charset="0"/>
              </a:rPr>
              <a:t>cin</a:t>
            </a:r>
            <a:r>
              <a:rPr lang="en-US" b="1" dirty="0">
                <a:latin typeface="Times New Roman" charset="0"/>
              </a:rPr>
              <a:t> &gt;&gt; num</a:t>
            </a:r>
            <a:r>
              <a:rPr lang="en-US" b="1" dirty="0" smtClean="0">
                <a:latin typeface="Times New Roman" charset="0"/>
              </a:rPr>
              <a:t>;]</a:t>
            </a:r>
          </a:p>
          <a:p>
            <a:pPr lvl="1" algn="l" rtl="0">
              <a:buNone/>
              <a:defRPr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charset="0"/>
            </a:endParaRPr>
          </a:p>
          <a:p>
            <a:pPr algn="l" rtl="0">
              <a:buNone/>
              <a:defRPr/>
            </a:pPr>
            <a:r>
              <a:rPr lang="en-US" dirty="0" smtClean="0">
                <a:latin typeface="Times New Roman" charset="0"/>
              </a:rPr>
              <a:t>Write:</a:t>
            </a:r>
            <a:endParaRPr lang="en-US" dirty="0">
              <a:latin typeface="Times New Roman" charset="0"/>
            </a:endParaRPr>
          </a:p>
          <a:p>
            <a:pPr lvl="1" algn="l" rtl="0">
              <a:buNone/>
              <a:defRPr/>
            </a:pP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outStream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&lt;&lt; num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;  </a:t>
            </a:r>
            <a:r>
              <a:rPr lang="en-US" b="1" dirty="0" smtClean="0">
                <a:latin typeface="Times New Roman" charset="0"/>
              </a:rPr>
              <a:t>//[</a:t>
            </a:r>
            <a:r>
              <a:rPr lang="en-US" b="1" dirty="0">
                <a:latin typeface="Times New Roman" charset="0"/>
              </a:rPr>
              <a:t>Compare: </a:t>
            </a:r>
            <a:r>
              <a:rPr lang="en-US" b="1" dirty="0" err="1">
                <a:latin typeface="Times New Roman" charset="0"/>
              </a:rPr>
              <a:t>cout</a:t>
            </a:r>
            <a:r>
              <a:rPr lang="en-US" b="1" dirty="0">
                <a:latin typeface="Times New Roman" charset="0"/>
              </a:rPr>
              <a:t> &lt;&lt; num;]</a:t>
            </a:r>
          </a:p>
          <a:p>
            <a:pPr algn="l" rtl="0">
              <a:buNone/>
              <a:defRPr/>
            </a:pPr>
            <a:endParaRPr lang="en-US" sz="2900" dirty="0" smtClean="0">
              <a:latin typeface="Times New Roman" charset="0"/>
            </a:endParaRPr>
          </a:p>
          <a:p>
            <a:pPr algn="l" rtl="0">
              <a:buNone/>
              <a:defRPr/>
            </a:pPr>
            <a:r>
              <a:rPr lang="en-US" sz="2900" dirty="0" smtClean="0">
                <a:latin typeface="Times New Roman" charset="0"/>
              </a:rPr>
              <a:t>NOTE</a:t>
            </a:r>
            <a:r>
              <a:rPr lang="en-US" sz="2900" dirty="0">
                <a:latin typeface="Times New Roman" charset="0"/>
              </a:rPr>
              <a:t>: Streams are sequential – data is read and written in order – generally can't back up</a:t>
            </a:r>
            <a:r>
              <a:rPr lang="en-US" sz="2900" dirty="0" smtClean="0">
                <a:latin typeface="Times New Roman" charset="0"/>
              </a:rPr>
              <a:t>.</a:t>
            </a:r>
          </a:p>
          <a:p>
            <a:pPr algn="l" rtl="0">
              <a:buNone/>
              <a:defRPr/>
            </a:pPr>
            <a:endParaRPr lang="en-US" b="1" dirty="0" smtClean="0">
              <a:solidFill>
                <a:schemeClr val="accent5">
                  <a:lumMod val="75000"/>
                </a:schemeClr>
              </a:solidFill>
              <a:latin typeface="Times New Roman" charset="0"/>
            </a:endParaRPr>
          </a:p>
          <a:p>
            <a:pPr marL="514350" indent="-514350" algn="l" rtl="0">
              <a:buNone/>
              <a:defRPr/>
            </a:pPr>
            <a:r>
              <a:rPr lang="en-US" b="1" dirty="0" smtClean="0">
                <a:latin typeface="Times New Roman" charset="0"/>
              </a:rPr>
              <a:t>6</a:t>
            </a:r>
            <a:r>
              <a:rPr lang="en-US" dirty="0" smtClean="0">
                <a:latin typeface="Times New Roman" charset="0"/>
              </a:rPr>
              <a:t>: </a:t>
            </a:r>
            <a:r>
              <a:rPr lang="en-US" dirty="0" smtClean="0"/>
              <a:t>Closing connection: </a:t>
            </a:r>
            <a:r>
              <a:rPr lang="en-US" b="1" dirty="0" smtClean="0"/>
              <a:t>closing a file</a:t>
            </a:r>
          </a:p>
          <a:p>
            <a:pPr lvl="1" algn="l" rtl="0">
              <a:buNone/>
              <a:defRPr/>
            </a:pP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inStream.close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();</a:t>
            </a:r>
          </a:p>
          <a:p>
            <a:pPr lvl="1" algn="l" rtl="0">
              <a:buNone/>
              <a:defRPr/>
            </a:pP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outStream.close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();</a:t>
            </a:r>
          </a:p>
          <a:p>
            <a:pPr algn="l" rtl="0"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>
              <a:buNone/>
            </a:pPr>
            <a:endParaRPr lang="ar-SA" dirty="0"/>
          </a:p>
        </p:txBody>
      </p:sp>
      <p:sp>
        <p:nvSpPr>
          <p:cNvPr id="1536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(c) Asma AlOsaimi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DE5207-30E6-4C60-A6AD-EAC7C26BC3B9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Step#3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 smtClean="0"/>
              <a:t>opening a file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n-US" dirty="0" smtClean="0">
                <a:latin typeface="+mj-lt"/>
              </a:rPr>
              <a:t>Constructors take </a:t>
            </a:r>
            <a:r>
              <a:rPr lang="en-US" i="1" dirty="0" smtClean="0">
                <a:latin typeface="+mj-lt"/>
              </a:rPr>
              <a:t>file name</a:t>
            </a:r>
            <a:r>
              <a:rPr lang="en-US" dirty="0" smtClean="0">
                <a:latin typeface="+mj-lt"/>
              </a:rPr>
              <a:t> and </a:t>
            </a:r>
            <a:r>
              <a:rPr lang="en-US" i="1" dirty="0" smtClean="0">
                <a:latin typeface="+mj-lt"/>
              </a:rPr>
              <a:t>file-open mode</a:t>
            </a:r>
          </a:p>
          <a:p>
            <a:pPr lvl="2" algn="l" rtl="0">
              <a:buNone/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ofstream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/>
              <a:t>outStream</a:t>
            </a:r>
            <a:r>
              <a:rPr lang="en-US" sz="2000" b="1" dirty="0" smtClean="0">
                <a:latin typeface="+mj-lt"/>
              </a:rPr>
              <a:t> ( "filename", </a:t>
            </a:r>
            <a:r>
              <a:rPr lang="en-US" sz="2000" b="1" i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fileOpenMode</a:t>
            </a:r>
            <a:r>
              <a:rPr lang="en-US" sz="2000" b="1" dirty="0" smtClean="0">
                <a:latin typeface="+mj-lt"/>
              </a:rPr>
              <a:t> );</a:t>
            </a:r>
          </a:p>
          <a:p>
            <a:pPr lvl="1" algn="l" rtl="0"/>
            <a:r>
              <a:rPr lang="en-US" dirty="0" smtClean="0">
                <a:latin typeface="+mj-lt"/>
              </a:rPr>
              <a:t>To attach a file later</a:t>
            </a:r>
          </a:p>
          <a:p>
            <a:pPr lvl="2" algn="l" rtl="0">
              <a:spcBef>
                <a:spcPct val="0"/>
              </a:spcBef>
              <a:buNone/>
            </a:pPr>
            <a:r>
              <a:rPr lang="en-US" sz="2000" b="1" dirty="0" err="1" smtClean="0">
                <a:latin typeface="+mj-lt"/>
              </a:rPr>
              <a:t>ofstream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outStream</a:t>
            </a:r>
            <a:r>
              <a:rPr lang="en-US" sz="2000" b="1" dirty="0" smtClean="0">
                <a:latin typeface="+mj-lt"/>
              </a:rPr>
              <a:t>;</a:t>
            </a:r>
          </a:p>
          <a:p>
            <a:pPr lvl="2" algn="l" rtl="0">
              <a:spcBef>
                <a:spcPct val="0"/>
              </a:spcBef>
              <a:buNone/>
            </a:pPr>
            <a:r>
              <a:rPr lang="en-US" sz="2000" b="1" dirty="0" err="1" smtClean="0">
                <a:latin typeface="+mj-lt"/>
              </a:rPr>
              <a:t>outStream.open</a:t>
            </a:r>
            <a:r>
              <a:rPr lang="en-US" sz="2000" b="1" dirty="0" smtClean="0">
                <a:latin typeface="+mj-lt"/>
              </a:rPr>
              <a:t>( "filename", </a:t>
            </a:r>
            <a:r>
              <a:rPr lang="en-US" sz="2000" b="1" i="1" dirty="0" err="1" smtClean="0">
                <a:latin typeface="+mj-lt"/>
              </a:rPr>
              <a:t>fileOpenMode</a:t>
            </a:r>
            <a:r>
              <a:rPr lang="en-US" sz="2000" b="1" dirty="0" smtClean="0">
                <a:latin typeface="+mj-lt"/>
              </a:rPr>
              <a:t>);</a:t>
            </a:r>
          </a:p>
          <a:p>
            <a:pPr algn="l" rtl="0">
              <a:lnSpc>
                <a:spcPct val="90000"/>
              </a:lnSpc>
            </a:pPr>
            <a:endParaRPr lang="en-US" sz="2400" b="1" dirty="0" smtClean="0">
              <a:latin typeface="+mj-lt"/>
              <a:cs typeface="Courier New" pitchFamily="49" charset="0"/>
            </a:endParaRPr>
          </a:p>
          <a:p>
            <a:pPr lvl="1" algn="l" rtl="0">
              <a:lnSpc>
                <a:spcPct val="90000"/>
              </a:lnSpc>
            </a:pPr>
            <a:r>
              <a:rPr lang="en-US" b="1" dirty="0" err="1" smtClean="0">
                <a:latin typeface="+mj-lt"/>
                <a:cs typeface="Courier New" pitchFamily="49" charset="0"/>
              </a:rPr>
              <a:t>ofstream</a:t>
            </a:r>
            <a:r>
              <a:rPr lang="en-US" dirty="0" smtClean="0">
                <a:latin typeface="+mj-lt"/>
                <a:cs typeface="Courier New" pitchFamily="49" charset="0"/>
              </a:rPr>
              <a:t> opened for output by default</a:t>
            </a:r>
          </a:p>
          <a:p>
            <a:pPr lvl="2" algn="l" rtl="0">
              <a:lnSpc>
                <a:spcPct val="90000"/>
              </a:lnSpc>
            </a:pPr>
            <a:r>
              <a:rPr lang="en-US" sz="1800" b="1" dirty="0" err="1" smtClean="0">
                <a:latin typeface="+mj-lt"/>
                <a:cs typeface="Courier New" pitchFamily="49" charset="0"/>
              </a:rPr>
              <a:t>ofstream</a:t>
            </a:r>
            <a:r>
              <a:rPr lang="en-US" sz="1800" b="1" dirty="0" smtClean="0">
                <a:latin typeface="+mj-lt"/>
                <a:cs typeface="Courier New" pitchFamily="49" charset="0"/>
              </a:rPr>
              <a:t> </a:t>
            </a:r>
            <a:r>
              <a:rPr lang="en-US" sz="1800" b="1" dirty="0" err="1" smtClean="0"/>
              <a:t>outStream</a:t>
            </a:r>
            <a:r>
              <a:rPr lang="en-US" sz="1800" b="1" dirty="0" smtClean="0">
                <a:latin typeface="+mj-lt"/>
                <a:cs typeface="Courier New" pitchFamily="49" charset="0"/>
              </a:rPr>
              <a:t>( "student.dat", </a:t>
            </a:r>
            <a:r>
              <a:rPr lang="en-US" sz="1800" b="1" dirty="0" err="1" smtClean="0">
                <a:latin typeface="+mj-lt"/>
                <a:cs typeface="Courier New" pitchFamily="49" charset="0"/>
              </a:rPr>
              <a:t>ios</a:t>
            </a:r>
            <a:r>
              <a:rPr lang="en-US" sz="1800" b="1" dirty="0" smtClean="0">
                <a:latin typeface="+mj-lt"/>
                <a:cs typeface="Courier New" pitchFamily="49" charset="0"/>
              </a:rPr>
              <a:t>::out );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 lvl="2" algn="l" rtl="0">
              <a:lnSpc>
                <a:spcPct val="90000"/>
              </a:lnSpc>
            </a:pPr>
            <a:r>
              <a:rPr lang="en-US" sz="1800" b="1" dirty="0" err="1" smtClean="0">
                <a:latin typeface="+mj-lt"/>
                <a:cs typeface="Courier New" pitchFamily="49" charset="0"/>
              </a:rPr>
              <a:t>ofstream</a:t>
            </a:r>
            <a:r>
              <a:rPr lang="en-US" sz="1800" b="1" dirty="0" smtClean="0">
                <a:latin typeface="+mj-lt"/>
                <a:cs typeface="Courier New" pitchFamily="49" charset="0"/>
              </a:rPr>
              <a:t> </a:t>
            </a:r>
            <a:r>
              <a:rPr lang="en-US" sz="1800" b="1" dirty="0" err="1" smtClean="0"/>
              <a:t>outStream</a:t>
            </a:r>
            <a:r>
              <a:rPr lang="en-US" sz="1800" b="1" dirty="0" smtClean="0">
                <a:latin typeface="+mj-lt"/>
                <a:cs typeface="Courier New" pitchFamily="49" charset="0"/>
              </a:rPr>
              <a:t>( "student.dat");</a:t>
            </a:r>
          </a:p>
          <a:p>
            <a:pPr lvl="2" algn="l" rtl="0">
              <a:spcBef>
                <a:spcPct val="0"/>
              </a:spcBef>
              <a:buNone/>
            </a:pPr>
            <a:endParaRPr lang="en-US" sz="2800" dirty="0" smtClean="0">
              <a:latin typeface="+mj-lt"/>
            </a:endParaRPr>
          </a:p>
          <a:p>
            <a:pPr algn="l" rtl="0"/>
            <a:endParaRPr lang="ar-SA" sz="4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5229200"/>
            <a:ext cx="8064896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1)File name:    </a:t>
            </a:r>
            <a:r>
              <a:rPr lang="en-US" b="1" dirty="0" smtClean="0"/>
              <a:t>"</a:t>
            </a:r>
            <a:r>
              <a:rPr lang="en-US" b="1" dirty="0" smtClean="0">
                <a:latin typeface="Courier New" pitchFamily="49" charset="0"/>
              </a:rPr>
              <a:t>c:\data\student.dat"</a:t>
            </a:r>
            <a:endParaRPr lang="en-US" b="1" dirty="0" smtClean="0"/>
          </a:p>
          <a:p>
            <a:pPr algn="l" rtl="0"/>
            <a:r>
              <a:rPr lang="en-US" b="1" dirty="0" smtClean="0"/>
              <a:t>tells compiler exactly where to look </a:t>
            </a:r>
          </a:p>
          <a:p>
            <a:pPr algn="l" rtl="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2)File name: </a:t>
            </a:r>
            <a:r>
              <a:rPr lang="en-US" b="1" dirty="0" smtClean="0"/>
              <a:t>"</a:t>
            </a:r>
            <a:r>
              <a:rPr lang="en-US" b="1" dirty="0" smtClean="0">
                <a:latin typeface="Courier New" pitchFamily="49" charset="0"/>
              </a:rPr>
              <a:t>student.dat"</a:t>
            </a:r>
          </a:p>
          <a:p>
            <a:pPr algn="l" rtl="0"/>
            <a:r>
              <a:rPr lang="en-US" b="1" dirty="0" smtClean="0"/>
              <a:t>this must be in the same directory as the program executable, or in the compiler's default directory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Asma AlOsaimi</a:t>
            </a:r>
            <a:endParaRPr lang="ar-S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000" dirty="0" smtClean="0"/>
              <a:t>Step#3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4000" b="1" dirty="0" smtClean="0"/>
              <a:t>opening a file :</a:t>
            </a:r>
            <a:r>
              <a:rPr lang="en-US" altLang="zh-CN" sz="4000" dirty="0" smtClean="0"/>
              <a:t>File Open Mode</a:t>
            </a:r>
          </a:p>
        </p:txBody>
      </p:sp>
      <p:graphicFrame>
        <p:nvGraphicFramePr>
          <p:cNvPr id="60533" name="Group 11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88706959"/>
              </p:ext>
            </p:extLst>
          </p:nvPr>
        </p:nvGraphicFramePr>
        <p:xfrm>
          <a:off x="539552" y="1412776"/>
          <a:ext cx="8424936" cy="2834556"/>
        </p:xfrm>
        <a:graphic>
          <a:graphicData uri="http://schemas.openxmlformats.org/drawingml/2006/table">
            <a:tbl>
              <a:tblPr/>
              <a:tblGrid>
                <a:gridCol w="2480025"/>
                <a:gridCol w="5944911"/>
              </a:tblGrid>
              <a:tr h="156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Courier New" pitchFamily="49" charset="0"/>
                        </a:rPr>
                        <a:t>Name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Courier New" pitchFamily="49" charset="0"/>
                        </a:rPr>
                        <a:t>Description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156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Courier New" pitchFamily="49" charset="0"/>
                        </a:rPr>
                        <a:t>ios::in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Courier New" pitchFamily="49" charset="0"/>
                        </a:rPr>
                        <a:t>Open file to read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Courier New" pitchFamily="49" charset="0"/>
                        </a:rPr>
                        <a:t>ios::out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Courier New" pitchFamily="49" charset="0"/>
                        </a:rPr>
                        <a:t>Open file to write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776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Courier New" pitchFamily="49" charset="0"/>
                        </a:rPr>
                        <a:t>ios::app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Courier New" pitchFamily="49" charset="0"/>
                        </a:rPr>
                        <a:t>All the data you write, is put at the end of the file. It calls </a:t>
                      </a:r>
                      <a:r>
                        <a:rPr kumimoji="0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Courier New" pitchFamily="49" charset="0"/>
                        </a:rPr>
                        <a:t>ios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Courier New" pitchFamily="49" charset="0"/>
                        </a:rPr>
                        <a:t>::out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6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Courier New" pitchFamily="49" charset="0"/>
                        </a:rPr>
                        <a:t>ios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Courier New" pitchFamily="49" charset="0"/>
                        </a:rPr>
                        <a:t>::ate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Courier New" pitchFamily="49" charset="0"/>
                        </a:rPr>
                        <a:t>All the data you write, is put at the end of the file. It does not call </a:t>
                      </a:r>
                      <a:r>
                        <a:rPr kumimoji="0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Courier New" pitchFamily="49" charset="0"/>
                        </a:rPr>
                        <a:t>ios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Courier New" pitchFamily="49" charset="0"/>
                        </a:rPr>
                        <a:t>::out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776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Courier New" pitchFamily="49" charset="0"/>
                        </a:rPr>
                        <a:t>ios::trunc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Courier New" pitchFamily="49" charset="0"/>
                        </a:rPr>
                        <a:t>Deletes all previous content in the file. (empties the file)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Courier New" pitchFamily="49" charset="0"/>
                        </a:rPr>
                        <a:t>ios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Courier New" pitchFamily="49" charset="0"/>
                        </a:rPr>
                        <a:t>::binary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Courier New" pitchFamily="49" charset="0"/>
                        </a:rPr>
                        <a:t>Opens the file in binary mode.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27584" y="5657671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altLang="zh-CN" b="1" dirty="0" smtClean="0"/>
              <a:t>If you want to set more than one open mode, just use the OR operator- 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altLang="zh-CN" b="1" dirty="0" smtClean="0"/>
              <a:t>. This way:</a:t>
            </a:r>
            <a:r>
              <a:rPr lang="en-US" altLang="zh-CN" dirty="0" smtClean="0"/>
              <a:t>               </a:t>
            </a:r>
          </a:p>
          <a:p>
            <a:pPr algn="l" rtl="0"/>
            <a:r>
              <a:rPr lang="en-US" altLang="zh-CN" b="1" dirty="0" smtClean="0"/>
              <a:t>                    </a:t>
            </a:r>
            <a:r>
              <a:rPr lang="en-US" altLang="zh-CN" b="1" dirty="0" err="1" smtClean="0"/>
              <a:t>ios</a:t>
            </a:r>
            <a:r>
              <a:rPr lang="en-US" altLang="zh-CN" b="1" dirty="0" smtClean="0"/>
              <a:t>::ate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</a:rPr>
              <a:t> | </a:t>
            </a:r>
            <a:r>
              <a:rPr lang="en-US" altLang="zh-CN" b="1" dirty="0" err="1" smtClean="0"/>
              <a:t>ios</a:t>
            </a:r>
            <a:r>
              <a:rPr lang="en-US" altLang="zh-CN" b="1" dirty="0" smtClean="0"/>
              <a:t>::binary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512" y="6165304"/>
            <a:ext cx="2133600" cy="457200"/>
          </a:xfrm>
        </p:spPr>
        <p:txBody>
          <a:bodyPr/>
          <a:lstStyle/>
          <a:p>
            <a:pPr rtl="0">
              <a:defRPr/>
            </a:pPr>
            <a:fld id="{EF56DFCD-206F-4C0D-8201-E9A23A3A3B32}" type="slidenum">
              <a:rPr lang="en-US" altLang="zh-CN" smtClean="0"/>
              <a:pPr rtl="0">
                <a:defRPr/>
              </a:pPr>
              <a:t>12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(c) Asma AlOsaimi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Step#3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 smtClean="0"/>
              <a:t>opening a file  </a:t>
            </a:r>
            <a:r>
              <a:rPr lang="en-US" sz="3600" dirty="0" smtClean="0"/>
              <a:t>(cont.)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0040" indent="-320040" algn="l" rtl="0">
              <a:defRPr/>
            </a:pPr>
            <a:r>
              <a:rPr lang="en-GB" sz="2400" b="1" dirty="0" smtClean="0"/>
              <a:t>In the case of an input file:</a:t>
            </a:r>
          </a:p>
          <a:p>
            <a:pPr marL="640080" lvl="1" indent="-274320" algn="l" rtl="0">
              <a:defRPr/>
            </a:pPr>
            <a:r>
              <a:rPr lang="en-GB" sz="2400" dirty="0" smtClean="0"/>
              <a:t> The file </a:t>
            </a:r>
            <a:r>
              <a:rPr lang="en-GB" sz="2400" b="1" dirty="0" smtClean="0"/>
              <a:t>must exist </a:t>
            </a:r>
            <a:r>
              <a:rPr lang="en-GB" sz="2400" dirty="0" smtClean="0"/>
              <a:t>before the open statement executes.</a:t>
            </a:r>
          </a:p>
          <a:p>
            <a:pPr marL="640080" lvl="1" indent="-274320" algn="l" rtl="0">
              <a:defRPr/>
            </a:pPr>
            <a:r>
              <a:rPr lang="en-GB" sz="2400" dirty="0" smtClean="0"/>
              <a:t>If the file does not exist, the open statement </a:t>
            </a:r>
            <a:r>
              <a:rPr lang="en-GB" sz="2400" b="1" dirty="0" smtClean="0">
                <a:solidFill>
                  <a:srgbClr val="FF0000"/>
                </a:solidFill>
              </a:rPr>
              <a:t>fails</a:t>
            </a:r>
            <a:r>
              <a:rPr lang="en-GB" sz="2400" dirty="0" smtClean="0"/>
              <a:t> and the input stream enters </a:t>
            </a:r>
            <a:r>
              <a:rPr lang="en-GB" sz="2400" b="1" dirty="0" smtClean="0"/>
              <a:t>the fail state</a:t>
            </a:r>
          </a:p>
          <a:p>
            <a:pPr marL="640080" lvl="1" indent="-274320" algn="l" rtl="0">
              <a:buNone/>
              <a:defRPr/>
            </a:pPr>
            <a:endParaRPr lang="en-GB" sz="2400" b="1" dirty="0" smtClean="0"/>
          </a:p>
          <a:p>
            <a:pPr marL="240030" indent="-274320" algn="l" rtl="0">
              <a:defRPr/>
            </a:pPr>
            <a:r>
              <a:rPr lang="en-GB" sz="2400" b="1" dirty="0" smtClean="0"/>
              <a:t>In the case of an output file:</a:t>
            </a:r>
          </a:p>
          <a:p>
            <a:pPr marL="640080" lvl="1" indent="-274320" algn="l" rtl="0">
              <a:defRPr/>
            </a:pPr>
            <a:r>
              <a:rPr lang="en-GB" sz="2400" dirty="0" smtClean="0"/>
              <a:t>An output file </a:t>
            </a:r>
            <a:r>
              <a:rPr lang="en-GB" sz="2400" b="1" dirty="0" smtClean="0"/>
              <a:t>does not have to exist </a:t>
            </a:r>
            <a:r>
              <a:rPr lang="en-GB" sz="2400" dirty="0" smtClean="0"/>
              <a:t>before it is opened; </a:t>
            </a:r>
          </a:p>
          <a:p>
            <a:pPr marL="640080" lvl="1" indent="-274320" algn="l" rtl="0">
              <a:defRPr/>
            </a:pPr>
            <a:r>
              <a:rPr lang="en-GB" sz="2400" dirty="0" smtClean="0"/>
              <a:t>If the output file does not exist, the computer </a:t>
            </a:r>
            <a:r>
              <a:rPr lang="en-GB" sz="2400" u="sng" dirty="0" smtClean="0"/>
              <a:t>prepares an empty file for output. </a:t>
            </a:r>
          </a:p>
          <a:p>
            <a:pPr marL="640080" lvl="1" indent="-274320" algn="l" rtl="0">
              <a:defRPr/>
            </a:pPr>
            <a:r>
              <a:rPr lang="en-GB" sz="2400" dirty="0" smtClean="0"/>
              <a:t>If the designated output file </a:t>
            </a:r>
            <a:r>
              <a:rPr lang="en-GB" sz="2400" b="1" dirty="0" smtClean="0"/>
              <a:t>already exists</a:t>
            </a:r>
            <a:r>
              <a:rPr lang="en-GB" sz="2400" dirty="0" smtClean="0"/>
              <a:t>, by default, the old contents are </a:t>
            </a:r>
            <a:r>
              <a:rPr lang="en-GB" sz="2400" dirty="0" smtClean="0">
                <a:solidFill>
                  <a:srgbClr val="FF0000"/>
                </a:solidFill>
              </a:rPr>
              <a:t>erased</a:t>
            </a:r>
            <a:r>
              <a:rPr lang="en-GB" sz="2400" dirty="0" smtClean="0"/>
              <a:t> when the file is opened.</a:t>
            </a:r>
          </a:p>
          <a:p>
            <a:pPr lvl="2" algn="l" rtl="0">
              <a:spcBef>
                <a:spcPct val="0"/>
              </a:spcBef>
            </a:pPr>
            <a:endParaRPr lang="en-US" dirty="0" smtClean="0">
              <a:latin typeface="+mj-lt"/>
            </a:endParaRPr>
          </a:p>
          <a:p>
            <a:pPr algn="l" rtl="0"/>
            <a:endParaRPr lang="ar-SA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13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Asma AlOsaimi</a:t>
            </a:r>
            <a:endParaRPr lang="ar-S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82000" cy="106984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Step#4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 smtClean="0"/>
              <a:t>successful </a:t>
            </a:r>
            <a:r>
              <a:rPr lang="en-US" dirty="0" smtClean="0"/>
              <a:t>connection ?</a:t>
            </a:r>
            <a:endParaRPr lang="en-GB" altLang="zh-CN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Content Placeholder 4"/>
          <p:cNvSpPr>
            <a:spLocks noGrp="1"/>
          </p:cNvSpPr>
          <p:nvPr>
            <p:ph sz="quarter" idx="2"/>
          </p:nvPr>
        </p:nvSpPr>
        <p:spPr>
          <a:xfrm>
            <a:off x="323528" y="1916832"/>
            <a:ext cx="4041648" cy="4752528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a typeface="华文仿宋"/>
              </a:rPr>
              <a:t>Method #1 :</a:t>
            </a:r>
            <a:r>
              <a:rPr lang="en-GB" b="1" dirty="0" smtClean="0">
                <a:ea typeface="华文仿宋"/>
              </a:rPr>
              <a:t>By checking the stream variable;</a:t>
            </a:r>
            <a:endParaRPr lang="en-GB" sz="2800" dirty="0" smtClean="0">
              <a:ea typeface="华文仿宋"/>
            </a:endParaRPr>
          </a:p>
          <a:p>
            <a:pPr marL="0" indent="0" algn="l" rtl="0">
              <a:buFont typeface="Wingdings" pitchFamily="2" charset="2"/>
              <a:buNone/>
            </a:pPr>
            <a:r>
              <a:rPr lang="en-GB" sz="2800" dirty="0" smtClean="0">
                <a:ea typeface="华文仿宋"/>
              </a:rPr>
              <a:t>If ( ! both) </a:t>
            </a:r>
          </a:p>
          <a:p>
            <a:pPr marL="0" indent="0" algn="l" rtl="0">
              <a:buFont typeface="Wingdings" pitchFamily="2" charset="2"/>
              <a:buNone/>
            </a:pPr>
            <a:r>
              <a:rPr lang="en-GB" sz="2800" dirty="0" smtClean="0">
                <a:ea typeface="华文仿宋"/>
              </a:rPr>
              <a:t>{</a:t>
            </a:r>
            <a:r>
              <a:rPr lang="en-GB" sz="2000" dirty="0" err="1" smtClean="0">
                <a:ea typeface="华文仿宋"/>
              </a:rPr>
              <a:t>Cout</a:t>
            </a:r>
            <a:r>
              <a:rPr lang="en-GB" sz="2000" dirty="0" smtClean="0">
                <a:ea typeface="华文仿宋"/>
              </a:rPr>
              <a:t> &lt;&lt; “Cannot open file”;</a:t>
            </a:r>
            <a:r>
              <a:rPr lang="en-GB" sz="2800" dirty="0" smtClean="0">
                <a:ea typeface="华文仿宋"/>
              </a:rPr>
              <a:t>}</a:t>
            </a:r>
          </a:p>
          <a:p>
            <a:pPr marL="0" indent="0" algn="l" rtl="0">
              <a:buFont typeface="Wingdings" pitchFamily="2" charset="2"/>
              <a:buNone/>
            </a:pPr>
            <a:endParaRPr lang="en-GB" sz="2800" dirty="0" smtClean="0">
              <a:ea typeface="华文仿宋"/>
            </a:endParaRPr>
          </a:p>
          <a:p>
            <a:pPr marL="0" indent="0" algn="l" rtl="0">
              <a:buFont typeface="Wingdings" pitchFamily="2" charset="2"/>
              <a:buNone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a typeface="华文仿宋"/>
              </a:rPr>
              <a:t>Method #2 : </a:t>
            </a:r>
            <a:r>
              <a:rPr lang="en-GB" b="1" dirty="0" smtClean="0">
                <a:ea typeface="华文仿宋"/>
              </a:rPr>
              <a:t>By using </a:t>
            </a:r>
            <a:r>
              <a:rPr lang="en-GB" b="1" dirty="0" err="1" smtClean="0">
                <a:solidFill>
                  <a:srgbClr val="0070C0"/>
                </a:solidFill>
                <a:ea typeface="华文仿宋"/>
              </a:rPr>
              <a:t>bool</a:t>
            </a:r>
            <a:r>
              <a:rPr lang="en-GB" b="1" dirty="0" smtClean="0">
                <a:ea typeface="华文仿宋"/>
              </a:rPr>
              <a:t> fail() function</a:t>
            </a:r>
          </a:p>
          <a:p>
            <a:pPr marL="0" indent="0" algn="l" rtl="0">
              <a:buFont typeface="Wingdings" pitchFamily="2" charset="2"/>
              <a:buNone/>
            </a:pPr>
            <a:r>
              <a:rPr lang="en-US" sz="2100" dirty="0" smtClean="0"/>
              <a:t>if ( </a:t>
            </a:r>
            <a:r>
              <a:rPr lang="en-US" sz="2100" b="1" dirty="0" err="1" smtClean="0"/>
              <a:t>both.fail</a:t>
            </a:r>
            <a:r>
              <a:rPr lang="en-US" sz="2100" b="1" dirty="0" smtClean="0"/>
              <a:t>() </a:t>
            </a:r>
            <a:r>
              <a:rPr lang="en-US" sz="2100" dirty="0" smtClean="0"/>
              <a:t>)			</a:t>
            </a:r>
            <a:br>
              <a:rPr lang="en-US" sz="2100" dirty="0" smtClean="0"/>
            </a:br>
            <a:r>
              <a:rPr lang="en-US" sz="2100" dirty="0" smtClean="0"/>
              <a:t>{</a:t>
            </a:r>
            <a:br>
              <a:rPr lang="en-US" sz="2100" dirty="0" smtClean="0"/>
            </a:br>
            <a:r>
              <a:rPr lang="en-US" sz="2100" dirty="0" err="1" smtClean="0"/>
              <a:t>cout</a:t>
            </a:r>
            <a:r>
              <a:rPr lang="en-US" sz="2100" dirty="0" smtClean="0"/>
              <a:t> &lt;&lt; “Error opening input file…”;</a:t>
            </a:r>
            <a:br>
              <a:rPr lang="en-US" sz="2100" dirty="0" smtClean="0"/>
            </a:br>
            <a:r>
              <a:rPr lang="en-US" sz="2100" dirty="0" smtClean="0"/>
              <a:t>exit (1);		</a:t>
            </a:r>
            <a:r>
              <a:rPr lang="en-US" sz="2100" dirty="0" smtClean="0">
                <a:solidFill>
                  <a:srgbClr val="00B050"/>
                </a:solidFill>
              </a:rPr>
              <a:t>//#include &lt;</a:t>
            </a:r>
            <a:r>
              <a:rPr lang="en-US" sz="2100" dirty="0" err="1" smtClean="0">
                <a:solidFill>
                  <a:srgbClr val="00B050"/>
                </a:solidFill>
              </a:rPr>
              <a:t>cstdlib</a:t>
            </a:r>
            <a:r>
              <a:rPr lang="en-US" sz="2100" dirty="0" smtClean="0">
                <a:solidFill>
                  <a:srgbClr val="00B050"/>
                </a:solidFill>
              </a:rPr>
              <a:t>&gt;</a:t>
            </a:r>
            <a:r>
              <a:rPr lang="en-US" sz="2800" dirty="0" smtClean="0">
                <a:solidFill>
                  <a:srgbClr val="00B050"/>
                </a:solidFill>
              </a:rPr>
              <a:t/>
            </a:r>
            <a:br>
              <a:rPr lang="en-US" sz="2800" dirty="0" smtClean="0">
                <a:solidFill>
                  <a:srgbClr val="00B050"/>
                </a:solidFill>
              </a:rPr>
            </a:br>
            <a:r>
              <a:rPr lang="en-US" sz="2200" dirty="0" smtClean="0"/>
              <a:t>}</a:t>
            </a:r>
            <a:endParaRPr lang="en-GB" sz="2800" dirty="0" smtClean="0">
              <a:ea typeface="华文仿宋"/>
            </a:endParaRPr>
          </a:p>
        </p:txBody>
      </p:sp>
      <p:sp>
        <p:nvSpPr>
          <p:cNvPr id="20484" name="Content Placeholder 6"/>
          <p:cNvSpPr>
            <a:spLocks noGrp="1"/>
          </p:cNvSpPr>
          <p:nvPr>
            <p:ph sz="quarter" idx="4"/>
          </p:nvPr>
        </p:nvSpPr>
        <p:spPr>
          <a:xfrm>
            <a:off x="4718304" y="1916832"/>
            <a:ext cx="4041775" cy="4677887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l" rtl="0">
              <a:buFont typeface="Wingdings" pitchFamily="2" charset="2"/>
              <a:buNone/>
            </a:pPr>
            <a:r>
              <a:rPr lang="en-GB" sz="2200" b="1" dirty="0" smtClean="0">
                <a:solidFill>
                  <a:schemeClr val="accent6">
                    <a:lumMod val="75000"/>
                  </a:schemeClr>
                </a:solidFill>
                <a:ea typeface="华文仿宋"/>
              </a:rPr>
              <a:t>Method #3 : </a:t>
            </a:r>
            <a:r>
              <a:rPr lang="en-GB" sz="2200" b="1" dirty="0" smtClean="0">
                <a:ea typeface="华文仿宋"/>
              </a:rPr>
              <a:t>By using </a:t>
            </a:r>
            <a:r>
              <a:rPr lang="en-GB" sz="2200" b="1" dirty="0" err="1" smtClean="0">
                <a:solidFill>
                  <a:srgbClr val="0070C0"/>
                </a:solidFill>
                <a:ea typeface="华文仿宋"/>
              </a:rPr>
              <a:t>bool</a:t>
            </a:r>
            <a:r>
              <a:rPr lang="en-GB" sz="2200" b="1" dirty="0" smtClean="0">
                <a:ea typeface="华文仿宋"/>
              </a:rPr>
              <a:t> </a:t>
            </a:r>
            <a:r>
              <a:rPr lang="en-GB" sz="2200" b="1" dirty="0" err="1" smtClean="0">
                <a:ea typeface="华文仿宋"/>
              </a:rPr>
              <a:t>is_open</a:t>
            </a:r>
            <a:r>
              <a:rPr lang="en-GB" sz="2200" b="1" dirty="0" smtClean="0">
                <a:ea typeface="华文仿宋"/>
              </a:rPr>
              <a:t>() function.</a:t>
            </a:r>
          </a:p>
          <a:p>
            <a:pPr marL="0" indent="0" algn="l" rtl="0">
              <a:buFont typeface="Wingdings" pitchFamily="2" charset="2"/>
              <a:buNone/>
            </a:pPr>
            <a:endParaRPr lang="en-GB" dirty="0" smtClean="0">
              <a:ea typeface="华文仿宋"/>
            </a:endParaRPr>
          </a:p>
          <a:p>
            <a:pPr marL="0" indent="0" algn="l" rtl="0">
              <a:buFont typeface="Wingdings" pitchFamily="2" charset="2"/>
              <a:buNone/>
            </a:pPr>
            <a:r>
              <a:rPr lang="en-GB" sz="2400" dirty="0" smtClean="0">
                <a:ea typeface="华文仿宋"/>
              </a:rPr>
              <a:t>If ( !</a:t>
            </a:r>
            <a:r>
              <a:rPr lang="en-GB" sz="2400" dirty="0" err="1" smtClean="0">
                <a:ea typeface="华文仿宋"/>
              </a:rPr>
              <a:t>both.is_open</a:t>
            </a:r>
            <a:r>
              <a:rPr lang="en-GB" sz="2400" dirty="0" smtClean="0">
                <a:ea typeface="华文仿宋"/>
              </a:rPr>
              <a:t>()) </a:t>
            </a:r>
          </a:p>
          <a:p>
            <a:pPr marL="0" indent="0" algn="l" rtl="0">
              <a:buFont typeface="Wingdings" pitchFamily="2" charset="2"/>
              <a:buNone/>
            </a:pPr>
            <a:r>
              <a:rPr lang="en-GB" sz="2400" dirty="0" smtClean="0">
                <a:ea typeface="华文仿宋"/>
              </a:rPr>
              <a:t>{</a:t>
            </a:r>
            <a:r>
              <a:rPr lang="en-GB" sz="2000" dirty="0" err="1" smtClean="0">
                <a:ea typeface="华文仿宋"/>
              </a:rPr>
              <a:t>Cout</a:t>
            </a:r>
            <a:r>
              <a:rPr lang="en-GB" sz="2000" dirty="0" smtClean="0">
                <a:ea typeface="华文仿宋"/>
              </a:rPr>
              <a:t> &lt;&lt; “File is not open.”;</a:t>
            </a:r>
            <a:r>
              <a:rPr lang="en-GB" sz="2800" dirty="0" smtClean="0">
                <a:ea typeface="华文仿宋"/>
              </a:rPr>
              <a:t>}</a:t>
            </a:r>
          </a:p>
          <a:p>
            <a:pPr marL="0" indent="0" algn="l" rtl="0">
              <a:buFont typeface="Wingdings" pitchFamily="2" charset="2"/>
              <a:buNone/>
            </a:pPr>
            <a:endParaRPr lang="en-GB" dirty="0" smtClean="0">
              <a:ea typeface="华文仿宋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Asma AlOsaimi</a:t>
            </a:r>
            <a:endParaRPr lang="ar-S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 smtClean="0"/>
              <a:t>Sequential access vs. Random access</a:t>
            </a:r>
            <a:endParaRPr lang="en-US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924800" cy="4114800"/>
          </a:xfrm>
        </p:spPr>
        <p:txBody>
          <a:bodyPr>
            <a:normAutofit/>
          </a:bodyPr>
          <a:lstStyle/>
          <a:p>
            <a:pPr algn="l" rtl="0" eaLnBrk="1" hangingPunct="1">
              <a:buClr>
                <a:schemeClr val="tx1"/>
              </a:buClr>
            </a:pPr>
            <a:r>
              <a:rPr lang="en-US" b="1" dirty="0" smtClean="0"/>
              <a:t>Sequential access: </a:t>
            </a:r>
          </a:p>
          <a:p>
            <a:pPr lvl="1" algn="l" rtl="0">
              <a:buClr>
                <a:schemeClr val="tx1"/>
              </a:buClr>
            </a:pPr>
            <a:r>
              <a:rPr lang="en-US" dirty="0" smtClean="0"/>
              <a:t>start at beginning of file and go through data in file, in order, to end</a:t>
            </a:r>
          </a:p>
          <a:p>
            <a:pPr lvl="1" algn="l" rtl="0" eaLnBrk="1" hangingPunct="1">
              <a:buClr>
                <a:schemeClr val="tx1"/>
              </a:buClr>
            </a:pPr>
            <a:r>
              <a:rPr lang="en-US" dirty="0" smtClean="0"/>
              <a:t>to access 100</a:t>
            </a:r>
            <a:r>
              <a:rPr lang="en-US" baseline="30000" dirty="0" smtClean="0"/>
              <a:t>th</a:t>
            </a:r>
            <a:r>
              <a:rPr lang="en-US" dirty="0" smtClean="0"/>
              <a:t> entry in file, go through 99 preceding entries first</a:t>
            </a:r>
          </a:p>
          <a:p>
            <a:pPr algn="l" rtl="0" eaLnBrk="1" hangingPunct="1">
              <a:buClr>
                <a:schemeClr val="tx1"/>
              </a:buClr>
            </a:pPr>
            <a:r>
              <a:rPr lang="en-US" b="1" dirty="0" smtClean="0"/>
              <a:t>Random access: </a:t>
            </a:r>
          </a:p>
          <a:p>
            <a:pPr lvl="1" algn="l" rtl="0">
              <a:buClr>
                <a:schemeClr val="tx1"/>
              </a:buClr>
            </a:pPr>
            <a:r>
              <a:rPr lang="en-US" dirty="0" smtClean="0"/>
              <a:t>access data in a file in any order</a:t>
            </a:r>
          </a:p>
          <a:p>
            <a:pPr lvl="1" algn="l" rtl="0" eaLnBrk="1" hangingPunct="1"/>
            <a:r>
              <a:rPr lang="en-US" dirty="0" smtClean="0"/>
              <a:t>can access 100</a:t>
            </a:r>
            <a:r>
              <a:rPr lang="en-US" baseline="30000" dirty="0" smtClean="0"/>
              <a:t>th</a:t>
            </a:r>
            <a:r>
              <a:rPr lang="en-US" dirty="0" smtClean="0"/>
              <a:t> entry directly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Asma AlOsaimi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ch17imageslides_Page_07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/>
          <a:lstStyle/>
          <a:p>
            <a:r>
              <a:rPr lang="en-US" b="1" dirty="0" smtClean="0"/>
              <a:t>Sequential access</a:t>
            </a:r>
            <a:endParaRPr lang="en-US" dirty="0"/>
          </a:p>
        </p:txBody>
      </p:sp>
      <p:sp>
        <p:nvSpPr>
          <p:cNvPr id="28675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(c) Asma AlOsaimi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ch17imageslides_Page_0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(c) Asma AlOsaimi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67544" y="260648"/>
            <a:ext cx="8229600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Sequential access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ch17imageslides_Page_1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(c) Asma AlOsaimi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67544" y="260648"/>
            <a:ext cx="8229600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Sequential access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ch17imageslides_Page_16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(c) Asma AlOsaimi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7944" y="5301208"/>
            <a:ext cx="4536504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2" indent="-342900" algn="l" rtl="0">
              <a:buNone/>
            </a:pPr>
            <a:r>
              <a:rPr lang="en-US" sz="1600" b="1" dirty="0" smtClean="0">
                <a:solidFill>
                  <a:srgbClr val="00B050"/>
                </a:solidFill>
                <a:cs typeface="Courier New" pitchFamily="49" charset="0"/>
              </a:rPr>
              <a:t>//need  #include &lt;</a:t>
            </a:r>
            <a:r>
              <a:rPr lang="en-US" sz="1600" b="1" dirty="0" err="1" smtClean="0">
                <a:solidFill>
                  <a:srgbClr val="00B050"/>
                </a:solidFill>
                <a:cs typeface="Courier New" pitchFamily="49" charset="0"/>
              </a:rPr>
              <a:t>iomanip</a:t>
            </a:r>
            <a:r>
              <a:rPr lang="en-US" sz="1600" b="1" dirty="0" smtClean="0">
                <a:solidFill>
                  <a:srgbClr val="00B050"/>
                </a:solidFill>
                <a:cs typeface="Courier New" pitchFamily="49" charset="0"/>
              </a:rPr>
              <a:t>&gt;</a:t>
            </a:r>
          </a:p>
          <a:p>
            <a:pPr marL="342900" lvl="2" indent="-342900" algn="l" rtl="0">
              <a:buNone/>
            </a:pPr>
            <a:endParaRPr lang="en-US" sz="1600" b="1" dirty="0" smtClean="0"/>
          </a:p>
          <a:p>
            <a:pPr marL="342900" lvl="2" indent="-342900" algn="l" rtl="0">
              <a:buNone/>
            </a:pPr>
            <a:r>
              <a:rPr lang="en-US" sz="1600" b="1" dirty="0" err="1" smtClean="0"/>
              <a:t>int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</a:t>
            </a:r>
            <a:r>
              <a:rPr lang="en-US" sz="1600" b="1" dirty="0" smtClean="0"/>
              <a:t> =40;   double j=10.00;</a:t>
            </a:r>
            <a:endParaRPr lang="en-US" sz="1600" b="1" dirty="0" smtClean="0">
              <a:cs typeface="Courier New" pitchFamily="49" charset="0"/>
            </a:endParaRPr>
          </a:p>
          <a:p>
            <a:pPr algn="l" rtl="0">
              <a:buNone/>
            </a:pPr>
            <a:r>
              <a:rPr lang="en-US" sz="1600" b="1" dirty="0" err="1" smtClean="0">
                <a:cs typeface="Courier New" pitchFamily="49" charset="0"/>
              </a:rPr>
              <a:t>cout</a:t>
            </a:r>
            <a:r>
              <a:rPr lang="en-US" sz="1600" b="1" dirty="0" smtClean="0">
                <a:cs typeface="Courier New" pitchFamily="49" charset="0"/>
              </a:rPr>
              <a:t>&lt;&lt;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cs typeface="Courier New" pitchFamily="49" charset="0"/>
              </a:rPr>
              <a:t>setw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cs typeface="Courier New" pitchFamily="49" charset="0"/>
              </a:rPr>
              <a:t>(4) </a:t>
            </a:r>
            <a:r>
              <a:rPr lang="en-US" sz="1600" b="1" dirty="0" smtClean="0">
                <a:cs typeface="Courier New" pitchFamily="49" charset="0"/>
              </a:rPr>
              <a:t>&lt;&lt; </a:t>
            </a:r>
            <a:r>
              <a:rPr lang="en-US" sz="1600" b="1" dirty="0" err="1" smtClean="0">
                <a:cs typeface="Courier New" pitchFamily="49" charset="0"/>
              </a:rPr>
              <a:t>i</a:t>
            </a:r>
            <a:r>
              <a:rPr lang="en-US" sz="1600" b="1" dirty="0" smtClean="0">
                <a:cs typeface="Courier New" pitchFamily="49" charset="0"/>
              </a:rPr>
              <a:t> &lt;&lt;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cs typeface="Courier New" pitchFamily="49" charset="0"/>
              </a:rPr>
              <a:t>setw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cs typeface="Courier New" pitchFamily="49" charset="0"/>
              </a:rPr>
              <a:t>(6) </a:t>
            </a:r>
            <a:r>
              <a:rPr lang="en-US" sz="1600" b="1" dirty="0" smtClean="0">
                <a:cs typeface="Courier New" pitchFamily="49" charset="0"/>
              </a:rPr>
              <a:t>&lt;&lt; j; </a:t>
            </a:r>
            <a:r>
              <a:rPr lang="en-US" sz="1600" b="1" dirty="0" smtClean="0">
                <a:solidFill>
                  <a:srgbClr val="00B050"/>
                </a:solidFill>
              </a:rPr>
              <a:t>//_ _40 _10.00</a:t>
            </a:r>
            <a:endParaRPr lang="en-US" sz="1600" b="1" dirty="0" smtClean="0">
              <a:solidFill>
                <a:srgbClr val="00B050"/>
              </a:solidFill>
              <a:cs typeface="Courier New" pitchFamily="49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67544" y="260648"/>
            <a:ext cx="8229600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Sequential access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20072" y="1196752"/>
            <a:ext cx="370790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l" rtl="0"/>
            <a:r>
              <a:rPr lang="en-US" sz="1400" b="1" dirty="0" smtClean="0">
                <a:latin typeface="Courier New" pitchFamily="49" charset="0"/>
              </a:rPr>
              <a:t>while(</a:t>
            </a:r>
            <a:r>
              <a:rPr lang="en-US" sz="1400" b="1" dirty="0" err="1" smtClean="0">
                <a:latin typeface="Courier New" pitchFamily="49" charset="0"/>
              </a:rPr>
              <a:t>inClientFile</a:t>
            </a:r>
            <a:r>
              <a:rPr lang="en-US" sz="1400" b="1" dirty="0" smtClean="0">
                <a:latin typeface="Courier New" pitchFamily="49" charset="0"/>
              </a:rPr>
              <a:t>&gt;&gt; </a:t>
            </a:r>
            <a:r>
              <a:rPr lang="en-US" sz="1400" b="1" dirty="0" err="1" smtClean="0">
                <a:latin typeface="Courier New" pitchFamily="49" charset="0"/>
              </a:rPr>
              <a:t>myVariable</a:t>
            </a:r>
            <a:r>
              <a:rPr lang="en-US" sz="1400" b="1" dirty="0" smtClean="0">
                <a:latin typeface="Courier New" pitchFamily="49" charset="0"/>
              </a:rPr>
              <a:t>)</a:t>
            </a:r>
          </a:p>
          <a:p>
            <a:pPr marL="0" lvl="2" algn="l" rtl="0"/>
            <a:r>
              <a:rPr lang="en-US" sz="1400" dirty="0" smtClean="0"/>
              <a:t>Stops when EOF found (gets value </a:t>
            </a:r>
            <a:r>
              <a:rPr lang="en-US" sz="1400" b="1" dirty="0" smtClean="0">
                <a:latin typeface="Courier New" pitchFamily="49" charset="0"/>
              </a:rPr>
              <a:t>0</a:t>
            </a:r>
            <a:r>
              <a:rPr lang="en-US" sz="1400" dirty="0" smtClean="0"/>
              <a:t>)</a:t>
            </a:r>
          </a:p>
        </p:txBody>
      </p:sp>
      <p:cxnSp>
        <p:nvCxnSpPr>
          <p:cNvPr id="12" name="Shape 11"/>
          <p:cNvCxnSpPr>
            <a:stCxn id="8" idx="2"/>
          </p:cNvCxnSpPr>
          <p:nvPr/>
        </p:nvCxnSpPr>
        <p:spPr>
          <a:xfrm rot="5400000">
            <a:off x="5976610" y="1467490"/>
            <a:ext cx="844932" cy="134989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486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 this chapter, you will learn about:</a:t>
            </a:r>
          </a:p>
          <a:p>
            <a:pPr lvl="1" algn="l" rtl="0"/>
            <a:r>
              <a:rPr lang="en-US" dirty="0" smtClean="0"/>
              <a:t>I/O file stream objects and functions</a:t>
            </a:r>
          </a:p>
          <a:p>
            <a:pPr lvl="1" algn="l" rtl="0"/>
            <a:r>
              <a:rPr lang="en-US" dirty="0" smtClean="0"/>
              <a:t>Reading and writing character-based files</a:t>
            </a:r>
          </a:p>
          <a:p>
            <a:pPr lvl="1" algn="l" rtl="0"/>
            <a:r>
              <a:rPr lang="en-US" dirty="0" smtClean="0"/>
              <a:t>Random file access</a:t>
            </a:r>
          </a:p>
          <a:p>
            <a:pPr lvl="1" algn="l" rtl="0"/>
            <a:r>
              <a:rPr lang="en-US" dirty="0" smtClean="0"/>
              <a:t>File streams as function arguments </a:t>
            </a:r>
          </a:p>
          <a:p>
            <a:pPr lvl="1" algn="l" rtl="0"/>
            <a:endParaRPr lang="en-US" dirty="0" smtClean="0"/>
          </a:p>
          <a:p>
            <a:pPr lvl="1"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Objectives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(c) Asma AlOsaimi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ch17imageslides_Page_17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(c) Asma AlOsaimi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67544" y="260648"/>
            <a:ext cx="8229600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Sequential access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492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files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>
              <a:spcBef>
                <a:spcPct val="50000"/>
              </a:spcBef>
              <a:buClr>
                <a:schemeClr val="tx1"/>
              </a:buClr>
            </a:pPr>
            <a:r>
              <a:rPr lang="en-US" sz="2000" b="1" dirty="0" smtClean="0"/>
              <a:t>Binary files: </a:t>
            </a:r>
            <a:r>
              <a:rPr lang="en-US" sz="2000" dirty="0" smtClean="0"/>
              <a:t>store data in the same format that a computer has in main memory</a:t>
            </a:r>
          </a:p>
          <a:p>
            <a:pPr algn="l" rtl="0">
              <a:spcBef>
                <a:spcPct val="50000"/>
              </a:spcBef>
              <a:buClr>
                <a:schemeClr val="tx1"/>
              </a:buClr>
            </a:pPr>
            <a:r>
              <a:rPr lang="en-US" sz="2000" b="1" dirty="0" smtClean="0"/>
              <a:t>Text files : </a:t>
            </a:r>
            <a:r>
              <a:rPr lang="en-US" sz="2000" dirty="0" smtClean="0"/>
              <a:t>store data in which numeric values have been converted into strings of ASCII characters</a:t>
            </a:r>
          </a:p>
          <a:p>
            <a:pPr algn="l" rtl="0">
              <a:spcBef>
                <a:spcPct val="50000"/>
              </a:spcBef>
              <a:buClr>
                <a:schemeClr val="tx1"/>
              </a:buClr>
            </a:pPr>
            <a:r>
              <a:rPr lang="en-US" sz="2000" dirty="0" smtClean="0"/>
              <a:t>Files are opened in text mode (as text files) by default</a:t>
            </a:r>
            <a:endParaRPr lang="en-US" sz="2000" b="1" dirty="0" smtClean="0"/>
          </a:p>
          <a:p>
            <a:pPr algn="l" rtl="0"/>
            <a:r>
              <a:rPr lang="en-US" sz="2000" b="1" dirty="0" smtClean="0"/>
              <a:t>There are three basic operations that you will need to perform when working with disk files:</a:t>
            </a:r>
          </a:p>
          <a:p>
            <a:pPr algn="l" rtl="0"/>
            <a:endParaRPr lang="en-US" sz="2000" b="1" dirty="0" smtClean="0"/>
          </a:p>
          <a:p>
            <a:pPr lvl="1" algn="l" rtl="0"/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Open</a:t>
            </a:r>
            <a:r>
              <a:rPr lang="en-US" sz="2000" b="1" dirty="0" smtClean="0"/>
              <a:t> the file for input or output.</a:t>
            </a:r>
          </a:p>
          <a:p>
            <a:pPr lvl="1" algn="l" rtl="0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Process</a:t>
            </a:r>
            <a:r>
              <a:rPr lang="en-US" sz="2000" b="1" dirty="0" smtClean="0"/>
              <a:t> the file, by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reading</a:t>
            </a:r>
            <a:r>
              <a:rPr lang="en-US" sz="2000" b="1" dirty="0" smtClean="0"/>
              <a:t> from or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writing</a:t>
            </a:r>
            <a:r>
              <a:rPr lang="en-US" sz="2000" b="1" dirty="0" smtClean="0"/>
              <a:t> to the file.</a:t>
            </a:r>
          </a:p>
          <a:p>
            <a:pPr lvl="1" algn="l" rtl="0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Close </a:t>
            </a:r>
            <a:r>
              <a:rPr lang="en-US" sz="2000" b="1" dirty="0" smtClean="0"/>
              <a:t>the file.</a:t>
            </a:r>
          </a:p>
          <a:p>
            <a:pPr algn="l" rtl="0"/>
            <a:endParaRPr lang="ar-SA" sz="2000" b="1" dirty="0"/>
          </a:p>
        </p:txBody>
      </p:sp>
      <p:sp>
        <p:nvSpPr>
          <p:cNvPr id="266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0B6F88-EFC5-45AE-BA85-2684EE4248EE}" type="slidenum">
              <a:rPr lang="en-US" smtClean="0">
                <a:latin typeface="Arial" pitchFamily="34" charset="0"/>
              </a:rPr>
              <a:pPr/>
              <a:t>3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Asma AlOsaimi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and Streams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000" dirty="0" smtClean="0"/>
              <a:t>C++ views each files as a sequential stream of bytes</a:t>
            </a:r>
          </a:p>
          <a:p>
            <a:pPr algn="l" rtl="0"/>
            <a:r>
              <a:rPr lang="en-US" sz="2000" dirty="0" smtClean="0"/>
              <a:t>Operating system provides mechanism to determine end of file</a:t>
            </a:r>
          </a:p>
          <a:p>
            <a:pPr lvl="1" algn="l" rtl="0"/>
            <a:r>
              <a:rPr lang="en-US" sz="2000" b="1" dirty="0" smtClean="0"/>
              <a:t>End-of-file marker   </a:t>
            </a:r>
            <a:r>
              <a:rPr lang="en-US" sz="2000" b="1" dirty="0" smtClean="0">
                <a:sym typeface="Wingdings" pitchFamily="2" charset="2"/>
              </a:rPr>
              <a:t></a:t>
            </a:r>
            <a:r>
              <a:rPr lang="en-US" sz="2000" b="1" dirty="0" smtClean="0"/>
              <a:t> EOF()</a:t>
            </a:r>
          </a:p>
          <a:p>
            <a:pPr lvl="1" algn="l" rtl="0"/>
            <a:r>
              <a:rPr lang="en-US" sz="2000" b="1" dirty="0" smtClean="0"/>
              <a:t>Count of total bytes in file</a:t>
            </a:r>
          </a:p>
          <a:p>
            <a:pPr lvl="1" algn="l" rtl="0"/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lvl="1" algn="l" rtl="0"/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 algn="l" rtl="0"/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b="1" dirty="0" smtClean="0"/>
              <a:t>When file opened</a:t>
            </a:r>
          </a:p>
          <a:p>
            <a:pPr lvl="1" algn="l" rtl="0"/>
            <a:r>
              <a:rPr lang="en-US" sz="2000" dirty="0" smtClean="0"/>
              <a:t>Object created, stream associated with it</a:t>
            </a:r>
          </a:p>
          <a:p>
            <a:pPr lvl="1" algn="l" rtl="0"/>
            <a:r>
              <a:rPr lang="en-US" sz="2000" b="1" dirty="0" smtClean="0"/>
              <a:t>File stream: </a:t>
            </a:r>
            <a:r>
              <a:rPr lang="en-US" sz="2000" dirty="0" smtClean="0"/>
              <a:t>A one-way transmission path used to connect a file stored on a physical device  to a program</a:t>
            </a:r>
          </a:p>
          <a:p>
            <a:pPr lvl="2" algn="l" rtl="0"/>
            <a:endParaRPr lang="en-US" sz="2000" dirty="0" smtClean="0"/>
          </a:p>
          <a:p>
            <a:pPr lvl="1" algn="l" rtl="0"/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 algn="l" rtl="0"/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lvl="1" algn="l" rtl="0"/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4" descr="AAEMYSR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84984"/>
            <a:ext cx="7776864" cy="118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Asma AlOsaimi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3430588"/>
            <a:ext cx="8186738" cy="2705100"/>
          </a:xfrm>
        </p:spPr>
        <p:txBody>
          <a:bodyPr lIns="91407" tIns="45704" rIns="91407" bIns="45704">
            <a:normAutofit/>
          </a:bodyPr>
          <a:lstStyle/>
          <a:p>
            <a:pPr marL="320040" indent="-320040" algn="l" rtl="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altLang="zh-CN" sz="2400">
                <a:cs typeface="+mn-cs"/>
              </a:rPr>
              <a:t>ios is the base class.</a:t>
            </a:r>
          </a:p>
          <a:p>
            <a:pPr marL="320040" indent="-320040" algn="l" rtl="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altLang="zh-CN" sz="2400">
                <a:cs typeface="+mn-cs"/>
              </a:rPr>
              <a:t>istream and ostream inherit from ios</a:t>
            </a:r>
          </a:p>
          <a:p>
            <a:pPr marL="320040" indent="-320040" algn="l" rtl="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altLang="zh-CN" sz="2400">
                <a:cs typeface="+mn-cs"/>
              </a:rPr>
              <a:t>ifstream inherits from istream (and ios)</a:t>
            </a:r>
          </a:p>
          <a:p>
            <a:pPr marL="320040" indent="-320040" algn="l" rtl="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altLang="zh-CN" sz="2400">
                <a:cs typeface="+mn-cs"/>
              </a:rPr>
              <a:t>ofstream inherits from ostream (and ios)</a:t>
            </a:r>
          </a:p>
          <a:p>
            <a:pPr marL="320040" indent="-320040" algn="l" rtl="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altLang="zh-CN" sz="2400">
                <a:cs typeface="+mn-cs"/>
              </a:rPr>
              <a:t>iostream inherits from istream and ostream (&amp; ios)</a:t>
            </a:r>
          </a:p>
          <a:p>
            <a:pPr marL="320040" indent="-320040" algn="l" rtl="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altLang="zh-CN" sz="2400">
                <a:cs typeface="+mn-cs"/>
              </a:rPr>
              <a:t>fstream inherits from ifstream, iostream, and ofstream </a:t>
            </a:r>
          </a:p>
        </p:txBody>
      </p:sp>
      <p:pic>
        <p:nvPicPr>
          <p:cNvPr id="15363" name="Picture 6" descr="iostre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052513"/>
            <a:ext cx="42672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755650" y="344488"/>
            <a:ext cx="6962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pitchFamily="2" charset="-122"/>
              </a:rPr>
              <a:t>Classes for Stream I/O in C++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Asma AlOsaimi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Iostream</a:t>
            </a:r>
            <a:r>
              <a:rPr lang="en-US" dirty="0" smtClean="0"/>
              <a:t> &amp; </a:t>
            </a:r>
            <a:r>
              <a:rPr lang="en-US" dirty="0" err="1" smtClean="0"/>
              <a:t>fstream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l" rtl="0">
              <a:buFont typeface="Arial" pitchFamily="34" charset="0"/>
              <a:buChar char="•"/>
            </a:pPr>
            <a:r>
              <a:rPr lang="en-US" altLang="zh-CN" sz="1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interactive (</a:t>
            </a:r>
            <a:r>
              <a:rPr lang="en-US" altLang="zh-CN" sz="1800" b="1" dirty="0" err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iostream</a:t>
            </a:r>
            <a:r>
              <a:rPr lang="en-US" altLang="zh-CN" sz="1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)</a:t>
            </a:r>
          </a:p>
          <a:p>
            <a:pPr lvl="1" algn="l" rtl="0">
              <a:defRPr/>
            </a:pPr>
            <a:r>
              <a:rPr lang="en-US" altLang="zh-CN" sz="1800" b="1" dirty="0" err="1">
                <a:latin typeface="Arial" charset="0"/>
              </a:rPr>
              <a:t>cin</a:t>
            </a:r>
            <a:r>
              <a:rPr lang="en-US" altLang="zh-CN" sz="1800" dirty="0">
                <a:latin typeface="Arial" charset="0"/>
              </a:rPr>
              <a:t> - input stream associated with </a:t>
            </a:r>
            <a:r>
              <a:rPr lang="en-US" altLang="zh-CN" sz="1800" b="1" dirty="0">
                <a:latin typeface="Arial" charset="0"/>
              </a:rPr>
              <a:t>keyboard.</a:t>
            </a:r>
          </a:p>
          <a:p>
            <a:pPr lvl="1" algn="l" rtl="0">
              <a:defRPr/>
            </a:pPr>
            <a:r>
              <a:rPr lang="en-US" altLang="zh-CN" sz="1800" b="1" dirty="0" err="1">
                <a:latin typeface="Arial" charset="0"/>
              </a:rPr>
              <a:t>cout</a:t>
            </a:r>
            <a:r>
              <a:rPr lang="en-US" altLang="zh-CN" sz="1800" dirty="0">
                <a:latin typeface="Arial" charset="0"/>
              </a:rPr>
              <a:t> - output stream associated with </a:t>
            </a:r>
            <a:r>
              <a:rPr lang="en-US" altLang="zh-CN" sz="1800" b="1" dirty="0" smtClean="0">
                <a:latin typeface="Arial" charset="0"/>
              </a:rPr>
              <a:t>display.</a:t>
            </a:r>
          </a:p>
          <a:p>
            <a:pPr lvl="1" algn="l" rtl="0"/>
            <a:r>
              <a:rPr lang="en-US" altLang="zh-CN" sz="1800" b="1" dirty="0" err="1">
                <a:latin typeface="Arial" charset="0"/>
              </a:rPr>
              <a:t>Cerr</a:t>
            </a:r>
            <a:r>
              <a:rPr lang="en-US" altLang="zh-CN" sz="1800" b="1" dirty="0">
                <a:latin typeface="Arial" charset="0"/>
              </a:rPr>
              <a:t> - </a:t>
            </a:r>
            <a:r>
              <a:rPr lang="en-US" altLang="zh-CN" sz="1800" dirty="0">
                <a:latin typeface="Arial" charset="0"/>
              </a:rPr>
              <a:t>standard output for</a:t>
            </a:r>
            <a:r>
              <a:rPr lang="en-US" altLang="zh-CN" sz="1800" b="1" dirty="0">
                <a:latin typeface="Arial" charset="0"/>
              </a:rPr>
              <a:t> error </a:t>
            </a:r>
            <a:r>
              <a:rPr lang="en-US" altLang="zh-CN" sz="1800" b="1" dirty="0" smtClean="0">
                <a:latin typeface="Arial" charset="0"/>
              </a:rPr>
              <a:t>messages </a:t>
            </a:r>
            <a:r>
              <a:rPr lang="en-US" altLang="zh-CN" sz="1800" dirty="0" smtClean="0">
                <a:latin typeface="Arial" charset="0"/>
              </a:rPr>
              <a:t>and</a:t>
            </a:r>
            <a:r>
              <a:rPr lang="en-US" altLang="zh-CN" sz="1800" b="1" dirty="0" smtClean="0">
                <a:latin typeface="Arial" charset="0"/>
              </a:rPr>
              <a:t> </a:t>
            </a:r>
            <a:r>
              <a:rPr lang="en-US" altLang="zh-CN" sz="1800" dirty="0" smtClean="0">
                <a:latin typeface="Arial" charset="0"/>
              </a:rPr>
              <a:t>associated with </a:t>
            </a:r>
            <a:r>
              <a:rPr lang="en-US" altLang="zh-CN" sz="1800" b="1" dirty="0" smtClean="0">
                <a:latin typeface="Arial" charset="0"/>
              </a:rPr>
              <a:t>display.</a:t>
            </a:r>
            <a:endParaRPr lang="en-US" altLang="zh-CN" sz="1800" b="1" dirty="0">
              <a:latin typeface="Arial" charset="0"/>
            </a:endParaRPr>
          </a:p>
          <a:p>
            <a:pPr lvl="1" algn="l" rtl="0">
              <a:defRPr/>
            </a:pPr>
            <a:endParaRPr lang="en-US" altLang="zh-CN" sz="1800" b="1" dirty="0">
              <a:latin typeface="Arial" charset="0"/>
            </a:endParaRPr>
          </a:p>
          <a:p>
            <a:pPr marL="344488" indent="-287338" algn="l" rtl="0"/>
            <a:r>
              <a:rPr lang="en-US" altLang="zh-CN" sz="1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file stream </a:t>
            </a:r>
            <a:r>
              <a:rPr lang="en-US" altLang="zh-CN" sz="1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altLang="zh-CN" sz="1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zh-CN" sz="1800" b="1" dirty="0" err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fstream</a:t>
            </a:r>
            <a:endParaRPr lang="en-US" altLang="zh-CN" sz="1800" b="1" dirty="0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 marL="744538" lvl="1" indent="-287338" algn="l" rtl="0"/>
            <a:r>
              <a:rPr lang="en-US" altLang="zh-CN" sz="1800" b="1" dirty="0" smtClean="0">
                <a:latin typeface="Arial" charset="0"/>
              </a:rPr>
              <a:t> </a:t>
            </a:r>
            <a:r>
              <a:rPr lang="en-US" altLang="zh-CN" sz="1800" b="1" dirty="0" err="1" smtClean="0">
                <a:latin typeface="Arial" charset="0"/>
              </a:rPr>
              <a:t>ifstream</a:t>
            </a:r>
            <a:r>
              <a:rPr lang="en-US" altLang="zh-CN" sz="1800" dirty="0" smtClean="0">
                <a:latin typeface="Arial" charset="0"/>
              </a:rPr>
              <a:t> -</a:t>
            </a:r>
            <a:r>
              <a:rPr lang="en-US" sz="1800" dirty="0" smtClean="0"/>
              <a:t>File stream that receives or reads data from a file to a program.</a:t>
            </a:r>
            <a:endParaRPr lang="en-US" altLang="zh-CN" sz="1800" dirty="0" smtClean="0">
              <a:latin typeface="Arial" charset="0"/>
            </a:endParaRPr>
          </a:p>
          <a:p>
            <a:pPr marL="744538" lvl="1" indent="-287338" algn="l" rtl="0"/>
            <a:r>
              <a:rPr lang="en-US" altLang="zh-CN" sz="1800" b="1" dirty="0" err="1" smtClean="0">
                <a:latin typeface="Arial" charset="0"/>
              </a:rPr>
              <a:t>ofstream</a:t>
            </a:r>
            <a:r>
              <a:rPr lang="en-US" altLang="zh-CN" sz="1800" dirty="0" smtClean="0">
                <a:latin typeface="Arial" charset="0"/>
              </a:rPr>
              <a:t> - </a:t>
            </a:r>
            <a:r>
              <a:rPr lang="en-US" sz="1800" dirty="0" smtClean="0"/>
              <a:t>File stream that sends or writes data to a file</a:t>
            </a:r>
            <a:r>
              <a:rPr lang="en-US" altLang="zh-CN" sz="1800" dirty="0" smtClean="0">
                <a:latin typeface="Arial" charset="0"/>
              </a:rPr>
              <a:t>.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Asma AlOsaimi</a:t>
            </a:r>
            <a:endParaRPr lang="ar-S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dirty="0" smtClean="0"/>
              <a:t>For each file your program uses, regardless of file’s type, a distinct file stream object must be created</a:t>
            </a:r>
          </a:p>
          <a:p>
            <a:pPr algn="l" rtl="0"/>
            <a:endParaRPr lang="en-US" sz="2400" dirty="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Stream Objects (continued)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(c) Asma AlOsaimi</a:t>
            </a:r>
          </a:p>
        </p:txBody>
      </p:sp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95600"/>
            <a:ext cx="77628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  <a:noFill/>
        </p:spPr>
        <p:txBody>
          <a:bodyPr/>
          <a:lstStyle/>
          <a:p>
            <a:pPr algn="l" rtl="0"/>
            <a:r>
              <a:rPr lang="en-US" altLang="zh-CN" dirty="0" smtClean="0"/>
              <a:t>General File I/O </a:t>
            </a:r>
            <a:r>
              <a:rPr lang="en-US" altLang="zh-CN" dirty="0" smtClean="0">
                <a:solidFill>
                  <a:srgbClr val="FF0000"/>
                </a:solidFill>
              </a:rPr>
              <a:t>Steps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23850" y="1600200"/>
            <a:ext cx="8280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Verdana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SimSun" pitchFamily="2" charset="-122"/>
              </a:defRPr>
            </a:lvl9pPr>
          </a:lstStyle>
          <a:p>
            <a:pPr algn="l" rtl="0" eaLnBrk="1" hangingPunct="1">
              <a:buFont typeface="Tw Cen MT" pitchFamily="34" charset="0"/>
              <a:buAutoNum type="arabicPeriod"/>
            </a:pPr>
            <a:r>
              <a:rPr lang="en-GB" sz="2000" b="1" dirty="0"/>
              <a:t>Include</a:t>
            </a:r>
            <a:r>
              <a:rPr lang="en-GB" sz="2000" dirty="0"/>
              <a:t> the header file </a:t>
            </a:r>
            <a:r>
              <a:rPr lang="en-GB" sz="2000" dirty="0" err="1"/>
              <a:t>fstream</a:t>
            </a:r>
            <a:r>
              <a:rPr lang="en-GB" sz="2000" dirty="0"/>
              <a:t> in the program</a:t>
            </a:r>
            <a:r>
              <a:rPr lang="en-GB" sz="2000" dirty="0" smtClean="0"/>
              <a:t>.</a:t>
            </a:r>
          </a:p>
          <a:p>
            <a:pPr algn="l" rtl="0" eaLnBrk="1" hangingPunct="1">
              <a:buFont typeface="+mj-lt"/>
              <a:buAutoNum type="arabicPeriod"/>
            </a:pPr>
            <a:endParaRPr lang="en-GB" sz="2000" dirty="0"/>
          </a:p>
          <a:p>
            <a:pPr algn="l" rtl="0" eaLnBrk="1" hangingPunct="1">
              <a:buFont typeface="Tw Cen MT" pitchFamily="34" charset="0"/>
              <a:buAutoNum type="arabicPeriod"/>
            </a:pPr>
            <a:r>
              <a:rPr lang="en-GB" sz="2000" dirty="0"/>
              <a:t>Declare file </a:t>
            </a:r>
            <a:r>
              <a:rPr lang="en-GB" sz="2000" b="1" dirty="0"/>
              <a:t>stream </a:t>
            </a:r>
            <a:r>
              <a:rPr lang="en-GB" sz="2000" b="1" dirty="0" smtClean="0"/>
              <a:t>variables</a:t>
            </a:r>
            <a:r>
              <a:rPr lang="en-GB" sz="2000" dirty="0" smtClean="0"/>
              <a:t>.</a:t>
            </a:r>
          </a:p>
          <a:p>
            <a:pPr algn="l" rtl="0" eaLnBrk="1" hangingPunct="1">
              <a:buFont typeface="+mj-lt"/>
              <a:buAutoNum type="arabicPeriod"/>
            </a:pPr>
            <a:endParaRPr lang="en-GB" sz="2000" dirty="0" smtClean="0"/>
          </a:p>
          <a:p>
            <a:pPr algn="l" rtl="0" eaLnBrk="1" hangingPunct="1">
              <a:buFont typeface="Tw Cen MT" pitchFamily="34" charset="0"/>
              <a:buAutoNum type="arabicPeriod"/>
            </a:pPr>
            <a:r>
              <a:rPr lang="en-US" sz="2000" dirty="0" smtClean="0"/>
              <a:t>Connecting stream object name to external filename: </a:t>
            </a:r>
            <a:r>
              <a:rPr lang="en-US" sz="2000" b="1" dirty="0" smtClean="0"/>
              <a:t>opening a file</a:t>
            </a:r>
          </a:p>
          <a:p>
            <a:pPr algn="l" rtl="0" eaLnBrk="1" hangingPunct="1">
              <a:buFont typeface="+mj-lt"/>
              <a:buAutoNum type="arabicPeriod"/>
            </a:pPr>
            <a:endParaRPr lang="en-US" sz="2000" b="1" dirty="0" smtClean="0"/>
          </a:p>
          <a:p>
            <a:pPr algn="l" rtl="0" eaLnBrk="1" hangingPunct="1">
              <a:buFont typeface="Tw Cen MT" pitchFamily="34" charset="0"/>
              <a:buAutoNum type="arabicPeriod"/>
            </a:pPr>
            <a:r>
              <a:rPr lang="en-US" sz="2000" dirty="0" smtClean="0"/>
              <a:t>Determining whether </a:t>
            </a:r>
            <a:r>
              <a:rPr lang="en-US" sz="2000" b="1" dirty="0" smtClean="0"/>
              <a:t>successful </a:t>
            </a:r>
            <a:r>
              <a:rPr lang="en-US" sz="2000" dirty="0" smtClean="0"/>
              <a:t>connection has been made</a:t>
            </a:r>
          </a:p>
          <a:p>
            <a:pPr algn="l" rtl="0" eaLnBrk="1" hangingPunct="1">
              <a:buFont typeface="+mj-lt"/>
              <a:buAutoNum type="arabicPeriod"/>
            </a:pPr>
            <a:endParaRPr lang="en-GB" sz="2000" dirty="0" smtClean="0"/>
          </a:p>
          <a:p>
            <a:pPr algn="l" rtl="0" eaLnBrk="1" hangingPunct="1">
              <a:buFont typeface="Tw Cen MT" pitchFamily="34" charset="0"/>
              <a:buAutoNum type="arabicPeriod"/>
            </a:pPr>
            <a:r>
              <a:rPr lang="en-GB" sz="2000" dirty="0" smtClean="0"/>
              <a:t>Use </a:t>
            </a:r>
            <a:r>
              <a:rPr lang="en-GB" sz="2000" dirty="0"/>
              <a:t>the file stream variables with </a:t>
            </a:r>
            <a:r>
              <a:rPr lang="en-GB" sz="2000" b="1" dirty="0"/>
              <a:t>&gt;&gt;</a:t>
            </a:r>
            <a:r>
              <a:rPr lang="en-GB" sz="2000" dirty="0"/>
              <a:t>, </a:t>
            </a:r>
            <a:r>
              <a:rPr lang="en-GB" sz="2000" b="1" dirty="0"/>
              <a:t>&lt;&lt;</a:t>
            </a:r>
            <a:r>
              <a:rPr lang="en-GB" sz="2000" dirty="0"/>
              <a:t>, or other </a:t>
            </a:r>
            <a:r>
              <a:rPr lang="en-GB" sz="2000" dirty="0" smtClean="0"/>
              <a:t>input/output functions (</a:t>
            </a:r>
            <a:r>
              <a:rPr lang="en-GB" sz="2000" dirty="0" err="1" smtClean="0"/>
              <a:t>ex:read</a:t>
            </a:r>
            <a:r>
              <a:rPr lang="en-GB" sz="2000" dirty="0" smtClean="0"/>
              <a:t> , write).</a:t>
            </a:r>
          </a:p>
          <a:p>
            <a:pPr algn="l" rtl="0" eaLnBrk="1" hangingPunct="1">
              <a:buFont typeface="+mj-lt"/>
              <a:buAutoNum type="arabicPeriod"/>
            </a:pPr>
            <a:endParaRPr lang="en-GB" sz="2000" dirty="0" smtClean="0"/>
          </a:p>
          <a:p>
            <a:pPr algn="l" rtl="0" eaLnBrk="1" hangingPunct="1">
              <a:buFont typeface="Tw Cen MT" pitchFamily="34" charset="0"/>
              <a:buAutoNum type="arabicPeriod"/>
            </a:pPr>
            <a:r>
              <a:rPr lang="en-US" sz="2000" dirty="0" smtClean="0"/>
              <a:t>Closing connection: </a:t>
            </a:r>
            <a:r>
              <a:rPr lang="en-US" sz="2000" b="1" dirty="0" smtClean="0"/>
              <a:t>closing a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1A6E-6C51-44C3-8E56-3B81A5C30045}" type="slidenum">
              <a:rPr lang="ar-SA" smtClean="0"/>
              <a:pPr/>
              <a:t>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Asma AlOsaimi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zh-CN" dirty="0" smtClean="0"/>
              <a:t>General File I/O </a:t>
            </a:r>
            <a:r>
              <a:rPr lang="en-US" altLang="zh-CN" dirty="0" smtClean="0">
                <a:solidFill>
                  <a:srgbClr val="FF0000"/>
                </a:solidFill>
              </a:rPr>
              <a:t>Steps </a:t>
            </a:r>
            <a:r>
              <a:rPr lang="en-US" altLang="zh-CN" dirty="0" smtClean="0"/>
              <a:t> </a:t>
            </a:r>
            <a:r>
              <a:rPr lang="en-US" altLang="zh-CN" sz="3600" dirty="0" smtClean="0"/>
              <a:t>(cont.) 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 algn="l" rtl="0">
              <a:buFont typeface="+mj-lt"/>
              <a:buAutoNum type="arabicPeriod"/>
              <a:defRPr/>
            </a:pPr>
            <a:r>
              <a:rPr lang="en-US" dirty="0" smtClean="0">
                <a:latin typeface="Times New Roman" charset="0"/>
              </a:rPr>
              <a:t> </a:t>
            </a:r>
            <a:r>
              <a:rPr lang="en-GB" b="1" dirty="0" smtClean="0"/>
              <a:t>Include</a:t>
            </a:r>
            <a:r>
              <a:rPr lang="en-GB" dirty="0" smtClean="0"/>
              <a:t> the header file </a:t>
            </a:r>
            <a:r>
              <a:rPr lang="en-GB" dirty="0" err="1" smtClean="0"/>
              <a:t>fstream</a:t>
            </a:r>
            <a:r>
              <a:rPr lang="en-GB" dirty="0" smtClean="0"/>
              <a:t> in the program.</a:t>
            </a:r>
            <a:endParaRPr lang="en-US" dirty="0" smtClean="0">
              <a:latin typeface="Times New Roman" charset="0"/>
            </a:endParaRPr>
          </a:p>
          <a:p>
            <a:pPr lvl="1" algn="l" rtl="0">
              <a:buNone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#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include &lt;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fstream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&gt;</a:t>
            </a:r>
          </a:p>
          <a:p>
            <a:pPr lvl="1" algn="l" rtl="0">
              <a:buNone/>
              <a:defRPr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charset="0"/>
            </a:endParaRPr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GB" dirty="0" smtClean="0"/>
              <a:t>Declare file </a:t>
            </a:r>
            <a:r>
              <a:rPr lang="en-GB" b="1" dirty="0" smtClean="0"/>
              <a:t>stream variables</a:t>
            </a:r>
            <a:r>
              <a:rPr lang="en-GB" dirty="0" smtClean="0"/>
              <a:t>.</a:t>
            </a:r>
            <a:endParaRPr lang="en-US" dirty="0">
              <a:latin typeface="Times New Roman" charset="0"/>
            </a:endParaRPr>
          </a:p>
          <a:p>
            <a:pPr lvl="1" algn="l" rtl="0">
              <a:buNone/>
              <a:defRPr/>
            </a:pP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ifstream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inStream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; </a:t>
            </a:r>
            <a:r>
              <a:rPr lang="en-US" b="1" dirty="0" smtClean="0">
                <a:solidFill>
                  <a:srgbClr val="00B050"/>
                </a:solidFill>
                <a:latin typeface="Times New Roman" charset="0"/>
              </a:rPr>
              <a:t>//input : read</a:t>
            </a:r>
            <a:endParaRPr lang="en-US" b="1" dirty="0">
              <a:solidFill>
                <a:srgbClr val="00B050"/>
              </a:solidFill>
              <a:latin typeface="Times New Roman" charset="0"/>
            </a:endParaRPr>
          </a:p>
          <a:p>
            <a:pPr lvl="1" algn="l" rtl="0">
              <a:buNone/>
              <a:defRPr/>
            </a:pP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ofstream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outStream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; </a:t>
            </a:r>
            <a:r>
              <a:rPr lang="en-US" b="1" dirty="0" smtClean="0">
                <a:solidFill>
                  <a:srgbClr val="00B050"/>
                </a:solidFill>
                <a:latin typeface="Times New Roman" charset="0"/>
              </a:rPr>
              <a:t>//Output :write</a:t>
            </a:r>
          </a:p>
          <a:p>
            <a:pPr lvl="1" algn="l" rtl="0">
              <a:buNone/>
              <a:defRPr/>
            </a:pP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Fstream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 both; </a:t>
            </a:r>
            <a:r>
              <a:rPr lang="en-US" b="1" dirty="0" smtClean="0">
                <a:solidFill>
                  <a:srgbClr val="00B050"/>
                </a:solidFill>
                <a:latin typeface="Times New Roman" charset="0"/>
              </a:rPr>
              <a:t>//</a:t>
            </a:r>
            <a:r>
              <a:rPr lang="en-US" b="1" dirty="0" err="1" smtClean="0">
                <a:solidFill>
                  <a:srgbClr val="00B050"/>
                </a:solidFill>
                <a:latin typeface="Times New Roman" charset="0"/>
              </a:rPr>
              <a:t>Input+output</a:t>
            </a:r>
            <a:endParaRPr lang="en-US" b="1" dirty="0" smtClean="0">
              <a:solidFill>
                <a:srgbClr val="00B050"/>
              </a:solidFill>
              <a:latin typeface="Times New Roman" charset="0"/>
            </a:endParaRPr>
          </a:p>
          <a:p>
            <a:pPr lvl="1" algn="l" rtl="0">
              <a:buNone/>
              <a:defRPr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charset="0"/>
            </a:endParaRPr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dirty="0" smtClean="0"/>
              <a:t>Connecting stream object name to external filename: </a:t>
            </a:r>
            <a:r>
              <a:rPr lang="en-US" b="1" dirty="0" smtClean="0"/>
              <a:t>opening a file</a:t>
            </a:r>
            <a:endParaRPr lang="en-US" dirty="0">
              <a:latin typeface="Times New Roman" charset="0"/>
            </a:endParaRPr>
          </a:p>
          <a:p>
            <a:pPr lvl="1" algn="l" rtl="0">
              <a:buNone/>
              <a:defRPr/>
            </a:pP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inStream.open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("infile.dat");</a:t>
            </a:r>
          </a:p>
          <a:p>
            <a:pPr lvl="1" algn="l" rtl="0">
              <a:buNone/>
              <a:defRPr/>
            </a:pP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outStream.open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("outfile.dat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");</a:t>
            </a:r>
          </a:p>
          <a:p>
            <a:pPr lvl="1" algn="l" rtl="0">
              <a:buNone/>
              <a:defRPr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charset="0"/>
            </a:endParaRPr>
          </a:p>
          <a:p>
            <a:pPr algn="l" rtl="0">
              <a:buFont typeface="Tw Cen MT" pitchFamily="34" charset="0"/>
              <a:buAutoNum type="arabicPeriod"/>
            </a:pPr>
            <a:r>
              <a:rPr lang="en-US" dirty="0" smtClean="0"/>
              <a:t>Determining whether </a:t>
            </a:r>
            <a:r>
              <a:rPr lang="en-US" b="1" dirty="0" smtClean="0"/>
              <a:t>successful </a:t>
            </a:r>
            <a:r>
              <a:rPr lang="en-US" dirty="0" smtClean="0"/>
              <a:t>connection has been made</a:t>
            </a:r>
          </a:p>
          <a:p>
            <a:pPr lvl="1" algn="l" rtl="0">
              <a:buNone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if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(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inStream.fail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())</a:t>
            </a:r>
          </a:p>
          <a:p>
            <a:pPr lvl="1" algn="l" rtl="0">
              <a:buNone/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{   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cout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 &lt;&lt; "Input file open failed\n";</a:t>
            </a:r>
          </a:p>
          <a:p>
            <a:pPr lvl="1" algn="l" rtl="0">
              <a:buNone/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    exit(1);	</a:t>
            </a:r>
            <a:r>
              <a:rPr lang="en-US" b="1" dirty="0">
                <a:latin typeface="Times New Roman" charset="0"/>
              </a:rPr>
              <a:t>// requires </a:t>
            </a:r>
            <a:r>
              <a:rPr lang="en-US" b="1" dirty="0" smtClean="0">
                <a:latin typeface="Times New Roman" charset="0"/>
              </a:rPr>
              <a:t>&lt;</a:t>
            </a:r>
            <a:r>
              <a:rPr lang="en-US" b="1" dirty="0" err="1" smtClean="0">
                <a:latin typeface="Times New Roman" charset="0"/>
              </a:rPr>
              <a:t>cstdlib</a:t>
            </a:r>
            <a:r>
              <a:rPr lang="en-US" b="1" dirty="0" smtClean="0">
                <a:latin typeface="Times New Roman" charset="0"/>
              </a:rPr>
              <a:t>&gt;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</a:rPr>
              <a:t>}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charset="0"/>
            </a:endParaRPr>
          </a:p>
          <a:p>
            <a:pPr algn="l" rtl="0"/>
            <a:endParaRPr lang="ar-SA" dirty="0"/>
          </a:p>
        </p:txBody>
      </p:sp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(c) Asma AlOsaimi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111A78-8FB6-46DC-BB8A-4521BAC1411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1173</Words>
  <Application>Microsoft Office PowerPoint</Application>
  <PresentationFormat>On-screen Show (4:3)</PresentationFormat>
  <Paragraphs>207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Programming II</vt:lpstr>
      <vt:lpstr>Objectives</vt:lpstr>
      <vt:lpstr>Working with files</vt:lpstr>
      <vt:lpstr>Files and Streams</vt:lpstr>
      <vt:lpstr>PowerPoint Presentation</vt:lpstr>
      <vt:lpstr>Iostream &amp; fstream</vt:lpstr>
      <vt:lpstr>File Stream Objects (continued)</vt:lpstr>
      <vt:lpstr>General File I/O Steps</vt:lpstr>
      <vt:lpstr>General File I/O Steps  (cont.) </vt:lpstr>
      <vt:lpstr>  General File I/O Steps  (cont.)</vt:lpstr>
      <vt:lpstr>Step#3  opening a file</vt:lpstr>
      <vt:lpstr>Step#3  opening a file :File Open Mode</vt:lpstr>
      <vt:lpstr>Step#3  opening a file  (cont.)</vt:lpstr>
      <vt:lpstr>Step#4  successful connection ?</vt:lpstr>
      <vt:lpstr>Sequential access vs. Random access</vt:lpstr>
      <vt:lpstr>Sequential access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Lecture#11</dc:title>
  <dc:creator>Asma</dc:creator>
  <cp:lastModifiedBy>Sara</cp:lastModifiedBy>
  <cp:revision>29</cp:revision>
  <dcterms:created xsi:type="dcterms:W3CDTF">2014-12-02T07:15:46Z</dcterms:created>
  <dcterms:modified xsi:type="dcterms:W3CDTF">2015-11-30T12:30:15Z</dcterms:modified>
</cp:coreProperties>
</file>