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sldIdLst>
    <p:sldId id="256" r:id="rId5"/>
    <p:sldId id="273" r:id="rId6"/>
    <p:sldId id="274" r:id="rId7"/>
    <p:sldId id="275" r:id="rId8"/>
    <p:sldId id="276" r:id="rId9"/>
    <p:sldId id="277" r:id="rId10"/>
    <p:sldId id="278" r:id="rId11"/>
    <p:sldId id="287" r:id="rId12"/>
    <p:sldId id="288" r:id="rId13"/>
    <p:sldId id="289" r:id="rId14"/>
    <p:sldId id="290" r:id="rId15"/>
    <p:sldId id="294" r:id="rId16"/>
    <p:sldId id="291" r:id="rId17"/>
    <p:sldId id="292" r:id="rId18"/>
    <p:sldId id="29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2575"/>
    <a:srgbClr val="E7CB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595" autoAdjust="0"/>
  </p:normalViewPr>
  <p:slideViewPr>
    <p:cSldViewPr>
      <p:cViewPr>
        <p:scale>
          <a:sx n="70" d="100"/>
          <a:sy n="70" d="100"/>
        </p:scale>
        <p:origin x="-480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5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9BB5457-DA10-487D-BFD8-78E090332A3E}" type="datetimeFigureOut">
              <a:rPr lang="en-GB" smtClean="0"/>
              <a:pPr/>
              <a:t>10/04/2017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6DB94E5-D865-4B06-8462-FC3C7BB1F31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4077072"/>
            <a:ext cx="8458200" cy="1470025"/>
          </a:xfrm>
        </p:spPr>
        <p:txBody>
          <a:bodyPr/>
          <a:lstStyle/>
          <a:p>
            <a:pPr algn="l" rtl="0"/>
            <a:r>
              <a:rPr lang="en-GB" dirty="0">
                <a:solidFill>
                  <a:srgbClr val="472575"/>
                </a:solidFill>
              </a:rPr>
              <a:t>Pointer Data Type and Pointer </a:t>
            </a:r>
            <a:r>
              <a:rPr lang="en-GB" dirty="0" smtClean="0">
                <a:solidFill>
                  <a:srgbClr val="472575"/>
                </a:solidFill>
              </a:rPr>
              <a:t>Variables</a:t>
            </a:r>
            <a:r>
              <a:rPr lang="ar-SA" dirty="0" smtClean="0">
                <a:solidFill>
                  <a:srgbClr val="472575"/>
                </a:solidFill>
              </a:rPr>
              <a:t> </a:t>
            </a:r>
            <a:r>
              <a:rPr lang="en-US" dirty="0" smtClean="0">
                <a:solidFill>
                  <a:srgbClr val="472575"/>
                </a:solidFill>
              </a:rPr>
              <a:t> III</a:t>
            </a:r>
            <a:endParaRPr lang="en-GB" dirty="0">
              <a:solidFill>
                <a:srgbClr val="47257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7560840" cy="1752600"/>
          </a:xfrm>
        </p:spPr>
        <p:txBody>
          <a:bodyPr>
            <a:noAutofit/>
          </a:bodyPr>
          <a:lstStyle/>
          <a:p>
            <a:pPr marL="457200" indent="-457200" algn="l" rtl="0"/>
            <a:r>
              <a:rPr lang="en-GB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CS1201:</a:t>
            </a:r>
            <a:br>
              <a:rPr lang="en-GB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Programming Language 2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2514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By: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</a:rPr>
              <a:t>Nouf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smtClean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Times New Roman" pitchFamily="18" charset="0"/>
              </a:rPr>
              <a:t>Aljaffan</a:t>
            </a:r>
            <a:endParaRPr lang="en-GB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</a:rPr>
              <a:t>Edited</a:t>
            </a:r>
            <a:r>
              <a:rPr lang="en-US" b="1" dirty="0"/>
              <a:t> </a:t>
            </a:r>
            <a:r>
              <a:rPr lang="en-US" dirty="0" smtClean="0">
                <a:solidFill>
                  <a:schemeClr val="bg1"/>
                </a:solidFill>
              </a:rPr>
              <a:t>by : </a:t>
            </a:r>
            <a:r>
              <a:rPr lang="en-US" dirty="0" err="1" smtClean="0">
                <a:solidFill>
                  <a:schemeClr val="bg1"/>
                </a:solidFill>
              </a:rPr>
              <a:t>Nouf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en-US" dirty="0" err="1" smtClean="0">
                <a:solidFill>
                  <a:schemeClr val="bg1"/>
                </a:solidFill>
              </a:rPr>
              <a:t>Almunyif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98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953848"/>
          </a:xfrm>
        </p:spPr>
        <p:txBody>
          <a:bodyPr>
            <a:normAutofit/>
          </a:bodyPr>
          <a:lstStyle/>
          <a:p>
            <a:pPr algn="l" rtl="0"/>
            <a:r>
              <a:rPr lang="en-GB" dirty="0"/>
              <a:t>Of course, after performing a </a:t>
            </a:r>
            <a:r>
              <a:rPr lang="en-GB" dirty="0" smtClean="0"/>
              <a:t>few increment </a:t>
            </a:r>
            <a:r>
              <a:rPr lang="en-GB" dirty="0"/>
              <a:t>operations, it is possible to lose track of the first array component</a:t>
            </a:r>
            <a:r>
              <a:rPr lang="en-GB" dirty="0" smtClean="0"/>
              <a:t>.</a:t>
            </a:r>
          </a:p>
          <a:p>
            <a:pPr algn="l" rtl="0"/>
            <a:r>
              <a:rPr lang="en-GB" dirty="0" smtClean="0"/>
              <a:t>C</a:t>
            </a:r>
            <a:r>
              <a:rPr lang="en-GB" dirty="0"/>
              <a:t>++ </a:t>
            </a:r>
            <a:r>
              <a:rPr lang="en-GB" dirty="0" smtClean="0"/>
              <a:t>allows us </a:t>
            </a:r>
            <a:r>
              <a:rPr lang="en-GB" dirty="0"/>
              <a:t>to use array notation to access these memory locations. For example, the statements</a:t>
            </a:r>
            <a:r>
              <a:rPr lang="en-GB" dirty="0" smtClean="0"/>
              <a:t>:</a:t>
            </a:r>
          </a:p>
          <a:p>
            <a:pPr algn="l" rtl="0"/>
            <a:endParaRPr lang="en-GB" dirty="0"/>
          </a:p>
          <a:p>
            <a:pPr algn="l" rtl="0"/>
            <a:r>
              <a:rPr lang="en-GB" dirty="0"/>
              <a:t>p[0] = 25;</a:t>
            </a:r>
          </a:p>
          <a:p>
            <a:pPr algn="l" rtl="0"/>
            <a:r>
              <a:rPr lang="en-GB" dirty="0"/>
              <a:t>p[1] = 35</a:t>
            </a:r>
            <a:r>
              <a:rPr lang="en-GB" dirty="0" smtClean="0"/>
              <a:t>;</a:t>
            </a:r>
          </a:p>
          <a:p>
            <a:pPr algn="l" rtl="0"/>
            <a:endParaRPr lang="en-GB" dirty="0"/>
          </a:p>
          <a:p>
            <a:pPr algn="l" rtl="0"/>
            <a:r>
              <a:rPr lang="en-GB" dirty="0" smtClean="0"/>
              <a:t> p[0] refers </a:t>
            </a:r>
            <a:r>
              <a:rPr lang="en-GB" dirty="0"/>
              <a:t>to the first array component, p[1] refers to the second array </a:t>
            </a:r>
            <a:r>
              <a:rPr lang="en-GB" dirty="0" smtClean="0"/>
              <a:t>component</a:t>
            </a:r>
          </a:p>
          <a:p>
            <a:pPr algn="l" rt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8715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91264" cy="5665816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GB" dirty="0"/>
              <a:t>p[</a:t>
            </a:r>
            <a:r>
              <a:rPr lang="en-GB" dirty="0" err="1"/>
              <a:t>i</a:t>
            </a:r>
            <a:r>
              <a:rPr lang="en-GB" dirty="0"/>
              <a:t>] refers to the (</a:t>
            </a:r>
            <a:r>
              <a:rPr lang="en-GB" dirty="0" err="1" smtClean="0"/>
              <a:t>i</a:t>
            </a:r>
            <a:r>
              <a:rPr lang="en-GB" dirty="0" smtClean="0"/>
              <a:t>)</a:t>
            </a:r>
            <a:r>
              <a:rPr lang="en-GB" dirty="0" err="1" smtClean="0"/>
              <a:t>th</a:t>
            </a:r>
            <a:r>
              <a:rPr lang="en-GB" dirty="0" smtClean="0"/>
              <a:t> </a:t>
            </a:r>
            <a:r>
              <a:rPr lang="en-GB" dirty="0"/>
              <a:t>array component. After the preceding </a:t>
            </a:r>
            <a:r>
              <a:rPr lang="en-GB" dirty="0" smtClean="0"/>
              <a:t>statements execute</a:t>
            </a:r>
            <a:r>
              <a:rPr lang="en-GB" dirty="0"/>
              <a:t>, p still points to the first array component</a:t>
            </a:r>
            <a:r>
              <a:rPr lang="en-GB" dirty="0" smtClean="0"/>
              <a:t>.</a:t>
            </a:r>
          </a:p>
          <a:p>
            <a:pPr algn="l" rtl="0"/>
            <a:endParaRPr lang="en-GB" dirty="0"/>
          </a:p>
          <a:p>
            <a:pPr algn="l" rtl="0"/>
            <a:r>
              <a:rPr lang="en-GB" dirty="0" smtClean="0"/>
              <a:t>the </a:t>
            </a:r>
            <a:r>
              <a:rPr lang="en-GB" dirty="0"/>
              <a:t>following for </a:t>
            </a:r>
            <a:r>
              <a:rPr lang="en-GB" dirty="0" smtClean="0"/>
              <a:t>loop initializes each </a:t>
            </a:r>
            <a:r>
              <a:rPr lang="en-GB" dirty="0"/>
              <a:t>array component to 0</a:t>
            </a:r>
            <a:r>
              <a:rPr lang="en-GB" dirty="0" smtClean="0"/>
              <a:t>:</a:t>
            </a:r>
          </a:p>
          <a:p>
            <a:pPr algn="l" rtl="0"/>
            <a:endParaRPr lang="en-GB" dirty="0"/>
          </a:p>
          <a:p>
            <a:pPr algn="l" rtl="0"/>
            <a:endParaRPr lang="en-GB" dirty="0" smtClean="0"/>
          </a:p>
          <a:p>
            <a:pPr algn="l" rtl="0"/>
            <a:endParaRPr lang="en-GB" dirty="0"/>
          </a:p>
          <a:p>
            <a:pPr algn="l" rtl="0"/>
            <a:r>
              <a:rPr lang="en-GB" dirty="0"/>
              <a:t>When the array notation is used to process the array pointed to by p, p stays fixed </a:t>
            </a:r>
            <a:r>
              <a:rPr lang="en-GB" dirty="0" smtClean="0"/>
              <a:t>at the </a:t>
            </a:r>
            <a:r>
              <a:rPr lang="en-GB" dirty="0"/>
              <a:t>first memory location. Moreover, p is a dynamic array created during </a:t>
            </a:r>
            <a:r>
              <a:rPr lang="en-GB" dirty="0" smtClean="0"/>
              <a:t>program execution</a:t>
            </a:r>
            <a:r>
              <a:rPr lang="en-GB" dirty="0"/>
              <a:t>.</a:t>
            </a:r>
            <a:endParaRPr lang="en-GB" dirty="0" smtClean="0"/>
          </a:p>
          <a:p>
            <a:pPr algn="l" rtl="0"/>
            <a:endParaRPr lang="en-GB" dirty="0"/>
          </a:p>
          <a:p>
            <a:pPr algn="l" rtl="0"/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573016"/>
            <a:ext cx="3448883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86203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09832"/>
          </a:xfrm>
        </p:spPr>
        <p:txBody>
          <a:bodyPr/>
          <a:lstStyle/>
          <a:p>
            <a:pPr algn="l" rtl="0"/>
            <a:r>
              <a:rPr lang="en-GB" dirty="0"/>
              <a:t>The following program segment illustrates how to obtain a user’s response to get the </a:t>
            </a:r>
            <a:r>
              <a:rPr lang="en-GB" dirty="0" smtClean="0"/>
              <a:t>array size </a:t>
            </a:r>
            <a:r>
              <a:rPr lang="en-GB" dirty="0"/>
              <a:t>and create a dynamic array during program execution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924944"/>
            <a:ext cx="792233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5265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/>
          <a:lstStyle/>
          <a:p>
            <a:pPr algn="l" rtl="0"/>
            <a:r>
              <a:rPr lang="en-GB" dirty="0" smtClean="0">
                <a:solidFill>
                  <a:srgbClr val="FF0000"/>
                </a:solidFill>
              </a:rPr>
              <a:t>List</a:t>
            </a:r>
            <a:r>
              <a:rPr lang="en-GB" dirty="0" smtClean="0"/>
              <a:t> itself is </a:t>
            </a:r>
            <a:r>
              <a:rPr lang="en-GB" dirty="0"/>
              <a:t>a variable, and the value stored in list is the base address of the array—that is, </a:t>
            </a:r>
            <a:r>
              <a:rPr lang="en-GB" dirty="0" smtClean="0"/>
              <a:t>the address </a:t>
            </a:r>
            <a:r>
              <a:rPr lang="en-GB" dirty="0"/>
              <a:t>of the first array component. Suppose the address of the first array component is</a:t>
            </a:r>
          </a:p>
          <a:p>
            <a:pPr algn="l" rtl="0"/>
            <a:r>
              <a:rPr lang="en-GB" dirty="0"/>
              <a:t>1000.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2093193" cy="943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267969"/>
            <a:ext cx="4896223" cy="2590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9030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65816"/>
          </a:xfrm>
        </p:spPr>
        <p:txBody>
          <a:bodyPr>
            <a:normAutofit/>
          </a:bodyPr>
          <a:lstStyle/>
          <a:p>
            <a:pPr algn="l" rtl="0"/>
            <a:r>
              <a:rPr lang="en-GB" dirty="0"/>
              <a:t>Because the value of list, which is 1000, is a memory address, list is a </a:t>
            </a:r>
            <a:r>
              <a:rPr lang="en-GB" dirty="0" smtClean="0"/>
              <a:t>pointer variable</a:t>
            </a:r>
            <a:r>
              <a:rPr lang="en-GB" dirty="0"/>
              <a:t>. </a:t>
            </a:r>
            <a:endParaRPr lang="en-GB" dirty="0" smtClean="0"/>
          </a:p>
          <a:p>
            <a:pPr algn="l" rtl="0"/>
            <a:r>
              <a:rPr lang="en-GB" dirty="0" smtClean="0"/>
              <a:t>However</a:t>
            </a:r>
            <a:r>
              <a:rPr lang="en-GB" dirty="0"/>
              <a:t>, the value stored in list, which is 1000, </a:t>
            </a:r>
            <a:r>
              <a:rPr lang="en-GB" dirty="0">
                <a:solidFill>
                  <a:srgbClr val="FF0000"/>
                </a:solidFill>
              </a:rPr>
              <a:t>cannot be altered </a:t>
            </a:r>
            <a:r>
              <a:rPr lang="en-GB" dirty="0" smtClean="0"/>
              <a:t>during program </a:t>
            </a:r>
            <a:r>
              <a:rPr lang="en-GB" dirty="0"/>
              <a:t>execution. That is, the value of list is </a:t>
            </a:r>
            <a:r>
              <a:rPr lang="en-GB" dirty="0">
                <a:solidFill>
                  <a:srgbClr val="FF0000"/>
                </a:solidFill>
              </a:rPr>
              <a:t>constant</a:t>
            </a:r>
            <a:r>
              <a:rPr lang="en-GB" dirty="0" smtClean="0"/>
              <a:t>.</a:t>
            </a:r>
          </a:p>
          <a:p>
            <a:pPr algn="l" rtl="0"/>
            <a:r>
              <a:rPr lang="en-GB" u="sng" dirty="0" smtClean="0"/>
              <a:t>Therefore</a:t>
            </a:r>
            <a:r>
              <a:rPr lang="en-GB" u="sng" dirty="0"/>
              <a:t>, the increment </a:t>
            </a:r>
            <a:r>
              <a:rPr lang="en-GB" u="sng" dirty="0" smtClean="0"/>
              <a:t>and decrement </a:t>
            </a:r>
            <a:r>
              <a:rPr lang="en-GB" u="sng" dirty="0"/>
              <a:t>operations cannot be applied to list</a:t>
            </a:r>
            <a:r>
              <a:rPr lang="en-GB" dirty="0" smtClean="0"/>
              <a:t>.</a:t>
            </a:r>
          </a:p>
          <a:p>
            <a:pPr algn="l" rtl="0"/>
            <a:r>
              <a:rPr lang="en-GB" dirty="0" smtClean="0"/>
              <a:t>In </a:t>
            </a:r>
            <a:r>
              <a:rPr lang="en-GB" dirty="0"/>
              <a:t>fact, any attempt to use </a:t>
            </a:r>
            <a:r>
              <a:rPr lang="en-GB" dirty="0" smtClean="0"/>
              <a:t>the increment </a:t>
            </a:r>
            <a:r>
              <a:rPr lang="en-GB" dirty="0"/>
              <a:t>or decrement operations on list results in a </a:t>
            </a:r>
            <a:r>
              <a:rPr lang="en-GB" u="sng" dirty="0"/>
              <a:t>compile-time error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5397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GB" dirty="0" smtClean="0"/>
          </a:p>
          <a:p>
            <a:pPr algn="l" rtl="0"/>
            <a:r>
              <a:rPr lang="en-GB" dirty="0"/>
              <a:t>copies the value of list, which is 1000, the base address of the array, into p</a:t>
            </a:r>
            <a:r>
              <a:rPr lang="en-GB" dirty="0" smtClean="0"/>
              <a:t>.</a:t>
            </a:r>
          </a:p>
          <a:p>
            <a:pPr algn="l" rtl="0"/>
            <a:r>
              <a:rPr lang="en-GB" dirty="0" smtClean="0"/>
              <a:t>We are allowed </a:t>
            </a:r>
            <a:r>
              <a:rPr lang="en-GB" dirty="0"/>
              <a:t>to perform increment and decrement operations on p</a:t>
            </a:r>
            <a:r>
              <a:rPr lang="en-GB" dirty="0" smtClean="0"/>
              <a:t>.</a:t>
            </a:r>
          </a:p>
          <a:p>
            <a:pPr algn="l" rtl="0"/>
            <a:endParaRPr lang="en-GB" dirty="0"/>
          </a:p>
          <a:p>
            <a:pPr algn="l" rtl="0"/>
            <a:r>
              <a:rPr lang="en-GB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An array name is a constant pointer.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052736"/>
            <a:ext cx="8457889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713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066800"/>
          </a:xfrm>
        </p:spPr>
        <p:txBody>
          <a:bodyPr/>
          <a:lstStyle/>
          <a:p>
            <a:pPr algn="l" rtl="0"/>
            <a:r>
              <a:rPr lang="en-GB" dirty="0"/>
              <a:t>Dynamic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325112"/>
          </a:xfrm>
        </p:spPr>
        <p:txBody>
          <a:bodyPr>
            <a:noAutofit/>
          </a:bodyPr>
          <a:lstStyle/>
          <a:p>
            <a:pPr algn="l" rtl="0"/>
            <a:r>
              <a:rPr lang="en-GB" sz="2400" dirty="0"/>
              <a:t>Variables that are created during program execution are called dynamic variables. </a:t>
            </a:r>
            <a:endParaRPr lang="en-GB" sz="2400" dirty="0" smtClean="0"/>
          </a:p>
          <a:p>
            <a:pPr algn="l" rtl="0"/>
            <a:r>
              <a:rPr lang="en-GB" sz="2400" b="1" dirty="0" smtClean="0"/>
              <a:t>new and delete </a:t>
            </a:r>
            <a:r>
              <a:rPr lang="en-GB" sz="2400" dirty="0" smtClean="0"/>
              <a:t>operators </a:t>
            </a:r>
            <a:r>
              <a:rPr lang="en-GB" sz="2400" i="1" dirty="0" smtClean="0"/>
              <a:t>used </a:t>
            </a:r>
            <a:r>
              <a:rPr lang="en-GB" sz="2400" i="1" dirty="0"/>
              <a:t>to create and destroy dynamic variables, </a:t>
            </a:r>
            <a:r>
              <a:rPr lang="en-GB" sz="2400" dirty="0"/>
              <a:t>respectively</a:t>
            </a:r>
            <a:r>
              <a:rPr lang="en-GB" sz="2400" dirty="0" smtClean="0"/>
              <a:t>.</a:t>
            </a:r>
          </a:p>
          <a:p>
            <a:pPr lvl="1" algn="l" rtl="0"/>
            <a:r>
              <a:rPr lang="en-GB" sz="2400" dirty="0" smtClean="0"/>
              <a:t>When a program requires a new </a:t>
            </a:r>
            <a:r>
              <a:rPr lang="en-GB" sz="2400" dirty="0"/>
              <a:t>variable, the operator new is used</a:t>
            </a:r>
            <a:r>
              <a:rPr lang="en-GB" sz="2400" dirty="0" smtClean="0"/>
              <a:t>.</a:t>
            </a:r>
          </a:p>
          <a:p>
            <a:pPr lvl="1" algn="l" rtl="0"/>
            <a:r>
              <a:rPr lang="en-GB" sz="2400" dirty="0" smtClean="0"/>
              <a:t> </a:t>
            </a:r>
            <a:r>
              <a:rPr lang="en-GB" sz="2400" dirty="0"/>
              <a:t>When a program no longer needs </a:t>
            </a:r>
            <a:r>
              <a:rPr lang="en-GB" sz="2400" dirty="0" smtClean="0"/>
              <a:t>a dynamic </a:t>
            </a:r>
            <a:r>
              <a:rPr lang="en-GB" sz="2400" dirty="0"/>
              <a:t>variable, the operator delete is used</a:t>
            </a:r>
            <a:r>
              <a:rPr lang="en-GB" sz="2400" dirty="0" smtClean="0"/>
              <a:t>.</a:t>
            </a:r>
          </a:p>
          <a:p>
            <a:pPr marL="457200" lvl="1" indent="0" algn="l" rtl="0">
              <a:buNone/>
            </a:pPr>
            <a:endParaRPr lang="en-GB" sz="2400" dirty="0"/>
          </a:p>
          <a:p>
            <a:pPr algn="l" rtl="0"/>
            <a:r>
              <a:rPr lang="en-GB" sz="2400" dirty="0"/>
              <a:t>In C++, </a:t>
            </a:r>
            <a:r>
              <a:rPr lang="en-GB" sz="2400" b="1" dirty="0"/>
              <a:t>new</a:t>
            </a:r>
            <a:r>
              <a:rPr lang="en-GB" sz="2400" dirty="0"/>
              <a:t> and </a:t>
            </a:r>
            <a:r>
              <a:rPr lang="en-GB" sz="2400" b="1" dirty="0"/>
              <a:t>delete</a:t>
            </a:r>
            <a:r>
              <a:rPr lang="en-GB" sz="2400" dirty="0"/>
              <a:t> are reserved words.</a:t>
            </a:r>
          </a:p>
        </p:txBody>
      </p:sp>
    </p:spTree>
    <p:extLst>
      <p:ext uri="{BB962C8B-B14F-4D97-AF65-F5344CB8AC3E}">
        <p14:creationId xmlns:p14="http://schemas.microsoft.com/office/powerpoint/2010/main" val="60489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66800"/>
          </a:xfrm>
        </p:spPr>
        <p:txBody>
          <a:bodyPr/>
          <a:lstStyle/>
          <a:p>
            <a:pPr algn="l" rtl="0"/>
            <a:r>
              <a:rPr lang="en-GB" dirty="0"/>
              <a:t>Operator 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721600"/>
          </a:xfrm>
        </p:spPr>
        <p:txBody>
          <a:bodyPr/>
          <a:lstStyle/>
          <a:p>
            <a:pPr algn="l" rtl="0"/>
            <a:r>
              <a:rPr lang="en-GB" dirty="0"/>
              <a:t>The operator </a:t>
            </a:r>
            <a:r>
              <a:rPr lang="en-GB" dirty="0" smtClean="0">
                <a:solidFill>
                  <a:srgbClr val="0070C0"/>
                </a:solidFill>
              </a:rPr>
              <a:t>New</a:t>
            </a:r>
            <a:r>
              <a:rPr lang="en-GB" dirty="0" smtClean="0"/>
              <a:t> has </a:t>
            </a:r>
            <a:r>
              <a:rPr lang="en-GB" dirty="0"/>
              <a:t>two forms</a:t>
            </a:r>
            <a:r>
              <a:rPr lang="en-GB" dirty="0" smtClean="0"/>
              <a:t>:</a:t>
            </a:r>
            <a:endParaRPr lang="en-GB" sz="2400" dirty="0" smtClean="0">
              <a:solidFill>
                <a:schemeClr val="tx2"/>
              </a:solidFill>
            </a:endParaRPr>
          </a:p>
          <a:p>
            <a:pPr algn="l" rtl="0"/>
            <a:r>
              <a:rPr lang="en-GB" sz="3200" dirty="0" smtClean="0">
                <a:solidFill>
                  <a:srgbClr val="0070C0"/>
                </a:solidFill>
              </a:rPr>
              <a:t>New</a:t>
            </a:r>
            <a:r>
              <a:rPr lang="en-GB" sz="3200" dirty="0" smtClean="0"/>
              <a:t> </a:t>
            </a:r>
            <a:r>
              <a:rPr lang="en-GB" sz="2400" b="1" u="sng" dirty="0" smtClean="0">
                <a:solidFill>
                  <a:srgbClr val="FF0000"/>
                </a:solidFill>
              </a:rPr>
              <a:t>ALLOCATES</a:t>
            </a:r>
            <a:r>
              <a:rPr lang="en-GB" sz="2400" dirty="0" smtClean="0"/>
              <a:t> </a:t>
            </a:r>
            <a:r>
              <a:rPr lang="en-GB" sz="2400" dirty="0"/>
              <a:t>memory (a variable) of the designated type and </a:t>
            </a:r>
            <a:r>
              <a:rPr lang="en-GB" sz="2400" b="1" u="sng" dirty="0" smtClean="0">
                <a:solidFill>
                  <a:srgbClr val="FF0000"/>
                </a:solidFill>
              </a:rPr>
              <a:t>RETURNS</a:t>
            </a:r>
            <a:r>
              <a:rPr lang="en-GB" sz="2400" dirty="0" smtClean="0"/>
              <a:t> a pointer </a:t>
            </a:r>
            <a:r>
              <a:rPr lang="en-GB" sz="2400" dirty="0"/>
              <a:t>to it—that is, the </a:t>
            </a:r>
            <a:r>
              <a:rPr lang="en-GB" sz="2400" b="1" dirty="0"/>
              <a:t>address</a:t>
            </a:r>
            <a:r>
              <a:rPr lang="en-GB" sz="2400" dirty="0"/>
              <a:t> of this allocated </a:t>
            </a:r>
            <a:r>
              <a:rPr lang="en-GB" sz="2400" dirty="0" smtClean="0"/>
              <a:t>memory.</a:t>
            </a:r>
          </a:p>
          <a:p>
            <a:pPr algn="l" rtl="0"/>
            <a:endParaRPr lang="en-GB" sz="2400" dirty="0" smtClean="0"/>
          </a:p>
          <a:p>
            <a:pPr algn="l" rtl="0"/>
            <a:r>
              <a:rPr lang="en-GB" sz="2400" dirty="0" smtClean="0"/>
              <a:t>Moreover</a:t>
            </a:r>
            <a:r>
              <a:rPr lang="en-GB" sz="2400" dirty="0"/>
              <a:t>, the </a:t>
            </a:r>
            <a:r>
              <a:rPr lang="en-GB" sz="2400" dirty="0" smtClean="0"/>
              <a:t>allocated memory is uninitialized</a:t>
            </a:r>
            <a:r>
              <a:rPr lang="en-GB" sz="2400" dirty="0"/>
              <a:t>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420100" cy="1523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780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3528392" cy="1069848"/>
          </a:xfrm>
        </p:spPr>
        <p:txBody>
          <a:bodyPr/>
          <a:lstStyle/>
          <a:p>
            <a:pPr algn="l" rtl="0"/>
            <a:r>
              <a:rPr lang="en-GB" dirty="0"/>
              <a:t>Operator </a:t>
            </a:r>
            <a:r>
              <a:rPr lang="en-GB" dirty="0">
                <a:solidFill>
                  <a:srgbClr val="00B0F0"/>
                </a:solidFill>
              </a:rPr>
              <a:t>new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7504" y="2612524"/>
            <a:ext cx="4464496" cy="1008112"/>
          </a:xfrm>
        </p:spPr>
        <p:txBody>
          <a:bodyPr>
            <a:normAutofit/>
          </a:bodyPr>
          <a:lstStyle/>
          <a:p>
            <a:pPr algn="l" rtl="0"/>
            <a:r>
              <a:rPr lang="en-GB" dirty="0" smtClean="0"/>
              <a:t>stores the address of x in p. However, no new memory is allocated.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0" y="3645024"/>
            <a:ext cx="4536504" cy="1005880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GB" sz="2000" dirty="0" smtClean="0"/>
              <a:t>On the other hand, consider the following statement:</a:t>
            </a:r>
          </a:p>
          <a:p>
            <a:pPr marL="400050" lvl="1" indent="0" algn="l" rtl="0">
              <a:buNone/>
            </a:pPr>
            <a:r>
              <a:rPr lang="en-GB" sz="2400" dirty="0" smtClean="0"/>
              <a:t>p = </a:t>
            </a:r>
            <a:r>
              <a:rPr lang="en-GB" sz="2400" dirty="0" smtClean="0">
                <a:solidFill>
                  <a:srgbClr val="0070C0"/>
                </a:solidFill>
              </a:rPr>
              <a:t>new</a:t>
            </a:r>
            <a:r>
              <a:rPr lang="en-GB" sz="2400" dirty="0" smtClean="0"/>
              <a:t> </a:t>
            </a:r>
            <a:r>
              <a:rPr lang="en-GB" sz="2400" dirty="0" err="1" smtClean="0"/>
              <a:t>int</a:t>
            </a:r>
            <a:r>
              <a:rPr lang="en-GB" sz="2400" dirty="0" smtClean="0"/>
              <a:t>;</a:t>
            </a:r>
          </a:p>
          <a:p>
            <a:pPr marL="0" indent="0" algn="l" rtl="0">
              <a:buNone/>
            </a:pPr>
            <a:endParaRPr lang="en-GB" sz="2000" dirty="0" smtClean="0"/>
          </a:p>
          <a:p>
            <a:pPr marL="0" indent="0" algn="l" rtl="0">
              <a:buNone/>
            </a:pPr>
            <a:endParaRPr lang="en-GB" sz="28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07504" y="1196752"/>
            <a:ext cx="4572000" cy="141577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/>
              <a:t>Consider the following declaration:</a:t>
            </a:r>
          </a:p>
          <a:p>
            <a:pPr marL="400050" lvl="1"/>
            <a:r>
              <a:rPr lang="en-GB" dirty="0" err="1">
                <a:solidFill>
                  <a:srgbClr val="00B0F0"/>
                </a:solidFill>
              </a:rPr>
              <a:t>int</a:t>
            </a:r>
            <a:r>
              <a:rPr lang="en-GB" dirty="0">
                <a:solidFill>
                  <a:srgbClr val="00B0F0"/>
                </a:solidFill>
              </a:rPr>
              <a:t> </a:t>
            </a:r>
            <a:r>
              <a:rPr lang="en-GB" dirty="0"/>
              <a:t>*p;</a:t>
            </a:r>
          </a:p>
          <a:p>
            <a:pPr marL="400050" lvl="1"/>
            <a:r>
              <a:rPr lang="en-GB" dirty="0" err="1">
                <a:solidFill>
                  <a:srgbClr val="00B0F0"/>
                </a:solidFill>
              </a:rPr>
              <a:t>int</a:t>
            </a:r>
            <a:r>
              <a:rPr lang="en-GB" dirty="0">
                <a:solidFill>
                  <a:srgbClr val="00B0F0"/>
                </a:solidFill>
              </a:rPr>
              <a:t> </a:t>
            </a:r>
            <a:r>
              <a:rPr lang="en-GB" dirty="0"/>
              <a:t>x;</a:t>
            </a:r>
          </a:p>
          <a:p>
            <a:r>
              <a:rPr lang="en-GB" sz="1600" dirty="0"/>
              <a:t>The statement:</a:t>
            </a:r>
          </a:p>
          <a:p>
            <a:pPr marL="400050" lvl="1"/>
            <a:r>
              <a:rPr lang="en-GB" dirty="0"/>
              <a:t>p = &amp;x;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idx="1"/>
          </p:nvPr>
        </p:nvSpPr>
        <p:spPr>
          <a:xfrm>
            <a:off x="107504" y="4725144"/>
            <a:ext cx="4464496" cy="1008112"/>
          </a:xfrm>
        </p:spPr>
        <p:txBody>
          <a:bodyPr>
            <a:normAutofit fontScale="85000" lnSpcReduction="10000"/>
          </a:bodyPr>
          <a:lstStyle/>
          <a:p>
            <a:pPr algn="l" rtl="0"/>
            <a:r>
              <a:rPr lang="en-US" dirty="0"/>
              <a:t>This statement creates a variable during program execution somewhere in memory and stores the address of the allocated memory in p.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032" y="1412776"/>
            <a:ext cx="4041775" cy="3886200"/>
          </a:xfrm>
        </p:spPr>
        <p:txBody>
          <a:bodyPr/>
          <a:lstStyle/>
          <a:p>
            <a:pPr algn="l" rtl="0"/>
            <a:r>
              <a:rPr lang="en-US" dirty="0"/>
              <a:t>Similarly, the statement</a:t>
            </a:r>
            <a:r>
              <a:rPr lang="en-US" dirty="0" smtClean="0"/>
              <a:t>:</a:t>
            </a:r>
          </a:p>
          <a:p>
            <a:pPr algn="l" rtl="0"/>
            <a:r>
              <a:rPr lang="en-US" dirty="0" smtClean="0"/>
              <a:t>Char *q;</a:t>
            </a:r>
            <a:endParaRPr lang="en-US" dirty="0"/>
          </a:p>
          <a:p>
            <a:pPr algn="l" rtl="0"/>
            <a:r>
              <a:rPr lang="en-US" dirty="0"/>
              <a:t>q = new char[16];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creates an array of 16 components of type char and stores the </a:t>
            </a:r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 address </a:t>
            </a:r>
            <a:r>
              <a:rPr lang="en-US" dirty="0"/>
              <a:t>of the array in q.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69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15616" y="1340768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*p;</a:t>
            </a:r>
          </a:p>
          <a:p>
            <a:r>
              <a:rPr lang="en-US" sz="2800" dirty="0">
                <a:solidFill>
                  <a:prstClr val="black"/>
                </a:solidFill>
                <a:latin typeface="Consolas"/>
              </a:rPr>
              <a:t>p=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sz="2800" dirty="0">
                <a:solidFill>
                  <a:prstClr val="black"/>
                </a:solidFill>
                <a:latin typeface="Consolas"/>
              </a:rPr>
              <a:t>*p =10;</a:t>
            </a:r>
          </a:p>
          <a:p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endParaRPr lang="en-US" sz="2800" dirty="0">
              <a:solidFill>
                <a:prstClr val="black"/>
              </a:solidFill>
              <a:latin typeface="Consolas"/>
            </a:endParaRPr>
          </a:p>
          <a:p>
            <a:r>
              <a:rPr lang="en-US" sz="2800" dirty="0">
                <a:solidFill>
                  <a:prstClr val="black"/>
                </a:solidFill>
                <a:latin typeface="Consolas"/>
              </a:rPr>
              <a:t>string *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str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r>
              <a:rPr lang="en-US" sz="2800" dirty="0" err="1">
                <a:solidFill>
                  <a:prstClr val="black"/>
                </a:solidFill>
                <a:latin typeface="Consolas"/>
              </a:rPr>
              <a:t>str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=</a:t>
            </a:r>
            <a:r>
              <a:rPr lang="en-US" sz="28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 string;</a:t>
            </a:r>
          </a:p>
          <a:p>
            <a:r>
              <a:rPr lang="en-US" sz="2800" dirty="0">
                <a:solidFill>
                  <a:prstClr val="black"/>
                </a:solidFill>
                <a:latin typeface="Consolas"/>
              </a:rPr>
              <a:t>*</a:t>
            </a:r>
            <a:r>
              <a:rPr lang="en-US" sz="2800" dirty="0" err="1">
                <a:solidFill>
                  <a:prstClr val="black"/>
                </a:solidFill>
                <a:latin typeface="Consolas"/>
              </a:rPr>
              <a:t>str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=</a:t>
            </a:r>
            <a:r>
              <a:rPr lang="en-US" sz="2800" dirty="0">
                <a:solidFill>
                  <a:srgbClr val="A31515"/>
                </a:solidFill>
                <a:latin typeface="Consolas"/>
              </a:rPr>
              <a:t>"hello"</a:t>
            </a:r>
            <a:r>
              <a:rPr lang="en-US" sz="2800" dirty="0">
                <a:solidFill>
                  <a:prstClr val="black"/>
                </a:solidFill>
                <a:latin typeface="Consolas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2349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15416"/>
            <a:ext cx="8229600" cy="1066800"/>
          </a:xfrm>
        </p:spPr>
        <p:txBody>
          <a:bodyPr>
            <a:normAutofit/>
          </a:bodyPr>
          <a:lstStyle/>
          <a:p>
            <a:pPr algn="l" rtl="0"/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790575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694" y="2817862"/>
            <a:ext cx="5943600" cy="161925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694" y="4437112"/>
            <a:ext cx="5943600" cy="2209800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9317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-315416"/>
            <a:ext cx="8229600" cy="1066800"/>
          </a:xfrm>
        </p:spPr>
        <p:txBody>
          <a:bodyPr/>
          <a:lstStyle/>
          <a:p>
            <a:pPr algn="l" rtl="0"/>
            <a:r>
              <a:rPr lang="en-GB" dirty="0">
                <a:solidFill>
                  <a:schemeClr val="bg1"/>
                </a:solidFill>
              </a:rPr>
              <a:t>Operator delete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96952"/>
            <a:ext cx="8229600" cy="3577584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GB" dirty="0" smtClean="0"/>
          </a:p>
          <a:p>
            <a:pPr algn="l" rtl="0"/>
            <a:r>
              <a:rPr lang="en-GB" dirty="0" smtClean="0"/>
              <a:t>Example</a:t>
            </a:r>
          </a:p>
          <a:p>
            <a:pPr algn="l" rtl="0"/>
            <a:endParaRPr lang="en-GB" dirty="0" smtClean="0"/>
          </a:p>
          <a:p>
            <a:pPr algn="l" rtl="0"/>
            <a:endParaRPr lang="en-GB" dirty="0"/>
          </a:p>
          <a:p>
            <a:pPr algn="l" rtl="0"/>
            <a:endParaRPr lang="en-GB" dirty="0" smtClean="0"/>
          </a:p>
          <a:p>
            <a:pPr algn="l" rtl="0"/>
            <a:r>
              <a:rPr lang="en-GB" dirty="0" smtClean="0"/>
              <a:t>only </a:t>
            </a:r>
            <a:r>
              <a:rPr lang="en-GB" dirty="0"/>
              <a:t>marks the memory spaces that these pointer variables point to as </a:t>
            </a:r>
            <a:r>
              <a:rPr lang="en-GB" dirty="0" err="1"/>
              <a:t>deallocated</a:t>
            </a:r>
            <a:r>
              <a:rPr lang="en-GB" dirty="0" smtClean="0"/>
              <a:t>.</a:t>
            </a:r>
            <a:endParaRPr lang="en-GB" dirty="0"/>
          </a:p>
          <a:p>
            <a:pPr algn="l" rtl="0"/>
            <a:endParaRPr lang="en-GB" dirty="0" smtClean="0"/>
          </a:p>
          <a:p>
            <a:pPr algn="l" rtl="0"/>
            <a:endParaRPr lang="en-GB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10" y="764704"/>
            <a:ext cx="9069690" cy="2199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293096"/>
            <a:ext cx="26765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25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dirty="0"/>
              <a:t>Dynamic </a:t>
            </a:r>
            <a:r>
              <a:rPr lang="en-GB" dirty="0" smtClean="0"/>
              <a:t>Arrays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21800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GB" dirty="0"/>
              <a:t>limitations of a static array is </a:t>
            </a:r>
            <a:r>
              <a:rPr lang="en-GB" dirty="0" smtClean="0"/>
              <a:t>that</a:t>
            </a:r>
          </a:p>
          <a:p>
            <a:pPr lvl="1" algn="l" rtl="0"/>
            <a:r>
              <a:rPr lang="en-GB" dirty="0" smtClean="0"/>
              <a:t>every </a:t>
            </a:r>
            <a:r>
              <a:rPr lang="en-GB" dirty="0"/>
              <a:t>time you execute the program, the size of </a:t>
            </a:r>
            <a:r>
              <a:rPr lang="en-GB" dirty="0" smtClean="0"/>
              <a:t>the array is </a:t>
            </a:r>
            <a:r>
              <a:rPr lang="en-GB" b="1" dirty="0" smtClean="0"/>
              <a:t>fixed.</a:t>
            </a:r>
            <a:endParaRPr lang="en-GB" dirty="0"/>
          </a:p>
          <a:p>
            <a:pPr lvl="1" algn="l" rtl="0"/>
            <a:r>
              <a:rPr lang="en-GB" b="1" dirty="0" smtClean="0"/>
              <a:t>Using the same data type</a:t>
            </a:r>
            <a:r>
              <a:rPr lang="en-GB" dirty="0" smtClean="0"/>
              <a:t>. </a:t>
            </a:r>
          </a:p>
          <a:p>
            <a:pPr algn="l" rtl="0"/>
            <a:r>
              <a:rPr lang="en-GB" u="sng" dirty="0" smtClean="0">
                <a:solidFill>
                  <a:srgbClr val="FF0000"/>
                </a:solidFill>
              </a:rPr>
              <a:t>It is ERROR to do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t=5;</a:t>
            </a:r>
          </a:p>
          <a:p>
            <a:pPr algn="l" rtl="0"/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p[t];</a:t>
            </a:r>
          </a:p>
          <a:p>
            <a:pPr lvl="1" algn="l" rtl="0"/>
            <a:endParaRPr lang="en-GB" dirty="0" smtClean="0"/>
          </a:p>
          <a:p>
            <a:pPr algn="l" rtl="0"/>
            <a:r>
              <a:rPr lang="en-GB" dirty="0" smtClean="0"/>
              <a:t>Two approaches are used if </a:t>
            </a:r>
            <a:r>
              <a:rPr lang="en-GB" dirty="0"/>
              <a:t>you cannot even guess the array size. </a:t>
            </a:r>
          </a:p>
          <a:p>
            <a:pPr lvl="1" algn="l" rtl="0"/>
            <a:r>
              <a:rPr lang="en-GB" dirty="0" smtClean="0"/>
              <a:t>to </a:t>
            </a:r>
            <a:r>
              <a:rPr lang="en-GB" dirty="0"/>
              <a:t>declare an array that is </a:t>
            </a:r>
            <a:r>
              <a:rPr lang="en-GB" dirty="0" smtClean="0"/>
              <a:t>large enough </a:t>
            </a:r>
            <a:r>
              <a:rPr lang="en-GB" dirty="0"/>
              <a:t>to process a variety of data sets</a:t>
            </a:r>
            <a:r>
              <a:rPr lang="en-GB" dirty="0" smtClean="0"/>
              <a:t>.</a:t>
            </a:r>
          </a:p>
          <a:p>
            <a:pPr lvl="1" algn="l" rtl="0"/>
            <a:r>
              <a:rPr lang="en-GB" dirty="0" smtClean="0"/>
              <a:t>during </a:t>
            </a:r>
            <a:r>
              <a:rPr lang="en-GB" dirty="0"/>
              <a:t>program execution, you could prompt the user to enter the size </a:t>
            </a:r>
            <a:r>
              <a:rPr lang="en-GB" dirty="0" smtClean="0"/>
              <a:t>of the </a:t>
            </a:r>
            <a:r>
              <a:rPr lang="en-GB" dirty="0"/>
              <a:t>array and then create an array of the appropriate size. </a:t>
            </a:r>
            <a:endParaRPr lang="en-GB" dirty="0" smtClean="0"/>
          </a:p>
          <a:p>
            <a:pPr marL="365760" lvl="1" indent="0" algn="l" rtl="0">
              <a:buNone/>
            </a:pPr>
            <a:endParaRPr lang="en-GB" dirty="0" smtClean="0"/>
          </a:p>
          <a:p>
            <a:pPr algn="l" rtl="0"/>
            <a:r>
              <a:rPr lang="en-GB" b="1" dirty="0" smtClean="0"/>
              <a:t>Pointers</a:t>
            </a:r>
            <a:r>
              <a:rPr lang="en-GB" dirty="0" smtClean="0"/>
              <a:t> help in creating arrays during program execution and process.</a:t>
            </a:r>
          </a:p>
          <a:p>
            <a:pPr algn="l" rtl="0"/>
            <a:r>
              <a:rPr lang="en-GB" dirty="0" smtClean="0"/>
              <a:t>An </a:t>
            </a:r>
            <a:r>
              <a:rPr lang="en-GB" dirty="0"/>
              <a:t>array created during the execution of a program is called a </a:t>
            </a:r>
            <a:r>
              <a:rPr lang="en-GB" b="1" dirty="0" smtClean="0"/>
              <a:t>dynamic Array.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8068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066800"/>
          </a:xfrm>
        </p:spPr>
        <p:txBody>
          <a:bodyPr/>
          <a:lstStyle/>
          <a:p>
            <a:pPr algn="l" rtl="0"/>
            <a:r>
              <a:rPr lang="en-GB" dirty="0" smtClean="0"/>
              <a:t>Dynamic Array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 fontScale="85000" lnSpcReduction="20000"/>
          </a:bodyPr>
          <a:lstStyle/>
          <a:p>
            <a:pPr algn="l" rtl="0"/>
            <a:r>
              <a:rPr lang="en-GB" dirty="0" smtClean="0"/>
              <a:t>To create a </a:t>
            </a:r>
            <a:r>
              <a:rPr lang="en-GB" dirty="0"/>
              <a:t>dynamic array, we use the second form of the new operator</a:t>
            </a:r>
            <a:r>
              <a:rPr lang="en-GB" dirty="0" smtClean="0"/>
              <a:t>.</a:t>
            </a:r>
          </a:p>
          <a:p>
            <a:pPr algn="l" rtl="0"/>
            <a:endParaRPr lang="en-GB" dirty="0"/>
          </a:p>
          <a:p>
            <a:pPr algn="l" rtl="0"/>
            <a:endParaRPr lang="en-GB" dirty="0" smtClean="0"/>
          </a:p>
          <a:p>
            <a:pPr algn="l" rtl="0"/>
            <a:endParaRPr lang="en-GB" dirty="0"/>
          </a:p>
          <a:p>
            <a:pPr algn="l" rtl="0"/>
            <a:endParaRPr lang="en-GB" dirty="0" smtClean="0"/>
          </a:p>
          <a:p>
            <a:pPr algn="l" rtl="0"/>
            <a:r>
              <a:rPr lang="en-GB" dirty="0" smtClean="0"/>
              <a:t>allocates </a:t>
            </a:r>
            <a:r>
              <a:rPr lang="en-GB" dirty="0"/>
              <a:t>10 contiguous memory locations, each of type </a:t>
            </a:r>
            <a:r>
              <a:rPr lang="en-GB" b="1" dirty="0" err="1"/>
              <a:t>int</a:t>
            </a:r>
            <a:r>
              <a:rPr lang="en-GB" dirty="0"/>
              <a:t>, and stores the address of </a:t>
            </a:r>
            <a:r>
              <a:rPr lang="en-GB" dirty="0" smtClean="0"/>
              <a:t>the </a:t>
            </a:r>
            <a:r>
              <a:rPr lang="en-GB" b="1" dirty="0" smtClean="0">
                <a:solidFill>
                  <a:srgbClr val="FF0000"/>
                </a:solidFill>
              </a:rPr>
              <a:t>first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/>
              <a:t>memory location into p. </a:t>
            </a:r>
            <a:endParaRPr lang="en-GB" dirty="0" smtClean="0"/>
          </a:p>
          <a:p>
            <a:pPr marL="0" indent="0" algn="l" rtl="0">
              <a:buNone/>
            </a:pPr>
            <a:r>
              <a:rPr lang="en-GB" dirty="0" smtClean="0"/>
              <a:t>the </a:t>
            </a:r>
            <a:r>
              <a:rPr lang="en-GB" dirty="0"/>
              <a:t>statement:</a:t>
            </a:r>
          </a:p>
          <a:p>
            <a:pPr algn="l" rtl="0"/>
            <a:r>
              <a:rPr lang="en-GB" dirty="0"/>
              <a:t>*p = 25;</a:t>
            </a:r>
          </a:p>
          <a:p>
            <a:pPr marL="0" indent="0" algn="l" rtl="0">
              <a:buNone/>
            </a:pPr>
            <a:r>
              <a:rPr lang="en-GB" dirty="0"/>
              <a:t>stores 25 into the first memory location, and the statements:</a:t>
            </a:r>
          </a:p>
          <a:p>
            <a:pPr algn="l" rtl="0"/>
            <a:r>
              <a:rPr lang="en-GB" dirty="0"/>
              <a:t>p++; //p points to the next array component</a:t>
            </a:r>
          </a:p>
          <a:p>
            <a:pPr algn="l" rtl="0"/>
            <a:r>
              <a:rPr lang="en-GB" dirty="0"/>
              <a:t>*p = 35</a:t>
            </a:r>
            <a:r>
              <a:rPr lang="en-GB" dirty="0" smtClean="0"/>
              <a:t>;</a:t>
            </a:r>
          </a:p>
          <a:p>
            <a:pPr marL="0" indent="0" algn="l" rtl="0">
              <a:buNone/>
            </a:pPr>
            <a:r>
              <a:rPr lang="en-GB" dirty="0" smtClean="0"/>
              <a:t>store </a:t>
            </a:r>
            <a:r>
              <a:rPr lang="en-GB" dirty="0"/>
              <a:t>35 into the second memory location.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00808"/>
            <a:ext cx="5934513" cy="134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372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9D6CF7-D671-45A4-A1DA-42F0ADA1F467}">
  <ds:schemaRefs>
    <ds:schemaRef ds:uri="http://www.w3.org/XML/1998/namespace"/>
    <ds:schemaRef ds:uri="http://schemas.microsoft.com/sharepoint/v3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7019109-EB3E-44C2-91DE-0B2ACEACC55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AA7E087-4DC8-46CA-AF6E-8FF646528A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970</TotalTime>
  <Words>815</Words>
  <Application>Microsoft Office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Urban</vt:lpstr>
      <vt:lpstr>Pointer Data Type and Pointer Variables  III</vt:lpstr>
      <vt:lpstr>Dynamic Variables</vt:lpstr>
      <vt:lpstr>Operator new</vt:lpstr>
      <vt:lpstr>Operator new</vt:lpstr>
      <vt:lpstr>PowerPoint Presentation</vt:lpstr>
      <vt:lpstr>PowerPoint Presentation</vt:lpstr>
      <vt:lpstr>Operator delete</vt:lpstr>
      <vt:lpstr>Dynamic Arrays</vt:lpstr>
      <vt:lpstr>Dynamic Array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 Data Type and Pointer Variables</dc:title>
  <dc:creator>School</dc:creator>
  <cp:lastModifiedBy>maram</cp:lastModifiedBy>
  <cp:revision>128</cp:revision>
  <dcterms:created xsi:type="dcterms:W3CDTF">2012-03-02T17:25:42Z</dcterms:created>
  <dcterms:modified xsi:type="dcterms:W3CDTF">2017-04-09T21:20:03Z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