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037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3A04C7-4A97-405D-AB22-F702CE8D49A8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44D49B-7A1E-4471-8429-DAC26AA569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8458200" cy="1470025"/>
          </a:xfrm>
        </p:spPr>
        <p:txBody>
          <a:bodyPr/>
          <a:lstStyle/>
          <a:p>
            <a:pPr algn="l" rtl="0"/>
            <a:r>
              <a:rPr lang="en-GB" dirty="0" smtClean="0"/>
              <a:t>Inheritance in C++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4953000" cy="17526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Multiple Base </a:t>
            </a:r>
            <a:r>
              <a:rPr lang="en-US" sz="2800" b="1" dirty="0" smtClean="0"/>
              <a:t>Classes Inheritance</a:t>
            </a:r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0466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74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Passing Parameters to Base Class Constructors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62500" lnSpcReduction="20000"/>
          </a:bodyPr>
          <a:lstStyle/>
          <a:p>
            <a:pPr algn="l" rtl="0" hangingPunct="0"/>
            <a:r>
              <a:rPr lang="en-US" dirty="0" smtClean="0"/>
              <a:t>The </a:t>
            </a:r>
            <a:r>
              <a:rPr lang="en-US" dirty="0"/>
              <a:t>general form of this expanded declaration is shown here</a:t>
            </a:r>
            <a:r>
              <a:rPr lang="en-US" dirty="0" smtClean="0"/>
              <a:t>:</a:t>
            </a:r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dirty="0" smtClean="0"/>
          </a:p>
          <a:p>
            <a:pPr algn="l" rtl="0" hangingPunct="0"/>
            <a:endParaRPr lang="en-US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algn="l" rtl="0" hangingPunct="0"/>
            <a:endParaRPr lang="en-US" i="1" dirty="0"/>
          </a:p>
          <a:p>
            <a:pPr algn="l" rtl="0" hangingPunct="0"/>
            <a:endParaRPr lang="en-US" i="1" dirty="0" smtClean="0"/>
          </a:p>
          <a:p>
            <a:pPr lvl="1" algn="l" rtl="0" hangingPunct="0"/>
            <a:endParaRPr lang="en-US" i="1" dirty="0" smtClean="0"/>
          </a:p>
          <a:p>
            <a:pPr algn="l" rtl="0" hangingPunct="0"/>
            <a:r>
              <a:rPr lang="en-US" sz="3300" i="1" dirty="0" smtClean="0"/>
              <a:t>base1 </a:t>
            </a:r>
            <a:r>
              <a:rPr lang="en-US" sz="3300" dirty="0"/>
              <a:t>through </a:t>
            </a:r>
            <a:r>
              <a:rPr lang="en-US" sz="3300" i="1" dirty="0" err="1"/>
              <a:t>baseN</a:t>
            </a:r>
            <a:r>
              <a:rPr lang="en-US" sz="3300" i="1" dirty="0"/>
              <a:t> </a:t>
            </a:r>
            <a:r>
              <a:rPr lang="en-US" sz="3300" dirty="0"/>
              <a:t>are the names of the base classes inherited by the derived class. </a:t>
            </a:r>
            <a:endParaRPr lang="en-US" sz="3300" dirty="0" smtClean="0"/>
          </a:p>
          <a:p>
            <a:pPr algn="l" rtl="0" hangingPunct="0"/>
            <a:r>
              <a:rPr lang="en-US" sz="3300" dirty="0" smtClean="0"/>
              <a:t>Notice </a:t>
            </a:r>
            <a:r>
              <a:rPr lang="en-US" sz="3300" dirty="0"/>
              <a:t>that a </a:t>
            </a:r>
            <a:r>
              <a:rPr lang="en-US" sz="3300" dirty="0">
                <a:solidFill>
                  <a:srgbClr val="FF0000"/>
                </a:solidFill>
              </a:rPr>
              <a:t>colon</a:t>
            </a:r>
            <a:r>
              <a:rPr lang="en-US" sz="3300" dirty="0"/>
              <a:t> separates the constructor function declaration of the derived class from the base classes, and that the base classes are separated from each other by </a:t>
            </a:r>
            <a:r>
              <a:rPr lang="en-US" sz="3300" dirty="0">
                <a:solidFill>
                  <a:srgbClr val="FF0000"/>
                </a:solidFill>
              </a:rPr>
              <a:t>commas</a:t>
            </a:r>
            <a:r>
              <a:rPr lang="en-US" sz="3300" dirty="0"/>
              <a:t>, in the case of multiple base classes.</a:t>
            </a:r>
            <a:endParaRPr lang="en-GB" sz="3300" dirty="0"/>
          </a:p>
          <a:p>
            <a:pPr algn="l" rtl="0" hangingPunct="0"/>
            <a:endParaRPr lang="en-GB" dirty="0"/>
          </a:p>
          <a:p>
            <a:pPr algn="l" rtl="0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32856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sz="2000" i="1" dirty="0" smtClean="0"/>
              <a:t>derived-constructor(</a:t>
            </a:r>
            <a:r>
              <a:rPr lang="en-US" sz="2000" i="1" dirty="0" err="1" smtClean="0">
                <a:solidFill>
                  <a:srgbClr val="00B050"/>
                </a:solidFill>
              </a:rPr>
              <a:t>arg</a:t>
            </a:r>
            <a:r>
              <a:rPr lang="en-US" sz="2000" i="1" dirty="0" smtClean="0">
                <a:solidFill>
                  <a:srgbClr val="00B050"/>
                </a:solidFill>
              </a:rPr>
              <a:t>-list</a:t>
            </a:r>
            <a:r>
              <a:rPr lang="en-US" sz="2000" i="1" dirty="0" smtClean="0"/>
              <a:t>)</a:t>
            </a:r>
            <a:r>
              <a:rPr lang="en-US" sz="2400" i="1" dirty="0" smtClean="0"/>
              <a:t> </a:t>
            </a:r>
            <a:r>
              <a:rPr lang="en-US" sz="3600" b="1" i="1" dirty="0" smtClean="0">
                <a:solidFill>
                  <a:srgbClr val="FF0000"/>
                </a:solidFill>
              </a:rPr>
              <a:t>: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base1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4400" b="1" i="1" dirty="0" smtClean="0">
                <a:solidFill>
                  <a:srgbClr val="FF0000"/>
                </a:solidFill>
              </a:rPr>
              <a:t>,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00B0F0"/>
                </a:solidFill>
              </a:rPr>
              <a:t>base2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  <a:r>
              <a:rPr lang="en-US" sz="6000" b="1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/>
              <a:t>….</a:t>
            </a:r>
            <a:r>
              <a:rPr lang="en-US" sz="2000" i="1" dirty="0" err="1" smtClean="0">
                <a:solidFill>
                  <a:srgbClr val="00B0F0"/>
                </a:solidFill>
              </a:rPr>
              <a:t>baseN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arg</a:t>
            </a:r>
            <a:r>
              <a:rPr lang="en-US" sz="2000" i="1" dirty="0" smtClean="0"/>
              <a:t>-list)</a:t>
            </a:r>
          </a:p>
          <a:p>
            <a:pPr hangingPunct="0"/>
            <a:r>
              <a:rPr lang="en-US" sz="2000" i="1" dirty="0" smtClean="0"/>
              <a:t>	{</a:t>
            </a:r>
            <a:endParaRPr lang="en-GB" sz="2000" dirty="0" smtClean="0"/>
          </a:p>
          <a:p>
            <a:pPr hangingPunct="0"/>
            <a:r>
              <a:rPr lang="en-US" sz="2000" i="1" dirty="0" smtClean="0"/>
              <a:t>		body of derived constructor</a:t>
            </a:r>
          </a:p>
          <a:p>
            <a:pPr hangingPunct="0"/>
            <a:r>
              <a:rPr lang="en-US" sz="2000" i="1" dirty="0" smtClean="0"/>
              <a:t>	}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30821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64088" y="692696"/>
            <a:ext cx="332271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680520" cy="604867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   ~ base()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derived: public base 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//derived uses x;" y is passed along to base.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derived(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y): base(y)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{  j = x;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~ derived(){  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derived\n"; 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&lt;&lt;“—”&lt;&lt;j&lt;&lt;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ar-SA" sz="1400" dirty="0" smtClean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main() {     derived  ob(3,4);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();    </a:t>
            </a: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//displays 4 3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8000"/>
                </a:solidFill>
                <a:latin typeface="Courier New"/>
              </a:rPr>
              <a:t>     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return 0;}</a:t>
            </a: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4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3501008"/>
            <a:ext cx="3754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 smtClean="0"/>
              <a:t>derived's</a:t>
            </a:r>
            <a:r>
              <a:rPr lang="en-US" b="1" dirty="0" smtClean="0"/>
              <a:t> </a:t>
            </a:r>
            <a:r>
              <a:rPr lang="en-US" dirty="0"/>
              <a:t>constructor is declared as taking two parameters, x and y.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derived( ) </a:t>
            </a:r>
            <a:r>
              <a:rPr lang="en-US" dirty="0"/>
              <a:t>uses only </a:t>
            </a:r>
            <a:r>
              <a:rPr lang="en-US" b="1" dirty="0"/>
              <a:t>x; y </a:t>
            </a:r>
            <a:r>
              <a:rPr lang="en-US" dirty="0"/>
              <a:t>is passed along to </a:t>
            </a:r>
            <a:r>
              <a:rPr lang="en-US" b="1" dirty="0"/>
              <a:t>base( ). 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general, the constructor of the derived class </a:t>
            </a:r>
            <a:r>
              <a:rPr lang="en-US" i="1" dirty="0"/>
              <a:t>must</a:t>
            </a:r>
            <a:r>
              <a:rPr lang="en-US" dirty="0"/>
              <a:t> declare the parameter(s) that its class requires, as well as any required by the base class. 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00808"/>
            <a:ext cx="397755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517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/>
              <a:t>Example 2 </a:t>
            </a:r>
            <a:r>
              <a:rPr lang="en-US" dirty="0" smtClean="0"/>
              <a:t>uses </a:t>
            </a:r>
            <a:r>
              <a:rPr lang="en-US" dirty="0"/>
              <a:t>multiple base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77680" cy="55892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96752"/>
            <a:ext cx="4038600" cy="5400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 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derived(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y,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z ): base1(y), base2(z)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j = x; 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 &lt;&lt;j&lt;&lt;"--" 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ob(3,4,5);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4 3 5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ar-SA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4582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7226147" cy="274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dirty="0" smtClean="0">
                <a:solidFill>
                  <a:schemeClr val="bg1"/>
                </a:solidFill>
              </a:rPr>
              <a:t>Example 3: Derived take no arguments </a:t>
            </a:r>
            <a:r>
              <a:rPr lang="en-GB" dirty="0" smtClean="0"/>
              <a:t>but base1() and base2()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5800" cy="57332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base1{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base1(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base1\n";}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base1()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base1\n";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class base2{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k;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       base2(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x ) { k = x; </a:t>
            </a:r>
            <a:r>
              <a:rPr lang="en-US" sz="14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"Constructing base2\n";} </a:t>
            </a:r>
          </a:p>
          <a:p>
            <a:pPr algn="l" rtl="0">
              <a:buNone/>
            </a:pP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~ base2() { </a:t>
            </a:r>
            <a:r>
              <a:rPr lang="en-US" sz="14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sz="1400" dirty="0" smtClean="0">
                <a:solidFill>
                  <a:srgbClr val="A31515"/>
                </a:solidFill>
                <a:latin typeface="Courier New"/>
              </a:rPr>
              <a:t> &lt;&lt; "Destructing base2\n"; }</a:t>
            </a:r>
          </a:p>
          <a:p>
            <a:pPr algn="l" rtl="0">
              <a:buNone/>
            </a:pPr>
            <a:r>
              <a:rPr lang="ar-SA" sz="1400" dirty="0" smtClean="0">
                <a:solidFill>
                  <a:srgbClr val="A31515"/>
                </a:solidFill>
                <a:latin typeface="Courier New"/>
              </a:rPr>
              <a:t>};</a:t>
            </a:r>
            <a:endParaRPr lang="en-US" sz="135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4648200" y="1124744"/>
            <a:ext cx="4316288" cy="547260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derived: public base1, public base2{</a:t>
            </a: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/* Derived constructor uses no parameters,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but still must be declared as taking them to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pass them along to base classes.*/</a:t>
            </a:r>
          </a:p>
          <a:p>
            <a:pPr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s-ES" dirty="0" err="1" smtClean="0">
                <a:solidFill>
                  <a:srgbClr val="008000"/>
                </a:solidFill>
                <a:latin typeface="Courier New"/>
              </a:rPr>
              <a:t>derived</a:t>
            </a:r>
            <a:r>
              <a:rPr lang="es-ES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x, </a:t>
            </a:r>
            <a:r>
              <a:rPr lang="es-E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s-ES" dirty="0" smtClean="0">
                <a:solidFill>
                  <a:srgbClr val="0000FF"/>
                </a:solidFill>
                <a:latin typeface="Courier New"/>
              </a:rPr>
              <a:t> y): base1(x), base2(y)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{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"Constructing derived\n"; }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~ derived(){ 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&lt;&lt; "Destructing  derived\n";} </a:t>
            </a:r>
          </a:p>
          <a:p>
            <a:pPr>
              <a:buNone/>
            </a:pP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show(){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&lt;&lt;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"--"&lt;&lt;j&lt;&lt;"--"&lt;&lt; k &lt;&lt; "\n"; }</a:t>
            </a:r>
          </a:p>
          <a:p>
            <a:pPr>
              <a:buNone/>
            </a:pPr>
            <a:r>
              <a:rPr lang="ar-SA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ar-SA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main() {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derived  ob(3,4);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   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ob.show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();           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//displays  3 4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ar-SA" dirty="0" smtClean="0">
              <a:solidFill>
                <a:srgbClr val="0000F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8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169434" cy="31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Notice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>
            <a:normAutofit/>
          </a:bodyPr>
          <a:lstStyle/>
          <a:p>
            <a:pPr algn="l" rtl="0" hangingPunct="0"/>
            <a:r>
              <a:rPr lang="en-US" sz="2400" dirty="0"/>
              <a:t>The constructor function of a derived class is free to use any and all parameters that it is declared as taking, whether or not one or more are passed along to a base class.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Put </a:t>
            </a:r>
            <a:r>
              <a:rPr lang="en-US" sz="2400" dirty="0"/>
              <a:t>differently, just because an argument is passed along to a base class does not </a:t>
            </a:r>
            <a:r>
              <a:rPr lang="en-US" sz="2400" dirty="0" smtClean="0"/>
              <a:t>produce </a:t>
            </a:r>
            <a:r>
              <a:rPr lang="en-US" sz="2400" dirty="0"/>
              <a:t>its use by the derived class as well. </a:t>
            </a:r>
            <a:endParaRPr lang="en-US" sz="2400" dirty="0" smtClean="0"/>
          </a:p>
          <a:p>
            <a:pPr algn="l" rtl="0" hangingPunct="0"/>
            <a:r>
              <a:rPr lang="en-US" sz="2400" dirty="0" smtClean="0"/>
              <a:t>For </a:t>
            </a:r>
            <a:r>
              <a:rPr lang="en-US" sz="2400" dirty="0"/>
              <a:t>example, this fragment is perfectly valid</a:t>
            </a:r>
            <a:r>
              <a:rPr lang="en-US" sz="2400" dirty="0" smtClean="0"/>
              <a:t>: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509121"/>
            <a:ext cx="714318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hangingPunct="0"/>
            <a:r>
              <a:rPr lang="en-US" dirty="0" smtClean="0"/>
              <a:t>class derived: public base{</a:t>
            </a:r>
            <a:endParaRPr lang="en-GB" dirty="0" smtClean="0"/>
          </a:p>
          <a:p>
            <a:pPr lvl="1" hangingPunct="0"/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j;</a:t>
            </a:r>
            <a:endParaRPr lang="en-GB" dirty="0" smtClean="0"/>
          </a:p>
          <a:p>
            <a:pPr hangingPunct="0"/>
            <a:r>
              <a:rPr lang="en-US" dirty="0" smtClean="0"/>
              <a:t>         public:</a:t>
            </a:r>
            <a:endParaRPr lang="en-GB" dirty="0" smtClean="0"/>
          </a:p>
          <a:p>
            <a:pPr hangingPunct="0"/>
            <a:r>
              <a:rPr lang="en-US" dirty="0" smtClean="0"/>
              <a:t>         // derived uses both x and y and then passes them to base. </a:t>
            </a:r>
          </a:p>
          <a:p>
            <a:pPr hangingPunct="0"/>
            <a:r>
              <a:rPr lang="en-US" dirty="0" smtClean="0"/>
              <a:t>  </a:t>
            </a:r>
          </a:p>
          <a:p>
            <a:pPr hangingPunct="0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derived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y): </a:t>
            </a:r>
            <a:r>
              <a:rPr lang="en-US" b="1" dirty="0" smtClean="0"/>
              <a:t>base(x, y)</a:t>
            </a:r>
            <a:endParaRPr lang="en-GB" b="1" dirty="0" smtClean="0"/>
          </a:p>
          <a:p>
            <a:pPr hangingPunct="0"/>
            <a:r>
              <a:rPr lang="en-US" dirty="0" smtClean="0"/>
              <a:t>           { j = x*y;  </a:t>
            </a:r>
            <a:r>
              <a:rPr lang="en-US" dirty="0" err="1" smtClean="0"/>
              <a:t>cout</a:t>
            </a:r>
            <a:r>
              <a:rPr lang="en-US" dirty="0" smtClean="0"/>
              <a:t> &lt;&lt; "Constructing derived\n"; }</a:t>
            </a:r>
          </a:p>
          <a:p>
            <a:pPr hangingPunct="0"/>
            <a:r>
              <a:rPr lang="en-US" dirty="0" smtClean="0"/>
              <a:t>};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5595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Inheriting Multiple Base </a:t>
            </a:r>
            <a:r>
              <a:rPr lang="en-US" sz="3600" b="1" dirty="0" smtClean="0"/>
              <a:t>Classes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is possible for a derived class to inherit two or more base classes</a:t>
            </a:r>
            <a:r>
              <a:rPr lang="en-US" dirty="0" smtClean="0"/>
              <a:t>.</a:t>
            </a:r>
          </a:p>
          <a:p>
            <a:pPr algn="l" rtl="0"/>
            <a:r>
              <a:rPr lang="en-US" b="1" dirty="0" smtClean="0"/>
              <a:t>General definition : </a:t>
            </a:r>
          </a:p>
          <a:p>
            <a:pPr algn="l" rtl="0"/>
            <a:endParaRPr lang="en-US" b="1" dirty="0" smtClean="0"/>
          </a:p>
          <a:p>
            <a:pPr marL="82296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b="1" dirty="0" err="1" smtClean="0"/>
              <a:t>derivedName</a:t>
            </a:r>
            <a:r>
              <a:rPr lang="en-US" dirty="0" smtClean="0">
                <a:solidFill>
                  <a:srgbClr val="FF0000"/>
                </a:solidFill>
              </a:rPr>
              <a:t>: access1 </a:t>
            </a:r>
            <a:r>
              <a:rPr lang="en-US" b="1" dirty="0" smtClean="0"/>
              <a:t>base1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access2 </a:t>
            </a:r>
            <a:r>
              <a:rPr lang="en-US" b="1" dirty="0" smtClean="0"/>
              <a:t>base2</a:t>
            </a:r>
            <a:r>
              <a:rPr lang="en-US" dirty="0" smtClean="0"/>
              <a:t> { </a:t>
            </a:r>
          </a:p>
          <a:p>
            <a:pPr marL="82296" indent="0" algn="l" rtl="0">
              <a:buNone/>
            </a:pPr>
            <a:r>
              <a:rPr lang="en-US" dirty="0" smtClean="0"/>
              <a:t>	The member list of </a:t>
            </a:r>
            <a:r>
              <a:rPr lang="en-US" dirty="0" err="1" smtClean="0"/>
              <a:t>derivedName</a:t>
            </a:r>
            <a:r>
              <a:rPr lang="en-US" dirty="0" smtClean="0"/>
              <a:t> class</a:t>
            </a:r>
          </a:p>
          <a:p>
            <a:pPr marL="82296" indent="0" algn="l" rtl="0">
              <a:buNone/>
            </a:pPr>
            <a:r>
              <a:rPr lang="en-US" b="1" dirty="0" smtClean="0"/>
              <a:t>};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b="1" dirty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34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>An </a:t>
            </a:r>
            <a:r>
              <a:rPr lang="en-US" dirty="0"/>
              <a:t>example of multiple base </a:t>
            </a:r>
            <a:r>
              <a:rPr lang="en-US" dirty="0" smtClean="0"/>
              <a:t>classes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244280" cy="536261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An example of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base1 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showx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&lt;&lt; x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protected: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y;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 void showy() 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 y &lt;&lt;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"\n"; }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Inherit multiple base classes.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derived: public base1, public base2 { 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public: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       void 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,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 j) { x=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 y =j; }	};</a:t>
            </a:r>
          </a:p>
          <a:p>
            <a:pPr algn="l" rtl="0">
              <a:buNone/>
            </a:pPr>
            <a:endParaRPr lang="ar-SA" sz="1600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main(){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derived ob;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ob.set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(10, 20);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//provided by derived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ob.showx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</a:t>
            </a: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basel</a:t>
            </a:r>
            <a:endParaRPr lang="en-US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8000"/>
                </a:solidFill>
                <a:latin typeface="Courier New"/>
              </a:rPr>
              <a:t>ob.showy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();//from base2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 algn="l" rtl="0">
              <a:buNone/>
            </a:pPr>
            <a:r>
              <a:rPr lang="ar-SA" sz="1600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805264"/>
            <a:ext cx="4069002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48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Constructors, Destructors, and </a:t>
            </a:r>
            <a:r>
              <a:rPr lang="en-US" sz="2800" b="1" dirty="0" smtClean="0"/>
              <a:t>Inheritance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are base class and derived class constructor and destructor functions called? </a:t>
            </a: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can parameters be passed to base class constructor functions?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400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When Constructor and Destructor </a:t>
            </a:r>
            <a:r>
              <a:rPr lang="en-US" sz="2000" b="1" dirty="0" smtClean="0"/>
              <a:t>Functions </a:t>
            </a:r>
            <a:r>
              <a:rPr lang="en-US" sz="2000" b="1" dirty="0"/>
              <a:t>Are </a:t>
            </a:r>
            <a:r>
              <a:rPr lang="en-US" sz="2000" b="1" dirty="0" smtClean="0"/>
              <a:t>Executed?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hangingPunct="0"/>
            <a:r>
              <a:rPr lang="en-US" dirty="0" smtClean="0"/>
              <a:t>It is possible for a base class, a derived class, or both, to contain constructor and/or destructor functions. </a:t>
            </a:r>
          </a:p>
          <a:p>
            <a:pPr algn="l" rtl="0" hangingPunct="0"/>
            <a:endParaRPr lang="en-US" dirty="0" smtClean="0"/>
          </a:p>
          <a:p>
            <a:pPr algn="l" rtl="0" hangingPunct="0"/>
            <a:r>
              <a:rPr lang="en-US" dirty="0" smtClean="0"/>
              <a:t>It is important to understand the order in which these functions are executed </a:t>
            </a:r>
          </a:p>
          <a:p>
            <a:pPr lvl="1" algn="l" rtl="0" hangingPunct="0"/>
            <a:r>
              <a:rPr lang="en-US" dirty="0" smtClean="0"/>
              <a:t>when an object of a derived class comes into existence </a:t>
            </a:r>
          </a:p>
          <a:p>
            <a:pPr lvl="1" algn="l" rtl="0" hangingPunct="0"/>
            <a:r>
              <a:rPr lang="en-US" dirty="0" smtClean="0"/>
              <a:t>when it goes out of existence.</a:t>
            </a:r>
            <a:endParaRPr lang="en-GB" dirty="0" smtClean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672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92080" y="764704"/>
            <a:ext cx="4917232" cy="1066800"/>
          </a:xfrm>
        </p:spPr>
        <p:txBody>
          <a:bodyPr/>
          <a:lstStyle/>
          <a:p>
            <a:pPr algn="l" rtl="0"/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913696" cy="590465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class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public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  <a:endParaRPr lang="en-GB" sz="1600" dirty="0">
              <a:solidFill>
                <a:srgbClr val="FF000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 base(){ 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</a:t>
            </a:r>
            <a:r>
              <a:rPr lang="en-US" sz="1600" dirty="0" smtClean="0"/>
              <a:t>";}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     </a:t>
            </a:r>
            <a:r>
              <a:rPr lang="ar-SA" sz="1600" dirty="0" smtClean="0"/>
              <a:t>~</a:t>
            </a:r>
            <a:r>
              <a:rPr lang="en-US" sz="1600" dirty="0" smtClean="0"/>
              <a:t>base(){ 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&lt;&lt; "</a:t>
            </a:r>
            <a:r>
              <a:rPr lang="en-US" sz="1600" dirty="0"/>
              <a:t>Destructing base\n</a:t>
            </a:r>
            <a:r>
              <a:rPr lang="en-US" sz="1600" dirty="0" smtClean="0"/>
              <a:t>"; 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US" sz="1600" dirty="0" smtClean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b="1" dirty="0"/>
              <a:t>derived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b="1" dirty="0"/>
              <a:t>base</a:t>
            </a:r>
            <a:r>
              <a:rPr lang="en-US" sz="1600" dirty="0"/>
              <a:t> 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    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"Constructing derived\n</a:t>
            </a:r>
            <a:r>
              <a:rPr lang="en-US" sz="1400" dirty="0" smtClean="0"/>
              <a:t>";}</a:t>
            </a: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/>
              <a:t>&lt;&lt; "Destructing derived\n</a:t>
            </a:r>
            <a:r>
              <a:rPr lang="en-US" sz="1400" dirty="0" smtClean="0"/>
              <a:t>";}</a:t>
            </a: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Font typeface="+mj-lt"/>
              <a:buAutoNum type="arabicPeriod"/>
            </a:pPr>
            <a:endParaRPr lang="en-GB" sz="14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main()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b="1" dirty="0"/>
              <a:t>derived</a:t>
            </a:r>
            <a:r>
              <a:rPr lang="en-US" sz="1600" dirty="0"/>
              <a:t> </a:t>
            </a:r>
            <a:r>
              <a:rPr lang="en-US" sz="1600" dirty="0" err="1"/>
              <a:t>ob</a:t>
            </a:r>
            <a:r>
              <a:rPr lang="en-US" sz="1600" dirty="0"/>
              <a:t>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00B050"/>
                </a:solidFill>
              </a:rPr>
              <a:t>// do nothing but construct and destruct </a:t>
            </a:r>
            <a:r>
              <a:rPr lang="en-US" sz="1600" dirty="0" err="1">
                <a:solidFill>
                  <a:srgbClr val="00B050"/>
                </a:solidFill>
              </a:rPr>
              <a:t>ob</a:t>
            </a:r>
            <a:endParaRPr lang="en-GB" sz="1600" dirty="0">
              <a:solidFill>
                <a:srgbClr val="00B050"/>
              </a:solidFill>
            </a:endParaRPr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return</a:t>
            </a:r>
            <a:r>
              <a:rPr lang="en-US" sz="1600" dirty="0"/>
              <a:t> 0;</a:t>
            </a:r>
            <a:endParaRPr lang="en-GB" sz="1600" dirty="0"/>
          </a:p>
          <a:p>
            <a:pPr marL="514350" indent="-514350" algn="l" rtl="0" hangingPunct="0">
              <a:buFont typeface="+mj-lt"/>
              <a:buAutoNum type="arabicPeriod"/>
            </a:pPr>
            <a:r>
              <a:rPr lang="en-US" sz="1600" dirty="0" smtClean="0"/>
              <a:t>}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4005064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 smtClean="0">
                <a:latin typeface="Arial" pitchFamily="34" charset="0"/>
                <a:cs typeface="Arial" pitchFamily="34" charset="0"/>
              </a:rPr>
              <a:t>General Rule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constructor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the order of their derivation.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Destructor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functions are executed in reverse order of derivation.</a:t>
            </a:r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18" y="1772816"/>
            <a:ext cx="4055960" cy="1972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00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52120" y="764704"/>
            <a:ext cx="2880320" cy="1066800"/>
          </a:xfrm>
        </p:spPr>
        <p:txBody>
          <a:bodyPr/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548680"/>
            <a:ext cx="47696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#include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using </a:t>
            </a:r>
            <a:r>
              <a:rPr lang="en-US" sz="1600" dirty="0">
                <a:solidFill>
                  <a:srgbClr val="FF0000"/>
                </a:solidFill>
              </a:rPr>
              <a:t>namespace </a:t>
            </a:r>
            <a:r>
              <a:rPr lang="en-US" sz="1600" dirty="0" err="1"/>
              <a:t>std</a:t>
            </a:r>
            <a:r>
              <a:rPr lang="en-US" sz="16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base </a:t>
            </a:r>
            <a:r>
              <a:rPr lang="en-US" sz="1600" dirty="0" smtClean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  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base\n"; } </a:t>
            </a:r>
            <a:endParaRPr lang="en-US" sz="1600" dirty="0" smtClean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base</a:t>
            </a:r>
            <a:r>
              <a:rPr lang="en-US" sz="1600" dirty="0"/>
              <a:t>() 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base\n";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derived1: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 base{</a:t>
            </a:r>
            <a:endParaRPr lang="en-GB" sz="1600" dirty="0" smtClean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FF0000"/>
                </a:solidFill>
              </a:rPr>
              <a:t>public</a:t>
            </a:r>
            <a:r>
              <a:rPr lang="en-US" sz="1600" dirty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     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</a:t>
            </a:r>
            <a:r>
              <a:rPr lang="en-US" sz="1600" dirty="0" smtClean="0"/>
              <a:t>derived1\n</a:t>
            </a:r>
            <a:r>
              <a:rPr lang="en-US" sz="1600" dirty="0"/>
              <a:t>"; }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</a:t>
            </a: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derived1() {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</a:t>
            </a:r>
            <a:r>
              <a:rPr lang="en-US" sz="1600" dirty="0" smtClean="0"/>
              <a:t>derived1\n</a:t>
            </a:r>
            <a:r>
              <a:rPr lang="en-US" sz="1600" dirty="0"/>
              <a:t>"; </a:t>
            </a:r>
            <a:r>
              <a:rPr lang="en-US" sz="1600" dirty="0" smtClean="0"/>
              <a:t>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/>
              <a:t>derived2: </a:t>
            </a: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/>
              <a:t> </a:t>
            </a:r>
            <a:r>
              <a:rPr lang="en-US" sz="1600" dirty="0" smtClean="0"/>
              <a:t>derived1 </a:t>
            </a:r>
            <a:r>
              <a:rPr lang="en-US" sz="1600" dirty="0"/>
              <a:t>{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solidFill>
                  <a:srgbClr val="FF0000"/>
                </a:solidFill>
              </a:rPr>
              <a:t>public</a:t>
            </a:r>
            <a:r>
              <a:rPr lang="en-US" sz="1600" dirty="0" smtClean="0"/>
              <a:t>:</a:t>
            </a:r>
            <a:endParaRPr lang="en-GB" sz="1600" dirty="0"/>
          </a:p>
          <a:p>
            <a:pPr marL="514350" indent="-514350" algn="l" rtl="0" hangingPunct="0">
              <a:buNone/>
            </a:pPr>
            <a:r>
              <a:rPr lang="en-US" sz="1600" dirty="0" smtClean="0"/>
              <a:t>  derived2{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"Constructing derived2\n"; </a:t>
            </a:r>
            <a:r>
              <a:rPr lang="en-US" sz="1600" dirty="0" smtClean="0"/>
              <a:t>}</a:t>
            </a:r>
            <a:endParaRPr lang="en-US" sz="1600" dirty="0"/>
          </a:p>
          <a:p>
            <a:pPr marL="514350" indent="-514350" algn="l" rtl="0" hangingPunct="0">
              <a:buNone/>
            </a:pPr>
            <a:r>
              <a:rPr lang="en-US" sz="1600" dirty="0">
                <a:latin typeface="Tahoma"/>
                <a:ea typeface="Tahoma"/>
                <a:cs typeface="Tahoma"/>
              </a:rPr>
              <a:t>~ </a:t>
            </a:r>
            <a:r>
              <a:rPr lang="en-US" sz="1600" dirty="0" smtClean="0"/>
              <a:t>derived2{ </a:t>
            </a:r>
            <a:r>
              <a:rPr lang="en-US" sz="1600" dirty="0" err="1" smtClean="0">
                <a:solidFill>
                  <a:srgbClr val="FF0000"/>
                </a:solidFill>
              </a:rPr>
              <a:t>cout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&lt;&lt; "Destructing derived2\n</a:t>
            </a:r>
            <a:r>
              <a:rPr lang="en-US" sz="1600" dirty="0" smtClean="0"/>
              <a:t>";}</a:t>
            </a:r>
          </a:p>
          <a:p>
            <a:pPr marL="514350" indent="-514350" algn="l" rtl="0" hangingPunct="0">
              <a:buNone/>
            </a:pPr>
            <a:r>
              <a:rPr lang="en-US" sz="1600" dirty="0" smtClean="0"/>
              <a:t>};</a:t>
            </a:r>
          </a:p>
          <a:p>
            <a:pPr marL="342900" indent="-342900" algn="l" rtl="0" hangingPunct="0">
              <a:buNone/>
            </a:pPr>
            <a:endParaRPr lang="en-GB" sz="1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int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main() {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/>
              <a:t>derived2 </a:t>
            </a:r>
            <a:r>
              <a:rPr lang="en-US" sz="1800" dirty="0" err="1" smtClean="0"/>
              <a:t>ob</a:t>
            </a:r>
            <a:r>
              <a:rPr lang="en-US" sz="1800" dirty="0" smtClean="0"/>
              <a:t>;</a:t>
            </a:r>
            <a:endParaRPr lang="en-GB" sz="1800" dirty="0" smtClean="0"/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00B050"/>
                </a:solidFill>
              </a:rPr>
              <a:t>// construct and destruct </a:t>
            </a:r>
            <a:r>
              <a:rPr lang="en-US" sz="1800" dirty="0" err="1" smtClean="0">
                <a:solidFill>
                  <a:srgbClr val="00B050"/>
                </a:solidFill>
              </a:rPr>
              <a:t>ob</a:t>
            </a:r>
            <a:endParaRPr lang="en-GB" sz="1800" dirty="0" smtClean="0">
              <a:solidFill>
                <a:srgbClr val="00B050"/>
              </a:solidFill>
            </a:endParaRPr>
          </a:p>
          <a:p>
            <a:pPr marL="514350" indent="-514350" algn="l" rtl="0" hangingPunc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return</a:t>
            </a:r>
            <a:r>
              <a:rPr lang="en-US" sz="1800" dirty="0" smtClean="0"/>
              <a:t> 0;}</a:t>
            </a:r>
            <a:endParaRPr lang="en-GB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73016"/>
            <a:ext cx="545744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5670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3898776" cy="151710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2800" dirty="0"/>
              <a:t>The same general rule applies in situations involving multiple base </a:t>
            </a:r>
            <a:r>
              <a:rPr lang="en-US" sz="2800" dirty="0" smtClean="0"/>
              <a:t>classes</a:t>
            </a:r>
            <a:br>
              <a:rPr lang="en-US" sz="2800" dirty="0" smtClean="0"/>
            </a:br>
            <a:r>
              <a:rPr lang="en-US" sz="2800" dirty="0" smtClean="0"/>
              <a:t>Example 1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4248472" cy="61926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#include </a:t>
            </a:r>
            <a:r>
              <a:rPr lang="en-US" sz="1400" dirty="0" smtClean="0"/>
              <a:t>&lt;</a:t>
            </a:r>
            <a:r>
              <a:rPr lang="en-US" sz="1400" dirty="0" err="1" smtClean="0"/>
              <a:t>iostream</a:t>
            </a:r>
            <a:r>
              <a:rPr lang="en-US" sz="1400" dirty="0" smtClean="0"/>
              <a:t>&gt; 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using namespace </a:t>
            </a:r>
            <a:r>
              <a:rPr lang="en-US" sz="1400" dirty="0" err="1" smtClean="0"/>
              <a:t>std</a:t>
            </a:r>
            <a:r>
              <a:rPr lang="en-US" sz="1400" dirty="0" smtClean="0"/>
              <a:t>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base1{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base1\n";}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base1()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base1\n";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base2{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 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base2\n"; } 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 </a:t>
            </a:r>
            <a:r>
              <a:rPr lang="en-US" sz="1400" dirty="0">
                <a:latin typeface="Tahoma"/>
                <a:ea typeface="Tahoma"/>
                <a:cs typeface="Tahoma"/>
              </a:rPr>
              <a:t>~ </a:t>
            </a:r>
            <a:r>
              <a:rPr lang="en-US" sz="1400" dirty="0" smtClean="0"/>
              <a:t>base2() {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base2\n"; 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indent="-514350" algn="l" rtl="0" hangingPunct="0">
              <a:buNone/>
            </a:pPr>
            <a:endParaRPr lang="en-US" sz="1400" dirty="0"/>
          </a:p>
          <a:p>
            <a:pPr marL="514350" indent="-514350" algn="l" rtl="0" hangingPunc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class</a:t>
            </a:r>
            <a:r>
              <a:rPr lang="en-US" sz="1400" dirty="0" smtClean="0"/>
              <a:t> </a:t>
            </a:r>
            <a:r>
              <a:rPr lang="en-US" sz="1400" b="1" dirty="0" smtClean="0"/>
              <a:t>derived</a:t>
            </a:r>
            <a:r>
              <a:rPr lang="en-US" sz="1400" dirty="0" smtClean="0">
                <a:solidFill>
                  <a:srgbClr val="FF0000"/>
                </a:solidFill>
              </a:rPr>
              <a:t>: public </a:t>
            </a:r>
            <a:r>
              <a:rPr lang="en-US" sz="1400" b="1" dirty="0" smtClean="0"/>
              <a:t>base1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public</a:t>
            </a:r>
            <a:r>
              <a:rPr lang="en-US" sz="1400" dirty="0" smtClean="0"/>
              <a:t> </a:t>
            </a:r>
            <a:r>
              <a:rPr lang="en-US" sz="1400" b="1" dirty="0" smtClean="0"/>
              <a:t>base2</a:t>
            </a:r>
            <a:r>
              <a:rPr lang="en-US" sz="1400" dirty="0" smtClean="0"/>
              <a:t> { </a:t>
            </a:r>
          </a:p>
          <a:p>
            <a:pPr marL="514350" indent="-514350" algn="l" rtl="0" hangingPunc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public</a:t>
            </a:r>
            <a:r>
              <a:rPr lang="en-US" sz="1400" dirty="0" smtClean="0"/>
              <a:t>: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  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"Constructing 			derived\n";}</a:t>
            </a:r>
            <a:endParaRPr lang="en-GB" sz="1400" dirty="0" smtClean="0"/>
          </a:p>
          <a:p>
            <a:pPr marL="514350" indent="-514350" algn="l" rtl="0" hangingPunct="0">
              <a:buNone/>
            </a:pPr>
            <a:r>
              <a:rPr lang="en-US" sz="1400" dirty="0" smtClean="0"/>
              <a:t>    ~derived() {  </a:t>
            </a:r>
            <a:r>
              <a:rPr lang="en-US" sz="1400" dirty="0" err="1" smtClean="0">
                <a:solidFill>
                  <a:srgbClr val="FF0000"/>
                </a:solidFill>
              </a:rPr>
              <a:t>cout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&lt;&lt; "Destructing 			derived\n";}</a:t>
            </a:r>
          </a:p>
          <a:p>
            <a:pPr marL="514350" indent="-514350" algn="l" rtl="0" hangingPunct="0">
              <a:buNone/>
            </a:pPr>
            <a:r>
              <a:rPr lang="en-US" sz="1400" dirty="0" smtClean="0"/>
              <a:t>};</a:t>
            </a: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main() {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prstClr val="black"/>
                </a:solidFill>
              </a:rPr>
              <a:t>derived2 ob;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// construct and destruct ob</a:t>
            </a:r>
            <a:endParaRPr lang="en-GB" sz="1400" dirty="0" smtClean="0">
              <a:solidFill>
                <a:srgbClr val="00B050"/>
              </a:solidFill>
            </a:endParaRPr>
          </a:p>
          <a:p>
            <a:pPr marL="514350" lvl="0" indent="-514350" algn="l" rtl="0" hangingPunct="0">
              <a:spcBef>
                <a:spcPts val="0"/>
              </a:spcBef>
              <a:buClrTx/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return</a:t>
            </a:r>
            <a:r>
              <a:rPr lang="en-US" sz="1400" dirty="0" smtClean="0">
                <a:solidFill>
                  <a:prstClr val="black"/>
                </a:solidFill>
              </a:rPr>
              <a:t> 0;}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514350" indent="-514350" algn="l" rtl="0" hangingPunct="0">
              <a:buNone/>
            </a:pPr>
            <a:endParaRPr lang="en-US" sz="1400" dirty="0" smtClean="0"/>
          </a:p>
          <a:p>
            <a:pPr marL="452628" indent="-342900" algn="l" rtl="0">
              <a:buNone/>
            </a:pP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581128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constructors </a:t>
            </a:r>
            <a:r>
              <a:rPr lang="en-US" dirty="0"/>
              <a:t>are called in order of derivation, </a:t>
            </a:r>
            <a:r>
              <a:rPr lang="en-US" dirty="0">
                <a:solidFill>
                  <a:srgbClr val="FF0000"/>
                </a:solidFill>
              </a:rPr>
              <a:t>left to right</a:t>
            </a:r>
            <a:r>
              <a:rPr lang="en-US" dirty="0"/>
              <a:t>, as specified in </a:t>
            </a:r>
            <a:r>
              <a:rPr lang="en-US" b="1" dirty="0" err="1"/>
              <a:t>derived's</a:t>
            </a:r>
            <a:r>
              <a:rPr lang="en-US" b="1" dirty="0"/>
              <a:t> </a:t>
            </a:r>
            <a:r>
              <a:rPr lang="en-US" dirty="0"/>
              <a:t>inheritance list.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Destructors </a:t>
            </a:r>
            <a:r>
              <a:rPr lang="en-US" dirty="0"/>
              <a:t>are called in reverse order, </a:t>
            </a:r>
            <a:r>
              <a:rPr lang="en-US" dirty="0">
                <a:solidFill>
                  <a:srgbClr val="FF0000"/>
                </a:solidFill>
              </a:rPr>
              <a:t>right to left.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5135811" cy="192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918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692696"/>
            <a:ext cx="3322712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620688"/>
            <a:ext cx="4114800" cy="59766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#include </a:t>
            </a:r>
            <a:r>
              <a:rPr lang="en-US" sz="1300" dirty="0" smtClean="0"/>
              <a:t>&lt;</a:t>
            </a:r>
            <a:r>
              <a:rPr lang="en-US" sz="1300" dirty="0" err="1" smtClean="0"/>
              <a:t>iostream</a:t>
            </a:r>
            <a:r>
              <a:rPr lang="en-US" sz="1300" dirty="0" smtClean="0"/>
              <a:t>&gt;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using namespace </a:t>
            </a:r>
            <a:r>
              <a:rPr lang="en-US" sz="1300" dirty="0" err="1" smtClean="0"/>
              <a:t>std</a:t>
            </a:r>
            <a:r>
              <a:rPr lang="en-US" sz="1300" dirty="0" smtClean="0"/>
              <a:t>;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base1{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 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base1\n";}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base1()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base1\n";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class</a:t>
            </a:r>
            <a:r>
              <a:rPr lang="en-US" sz="1300" dirty="0" smtClean="0"/>
              <a:t> base2{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</a:t>
            </a:r>
            <a:r>
              <a:rPr lang="en-US" sz="1300" dirty="0" smtClean="0">
                <a:solidFill>
                  <a:srgbClr val="FF0000"/>
                </a:solidFill>
              </a:rPr>
              <a:t>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 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base2\n"; }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</a:t>
            </a:r>
            <a:r>
              <a:rPr lang="en-US" sz="1200" dirty="0">
                <a:latin typeface="Tahoma"/>
                <a:ea typeface="Tahoma"/>
                <a:cs typeface="Tahoma"/>
              </a:rPr>
              <a:t>~ </a:t>
            </a:r>
            <a:r>
              <a:rPr lang="en-US" sz="1300" dirty="0" smtClean="0"/>
              <a:t>base2() {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base2\n"; 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600" dirty="0" smtClean="0"/>
              <a:t>class derived: public base2, public base1{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>
                <a:solidFill>
                  <a:srgbClr val="FF0000"/>
                </a:solidFill>
              </a:rPr>
              <a:t>     public</a:t>
            </a:r>
            <a:r>
              <a:rPr lang="en-US" sz="1300" dirty="0" smtClean="0"/>
              <a:t>: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  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"Constructing 	derived\n";}</a:t>
            </a:r>
            <a:endParaRPr lang="en-GB" sz="1300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    ~derived() {  </a:t>
            </a:r>
            <a:r>
              <a:rPr lang="en-US" sz="1300" dirty="0" err="1" smtClean="0">
                <a:solidFill>
                  <a:srgbClr val="FF0000"/>
                </a:solidFill>
              </a:rPr>
              <a:t>cout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smtClean="0"/>
              <a:t>&lt;&lt; "Destructing derived\n";}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en-US" sz="1300" dirty="0" smtClean="0"/>
              <a:t>};</a:t>
            </a:r>
          </a:p>
          <a:p>
            <a:pPr marL="514350" indent="-514350" hangingPunct="0">
              <a:buFont typeface="+mj-lt"/>
              <a:buAutoNum type="arabicPeriod"/>
            </a:pPr>
            <a:endParaRPr lang="en-US" sz="1300" dirty="0" smtClean="0"/>
          </a:p>
          <a:p>
            <a:endParaRPr lang="en-GB" sz="1300" dirty="0"/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4788024" y="1628800"/>
            <a:ext cx="4038600" cy="11087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hangingPunct="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 {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/>
              <a:t>derived ob;</a:t>
            </a: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// construct and destruct </a:t>
            </a:r>
            <a:r>
              <a:rPr lang="en-US" dirty="0" err="1" smtClean="0">
                <a:solidFill>
                  <a:srgbClr val="00B050"/>
                </a:solidFill>
              </a:rPr>
              <a:t>ob</a:t>
            </a:r>
            <a:endParaRPr lang="en-GB" dirty="0" smtClean="0">
              <a:solidFill>
                <a:srgbClr val="00B050"/>
              </a:solidFill>
            </a:endParaRPr>
          </a:p>
          <a:p>
            <a:pPr marL="514350" indent="-514350" hangingPunct="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0;}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7032"/>
            <a:ext cx="5538514" cy="24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911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40997E-3C53-460E-B480-0C62869F5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7E9648-5E88-454B-8AAA-CACD0C49A7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0215EF6E-EBC0-486B-A459-3A708D471B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</TotalTime>
  <Words>1509</Words>
  <Application>Microsoft Office PowerPoint</Application>
  <PresentationFormat>On-screen Show (4:3)</PresentationFormat>
  <Paragraphs>284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Inheritance in C++</vt:lpstr>
      <vt:lpstr>Inheriting Multiple Base Classes</vt:lpstr>
      <vt:lpstr>An example of multiple base classes</vt:lpstr>
      <vt:lpstr>Constructors, Destructors, and Inheritance</vt:lpstr>
      <vt:lpstr>When Constructor and Destructor Functions Are Executed?</vt:lpstr>
      <vt:lpstr>Example 1</vt:lpstr>
      <vt:lpstr>Example 2</vt:lpstr>
      <vt:lpstr>The same general rule applies in situations involving multiple base classes Example 1</vt:lpstr>
      <vt:lpstr>Example 2</vt:lpstr>
      <vt:lpstr>Passing Parameters to Base Class Constructors</vt:lpstr>
      <vt:lpstr>Example 1</vt:lpstr>
      <vt:lpstr>Example 2 uses multiple base classes</vt:lpstr>
      <vt:lpstr>Slide 13</vt:lpstr>
      <vt:lpstr>Example 3: Derived take no arguments but base1() and base2()</vt:lpstr>
      <vt:lpstr>Slide 15</vt:lpstr>
      <vt:lpstr>Notice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 in C++</dc:title>
  <dc:creator>ALjaffan</dc:creator>
  <cp:lastModifiedBy>balqrashi</cp:lastModifiedBy>
  <cp:revision>15</cp:revision>
  <dcterms:created xsi:type="dcterms:W3CDTF">2012-10-12T11:14:08Z</dcterms:created>
  <dcterms:modified xsi:type="dcterms:W3CDTF">2018-09-03T07:25:16Z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