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1" r:id="rId3"/>
    <p:sldId id="280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36046F-3A45-409C-9A1A-D5672786B285}" type="datetimeFigureOut">
              <a:rPr lang="ar-SA" smtClean="0"/>
              <a:pPr/>
              <a:t>2/1/1436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5A8C4A-4EC8-4F93-9307-D97D8A5C16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011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8C4A-4EC8-4F93-9307-D97D8A5C1666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87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8C4A-4EC8-4F93-9307-D97D8A5C1666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86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2CF9A90-0DD7-4502-86FF-A752B27D3F4E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70EF-5103-4A2A-BF09-796FFB04F035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CDED-0625-4B51-B87F-6B39BDB4DF36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01A3-D9F7-49E8-816A-A3433A26F0D7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732-3150-46E5-B67B-D913DD2B011C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B32-27C5-42EE-B67A-3DD2CF91FC94}" type="datetime1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9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3F11-C2E1-4332-8110-C4F29F0030B1}" type="datetime1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C4FDB05-9816-4A80-B8C2-9B667DFF9057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5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E1CB-C74C-42EF-95E7-2A413ED1F9AD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7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FA91-F9FA-45CF-91AF-2FE7ED9DE4CA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174B-CB35-4F1A-BFE9-572090464EF1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5D4-1C78-418F-BB69-3686AC76DB98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D6DF-7223-4C36-B89C-82FCC8BB6A49}" type="datetime1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822F-0CA0-4893-A55D-D8F82B512352}" type="datetime1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537D-1356-4A64-9658-0B9F5C87F195}" type="datetime1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B6BB-4150-46B0-9989-BF51C4238F3E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18A7-5686-4A2C-B914-86A6EADD928C}" type="datetime1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0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62B5B58-6BB1-4CA2-AD08-BAC8BCA0BBC8}" type="datetime1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Nouf Almunyif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BC5307C-9AC7-448E-9FCE-3A20542CE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6705600" cy="100965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GUI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525780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cs typeface="+mj-cs"/>
              </a:rPr>
              <a:t>Graphical User Interface</a:t>
            </a:r>
          </a:p>
          <a:p>
            <a:pPr algn="ctr"/>
            <a:endParaRPr lang="en-US" sz="4000" dirty="0" smtClean="0">
              <a:cs typeface="+mj-cs"/>
            </a:endParaRPr>
          </a:p>
          <a:p>
            <a:pPr algn="ctr"/>
            <a:r>
              <a:rPr lang="en-US" sz="5400" dirty="0" smtClean="0">
                <a:cs typeface="+mj-cs"/>
              </a:rPr>
              <a:t>3</a:t>
            </a:r>
          </a:p>
          <a:p>
            <a:pPr algn="ctr"/>
            <a:endParaRPr lang="ar-SA" sz="5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3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07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 descr="ch14-8"/>
          <p:cNvPicPr>
            <a:picLocks noChangeAspect="1" noChangeArrowheads="1"/>
          </p:cNvPicPr>
          <p:nvPr/>
        </p:nvPicPr>
        <p:blipFill>
          <a:blip r:embed="rId2" cstate="print"/>
          <a:srcRect l="48246"/>
          <a:stretch>
            <a:fillRect/>
          </a:stretch>
        </p:blipFill>
        <p:spPr bwMode="auto">
          <a:xfrm>
            <a:off x="3886200" y="1600200"/>
            <a:ext cx="525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h14-8"/>
          <p:cNvPicPr>
            <a:picLocks noChangeAspect="1" noChangeArrowheads="1"/>
          </p:cNvPicPr>
          <p:nvPr/>
        </p:nvPicPr>
        <p:blipFill>
          <a:blip r:embed="rId2" cstate="print"/>
          <a:srcRect r="60409" b="31532"/>
          <a:stretch>
            <a:fillRect/>
          </a:stretch>
        </p:blipFill>
        <p:spPr bwMode="auto">
          <a:xfrm>
            <a:off x="0" y="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BorderLayout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18" y="2057400"/>
            <a:ext cx="8229600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This layout manager divides the container into five regions: center, north, south, east, and west.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the window is enlarged, the center area gets as much of the available space as possible. </a:t>
            </a:r>
          </a:p>
          <a:p>
            <a:pPr algn="l" rtl="0"/>
            <a:r>
              <a:rPr lang="en-US" dirty="0" smtClean="0"/>
              <a:t>The other areas expand only as much as necessary to fill all available space.</a:t>
            </a:r>
          </a:p>
          <a:p>
            <a:pPr algn="l" rtl="0"/>
            <a:r>
              <a:rPr lang="en-US" dirty="0" smtClean="0"/>
              <a:t>Not all regions have to be occupied.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632083"/>
            <a:ext cx="3295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ch14-7"/>
          <p:cNvPicPr>
            <a:picLocks noChangeAspect="1" noChangeArrowheads="1"/>
          </p:cNvPicPr>
          <p:nvPr/>
        </p:nvPicPr>
        <p:blipFill>
          <a:blip r:embed="rId2" cstate="print"/>
          <a:srcRect r="57320"/>
          <a:stretch>
            <a:fillRect/>
          </a:stretch>
        </p:blipFill>
        <p:spPr bwMode="auto">
          <a:xfrm>
            <a:off x="0" y="0"/>
            <a:ext cx="4219575" cy="51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14-7"/>
          <p:cNvPicPr>
            <a:picLocks noChangeAspect="1" noChangeArrowheads="1"/>
          </p:cNvPicPr>
          <p:nvPr/>
        </p:nvPicPr>
        <p:blipFill>
          <a:blip r:embed="rId2" cstate="print"/>
          <a:srcRect l="47334"/>
          <a:stretch>
            <a:fillRect/>
          </a:stretch>
        </p:blipFill>
        <p:spPr bwMode="auto">
          <a:xfrm>
            <a:off x="3902336" y="4765"/>
            <a:ext cx="5206740" cy="516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Absolute Positioning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746218" cy="3530600"/>
          </a:xfrm>
        </p:spPr>
        <p:txBody>
          <a:bodyPr/>
          <a:lstStyle/>
          <a:p>
            <a:pPr algn="l" rtl="0"/>
            <a:r>
              <a:rPr lang="en-US" dirty="0" smtClean="0"/>
              <a:t>Here we do not use any layout manager.</a:t>
            </a:r>
          </a:p>
          <a:p>
            <a:pPr algn="l" rtl="0"/>
            <a:r>
              <a:rPr lang="en-US" dirty="0" smtClean="0"/>
              <a:t>We place the GUI objects on the frame’s content pane by explicitly specifying their position and size.</a:t>
            </a:r>
          </a:p>
          <a:p>
            <a:pPr algn="l" rtl="0"/>
            <a:r>
              <a:rPr lang="en-US" dirty="0" smtClean="0"/>
              <a:t>This is called </a:t>
            </a:r>
            <a:r>
              <a:rPr lang="en-US" i="1" dirty="0" smtClean="0">
                <a:solidFill>
                  <a:srgbClr val="C00000"/>
                </a:solidFill>
              </a:rPr>
              <a:t>absolute positioning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3805024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39830" cy="7098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Common GUI Components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24" y="1981200"/>
            <a:ext cx="8229600" cy="4221163"/>
          </a:xfrm>
        </p:spPr>
        <p:txBody>
          <a:bodyPr/>
          <a:lstStyle/>
          <a:p>
            <a:pPr algn="l" rtl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JCheckBox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l" rtl="0"/>
            <a:r>
              <a:rPr lang="en-US" dirty="0" smtClean="0"/>
              <a:t>Useful in representing a collection of binary (yes/no, true/false) options.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 err="1" smtClean="0"/>
              <a:t>JCheckBox</a:t>
            </a:r>
            <a:r>
              <a:rPr lang="en-US" dirty="0" smtClean="0"/>
              <a:t> object generates </a:t>
            </a:r>
            <a:r>
              <a:rPr lang="en-US" dirty="0" smtClean="0">
                <a:solidFill>
                  <a:srgbClr val="C00000"/>
                </a:solidFill>
              </a:rPr>
              <a:t>action events </a:t>
            </a:r>
            <a:r>
              <a:rPr lang="en-US" dirty="0" smtClean="0"/>
              <a:t>(like a </a:t>
            </a:r>
            <a:r>
              <a:rPr lang="en-US" dirty="0" err="1" smtClean="0"/>
              <a:t>JButton</a:t>
            </a:r>
            <a:r>
              <a:rPr lang="en-US" dirty="0" smtClean="0"/>
              <a:t>), but also generates </a:t>
            </a:r>
            <a:r>
              <a:rPr lang="en-US" dirty="0" smtClean="0">
                <a:solidFill>
                  <a:srgbClr val="C00000"/>
                </a:solidFill>
              </a:rPr>
              <a:t>item events</a:t>
            </a:r>
            <a:r>
              <a:rPr lang="en-US" dirty="0" smtClean="0"/>
              <a:t>, when the state of a check-box button changes (selected or deselected).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866" y="4191000"/>
            <a:ext cx="3439157" cy="232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JCheckBox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JCheckBox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box1= new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JCheckBox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(“BOX1");</a:t>
            </a:r>
          </a:p>
          <a:p>
            <a:pPr algn="l" rtl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box1.setSelected(true); </a:t>
            </a:r>
            <a:r>
              <a:rPr lang="en-GB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//for </a:t>
            </a:r>
            <a:r>
              <a:rPr lang="en-GB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defualt</a:t>
            </a:r>
            <a:r>
              <a:rPr lang="en-GB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selection</a:t>
            </a:r>
          </a:p>
          <a:p>
            <a:pPr algn="l" rtl="0">
              <a:buNone/>
            </a:pPr>
            <a:endParaRPr lang="en-GB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Handling the </a:t>
            </a:r>
            <a:r>
              <a:rPr lang="en-GB" u="sng" dirty="0" err="1" smtClean="0">
                <a:solidFill>
                  <a:srgbClr val="FF0000"/>
                </a:solidFill>
              </a:rPr>
              <a:t>CheckBox</a:t>
            </a:r>
            <a:r>
              <a:rPr lang="en-US" u="sng" dirty="0" smtClean="0">
                <a:solidFill>
                  <a:srgbClr val="FF0000"/>
                </a:solidFill>
              </a:rPr>
              <a:t> events: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implements</a:t>
            </a:r>
            <a:r>
              <a:rPr lang="en-GB" dirty="0" smtClean="0"/>
              <a:t> </a:t>
            </a:r>
            <a:r>
              <a:rPr lang="en-GB" dirty="0" err="1" smtClean="0"/>
              <a:t>ActionListener</a:t>
            </a:r>
            <a:r>
              <a:rPr lang="en-GB" dirty="0" smtClean="0"/>
              <a:t> , </a:t>
            </a:r>
            <a:r>
              <a:rPr lang="en-GB" b="1" dirty="0" err="1" smtClean="0"/>
              <a:t>ItemListener</a:t>
            </a:r>
            <a:r>
              <a:rPr lang="en-GB" b="1" dirty="0" smtClean="0"/>
              <a:t>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Redefine the function </a:t>
            </a:r>
            <a:r>
              <a:rPr lang="en-US" b="1" dirty="0" err="1" smtClean="0"/>
              <a:t>itemStateChanged</a:t>
            </a:r>
            <a:endParaRPr lang="en-US" b="1" dirty="0" smtClean="0"/>
          </a:p>
          <a:p>
            <a:pPr marL="514350" indent="-514350" algn="l" rtl="0">
              <a:buNone/>
            </a:pPr>
            <a:r>
              <a:rPr lang="en-GB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itemStateChanged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ItemEvent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514350" indent="-514350" algn="l" rtl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 algn="l" rtl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Object source =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e.getSource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514350" indent="-514350" algn="l" rtl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if (source == box1) {//do something  }</a:t>
            </a:r>
          </a:p>
          <a:p>
            <a:pPr marL="514350" indent="-514350" algn="l" rtl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if (source == ......) {}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JRadioButton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2" y="2209800"/>
            <a:ext cx="8882418" cy="4221163"/>
          </a:xfrm>
        </p:spPr>
        <p:txBody>
          <a:bodyPr>
            <a:normAutofit/>
          </a:bodyPr>
          <a:lstStyle/>
          <a:p>
            <a:pPr algn="l" rtl="0">
              <a:buClr>
                <a:schemeClr val="accent2">
                  <a:lumMod val="75000"/>
                </a:schemeClr>
              </a:buClr>
            </a:pPr>
            <a:r>
              <a:rPr lang="en-US" sz="2000" dirty="0" smtClean="0"/>
              <a:t>The radio button is similar to the check-box, but only one button can be selected from the group.</a:t>
            </a:r>
          </a:p>
          <a:p>
            <a:pPr algn="l" rtl="0"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When you select a new item, the currently selected radio button will get deselected.</a:t>
            </a:r>
          </a:p>
          <a:p>
            <a:pPr algn="l" rtl="0">
              <a:buClr>
                <a:schemeClr val="accent2">
                  <a:lumMod val="75000"/>
                </a:schemeClr>
              </a:buClr>
            </a:pPr>
            <a:r>
              <a:rPr lang="en-US" sz="2000" dirty="0" smtClean="0"/>
              <a:t>Thus, the </a:t>
            </a:r>
            <a:r>
              <a:rPr lang="en-US" sz="2000" dirty="0" err="1" smtClean="0"/>
              <a:t>JRadioButton</a:t>
            </a:r>
            <a:r>
              <a:rPr lang="en-US" sz="2000" dirty="0" smtClean="0"/>
              <a:t> must be added to a group.</a:t>
            </a:r>
          </a:p>
          <a:p>
            <a:pPr algn="l" rtl="0">
              <a:buClr>
                <a:schemeClr val="accent2">
                  <a:lumMod val="75000"/>
                </a:schemeClr>
              </a:buClr>
            </a:pPr>
            <a:r>
              <a:rPr lang="en-US" sz="2000" dirty="0" smtClean="0"/>
              <a:t>A </a:t>
            </a:r>
            <a:r>
              <a:rPr lang="en-US" sz="2000" dirty="0" err="1" smtClean="0"/>
              <a:t>JRadioButton</a:t>
            </a:r>
            <a:r>
              <a:rPr lang="en-US" sz="2000" dirty="0" smtClean="0"/>
              <a:t> generates both </a:t>
            </a:r>
            <a:r>
              <a:rPr lang="en-US" sz="2000" dirty="0" smtClean="0">
                <a:solidFill>
                  <a:srgbClr val="C00000"/>
                </a:solidFill>
              </a:rPr>
              <a:t>action events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item events</a:t>
            </a:r>
            <a:r>
              <a:rPr lang="en-US" sz="2000" dirty="0" smtClean="0"/>
              <a:t>.</a:t>
            </a:r>
          </a:p>
          <a:p>
            <a:pPr marL="0" indent="0" algn="l" rtl="0">
              <a:buClr>
                <a:schemeClr val="accent2">
                  <a:lumMod val="75000"/>
                </a:schemeClr>
              </a:buClr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radio1= new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JRadioButton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GB" sz="2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274" y="4987636"/>
            <a:ext cx="3248526" cy="18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7976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flipH="1">
            <a:off x="2971800" y="304800"/>
            <a:ext cx="3810000" cy="1103313"/>
            <a:chOff x="2304" y="2896"/>
            <a:chExt cx="2827" cy="599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3713" y="2896"/>
              <a:ext cx="1418" cy="599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ja-JP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This gray area is the content pane of this frame.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304" y="3187"/>
              <a:ext cx="1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4800" y="2057400"/>
            <a:ext cx="807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content pane is where we put GUI objects such as buttons, labels, scroll bars, and others. </a:t>
            </a:r>
          </a:p>
          <a:p>
            <a:r>
              <a:rPr lang="en-US" sz="2400" dirty="0" smtClean="0"/>
              <a:t>We access the content pane by calling the frame’s </a:t>
            </a:r>
            <a:r>
              <a:rPr lang="en-US" sz="2400" b="1" dirty="0" err="1" smtClean="0"/>
              <a:t>getContentPane</a:t>
            </a:r>
            <a:r>
              <a:rPr lang="en-US" sz="2400" dirty="0" smtClean="0"/>
              <a:t> method in class </a:t>
            </a:r>
            <a:r>
              <a:rPr lang="en-US" sz="2400" b="1" dirty="0" smtClean="0"/>
              <a:t>Container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GB" sz="2000" dirty="0" smtClean="0"/>
              <a:t>Container 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</a:rPr>
              <a:t>contentPane</a:t>
            </a:r>
            <a:r>
              <a:rPr lang="en-GB" sz="2000" dirty="0" smtClean="0"/>
              <a:t> = </a:t>
            </a:r>
            <a:r>
              <a:rPr lang="en-GB" sz="2000" b="1" dirty="0" err="1" smtClean="0"/>
              <a:t>getContentPane</a:t>
            </a:r>
            <a:r>
              <a:rPr lang="en-GB" sz="2000" b="1" dirty="0" smtClean="0"/>
              <a:t>();</a:t>
            </a:r>
          </a:p>
          <a:p>
            <a:endParaRPr lang="en-GB" sz="2000" b="1" dirty="0" smtClean="0"/>
          </a:p>
          <a:p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contentPane</a:t>
            </a:r>
            <a:r>
              <a:rPr lang="en-GB" sz="2400" dirty="0" smtClean="0"/>
              <a:t> </a:t>
            </a:r>
            <a:r>
              <a:rPr lang="en-US" sz="2400" b="1" dirty="0" smtClean="0"/>
              <a:t>methods:</a:t>
            </a:r>
            <a:endParaRPr lang="en-GB" sz="2400" b="1" dirty="0" smtClean="0"/>
          </a:p>
          <a:p>
            <a:r>
              <a:rPr lang="en-GB" sz="2400" dirty="0" err="1" smtClean="0"/>
              <a:t>setBackground</a:t>
            </a:r>
            <a:r>
              <a:rPr lang="en-GB" sz="2400" dirty="0" smtClean="0"/>
              <a:t>(</a:t>
            </a:r>
            <a:r>
              <a:rPr lang="en-GB" sz="2400" dirty="0" err="1" smtClean="0"/>
              <a:t>Color.BLUE</a:t>
            </a:r>
            <a:r>
              <a:rPr lang="en-GB" sz="2400" dirty="0" smtClean="0"/>
              <a:t>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add(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Object_name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setLayout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( </a:t>
            </a:r>
            <a:r>
              <a:rPr lang="en-US" sz="2400" dirty="0" err="1" smtClean="0">
                <a:solidFill>
                  <a:srgbClr val="000000"/>
                </a:solidFill>
                <a:latin typeface="Courier New"/>
              </a:rPr>
              <a:t>layout_type</a:t>
            </a:r>
            <a:r>
              <a:rPr lang="en-US" sz="2400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GB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Common GUI Components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394" y="2036762"/>
            <a:ext cx="8506318" cy="4221163"/>
          </a:xfrm>
        </p:spPr>
        <p:txBody>
          <a:bodyPr/>
          <a:lstStyle/>
          <a:p>
            <a:pPr lvl="0" algn="l" rtl="0"/>
            <a:r>
              <a:rPr lang="en-US" sz="2400" kern="0" dirty="0" err="1" smtClean="0">
                <a:solidFill>
                  <a:srgbClr val="C00000"/>
                </a:solidFill>
                <a:latin typeface="Arial"/>
              </a:rPr>
              <a:t>JComboBox</a:t>
            </a:r>
            <a:r>
              <a:rPr lang="en-US" sz="2400" kern="0" dirty="0" smtClean="0">
                <a:solidFill>
                  <a:srgbClr val="C00000"/>
                </a:solidFill>
                <a:latin typeface="Arial"/>
              </a:rPr>
              <a:t> (drop-down list)</a:t>
            </a:r>
          </a:p>
          <a:p>
            <a:pPr lvl="0" algn="l" rtl="0">
              <a:buFontTx/>
              <a:buChar char="•"/>
            </a:pP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Similar to </a:t>
            </a:r>
            <a:r>
              <a:rPr lang="en-US" sz="2400" kern="0" dirty="0" err="1" smtClean="0">
                <a:solidFill>
                  <a:srgbClr val="003399"/>
                </a:solidFill>
                <a:latin typeface="Arial"/>
              </a:rPr>
              <a:t>JRadioButton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,</a:t>
            </a:r>
          </a:p>
          <a:p>
            <a:pPr lvl="0" algn="l" rtl="0">
              <a:buNone/>
            </a:pP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 but the choices are presented to the user</a:t>
            </a:r>
          </a:p>
          <a:p>
            <a:pPr lvl="0" algn="l" rtl="0">
              <a:buNone/>
            </a:pP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 in a form of a drop-down list</a:t>
            </a:r>
          </a:p>
          <a:p>
            <a:pPr lvl="0" algn="l" rtl="0"/>
            <a:r>
              <a:rPr lang="en-US" sz="2400" kern="0" dirty="0" err="1" smtClean="0">
                <a:solidFill>
                  <a:srgbClr val="C00000"/>
                </a:solidFill>
                <a:latin typeface="Arial"/>
              </a:rPr>
              <a:t>Jlist</a:t>
            </a:r>
            <a:endParaRPr lang="en-US" sz="2400" kern="0" dirty="0" smtClean="0">
              <a:solidFill>
                <a:srgbClr val="C00000"/>
              </a:solidFill>
              <a:latin typeface="Arial"/>
            </a:endParaRPr>
          </a:p>
          <a:p>
            <a:pPr lvl="0" algn="l" rtl="0">
              <a:buFontTx/>
              <a:buChar char="•"/>
            </a:pP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Used to display a list of items</a:t>
            </a:r>
          </a:p>
          <a:p>
            <a:pPr lvl="0" algn="l" rtl="0">
              <a:buFontTx/>
              <a:buChar char="•"/>
            </a:pP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You can highlight one or more selection</a:t>
            </a:r>
          </a:p>
          <a:p>
            <a:pPr lvl="0" algn="l" rtl="0">
              <a:buFontTx/>
              <a:buChar char="•"/>
            </a:pPr>
            <a:endParaRPr lang="en-US" sz="2400" kern="0" dirty="0" smtClean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075" y="1447800"/>
            <a:ext cx="2828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3886200"/>
            <a:ext cx="28384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Menus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4114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javax.swing</a:t>
            </a:r>
            <a:r>
              <a:rPr lang="en-US" dirty="0" smtClean="0"/>
              <a:t> package contains three menu-related classes: </a:t>
            </a:r>
            <a:r>
              <a:rPr lang="en-US" dirty="0" err="1" smtClean="0">
                <a:solidFill>
                  <a:srgbClr val="A50021"/>
                </a:solidFill>
              </a:rPr>
              <a:t>JMenuBar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A50021"/>
                </a:solidFill>
              </a:rPr>
              <a:t>JMenu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A50021"/>
                </a:solidFill>
              </a:rPr>
              <a:t>JMenuItem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>
                <a:solidFill>
                  <a:srgbClr val="C00000"/>
                </a:solidFill>
              </a:rPr>
              <a:t>JMenuBar</a:t>
            </a:r>
            <a:r>
              <a:rPr lang="en-US" dirty="0" smtClean="0"/>
              <a:t> is a bar where the menus are placed. There is one menu bar per frame.</a:t>
            </a:r>
          </a:p>
          <a:p>
            <a:pPr algn="l" rtl="0"/>
            <a:r>
              <a:rPr lang="en-US" dirty="0" err="1" smtClean="0">
                <a:solidFill>
                  <a:srgbClr val="C00000"/>
                </a:solidFill>
              </a:rPr>
              <a:t>JMenu</a:t>
            </a:r>
            <a:r>
              <a:rPr lang="en-US" dirty="0" smtClean="0"/>
              <a:t> (such as File or Edit) is a group of menu choices. </a:t>
            </a:r>
            <a:r>
              <a:rPr lang="en-US" dirty="0" err="1" smtClean="0"/>
              <a:t>JMenuBar</a:t>
            </a:r>
            <a:r>
              <a:rPr lang="en-US" dirty="0" smtClean="0"/>
              <a:t> may include many </a:t>
            </a:r>
            <a:r>
              <a:rPr lang="en-US" dirty="0" err="1" smtClean="0"/>
              <a:t>JMenu</a:t>
            </a:r>
            <a:r>
              <a:rPr lang="en-US" dirty="0" smtClean="0"/>
              <a:t> objects.</a:t>
            </a:r>
          </a:p>
          <a:p>
            <a:pPr algn="l" rtl="0"/>
            <a:r>
              <a:rPr lang="en-US" dirty="0" err="1" smtClean="0">
                <a:solidFill>
                  <a:srgbClr val="C00000"/>
                </a:solidFill>
              </a:rPr>
              <a:t>JMenuItem</a:t>
            </a:r>
            <a:r>
              <a:rPr lang="en-US" dirty="0" smtClean="0"/>
              <a:t> (such as Copy, Cut, or Paste) is an individual menu choice in a </a:t>
            </a:r>
            <a:r>
              <a:rPr lang="en-US" dirty="0" err="1" smtClean="0"/>
              <a:t>JMenu</a:t>
            </a:r>
            <a:r>
              <a:rPr lang="en-US" dirty="0" smtClean="0"/>
              <a:t> object.</a:t>
            </a:r>
          </a:p>
          <a:p>
            <a:pPr algn="l" rtl="0"/>
            <a:r>
              <a:rPr lang="en-US" dirty="0" smtClean="0"/>
              <a:t>Only the </a:t>
            </a:r>
            <a:r>
              <a:rPr lang="en-US" dirty="0" err="1" smtClean="0">
                <a:solidFill>
                  <a:srgbClr val="C00000"/>
                </a:solidFill>
              </a:rPr>
              <a:t>JMenuItem</a:t>
            </a:r>
            <a:r>
              <a:rPr lang="en-US" dirty="0" smtClean="0"/>
              <a:t> objects generate events.</a:t>
            </a:r>
          </a:p>
          <a:p>
            <a:pPr algn="l" rtl="0"/>
            <a:endParaRPr lang="en-US" dirty="0" smtClean="0"/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39113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 Creating Menus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3530600"/>
          </a:xfrm>
        </p:spPr>
        <p:txBody>
          <a:bodyPr/>
          <a:lstStyle/>
          <a:p>
            <a:pPr marL="533400" indent="-533400" algn="l" rtl="0">
              <a:buFontTx/>
              <a:buAutoNum type="arabicPeriod"/>
            </a:pPr>
            <a:r>
              <a:rPr lang="en-US" dirty="0" smtClean="0"/>
              <a:t>Create a </a:t>
            </a:r>
            <a:r>
              <a:rPr lang="en-US" dirty="0" err="1" smtClean="0">
                <a:solidFill>
                  <a:srgbClr val="C00000"/>
                </a:solidFill>
              </a:rPr>
              <a:t>JMenuBar</a:t>
            </a:r>
            <a:r>
              <a:rPr lang="en-US" dirty="0" smtClean="0"/>
              <a:t> object and attach it to a frame.</a:t>
            </a:r>
          </a:p>
          <a:p>
            <a:pPr marL="533400" indent="-533400" algn="l" rtl="0">
              <a:buFontTx/>
              <a:buAutoNum type="arabicPeriod"/>
            </a:pPr>
            <a:r>
              <a:rPr lang="en-US" dirty="0" smtClean="0"/>
              <a:t>Create a </a:t>
            </a:r>
            <a:r>
              <a:rPr lang="en-US" dirty="0" err="1" smtClean="0">
                <a:solidFill>
                  <a:srgbClr val="C00000"/>
                </a:solidFill>
              </a:rPr>
              <a:t>JMenu</a:t>
            </a:r>
            <a:r>
              <a:rPr lang="en-US" dirty="0" smtClean="0"/>
              <a:t> object.</a:t>
            </a:r>
          </a:p>
          <a:p>
            <a:pPr marL="533400" indent="-533400" algn="l" rtl="0">
              <a:buFontTx/>
              <a:buAutoNum type="arabicPeriod"/>
            </a:pPr>
            <a:r>
              <a:rPr lang="en-US" dirty="0" smtClean="0"/>
              <a:t>Create </a:t>
            </a:r>
            <a:r>
              <a:rPr lang="en-US" dirty="0" err="1" smtClean="0">
                <a:solidFill>
                  <a:srgbClr val="C00000"/>
                </a:solidFill>
              </a:rPr>
              <a:t>JMenuItem</a:t>
            </a:r>
            <a:r>
              <a:rPr lang="en-US" dirty="0" smtClean="0"/>
              <a:t> objects and add them to the </a:t>
            </a:r>
            <a:r>
              <a:rPr lang="en-US" dirty="0" err="1" smtClean="0">
                <a:solidFill>
                  <a:srgbClr val="C00000"/>
                </a:solidFill>
              </a:rPr>
              <a:t>JMenu</a:t>
            </a:r>
            <a:r>
              <a:rPr lang="en-US" dirty="0" smtClean="0"/>
              <a:t> object.</a:t>
            </a:r>
          </a:p>
          <a:p>
            <a:pPr marL="533400" indent="-533400" algn="l" rtl="0">
              <a:buFontTx/>
              <a:buAutoNum type="arabicPeriod"/>
            </a:pPr>
            <a:r>
              <a:rPr lang="en-US" dirty="0" smtClean="0"/>
              <a:t>Attach the </a:t>
            </a:r>
            <a:r>
              <a:rPr lang="en-US" dirty="0" err="1" smtClean="0">
                <a:solidFill>
                  <a:srgbClr val="C00000"/>
                </a:solidFill>
              </a:rPr>
              <a:t>JMenu</a:t>
            </a:r>
            <a:r>
              <a:rPr lang="en-US" dirty="0" smtClean="0"/>
              <a:t> object to the </a:t>
            </a:r>
            <a:r>
              <a:rPr lang="en-US" dirty="0" err="1" smtClean="0">
                <a:solidFill>
                  <a:srgbClr val="C00000"/>
                </a:solidFill>
              </a:rPr>
              <a:t>JMenuBar</a:t>
            </a:r>
            <a:r>
              <a:rPr lang="en-US" dirty="0" smtClean="0"/>
              <a:t> object.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91000"/>
            <a:ext cx="4695443" cy="249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10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ActionListener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frame;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fileMenu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editMenu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pasteMenuItem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25</a:t>
            </a:fld>
            <a:endParaRPr lang="en-US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95730"/>
            <a:ext cx="8704997" cy="5879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frame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("Java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build the File menu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fileMenu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("File");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("Open");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openMenuItem.addActionListener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(this);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fileMenu.add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build the Edit menu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editMenu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("Edit");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("Cut");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("Copy");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("Paste");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editMenu.add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cutMenuItem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editMenu.add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editMenu.add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pasteMenuItem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895600"/>
            <a:ext cx="76962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// add menus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fileMenu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editMenu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// put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the frame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frame.setJMenuBar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menuBar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frame.setDefaultCloseOperation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JFrame.EXIT_ON_CLOSE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frame.setPreferredSize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(new Dimension(400, 300));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frame.setVisible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(true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582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Placing GUI Objects on a Frame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84124" cy="3733800"/>
          </a:xfrm>
        </p:spPr>
        <p:txBody>
          <a:bodyPr>
            <a:normAutofit/>
          </a:bodyPr>
          <a:lstStyle/>
          <a:p>
            <a:pPr marL="225425" indent="-225425" algn="l" rtl="0"/>
            <a:r>
              <a:rPr lang="en-US" dirty="0" smtClean="0"/>
              <a:t>There are two ways to put GUI objects on the content pane of a frame:</a:t>
            </a:r>
          </a:p>
          <a:p>
            <a:pPr marL="576263" lvl="1" indent="-236538" algn="l" rtl="0"/>
            <a:r>
              <a:rPr lang="en-US" dirty="0" smtClean="0"/>
              <a:t>Use a </a:t>
            </a:r>
            <a:r>
              <a:rPr lang="en-US" i="1" dirty="0" smtClean="0">
                <a:solidFill>
                  <a:srgbClr val="B2311C"/>
                </a:solidFill>
              </a:rPr>
              <a:t>layout manager (</a:t>
            </a:r>
            <a:r>
              <a:rPr lang="en-US" sz="2000" i="1" dirty="0" smtClean="0">
                <a:solidFill>
                  <a:srgbClr val="B2311C"/>
                </a:solidFill>
              </a:rPr>
              <a:t>using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</a:rPr>
              <a:t>setLayout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</a:rPr>
              <a:t>()</a:t>
            </a:r>
            <a:r>
              <a:rPr lang="en-US" sz="2000" i="1" dirty="0" smtClean="0">
                <a:solidFill>
                  <a:srgbClr val="B2311C"/>
                </a:solidFill>
              </a:rPr>
              <a:t>method</a:t>
            </a:r>
            <a:r>
              <a:rPr lang="en-US" i="1" dirty="0" smtClean="0">
                <a:solidFill>
                  <a:srgbClr val="B2311C"/>
                </a:solidFill>
              </a:rPr>
              <a:t>)</a:t>
            </a:r>
          </a:p>
          <a:p>
            <a:pPr marL="576263" lvl="1" indent="-236538" algn="l" rtl="0"/>
            <a:r>
              <a:rPr lang="en-US" dirty="0" smtClean="0"/>
              <a:t>Use </a:t>
            </a:r>
            <a:r>
              <a:rPr lang="en-US" i="1" dirty="0" smtClean="0">
                <a:solidFill>
                  <a:srgbClr val="B2311C"/>
                </a:solidFill>
              </a:rPr>
              <a:t>absolute positioning</a:t>
            </a:r>
          </a:p>
          <a:p>
            <a:pPr marL="1027113" lvl="2" indent="-225425" algn="l" rtl="0"/>
            <a:r>
              <a:rPr lang="en-US" dirty="0" smtClean="0"/>
              <a:t>null layout manager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Layout Managers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52" y="2362200"/>
            <a:ext cx="7898618" cy="353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layout manager determines how the GUI components are added to the container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common ones are</a:t>
            </a:r>
          </a:p>
          <a:p>
            <a:pPr lvl="1" algn="l" rtl="0"/>
            <a:r>
              <a:rPr lang="en-US" dirty="0" err="1" smtClean="0"/>
              <a:t>FlowLayout</a:t>
            </a:r>
            <a:r>
              <a:rPr lang="en-US" dirty="0" smtClean="0"/>
              <a:t> ()</a:t>
            </a:r>
          </a:p>
          <a:p>
            <a:pPr lvl="1" algn="l" rtl="0"/>
            <a:r>
              <a:rPr lang="en-US" dirty="0" err="1" smtClean="0"/>
              <a:t>GridLayout</a:t>
            </a:r>
            <a:r>
              <a:rPr lang="en-US" dirty="0" smtClean="0"/>
              <a:t> (rows, columns)</a:t>
            </a:r>
          </a:p>
          <a:p>
            <a:pPr lvl="1" algn="l" rtl="0"/>
            <a:r>
              <a:rPr lang="en-US" dirty="0" err="1" smtClean="0"/>
              <a:t>BorderLayout</a:t>
            </a:r>
            <a:endParaRPr lang="en-US" dirty="0" smtClean="0"/>
          </a:p>
          <a:p>
            <a:pPr lvl="1" algn="l" rtl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FlowLayout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 using this layout, GUI components are placed in the top-to-bottom, left-to right order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 a default, components on each line are centered, but you can change it to left or right alignment.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When the frame containing the component is resized, the placement of components is adjusted accordingly. 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463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FlowLayout</a:t>
            </a:r>
            <a:r>
              <a:rPr lang="en-US" dirty="0" smtClean="0">
                <a:solidFill>
                  <a:schemeClr val="bg1"/>
                </a:solidFill>
              </a:rPr>
              <a:t> Sample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5185"/>
            <a:ext cx="9677400" cy="648832"/>
          </a:xfrm>
        </p:spPr>
        <p:txBody>
          <a:bodyPr>
            <a:normAutofit/>
          </a:bodyPr>
          <a:lstStyle/>
          <a:p>
            <a:pPr lvl="0" algn="l" rtl="0" fontAlgn="base">
              <a:spcAft>
                <a:spcPct val="0"/>
              </a:spcAft>
              <a:buNone/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	This shows the placement of five </a:t>
            </a:r>
            <a:r>
              <a:rPr lang="en-US" kern="0" dirty="0" smtClean="0">
                <a:solidFill>
                  <a:schemeClr val="bg1"/>
                </a:solidFill>
              </a:rPr>
              <a:t>buttons </a:t>
            </a:r>
            <a:r>
              <a:rPr lang="en-US" kern="0" dirty="0" smtClean="0">
                <a:solidFill>
                  <a:schemeClr val="bg1"/>
                </a:solidFill>
              </a:rPr>
              <a:t>by using </a:t>
            </a:r>
            <a:r>
              <a:rPr lang="en-US" kern="0" dirty="0" err="1" smtClean="0">
                <a:solidFill>
                  <a:schemeClr val="bg1"/>
                </a:solidFill>
              </a:rPr>
              <a:t>FlowLayout</a:t>
            </a:r>
            <a:r>
              <a:rPr lang="en-US" kern="0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ch14-6"/>
          <p:cNvPicPr>
            <a:picLocks noChangeAspect="1" noChangeArrowheads="1"/>
          </p:cNvPicPr>
          <p:nvPr/>
        </p:nvPicPr>
        <p:blipFill>
          <a:blip r:embed="rId2" cstate="print"/>
          <a:srcRect b="53145"/>
          <a:stretch>
            <a:fillRect/>
          </a:stretch>
        </p:blipFill>
        <p:spPr bwMode="auto">
          <a:xfrm>
            <a:off x="0" y="2057400"/>
            <a:ext cx="6529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14-6"/>
          <p:cNvPicPr>
            <a:picLocks noChangeAspect="1" noChangeArrowheads="1"/>
          </p:cNvPicPr>
          <p:nvPr/>
        </p:nvPicPr>
        <p:blipFill>
          <a:blip r:embed="rId2" cstate="print"/>
          <a:srcRect t="54150"/>
          <a:stretch>
            <a:fillRect/>
          </a:stretch>
        </p:blipFill>
        <p:spPr bwMode="auto">
          <a:xfrm>
            <a:off x="3124200" y="3962400"/>
            <a:ext cx="601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54093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GridLayout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06" y="2514600"/>
            <a:ext cx="7974818" cy="3530600"/>
          </a:xfrm>
        </p:spPr>
        <p:txBody>
          <a:bodyPr/>
          <a:lstStyle/>
          <a:p>
            <a:pPr algn="l" rtl="0"/>
            <a:r>
              <a:rPr lang="en-US" dirty="0" smtClean="0"/>
              <a:t>This layout manager </a:t>
            </a:r>
            <a:r>
              <a:rPr lang="en-US" dirty="0" smtClean="0"/>
              <a:t>places GUI </a:t>
            </a:r>
            <a:r>
              <a:rPr lang="en-US" dirty="0" smtClean="0"/>
              <a:t>components on equal-size N by M grids. </a:t>
            </a:r>
          </a:p>
          <a:p>
            <a:pPr algn="l" rtl="0"/>
            <a:r>
              <a:rPr lang="en-US" dirty="0" smtClean="0"/>
              <a:t>Components are placed in top-to-bottom, left-to-right order.</a:t>
            </a:r>
          </a:p>
          <a:p>
            <a:pPr algn="l" rtl="0"/>
            <a:r>
              <a:rPr lang="en-US" dirty="0" smtClean="0"/>
              <a:t>The number of rows and columns remains the same after the frame is resized, but the width and height of each region will change.</a:t>
            </a:r>
          </a:p>
          <a:p>
            <a:pPr algn="l"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307C-9AC7-448E-9FCE-3A20542CE2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1177</TotalTime>
  <Words>892</Words>
  <Application>Microsoft Office PowerPoint</Application>
  <PresentationFormat>On-screen Show (4:3)</PresentationFormat>
  <Paragraphs>162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Century Gothic</vt:lpstr>
      <vt:lpstr>Courier New</vt:lpstr>
      <vt:lpstr>Times New Roman</vt:lpstr>
      <vt:lpstr>Wingdings 3</vt:lpstr>
      <vt:lpstr>Ion Boardroom</vt:lpstr>
      <vt:lpstr>Introduction to GUI  </vt:lpstr>
      <vt:lpstr>PowerPoint Presentation</vt:lpstr>
      <vt:lpstr>Placing GUI Objects on a Frame</vt:lpstr>
      <vt:lpstr>Layout Managers</vt:lpstr>
      <vt:lpstr>FlowLayout</vt:lpstr>
      <vt:lpstr>FlowLayout Sample</vt:lpstr>
      <vt:lpstr>PowerPoint Presentation</vt:lpstr>
      <vt:lpstr>PowerPoint Presentation</vt:lpstr>
      <vt:lpstr>GridLayout</vt:lpstr>
      <vt:lpstr>PowerPoint Presentation</vt:lpstr>
      <vt:lpstr>PowerPoint Presentation</vt:lpstr>
      <vt:lpstr>BorderLayout</vt:lpstr>
      <vt:lpstr>PowerPoint Presentation</vt:lpstr>
      <vt:lpstr>PowerPoint Presentation</vt:lpstr>
      <vt:lpstr>Absolute Positioning</vt:lpstr>
      <vt:lpstr>PowerPoint Presentation</vt:lpstr>
      <vt:lpstr>Other Common GUI Components</vt:lpstr>
      <vt:lpstr>JCheckBox </vt:lpstr>
      <vt:lpstr>JRadioButton</vt:lpstr>
      <vt:lpstr>Other Common GUI Components</vt:lpstr>
      <vt:lpstr>Menus</vt:lpstr>
      <vt:lpstr>PowerPoint Presentation</vt:lpstr>
      <vt:lpstr>Sequence for Creating Menus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JAVA</dc:title>
  <dc:creator>NOUF</dc:creator>
  <cp:lastModifiedBy>Aseel</cp:lastModifiedBy>
  <cp:revision>110</cp:revision>
  <dcterms:created xsi:type="dcterms:W3CDTF">2013-09-09T16:42:03Z</dcterms:created>
  <dcterms:modified xsi:type="dcterms:W3CDTF">2014-11-23T15:39:00Z</dcterms:modified>
</cp:coreProperties>
</file>