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6" r:id="rId1"/>
  </p:sldMasterIdLst>
  <p:notesMasterIdLst>
    <p:notesMasterId r:id="rId14"/>
  </p:notesMasterIdLst>
  <p:sldIdLst>
    <p:sldId id="283" r:id="rId2"/>
    <p:sldId id="282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34" r:id="rId11"/>
    <p:sldId id="335" r:id="rId12"/>
    <p:sldId id="336" r:id="rId13"/>
  </p:sldIdLst>
  <p:sldSz cx="9144000" cy="6858000" type="screen4x3"/>
  <p:notesSz cx="699135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/>
  </p:normalViewPr>
  <p:slideViewPr>
    <p:cSldViewPr>
      <p:cViewPr varScale="1">
        <p:scale>
          <a:sx n="70" d="100"/>
          <a:sy n="70" d="100"/>
        </p:scale>
        <p:origin x="15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ar-SA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ar-SA"/>
          </a:p>
        </p:txBody>
      </p:sp>
      <p:sp>
        <p:nvSpPr>
          <p:cNvPr id="286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0"/>
            <a:r>
              <a:rPr lang="en-US" altLang="ar-SA" smtClean="0"/>
              <a:t>Second level</a:t>
            </a:r>
          </a:p>
          <a:p>
            <a:pPr lvl="0"/>
            <a:r>
              <a:rPr lang="en-US" altLang="ar-SA" smtClean="0"/>
              <a:t>Third level</a:t>
            </a:r>
          </a:p>
          <a:p>
            <a:pPr lvl="0"/>
            <a:r>
              <a:rPr lang="en-US" altLang="ar-SA" smtClean="0"/>
              <a:t>Fourth level</a:t>
            </a:r>
          </a:p>
          <a:p>
            <a:pPr lvl="0"/>
            <a:r>
              <a:rPr lang="en-US" altLang="ar-SA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ar-SA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5CF4D8-798F-48F3-BC17-5B22F60D831C}" type="slidenum">
              <a:rPr lang="en-US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460144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F8DD645-B9B4-46EE-B031-35C24A448A04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27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E700-EF95-463F-B75A-2CDEC15C5A37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23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6CC6-9B37-4318-8876-62F2332BE330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96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7781-F104-4BD5-BC26-3DB2DD695986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22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B9AD0-4BAD-48BB-B06C-62CAB66B1652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818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7D66-9247-4313-B245-9F882A4407CD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207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22A5-2C49-4E61-8AF1-56B5ABF57608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037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F1580A0-ED6C-4884-9FFE-87471827F59A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61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4D98-3273-47CE-B312-A00AAFA2779F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420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350" y="912813"/>
            <a:ext cx="7772400" cy="992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2235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3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93E9-CEF0-47B7-AEA6-AFACC79966BA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9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4F47-3A99-4701-A7D9-FE6C4D9DA92E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5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2588-EC5C-453B-A942-AA1C7EFEEF33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5D575-BDA5-4AAF-81DC-5D38C213A391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27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5B0-21BA-48EA-B067-5E37072B4F18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1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59AD-49F4-478E-A013-BE606CDD1B41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4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E8D2-BCEE-4D3D-AE6D-93BD204BAD0C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90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110E-D48F-4A61-BE6D-11D38A61FE05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0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0FE61780-2E25-4081-A2D9-4C0805256F67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5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t"/>
          <a:lstStyle/>
          <a:p>
            <a:pPr algn="l"/>
            <a:r>
              <a:rPr lang="en-US" altLang="ar-SA" sz="3800" dirty="0" smtClean="0"/>
              <a:t>Mouse Events</a:t>
            </a:r>
            <a:endParaRPr lang="en-US" altLang="ar-SA" sz="38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ar-SA" sz="2800" dirty="0" smtClean="0"/>
              <a:t>GUI</a:t>
            </a:r>
            <a:endParaRPr lang="en-US" alt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683500" cy="762000"/>
          </a:xfrm>
        </p:spPr>
        <p:txBody>
          <a:bodyPr/>
          <a:lstStyle/>
          <a:p>
            <a:r>
              <a:rPr lang="en-US" altLang="ar-SA" dirty="0"/>
              <a:t>Illustration (contd..)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0" y="2057400"/>
            <a:ext cx="8208963" cy="5257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ar-SA" sz="1000" b="1" dirty="0">
                <a:latin typeface="Courier New" panose="02070309020205020404" pitchFamily="49" charset="0"/>
              </a:rPr>
              <a:t> 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 class 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MyClass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implements 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MouseListener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{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... 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someObject.addMouseListener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(this);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/* Empty method definition. */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public void 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mousePressed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MouseEvent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e) { }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/* Empty method definition. */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public void 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mouseReleased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MouseEvent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e) { }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/* Empty method definition. */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public void 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mouseEntered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MouseEvent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e) { }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/* Empty method definition. */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public void 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mouseExited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MouseEvent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e) { }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public void 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mouseClicked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MouseEvent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e) {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ar-SA" sz="2000" b="1" i="1" dirty="0">
                <a:solidFill>
                  <a:schemeClr val="accent2"/>
                </a:solidFill>
                <a:latin typeface="Courier New" panose="02070309020205020404" pitchFamily="49" charset="0"/>
              </a:rPr>
              <a:t>   //Event listener implementation goes here...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}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368458"/>
            <a:ext cx="5689967" cy="548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16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4953000" cy="652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288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Types of Events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8077200" cy="4114800"/>
          </a:xfrm>
        </p:spPr>
        <p:txBody>
          <a:bodyPr/>
          <a:lstStyle/>
          <a:p>
            <a:r>
              <a:rPr lang="en-US" altLang="ar-SA" dirty="0"/>
              <a:t>Below, are some of the many kinds of events, swing components generate.</a:t>
            </a:r>
          </a:p>
          <a:p>
            <a:endParaRPr lang="en-US" altLang="ar-SA" dirty="0"/>
          </a:p>
        </p:txBody>
      </p:sp>
      <p:graphicFrame>
        <p:nvGraphicFramePr>
          <p:cNvPr id="59515" name="Group 123"/>
          <p:cNvGraphicFramePr>
            <a:graphicFrameLocks noGrp="1"/>
          </p:cNvGraphicFramePr>
          <p:nvPr>
            <p:ph sz="half" idx="2"/>
          </p:nvPr>
        </p:nvGraphicFramePr>
        <p:xfrm>
          <a:off x="838200" y="2895600"/>
          <a:ext cx="6934200" cy="2776538"/>
        </p:xfrm>
        <a:graphic>
          <a:graphicData uri="http://schemas.openxmlformats.org/drawingml/2006/table">
            <a:tbl>
              <a:tblPr/>
              <a:tblGrid>
                <a:gridCol w="3810000"/>
                <a:gridCol w="31242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ITC Stone Sans Std Semibold" pitchFamily="-112" charset="0"/>
                          <a:ea typeface="ＭＳ Ｐゴシック" panose="020B0600070205080204" pitchFamily="34" charset="-128"/>
                        </a:rPr>
                        <a:t>Act causing Event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ITC Stone Sans Std Semibold" pitchFamily="-112" charset="0"/>
                          <a:ea typeface="ＭＳ Ｐゴシック" panose="020B0600070205080204" pitchFamily="34" charset="-128"/>
                        </a:rPr>
                        <a:t>Listener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anose="020B0600070205080204" pitchFamily="34" charset="-128"/>
                        </a:rPr>
                        <a:t>User clicks a button, presses Enter, typing in text field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anose="020B0600070205080204" pitchFamily="34" charset="-128"/>
                        </a:rPr>
                        <a:t>ActionListener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anose="020B0600070205080204" pitchFamily="34" charset="-128"/>
                        </a:rPr>
                        <a:t>User closes a frame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anose="020B0600070205080204" pitchFamily="34" charset="-128"/>
                        </a:rPr>
                        <a:t>WindowListener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anose="020B0600070205080204" pitchFamily="34" charset="-128"/>
                        </a:rPr>
                        <a:t>Clicking a mouse button, while the cursor is over a component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Semibold" pitchFamily="-112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anose="020B0600070205080204" pitchFamily="34" charset="-128"/>
                        </a:rPr>
                        <a:t>MouseListener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Event Listeners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86000"/>
            <a:ext cx="8208963" cy="4572000"/>
          </a:xfrm>
        </p:spPr>
        <p:txBody>
          <a:bodyPr/>
          <a:lstStyle/>
          <a:p>
            <a:r>
              <a:rPr lang="en-US" altLang="ar-SA" dirty="0"/>
              <a:t>Event listeners are the classes that implement the </a:t>
            </a:r>
            <a:r>
              <a:rPr lang="en-US" altLang="ar-SA" dirty="0" smtClean="0"/>
              <a:t>&lt;</a:t>
            </a:r>
            <a:r>
              <a:rPr lang="en-US" altLang="ar-SA" dirty="0"/>
              <a:t>type&gt;Listener interfaces.</a:t>
            </a:r>
          </a:p>
          <a:p>
            <a:pPr>
              <a:buFontTx/>
              <a:buNone/>
            </a:pPr>
            <a:r>
              <a:rPr lang="en-US" altLang="ar-SA" dirty="0"/>
              <a:t>	</a:t>
            </a:r>
            <a:r>
              <a:rPr lang="en-US" altLang="ar-SA" dirty="0">
                <a:solidFill>
                  <a:schemeClr val="tx2"/>
                </a:solidFill>
              </a:rPr>
              <a:t>Example:</a:t>
            </a:r>
          </a:p>
          <a:p>
            <a:pPr>
              <a:buFontTx/>
              <a:buNone/>
            </a:pPr>
            <a:r>
              <a:rPr lang="en-US" altLang="ar-SA" dirty="0"/>
              <a:t>	</a:t>
            </a:r>
            <a:r>
              <a:rPr lang="en-US" altLang="ar-SA" sz="2400" dirty="0"/>
              <a:t>1. </a:t>
            </a:r>
            <a:r>
              <a:rPr lang="en-US" altLang="ar-SA" sz="2400" dirty="0" err="1"/>
              <a:t>ActionListener</a:t>
            </a:r>
            <a:r>
              <a:rPr lang="en-US" altLang="ar-SA" sz="2400" dirty="0"/>
              <a:t> receives action events</a:t>
            </a:r>
          </a:p>
          <a:p>
            <a:pPr>
              <a:buFontTx/>
              <a:buNone/>
            </a:pPr>
            <a:r>
              <a:rPr lang="en-US" altLang="ar-SA" sz="2400" dirty="0"/>
              <a:t>	2. </a:t>
            </a:r>
            <a:r>
              <a:rPr lang="en-US" altLang="ar-SA" sz="2400" dirty="0" err="1"/>
              <a:t>MouseListener</a:t>
            </a:r>
            <a:r>
              <a:rPr lang="en-US" altLang="ar-SA" sz="2400" dirty="0"/>
              <a:t> receives mouse events.</a:t>
            </a:r>
          </a:p>
          <a:p>
            <a:pPr>
              <a:buFontTx/>
              <a:buNone/>
            </a:pPr>
            <a:r>
              <a:rPr lang="en-US" altLang="ar-SA" dirty="0"/>
              <a:t>   </a:t>
            </a:r>
            <a:endParaRPr lang="en-US" altLang="ar-SA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The ActionListener Method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0"/>
            <a:ext cx="8208963" cy="4572000"/>
          </a:xfrm>
        </p:spPr>
        <p:txBody>
          <a:bodyPr/>
          <a:lstStyle/>
          <a:p>
            <a:r>
              <a:rPr lang="en-US" altLang="ar-SA" dirty="0"/>
              <a:t>It contains exactly one method.</a:t>
            </a:r>
          </a:p>
          <a:p>
            <a:endParaRPr lang="en-US" altLang="ar-SA" dirty="0"/>
          </a:p>
          <a:p>
            <a:pPr>
              <a:buFontTx/>
              <a:buNone/>
            </a:pPr>
            <a:r>
              <a:rPr lang="en-US" altLang="ar-SA" dirty="0"/>
              <a:t>	Example:</a:t>
            </a:r>
          </a:p>
          <a:p>
            <a:pPr>
              <a:buFontTx/>
              <a:buNone/>
            </a:pPr>
            <a:r>
              <a:rPr lang="en-US" altLang="ar-SA" dirty="0"/>
              <a:t>	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 void 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actionPerformed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ActionEvent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e)</a:t>
            </a:r>
          </a:p>
          <a:p>
            <a:pPr>
              <a:buFontTx/>
              <a:buNone/>
            </a:pPr>
            <a:r>
              <a:rPr lang="en-US" altLang="ar-SA" dirty="0"/>
              <a:t>	The above code contains the handler for the </a:t>
            </a:r>
            <a:r>
              <a:rPr lang="en-US" altLang="ar-SA" dirty="0" err="1"/>
              <a:t>ActionEvent</a:t>
            </a:r>
            <a:r>
              <a:rPr lang="en-US" altLang="ar-SA" dirty="0"/>
              <a:t> e that occurred.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The MouseListener Methods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09800"/>
            <a:ext cx="8208963" cy="4572000"/>
          </a:xfrm>
        </p:spPr>
        <p:txBody>
          <a:bodyPr/>
          <a:lstStyle/>
          <a:p>
            <a:r>
              <a:rPr lang="en-US" altLang="ar-SA" dirty="0"/>
              <a:t>Event handling when the mouse is clicked.</a:t>
            </a:r>
          </a:p>
          <a:p>
            <a:pPr>
              <a:buFontTx/>
              <a:buNone/>
            </a:pPr>
            <a:r>
              <a:rPr lang="en-US" altLang="ar-SA" sz="2000" b="1" dirty="0">
                <a:latin typeface="Courier New" panose="02070309020205020404" pitchFamily="49" charset="0"/>
              </a:rPr>
              <a:t>	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 void 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mouseClicked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MouseEvent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e)</a:t>
            </a:r>
          </a:p>
          <a:p>
            <a:r>
              <a:rPr lang="en-US" altLang="ar-SA" dirty="0"/>
              <a:t>Event handling when the mouse enters a component.</a:t>
            </a:r>
          </a:p>
          <a:p>
            <a:pPr>
              <a:buFontTx/>
              <a:buNone/>
            </a:pPr>
            <a:r>
              <a:rPr lang="en-US" altLang="ar-SA" sz="2000" b="1" dirty="0">
                <a:latin typeface="Courier New" panose="02070309020205020404" pitchFamily="49" charset="0"/>
              </a:rPr>
              <a:t>	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 void 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mouseEntered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MouseEvent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e)</a:t>
            </a:r>
          </a:p>
          <a:p>
            <a:r>
              <a:rPr lang="en-US" altLang="ar-SA" dirty="0"/>
              <a:t>Event handling when the mouse exits a component.</a:t>
            </a:r>
          </a:p>
          <a:p>
            <a:pPr>
              <a:buFontTx/>
              <a:buNone/>
            </a:pPr>
            <a:r>
              <a:rPr lang="en-US" altLang="ar-SA" sz="2000" b="1" dirty="0">
                <a:latin typeface="Courier New" panose="02070309020205020404" pitchFamily="49" charset="0"/>
              </a:rPr>
              <a:t>	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 void 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mouseExited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MouseEvent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e</a:t>
            </a:r>
            <a:r>
              <a:rPr lang="en-US" altLang="ar-SA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) </a:t>
            </a:r>
            <a:endParaRPr lang="en-US" altLang="ar-SA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302500" cy="1431925"/>
          </a:xfrm>
        </p:spPr>
        <p:txBody>
          <a:bodyPr/>
          <a:lstStyle/>
          <a:p>
            <a:r>
              <a:rPr lang="en-US" altLang="ar-SA" dirty="0"/>
              <a:t>The </a:t>
            </a:r>
            <a:r>
              <a:rPr lang="en-US" altLang="ar-SA" dirty="0" err="1"/>
              <a:t>MouseListener</a:t>
            </a:r>
            <a:r>
              <a:rPr lang="en-US" altLang="ar-SA" dirty="0"/>
              <a:t> Methods (contd..)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590800"/>
            <a:ext cx="7286625" cy="3505200"/>
          </a:xfrm>
        </p:spPr>
        <p:txBody>
          <a:bodyPr/>
          <a:lstStyle/>
          <a:p>
            <a:r>
              <a:rPr lang="en-US" altLang="ar-SA" dirty="0"/>
              <a:t>Event handling when the mouse button is pressed on a component.</a:t>
            </a:r>
          </a:p>
          <a:p>
            <a:pPr>
              <a:buFontTx/>
              <a:buNone/>
            </a:pPr>
            <a:r>
              <a:rPr lang="en-US" altLang="ar-SA" sz="2000" b="1" dirty="0">
                <a:latin typeface="Courier New" panose="02070309020205020404" pitchFamily="49" charset="0"/>
              </a:rPr>
              <a:t>	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 void 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mousePressed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MouseEvent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e)</a:t>
            </a:r>
          </a:p>
          <a:p>
            <a:r>
              <a:rPr lang="en-US" altLang="ar-SA" dirty="0"/>
              <a:t>Event handling when the mouse button is released on a component.</a:t>
            </a:r>
          </a:p>
          <a:p>
            <a:pPr>
              <a:buFontTx/>
              <a:buNone/>
            </a:pPr>
            <a:r>
              <a:rPr lang="en-US" altLang="ar-SA" sz="2000" b="1" dirty="0">
                <a:latin typeface="Courier New" panose="02070309020205020404" pitchFamily="49" charset="0"/>
              </a:rPr>
              <a:t>	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 void 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mouseReleased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MouseEvent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302500" cy="1431925"/>
          </a:xfrm>
        </p:spPr>
        <p:txBody>
          <a:bodyPr/>
          <a:lstStyle/>
          <a:p>
            <a:r>
              <a:rPr lang="en-US" altLang="ar-SA" dirty="0"/>
              <a:t>The </a:t>
            </a:r>
            <a:r>
              <a:rPr lang="en-US" altLang="ar-SA" dirty="0" err="1"/>
              <a:t>MouseMotionListener</a:t>
            </a:r>
            <a:r>
              <a:rPr lang="en-US" altLang="ar-SA" dirty="0"/>
              <a:t> Methods 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08963" cy="4572000"/>
          </a:xfrm>
        </p:spPr>
        <p:txBody>
          <a:bodyPr/>
          <a:lstStyle/>
          <a:p>
            <a:r>
              <a:rPr lang="en-US" altLang="ar-SA" dirty="0"/>
              <a:t>Invoked when the mouse button is pressed over a component and dragged. Called several times as the mouse is dragged</a:t>
            </a:r>
          </a:p>
          <a:p>
            <a:pPr>
              <a:buFontTx/>
              <a:buNone/>
            </a:pPr>
            <a:r>
              <a:rPr lang="en-US" altLang="ar-SA" sz="2000" b="1" dirty="0">
                <a:latin typeface="Courier New" panose="02070309020205020404" pitchFamily="49" charset="0"/>
              </a:rPr>
              <a:t>	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 void 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mouseDragged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MouseEvent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e)</a:t>
            </a:r>
          </a:p>
          <a:p>
            <a:r>
              <a:rPr lang="en-US" altLang="ar-SA" dirty="0"/>
              <a:t>Invoked when the mouse cursor has been moved onto a component but no buttons have been pushed. </a:t>
            </a:r>
          </a:p>
          <a:p>
            <a:pPr>
              <a:buFontTx/>
              <a:buNone/>
            </a:pPr>
            <a:r>
              <a:rPr lang="en-US" altLang="ar-SA" sz="2000" b="1" dirty="0">
                <a:latin typeface="Courier New" panose="02070309020205020404" pitchFamily="49" charset="0"/>
              </a:rPr>
              <a:t>	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 void 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mouseMoved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MouseEvent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302500" cy="1431925"/>
          </a:xfrm>
        </p:spPr>
        <p:txBody>
          <a:bodyPr/>
          <a:lstStyle/>
          <a:p>
            <a:r>
              <a:rPr lang="en-US" altLang="ar-SA" dirty="0"/>
              <a:t>The </a:t>
            </a:r>
            <a:r>
              <a:rPr lang="en-US" altLang="ar-SA" dirty="0" err="1"/>
              <a:t>WindowListener</a:t>
            </a:r>
            <a:r>
              <a:rPr lang="en-US" altLang="ar-SA" dirty="0"/>
              <a:t> Methods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324324" y="2133600"/>
            <a:ext cx="8208963" cy="4572000"/>
          </a:xfrm>
        </p:spPr>
        <p:txBody>
          <a:bodyPr/>
          <a:lstStyle/>
          <a:p>
            <a:r>
              <a:rPr lang="en-US" altLang="ar-SA" dirty="0"/>
              <a:t>Invoked when the window object is opened.</a:t>
            </a:r>
          </a:p>
          <a:p>
            <a:pPr>
              <a:buFontTx/>
              <a:buNone/>
            </a:pPr>
            <a:r>
              <a:rPr lang="en-US" altLang="ar-SA" sz="2000" b="1" dirty="0">
                <a:latin typeface="Courier New" panose="02070309020205020404" pitchFamily="49" charset="0"/>
              </a:rPr>
              <a:t>	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 void 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windowOpened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WindowEvent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e)</a:t>
            </a:r>
          </a:p>
          <a:p>
            <a:r>
              <a:rPr lang="en-US" altLang="ar-SA" dirty="0"/>
              <a:t>Invoked when the user attempts to close the window object from the object’s system menu.</a:t>
            </a:r>
          </a:p>
          <a:p>
            <a:pPr>
              <a:buFontTx/>
              <a:buNone/>
            </a:pPr>
            <a:r>
              <a:rPr lang="en-US" altLang="ar-SA" sz="2000" b="1" dirty="0">
                <a:latin typeface="Courier New" panose="02070309020205020404" pitchFamily="49" charset="0"/>
              </a:rPr>
              <a:t>	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 void 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windowClosing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WindowEvent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e)</a:t>
            </a:r>
            <a:endParaRPr lang="en-US" altLang="ar-SA" sz="2000" b="1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73122" y="267221"/>
            <a:ext cx="7302500" cy="1431925"/>
          </a:xfrm>
        </p:spPr>
        <p:txBody>
          <a:bodyPr/>
          <a:lstStyle/>
          <a:p>
            <a:r>
              <a:rPr lang="en-US" altLang="ar-SA" dirty="0"/>
              <a:t>The </a:t>
            </a:r>
            <a:r>
              <a:rPr lang="en-US" altLang="ar-SA" dirty="0" err="1"/>
              <a:t>WindowListener</a:t>
            </a:r>
            <a:r>
              <a:rPr lang="en-US" altLang="ar-SA" dirty="0"/>
              <a:t> Methods (contd..)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441277" y="2333767"/>
            <a:ext cx="8208963" cy="4572000"/>
          </a:xfrm>
        </p:spPr>
        <p:txBody>
          <a:bodyPr/>
          <a:lstStyle/>
          <a:p>
            <a:r>
              <a:rPr lang="en-US" altLang="ar-SA" dirty="0"/>
              <a:t>Invoked when the window object is closed as a result of calling dispose (release of resources used by the source).</a:t>
            </a:r>
          </a:p>
          <a:p>
            <a:pPr>
              <a:buFontTx/>
              <a:buNone/>
            </a:pPr>
            <a:r>
              <a:rPr lang="en-US" altLang="ar-SA" sz="2000" b="1" dirty="0">
                <a:latin typeface="Courier New" panose="02070309020205020404" pitchFamily="49" charset="0"/>
              </a:rPr>
              <a:t>	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 void 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windowClosed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WindowEvent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e)</a:t>
            </a:r>
          </a:p>
          <a:p>
            <a:r>
              <a:rPr lang="en-US" altLang="ar-SA" dirty="0"/>
              <a:t>Invoked when the window is set to be the active window.</a:t>
            </a:r>
          </a:p>
          <a:p>
            <a:pPr>
              <a:buFontTx/>
              <a:buNone/>
            </a:pPr>
            <a:r>
              <a:rPr lang="en-US" altLang="ar-SA" sz="2000" b="1" dirty="0">
                <a:latin typeface="Courier New" panose="02070309020205020404" pitchFamily="49" charset="0"/>
              </a:rPr>
              <a:t>	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 void 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windowActivated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ar-SA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WindowEvent</a:t>
            </a:r>
            <a:r>
              <a:rPr lang="en-US" altLang="ar-SA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1610</TotalTime>
  <Words>267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Times New Roman</vt:lpstr>
      <vt:lpstr>Arial</vt:lpstr>
      <vt:lpstr>Wingdings</vt:lpstr>
      <vt:lpstr>Arial Narrow</vt:lpstr>
      <vt:lpstr>Verdana</vt:lpstr>
      <vt:lpstr>Courier New</vt:lpstr>
      <vt:lpstr>ITC Stone Sans Std Semibold</vt:lpstr>
      <vt:lpstr>ＭＳ Ｐゴシック</vt:lpstr>
      <vt:lpstr>ITC Stone Sans Std Bold</vt:lpstr>
      <vt:lpstr>Ion Boardroom</vt:lpstr>
      <vt:lpstr>Mouse Events</vt:lpstr>
      <vt:lpstr>Types of Events</vt:lpstr>
      <vt:lpstr>Event Listeners</vt:lpstr>
      <vt:lpstr>The ActionListener Method</vt:lpstr>
      <vt:lpstr>The MouseListener Methods</vt:lpstr>
      <vt:lpstr>The MouseListener Methods (contd..)</vt:lpstr>
      <vt:lpstr>The MouseMotionListener Methods </vt:lpstr>
      <vt:lpstr>The WindowListener Methods </vt:lpstr>
      <vt:lpstr>The WindowListener Methods (contd..)</vt:lpstr>
      <vt:lpstr>Illustration (contd..)</vt:lpstr>
      <vt:lpstr>example</vt:lpstr>
      <vt:lpstr>PowerPoint Presentation</vt:lpstr>
    </vt:vector>
  </TitlesOfParts>
  <Company>NJIT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Blank</dc:creator>
  <cp:lastModifiedBy>Aseel</cp:lastModifiedBy>
  <cp:revision>88</cp:revision>
  <cp:lastPrinted>2000-03-06T19:29:43Z</cp:lastPrinted>
  <dcterms:created xsi:type="dcterms:W3CDTF">2002-04-25T10:18:57Z</dcterms:created>
  <dcterms:modified xsi:type="dcterms:W3CDTF">2014-11-25T17:02:10Z</dcterms:modified>
</cp:coreProperties>
</file>