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84" r:id="rId3"/>
    <p:sldId id="257" r:id="rId4"/>
    <p:sldId id="258" r:id="rId5"/>
    <p:sldId id="259" r:id="rId6"/>
    <p:sldId id="260" r:id="rId7"/>
    <p:sldId id="282" r:id="rId8"/>
    <p:sldId id="264" r:id="rId9"/>
    <p:sldId id="265" r:id="rId10"/>
    <p:sldId id="266" r:id="rId11"/>
    <p:sldId id="269" r:id="rId12"/>
    <p:sldId id="268" r:id="rId13"/>
    <p:sldId id="270" r:id="rId14"/>
    <p:sldId id="271" r:id="rId15"/>
    <p:sldId id="267" r:id="rId16"/>
    <p:sldId id="272" r:id="rId17"/>
    <p:sldId id="273" r:id="rId18"/>
    <p:sldId id="276" r:id="rId19"/>
    <p:sldId id="281" r:id="rId20"/>
    <p:sldId id="274" r:id="rId21"/>
    <p:sldId id="277" r:id="rId22"/>
    <p:sldId id="278" r:id="rId23"/>
    <p:sldId id="280"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F6450A8-D892-4C47-A8B1-B661543022D0}" type="datetimeFigureOut">
              <a:rPr lang="en-US" smtClean="0"/>
              <a:t>9/26/2015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2E23E5C-FDA0-4CC5-B042-FEBD52EE183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6450A8-D892-4C47-A8B1-B661543022D0}"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23E5C-FDA0-4CC5-B042-FEBD52EE18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6450A8-D892-4C47-A8B1-B661543022D0}"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23E5C-FDA0-4CC5-B042-FEBD52EE18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6450A8-D892-4C47-A8B1-B661543022D0}"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23E5C-FDA0-4CC5-B042-FEBD52EE18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6450A8-D892-4C47-A8B1-B661543022D0}"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23E5C-FDA0-4CC5-B042-FEBD52EE183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6450A8-D892-4C47-A8B1-B661543022D0}" type="datetimeFigureOut">
              <a:rPr lang="en-US" smtClean="0"/>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23E5C-FDA0-4CC5-B042-FEBD52EE18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F6450A8-D892-4C47-A8B1-B661543022D0}" type="datetimeFigureOut">
              <a:rPr lang="en-US" smtClean="0"/>
              <a:t>9/26/2015</a:t>
            </a:fld>
            <a:endParaRPr lang="en-US"/>
          </a:p>
        </p:txBody>
      </p:sp>
      <p:sp>
        <p:nvSpPr>
          <p:cNvPr id="27" name="Slide Number Placeholder 26"/>
          <p:cNvSpPr>
            <a:spLocks noGrp="1"/>
          </p:cNvSpPr>
          <p:nvPr>
            <p:ph type="sldNum" sz="quarter" idx="11"/>
          </p:nvPr>
        </p:nvSpPr>
        <p:spPr/>
        <p:txBody>
          <a:bodyPr rtlCol="0"/>
          <a:lstStyle/>
          <a:p>
            <a:fld id="{12E23E5C-FDA0-4CC5-B042-FEBD52EE1830}"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F6450A8-D892-4C47-A8B1-B661543022D0}" type="datetimeFigureOut">
              <a:rPr lang="en-US" smtClean="0"/>
              <a:t>9/26/2015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2E23E5C-FDA0-4CC5-B042-FEBD52EE18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450A8-D892-4C47-A8B1-B661543022D0}" type="datetimeFigureOut">
              <a:rPr lang="en-US" smtClean="0"/>
              <a:t>9/26/2015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E23E5C-FDA0-4CC5-B042-FEBD52EE18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6450A8-D892-4C47-A8B1-B661543022D0}" type="datetimeFigureOut">
              <a:rPr lang="en-US" smtClean="0"/>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23E5C-FDA0-4CC5-B042-FEBD52EE18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6450A8-D892-4C47-A8B1-B661543022D0}" type="datetimeFigureOut">
              <a:rPr lang="en-US" smtClean="0"/>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23E5C-FDA0-4CC5-B042-FEBD52EE18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F6450A8-D892-4C47-A8B1-B661543022D0}" type="datetimeFigureOut">
              <a:rPr lang="en-US" smtClean="0"/>
              <a:t>9/26/2015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2E23E5C-FDA0-4CC5-B042-FEBD52EE18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sagepub.com/upm-data/45974_Chapter_1.pdf"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Culture: Lecture 1</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232 Najd</a:t>
            </a:r>
            <a:endParaRPr lang="en-US" dirty="0"/>
          </a:p>
        </p:txBody>
      </p:sp>
    </p:spTree>
    <p:extLst>
      <p:ext uri="{BB962C8B-B14F-4D97-AF65-F5344CB8AC3E}">
        <p14:creationId xmlns:p14="http://schemas.microsoft.com/office/powerpoint/2010/main" val="1121748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Culture: 19</a:t>
            </a:r>
            <a:r>
              <a:rPr lang="en-US" b="1" baseline="30000" dirty="0"/>
              <a:t>th</a:t>
            </a:r>
            <a:r>
              <a:rPr lang="en-US" b="1" dirty="0"/>
              <a:t> Century Definition</a:t>
            </a:r>
            <a:endParaRPr lang="en-US" dirty="0"/>
          </a:p>
        </p:txBody>
      </p:sp>
      <p:sp>
        <p:nvSpPr>
          <p:cNvPr id="3" name="Content Placeholder 2"/>
          <p:cNvSpPr>
            <a:spLocks noGrp="1"/>
          </p:cNvSpPr>
          <p:nvPr>
            <p:ph sz="half" idx="1"/>
          </p:nvPr>
        </p:nvSpPr>
        <p:spPr/>
        <p:txBody>
          <a:bodyPr/>
          <a:lstStyle/>
          <a:p>
            <a:pPr marL="109728" indent="0">
              <a:buNone/>
            </a:pPr>
            <a:r>
              <a:rPr lang="en-US" b="1" dirty="0" smtClean="0">
                <a:solidFill>
                  <a:srgbClr val="FF0000"/>
                </a:solidFill>
              </a:rPr>
              <a:t>B:</a:t>
            </a:r>
            <a:r>
              <a:rPr lang="en-US" dirty="0" smtClean="0"/>
              <a:t> </a:t>
            </a:r>
            <a:r>
              <a:rPr lang="en-US" sz="3200" dirty="0" err="1" smtClean="0"/>
              <a:t>Hofstede</a:t>
            </a:r>
            <a:r>
              <a:rPr lang="en-US" sz="3200" dirty="0" smtClean="0"/>
              <a:t> </a:t>
            </a:r>
            <a:r>
              <a:rPr lang="en-US" sz="3200" dirty="0"/>
              <a:t>(1994) classified these elements of culture into four categories: </a:t>
            </a:r>
            <a:r>
              <a:rPr lang="en-US" sz="3200" u="sng" dirty="0" smtClean="0">
                <a:solidFill>
                  <a:srgbClr val="FF0000"/>
                </a:solidFill>
              </a:rPr>
              <a:t>values</a:t>
            </a:r>
            <a:r>
              <a:rPr lang="en-US" sz="3200" dirty="0" smtClean="0"/>
              <a:t>, </a:t>
            </a:r>
            <a:r>
              <a:rPr lang="en-US" sz="3200" u="sng" dirty="0" smtClean="0">
                <a:solidFill>
                  <a:srgbClr val="FF0000"/>
                </a:solidFill>
              </a:rPr>
              <a:t>rituals</a:t>
            </a:r>
            <a:r>
              <a:rPr lang="en-US" sz="3200" dirty="0" smtClean="0"/>
              <a:t>, </a:t>
            </a:r>
            <a:r>
              <a:rPr lang="en-US" sz="3200" u="sng" dirty="0" smtClean="0">
                <a:solidFill>
                  <a:srgbClr val="FF0000"/>
                </a:solidFill>
              </a:rPr>
              <a:t>heroes</a:t>
            </a:r>
            <a:r>
              <a:rPr lang="en-US" sz="3200" dirty="0" smtClean="0"/>
              <a:t>, and </a:t>
            </a:r>
            <a:r>
              <a:rPr lang="en-US" sz="3200" u="sng" dirty="0" smtClean="0">
                <a:solidFill>
                  <a:srgbClr val="FF0000"/>
                </a:solidFill>
              </a:rPr>
              <a:t>symbols</a:t>
            </a:r>
            <a:r>
              <a:rPr lang="en-US" sz="3200" dirty="0" smtClean="0"/>
              <a:t>. </a:t>
            </a:r>
            <a:endParaRPr lang="en-US" sz="3200" dirty="0"/>
          </a:p>
        </p:txBody>
      </p:sp>
      <p:pic>
        <p:nvPicPr>
          <p:cNvPr id="1026" name="Picture 2" descr="C:\Users\Majid\Desktop\download (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267200" y="2057400"/>
            <a:ext cx="48768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420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B3: Values: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a:bodyPr>
          <a:lstStyle/>
          <a:p>
            <a:pPr marL="109728" indent="0">
              <a:buNone/>
            </a:pPr>
            <a:r>
              <a:rPr lang="en-US" sz="3200" dirty="0" smtClean="0"/>
              <a:t>Values </a:t>
            </a:r>
            <a:r>
              <a:rPr lang="en-US" sz="3200" dirty="0"/>
              <a:t>are the feelings not open for discussion within a culture about what is good or bad, beautiful or ugly, normal or abnormal, which are present in a majority of the members of a culture, or at least in those who occupy pivotal positions.</a:t>
            </a:r>
          </a:p>
        </p:txBody>
      </p:sp>
    </p:spTree>
    <p:extLst>
      <p:ext uri="{BB962C8B-B14F-4D97-AF65-F5344CB8AC3E}">
        <p14:creationId xmlns:p14="http://schemas.microsoft.com/office/powerpoint/2010/main" val="1500964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B2: Rituals</a:t>
            </a:r>
            <a:r>
              <a:rPr lang="en-US" b="1" dirty="0">
                <a:solidFill>
                  <a:srgbClr val="FF0000"/>
                </a:solidFill>
              </a:rPr>
              <a:t>:</a:t>
            </a:r>
            <a:br>
              <a:rPr lang="en-US" b="1" dirty="0">
                <a:solidFill>
                  <a:srgbClr val="FF0000"/>
                </a:solidFill>
              </a:rPr>
            </a:br>
            <a:endParaRPr lang="en-US" dirty="0"/>
          </a:p>
        </p:txBody>
      </p:sp>
      <p:sp>
        <p:nvSpPr>
          <p:cNvPr id="3" name="Content Placeholder 2"/>
          <p:cNvSpPr>
            <a:spLocks noGrp="1"/>
          </p:cNvSpPr>
          <p:nvPr>
            <p:ph sz="half" idx="1"/>
          </p:nvPr>
        </p:nvSpPr>
        <p:spPr>
          <a:xfrm>
            <a:off x="457200" y="2249424"/>
            <a:ext cx="3657600" cy="4525963"/>
          </a:xfrm>
        </p:spPr>
        <p:txBody>
          <a:bodyPr>
            <a:noAutofit/>
          </a:bodyPr>
          <a:lstStyle/>
          <a:p>
            <a:pPr marL="109728" indent="0">
              <a:buNone/>
            </a:pPr>
            <a:r>
              <a:rPr lang="en-US" sz="3600" dirty="0" smtClean="0"/>
              <a:t>Rituals </a:t>
            </a:r>
            <a:r>
              <a:rPr lang="en-US" sz="3600" dirty="0"/>
              <a:t>are the socially essential collective activities within a culture.</a:t>
            </a:r>
          </a:p>
        </p:txBody>
      </p:sp>
      <p:pic>
        <p:nvPicPr>
          <p:cNvPr id="3074" name="Picture 2" descr="C:\Users\Majid\Desktop\download (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886200" y="2057400"/>
            <a:ext cx="2333625" cy="19621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Majid\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2962275"/>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Majid\Desktop\images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5636" y="4648200"/>
            <a:ext cx="2286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895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109728" indent="0">
              <a:buNone/>
            </a:pPr>
            <a:r>
              <a:rPr lang="en-US" sz="4000" dirty="0" smtClean="0"/>
              <a:t>Heroes </a:t>
            </a:r>
            <a:r>
              <a:rPr lang="en-US" sz="4000" dirty="0"/>
              <a:t>are the real or imaginary people who serve as behavior models within a culture. A culture’s heroes are expressed in the culture’s myths, which can be the subject of novels and other forms of </a:t>
            </a:r>
            <a:r>
              <a:rPr lang="en-US" sz="4000" dirty="0" smtClean="0"/>
              <a:t>literature.</a:t>
            </a:r>
            <a:endParaRPr lang="en-US" sz="4000" dirty="0"/>
          </a:p>
        </p:txBody>
      </p:sp>
      <p:sp>
        <p:nvSpPr>
          <p:cNvPr id="4" name="Title 3"/>
          <p:cNvSpPr>
            <a:spLocks noGrp="1"/>
          </p:cNvSpPr>
          <p:nvPr>
            <p:ph type="title"/>
          </p:nvPr>
        </p:nvSpPr>
        <p:spPr/>
        <p:txBody>
          <a:bodyPr>
            <a:normAutofit fontScale="90000"/>
          </a:bodyPr>
          <a:lstStyle/>
          <a:p>
            <a:r>
              <a:rPr lang="en-US" b="1" dirty="0" smtClean="0">
                <a:solidFill>
                  <a:srgbClr val="FF0000"/>
                </a:solidFill>
              </a:rPr>
              <a:t>B4: Heroes:</a:t>
            </a:r>
            <a:r>
              <a:rPr lang="en-US" dirty="0"/>
              <a:t/>
            </a:r>
            <a:br>
              <a:rPr lang="en-US" dirty="0"/>
            </a:br>
            <a:endParaRPr lang="en-US" dirty="0"/>
          </a:p>
        </p:txBody>
      </p:sp>
    </p:spTree>
    <p:extLst>
      <p:ext uri="{BB962C8B-B14F-4D97-AF65-F5344CB8AC3E}">
        <p14:creationId xmlns:p14="http://schemas.microsoft.com/office/powerpoint/2010/main" val="3189037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B4: Heroes</a:t>
            </a:r>
            <a:r>
              <a:rPr lang="en-US" b="1" dirty="0">
                <a:solidFill>
                  <a:srgbClr val="FF0000"/>
                </a:solidFill>
              </a:rPr>
              <a:t>:</a:t>
            </a:r>
            <a:endParaRPr lang="en-US" dirty="0"/>
          </a:p>
        </p:txBody>
      </p:sp>
      <p:sp>
        <p:nvSpPr>
          <p:cNvPr id="3" name="Content Placeholder 2"/>
          <p:cNvSpPr>
            <a:spLocks noGrp="1"/>
          </p:cNvSpPr>
          <p:nvPr>
            <p:ph sz="half" idx="1"/>
          </p:nvPr>
        </p:nvSpPr>
        <p:spPr/>
        <p:txBody>
          <a:bodyPr/>
          <a:lstStyle/>
          <a:p>
            <a:r>
              <a:rPr lang="en-US" sz="2800" dirty="0" smtClean="0"/>
              <a:t>Rushing </a:t>
            </a:r>
            <a:r>
              <a:rPr lang="en-US" sz="2800" dirty="0"/>
              <a:t>(1983) has argued, for example, that an enduring myth in U.S. culture, as seen in films, is the rugged individualist cowboy of the American West.</a:t>
            </a:r>
          </a:p>
          <a:p>
            <a:endParaRPr lang="en-US" dirty="0"/>
          </a:p>
        </p:txBody>
      </p:sp>
      <p:pic>
        <p:nvPicPr>
          <p:cNvPr id="4099" name="Picture 3" descr="C:\Users\Majid\Desktop\1084_Riding_Through.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990600"/>
            <a:ext cx="4495799"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4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B1: Symbols</a:t>
            </a:r>
            <a:r>
              <a:rPr lang="en-US" b="1" dirty="0">
                <a:solidFill>
                  <a:srgbClr val="FF0000"/>
                </a:solidFill>
              </a:rPr>
              <a:t>:</a:t>
            </a:r>
            <a:endParaRPr lang="en-US" dirty="0"/>
          </a:p>
        </p:txBody>
      </p:sp>
      <p:sp>
        <p:nvSpPr>
          <p:cNvPr id="3" name="Content Placeholder 2"/>
          <p:cNvSpPr>
            <a:spLocks noGrp="1"/>
          </p:cNvSpPr>
          <p:nvPr>
            <p:ph sz="half" idx="1"/>
          </p:nvPr>
        </p:nvSpPr>
        <p:spPr>
          <a:xfrm>
            <a:off x="457200" y="2249424"/>
            <a:ext cx="3733800" cy="4525963"/>
          </a:xfrm>
        </p:spPr>
        <p:txBody>
          <a:bodyPr>
            <a:normAutofit/>
          </a:bodyPr>
          <a:lstStyle/>
          <a:p>
            <a:pPr marL="109728" indent="0">
              <a:buNone/>
            </a:pPr>
            <a:r>
              <a:rPr lang="en-US" sz="4000" dirty="0" smtClean="0"/>
              <a:t>Symbols </a:t>
            </a:r>
            <a:r>
              <a:rPr lang="en-US" sz="4000" dirty="0"/>
              <a:t>refer to verbal and nonverbal language. </a:t>
            </a:r>
          </a:p>
        </p:txBody>
      </p:sp>
      <p:pic>
        <p:nvPicPr>
          <p:cNvPr id="2050" name="Picture 2" descr="C:\Users\Majid\Desktop\images.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343401" y="685800"/>
            <a:ext cx="4648200" cy="5638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410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Culture: Today’s Definition</a:t>
            </a:r>
            <a:endParaRPr lang="en-US" dirty="0"/>
          </a:p>
        </p:txBody>
      </p:sp>
      <p:sp>
        <p:nvSpPr>
          <p:cNvPr id="3" name="Content Placeholder 2"/>
          <p:cNvSpPr>
            <a:spLocks noGrp="1"/>
          </p:cNvSpPr>
          <p:nvPr>
            <p:ph idx="1"/>
          </p:nvPr>
        </p:nvSpPr>
        <p:spPr/>
        <p:txBody>
          <a:bodyPr/>
          <a:lstStyle/>
          <a:p>
            <a:pPr marL="109728" indent="0">
              <a:buNone/>
            </a:pPr>
            <a:r>
              <a:rPr lang="en-US" b="1" dirty="0" smtClean="0">
                <a:solidFill>
                  <a:srgbClr val="FF0000"/>
                </a:solidFill>
              </a:rPr>
              <a:t>C: </a:t>
            </a:r>
            <a:r>
              <a:rPr lang="en-US" dirty="0" smtClean="0"/>
              <a:t>The </a:t>
            </a:r>
            <a:r>
              <a:rPr lang="en-US" dirty="0"/>
              <a:t>process of social transmission of these thoughts and behaviors from birth in the family and schools over the course of generations.</a:t>
            </a:r>
          </a:p>
        </p:txBody>
      </p:sp>
    </p:spTree>
    <p:extLst>
      <p:ext uri="{BB962C8B-B14F-4D97-AF65-F5344CB8AC3E}">
        <p14:creationId xmlns:p14="http://schemas.microsoft.com/office/powerpoint/2010/main" val="3779509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Culture: Today’s Definition</a:t>
            </a:r>
            <a:endParaRPr lang="en-US" dirty="0"/>
          </a:p>
        </p:txBody>
      </p:sp>
      <p:sp>
        <p:nvSpPr>
          <p:cNvPr id="3" name="Content Placeholder 2"/>
          <p:cNvSpPr>
            <a:spLocks noGrp="1"/>
          </p:cNvSpPr>
          <p:nvPr>
            <p:ph idx="1"/>
          </p:nvPr>
        </p:nvSpPr>
        <p:spPr/>
        <p:txBody>
          <a:bodyPr/>
          <a:lstStyle/>
          <a:p>
            <a:pPr marL="109728" indent="0">
              <a:buNone/>
            </a:pPr>
            <a:r>
              <a:rPr lang="en-US" b="1" dirty="0" smtClean="0">
                <a:solidFill>
                  <a:srgbClr val="FF0000"/>
                </a:solidFill>
              </a:rPr>
              <a:t>D: </a:t>
            </a:r>
            <a:r>
              <a:rPr lang="en-US" dirty="0" smtClean="0"/>
              <a:t>Members </a:t>
            </a:r>
            <a:r>
              <a:rPr lang="en-US" dirty="0"/>
              <a:t>who consciously identify themselves with that group. Collier and Thomas (1988) describe this as cultural </a:t>
            </a:r>
            <a:r>
              <a:rPr lang="en-US" dirty="0" smtClean="0"/>
              <a:t>identity.</a:t>
            </a:r>
          </a:p>
          <a:p>
            <a:endParaRPr lang="en-US" dirty="0"/>
          </a:p>
          <a:p>
            <a:endParaRPr lang="en-US" dirty="0" smtClean="0"/>
          </a:p>
          <a:p>
            <a:endParaRPr lang="en-US" dirty="0"/>
          </a:p>
        </p:txBody>
      </p:sp>
    </p:spTree>
    <p:extLst>
      <p:ext uri="{BB962C8B-B14F-4D97-AF65-F5344CB8AC3E}">
        <p14:creationId xmlns:p14="http://schemas.microsoft.com/office/powerpoint/2010/main" val="510152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685800"/>
            <a:ext cx="8458200" cy="5888038"/>
          </a:xfrm>
        </p:spPr>
        <p:txBody>
          <a:bodyPr>
            <a:normAutofit fontScale="92500" lnSpcReduction="10000"/>
          </a:bodyPr>
          <a:lstStyle/>
          <a:p>
            <a:pPr marL="109728" indent="0" algn="ctr">
              <a:buNone/>
            </a:pPr>
            <a:r>
              <a:rPr lang="en-US" b="1" dirty="0"/>
              <a:t>Self-Sustaining community/population</a:t>
            </a:r>
            <a:endParaRPr lang="en-US" dirty="0"/>
          </a:p>
          <a:p>
            <a:pPr marL="109728" indent="0">
              <a:buNone/>
            </a:pPr>
            <a:r>
              <a:rPr lang="en-US" dirty="0"/>
              <a:t> </a:t>
            </a:r>
          </a:p>
          <a:p>
            <a:pPr marL="109728" indent="0">
              <a:buNone/>
            </a:pPr>
            <a:r>
              <a:rPr lang="en-US" dirty="0"/>
              <a:t> </a:t>
            </a:r>
          </a:p>
          <a:p>
            <a:pPr marL="109728" indent="0" algn="ctr">
              <a:buNone/>
            </a:pPr>
            <a:r>
              <a:rPr lang="en-US" b="1" dirty="0" smtClean="0"/>
              <a:t>Totality of that group’s symbols, rituals, values and heroes</a:t>
            </a:r>
            <a:endParaRPr lang="en-US" dirty="0" smtClean="0"/>
          </a:p>
          <a:p>
            <a:endParaRPr lang="en-US" dirty="0"/>
          </a:p>
          <a:p>
            <a:endParaRPr lang="en-US" dirty="0"/>
          </a:p>
          <a:p>
            <a:pPr marL="109728" indent="0" algn="ctr">
              <a:buNone/>
            </a:pPr>
            <a:r>
              <a:rPr lang="en-US" b="1" dirty="0"/>
              <a:t>Social transmission of these thoughts /behaviors from birth in the family /schools over generations</a:t>
            </a:r>
            <a:endParaRPr lang="en-US" dirty="0"/>
          </a:p>
          <a:p>
            <a:pPr marL="109728" indent="0">
              <a:buNone/>
            </a:pPr>
            <a:r>
              <a:rPr lang="en-US" dirty="0"/>
              <a:t> </a:t>
            </a:r>
            <a:endParaRPr lang="en-US" dirty="0" smtClean="0"/>
          </a:p>
          <a:p>
            <a:pPr marL="109728" indent="0">
              <a:buNone/>
            </a:pPr>
            <a:endParaRPr lang="en-US" dirty="0"/>
          </a:p>
          <a:p>
            <a:pPr marL="109728" indent="0" algn="ctr">
              <a:buNone/>
            </a:pPr>
            <a:r>
              <a:rPr lang="en-US" b="1" dirty="0"/>
              <a:t>Members who consciously identify themselves with that group</a:t>
            </a:r>
            <a:endParaRPr lang="en-US" dirty="0"/>
          </a:p>
          <a:p>
            <a:endParaRPr lang="en-US" dirty="0"/>
          </a:p>
        </p:txBody>
      </p:sp>
      <p:sp>
        <p:nvSpPr>
          <p:cNvPr id="4" name="Down Arrow 3"/>
          <p:cNvSpPr/>
          <p:nvPr/>
        </p:nvSpPr>
        <p:spPr>
          <a:xfrm>
            <a:off x="4114800" y="12192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135582" y="2743200"/>
            <a:ext cx="484632" cy="689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135582" y="4648200"/>
            <a:ext cx="484632"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2713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990600"/>
            <a:ext cx="8382000" cy="5619750"/>
          </a:xfrm>
        </p:spPr>
        <p:txBody>
          <a:bodyPr>
            <a:normAutofit/>
          </a:bodyPr>
          <a:lstStyle/>
          <a:p>
            <a:pPr marL="109728" indent="0" algn="ctr">
              <a:buNone/>
            </a:pPr>
            <a:endParaRPr lang="en-US" sz="4800" b="1" dirty="0" smtClean="0">
              <a:solidFill>
                <a:srgbClr val="FF0000"/>
              </a:solidFill>
            </a:endParaRPr>
          </a:p>
          <a:p>
            <a:pPr marL="109728" indent="0" algn="ctr">
              <a:buNone/>
            </a:pPr>
            <a:endParaRPr lang="en-US" sz="4800" b="1" dirty="0">
              <a:solidFill>
                <a:srgbClr val="FF0000"/>
              </a:solidFill>
            </a:endParaRPr>
          </a:p>
          <a:p>
            <a:pPr marL="109728" indent="0" algn="ctr">
              <a:buNone/>
            </a:pPr>
            <a:r>
              <a:rPr lang="en-US" sz="4800" b="1" dirty="0" smtClean="0">
                <a:solidFill>
                  <a:srgbClr val="FF0000"/>
                </a:solidFill>
              </a:rPr>
              <a:t>Culture </a:t>
            </a:r>
            <a:r>
              <a:rPr lang="en-US" sz="4800" b="1" dirty="0">
                <a:solidFill>
                  <a:srgbClr val="FF0000"/>
                </a:solidFill>
              </a:rPr>
              <a:t>is a regulator of human life and </a:t>
            </a:r>
            <a:r>
              <a:rPr lang="en-US" sz="4800" b="1" dirty="0" smtClean="0">
                <a:solidFill>
                  <a:srgbClr val="FF0000"/>
                </a:solidFill>
              </a:rPr>
              <a:t>identity</a:t>
            </a:r>
            <a:r>
              <a:rPr lang="en-US" sz="4800" b="1" dirty="0">
                <a:solidFill>
                  <a:srgbClr val="FF0000"/>
                </a:solidFill>
              </a:rPr>
              <a:t>.</a:t>
            </a:r>
          </a:p>
        </p:txBody>
      </p:sp>
    </p:spTree>
    <p:extLst>
      <p:ext uri="{BB962C8B-B14F-4D97-AF65-F5344CB8AC3E}">
        <p14:creationId xmlns:p14="http://schemas.microsoft.com/office/powerpoint/2010/main" val="357994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Culture</a:t>
            </a:r>
            <a:endParaRPr lang="en-US" dirty="0"/>
          </a:p>
        </p:txBody>
      </p:sp>
      <p:sp>
        <p:nvSpPr>
          <p:cNvPr id="3" name="Text Placeholder 2"/>
          <p:cNvSpPr>
            <a:spLocks noGrp="1"/>
          </p:cNvSpPr>
          <p:nvPr>
            <p:ph type="body" idx="1"/>
          </p:nvPr>
        </p:nvSpPr>
        <p:spPr/>
        <p:txBody>
          <a:bodyPr/>
          <a:lstStyle/>
          <a:p>
            <a:r>
              <a:rPr lang="en-US" i="1" dirty="0"/>
              <a:t>Defining Cultures and Identities</a:t>
            </a:r>
            <a:r>
              <a:rPr lang="en-US" dirty="0"/>
              <a:t>, Chapter 1, SAGE Publications, </a:t>
            </a:r>
          </a:p>
          <a:p>
            <a:r>
              <a:rPr lang="en-US" dirty="0"/>
              <a:t>   </a:t>
            </a:r>
            <a:r>
              <a:rPr lang="en-US" u="sng" dirty="0">
                <a:hlinkClick r:id="rId2"/>
              </a:rPr>
              <a:t>http://www.sagepub.com/upm-data/45974_Chapter_1.pdf</a:t>
            </a:r>
            <a:r>
              <a:rPr lang="en-US" dirty="0"/>
              <a:t> </a:t>
            </a:r>
          </a:p>
          <a:p>
            <a:endParaRPr lang="en-US" dirty="0"/>
          </a:p>
        </p:txBody>
      </p:sp>
    </p:spTree>
    <p:extLst>
      <p:ext uri="{BB962C8B-B14F-4D97-AF65-F5344CB8AC3E}">
        <p14:creationId xmlns:p14="http://schemas.microsoft.com/office/powerpoint/2010/main" val="1650884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Cultural Identity</a:t>
            </a:r>
            <a:endParaRPr lang="en-US" dirty="0"/>
          </a:p>
        </p:txBody>
      </p:sp>
      <p:sp>
        <p:nvSpPr>
          <p:cNvPr id="3" name="Content Placeholder 2"/>
          <p:cNvSpPr>
            <a:spLocks noGrp="1"/>
          </p:cNvSpPr>
          <p:nvPr>
            <p:ph sz="half" idx="1"/>
          </p:nvPr>
        </p:nvSpPr>
        <p:spPr/>
        <p:txBody>
          <a:bodyPr/>
          <a:lstStyle/>
          <a:p>
            <a:r>
              <a:rPr lang="en-US" dirty="0" smtClean="0"/>
              <a:t>Each </a:t>
            </a:r>
            <a:r>
              <a:rPr lang="en-US" dirty="0"/>
              <a:t>of us has a cultural identity. </a:t>
            </a:r>
            <a:r>
              <a:rPr lang="en-US" dirty="0" smtClean="0"/>
              <a:t>However, that </a:t>
            </a:r>
            <a:r>
              <a:rPr lang="en-US" dirty="0"/>
              <a:t>identity may or may not be the same as citizenship in one of the world’s 200-some countries</a:t>
            </a:r>
            <a:r>
              <a:rPr lang="en-US" dirty="0" smtClean="0"/>
              <a:t>.</a:t>
            </a:r>
          </a:p>
          <a:p>
            <a:endParaRPr lang="en-US" dirty="0"/>
          </a:p>
          <a:p>
            <a:r>
              <a:rPr lang="en-US" dirty="0"/>
              <a:t>Cultures are not synonymous with countries</a:t>
            </a:r>
            <a:r>
              <a:rPr lang="en-US" dirty="0" smtClean="0"/>
              <a:t>.</a:t>
            </a:r>
          </a:p>
          <a:p>
            <a:endParaRPr lang="en-US" dirty="0"/>
          </a:p>
          <a:p>
            <a:r>
              <a:rPr lang="en-US" dirty="0"/>
              <a:t>Cultures do not respect political boundaries. </a:t>
            </a:r>
          </a:p>
          <a:p>
            <a:endParaRPr lang="en-US" dirty="0"/>
          </a:p>
          <a:p>
            <a:pPr marL="109728" indent="0">
              <a:buNone/>
            </a:pPr>
            <a:endParaRPr lang="en-US" dirty="0"/>
          </a:p>
          <a:p>
            <a:endParaRPr lang="en-US" dirty="0"/>
          </a:p>
          <a:p>
            <a:endParaRPr lang="en-US" dirty="0"/>
          </a:p>
        </p:txBody>
      </p:sp>
      <p:pic>
        <p:nvPicPr>
          <p:cNvPr id="5122" name="Picture 2" descr="C:\Users\Majid\Desktop\download (2).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724400" y="2133600"/>
            <a:ext cx="3962399"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861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Understanding Culture</a:t>
            </a:r>
            <a:endParaRPr lang="en-US" dirty="0"/>
          </a:p>
        </p:txBody>
      </p:sp>
      <p:sp>
        <p:nvSpPr>
          <p:cNvPr id="3" name="Content Placeholder 2"/>
          <p:cNvSpPr>
            <a:spLocks noGrp="1"/>
          </p:cNvSpPr>
          <p:nvPr>
            <p:ph idx="1"/>
          </p:nvPr>
        </p:nvSpPr>
        <p:spPr/>
        <p:txBody>
          <a:bodyPr>
            <a:normAutofit/>
          </a:bodyPr>
          <a:lstStyle/>
          <a:p>
            <a:pPr marL="109728" indent="0">
              <a:buNone/>
            </a:pPr>
            <a:endParaRPr lang="en-US" dirty="0" smtClean="0"/>
          </a:p>
          <a:p>
            <a:pPr marL="109728" indent="0">
              <a:buNone/>
            </a:pPr>
            <a:r>
              <a:rPr lang="en-US" dirty="0" smtClean="0"/>
              <a:t>We </a:t>
            </a:r>
            <a:r>
              <a:rPr lang="en-US" dirty="0"/>
              <a:t>can have no direct knowledge of a culture other than our own. </a:t>
            </a:r>
            <a:endParaRPr lang="en-US" dirty="0" smtClean="0"/>
          </a:p>
          <a:p>
            <a:pPr marL="109728" indent="0">
              <a:buNone/>
            </a:pPr>
            <a:endParaRPr lang="en-US" dirty="0"/>
          </a:p>
          <a:p>
            <a:pPr marL="109728" indent="0">
              <a:buNone/>
            </a:pPr>
            <a:r>
              <a:rPr lang="en-US" dirty="0" smtClean="0"/>
              <a:t>Our </a:t>
            </a:r>
            <a:r>
              <a:rPr lang="en-US" dirty="0"/>
              <a:t>experience with and knowledge of other cultures are limited by the perceptual bias of our own culture. An adult Canadian will never fully understand the experience of growing up an Australian. </a:t>
            </a:r>
          </a:p>
        </p:txBody>
      </p:sp>
    </p:spTree>
    <p:extLst>
      <p:ext uri="{BB962C8B-B14F-4D97-AF65-F5344CB8AC3E}">
        <p14:creationId xmlns:p14="http://schemas.microsoft.com/office/powerpoint/2010/main" val="3927112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Understanding Culture</a:t>
            </a:r>
          </a:p>
        </p:txBody>
      </p:sp>
      <p:sp>
        <p:nvSpPr>
          <p:cNvPr id="3" name="Content Placeholder 2"/>
          <p:cNvSpPr>
            <a:spLocks noGrp="1"/>
          </p:cNvSpPr>
          <p:nvPr>
            <p:ph idx="1"/>
          </p:nvPr>
        </p:nvSpPr>
        <p:spPr/>
        <p:txBody>
          <a:bodyPr>
            <a:normAutofit/>
          </a:bodyPr>
          <a:lstStyle/>
          <a:p>
            <a:pPr marL="109728" indent="0">
              <a:buNone/>
            </a:pPr>
            <a:r>
              <a:rPr lang="en-US" sz="3600" dirty="0"/>
              <a:t>To begin to understand a culture, you need to understand all the experiences that guide its individual members through life. </a:t>
            </a:r>
          </a:p>
        </p:txBody>
      </p:sp>
    </p:spTree>
    <p:extLst>
      <p:ext uri="{BB962C8B-B14F-4D97-AF65-F5344CB8AC3E}">
        <p14:creationId xmlns:p14="http://schemas.microsoft.com/office/powerpoint/2010/main" val="2770349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Understanding Culture</a:t>
            </a:r>
          </a:p>
        </p:txBody>
      </p:sp>
      <p:sp>
        <p:nvSpPr>
          <p:cNvPr id="3" name="Content Placeholder 2"/>
          <p:cNvSpPr>
            <a:spLocks noGrp="1"/>
          </p:cNvSpPr>
          <p:nvPr>
            <p:ph idx="1"/>
          </p:nvPr>
        </p:nvSpPr>
        <p:spPr/>
        <p:txBody>
          <a:bodyPr>
            <a:normAutofit/>
          </a:bodyPr>
          <a:lstStyle/>
          <a:p>
            <a:r>
              <a:rPr lang="en-US" sz="4400" dirty="0"/>
              <a:t>Think of culture as everything you would need to know and do so as not to stand out as a “stranger” in a foreign land. </a:t>
            </a:r>
            <a:endParaRPr lang="en-US" sz="4400" dirty="0" smtClean="0"/>
          </a:p>
          <a:p>
            <a:endParaRPr lang="en-US" sz="3200" dirty="0"/>
          </a:p>
        </p:txBody>
      </p:sp>
    </p:spTree>
    <p:extLst>
      <p:ext uri="{BB962C8B-B14F-4D97-AF65-F5344CB8AC3E}">
        <p14:creationId xmlns:p14="http://schemas.microsoft.com/office/powerpoint/2010/main" val="3104914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Culture</a:t>
            </a:r>
          </a:p>
        </p:txBody>
      </p:sp>
      <p:sp>
        <p:nvSpPr>
          <p:cNvPr id="3" name="Content Placeholder 2"/>
          <p:cNvSpPr>
            <a:spLocks noGrp="1"/>
          </p:cNvSpPr>
          <p:nvPr>
            <p:ph idx="1"/>
          </p:nvPr>
        </p:nvSpPr>
        <p:spPr/>
        <p:txBody>
          <a:bodyPr/>
          <a:lstStyle/>
          <a:p>
            <a:endParaRPr lang="en-US" dirty="0" smtClean="0"/>
          </a:p>
          <a:p>
            <a:pPr marL="109728" indent="0" algn="ctr">
              <a:buNone/>
            </a:pPr>
            <a:r>
              <a:rPr lang="en-US" dirty="0" smtClean="0"/>
              <a:t>Culture </a:t>
            </a:r>
            <a:r>
              <a:rPr lang="en-US" dirty="0"/>
              <a:t>is not a genetic trait. All these cultural elements are learned through interaction with others in the culture (</a:t>
            </a:r>
            <a:r>
              <a:rPr lang="en-US" b="1" dirty="0"/>
              <a:t>see Focus on Culture 1.1</a:t>
            </a:r>
            <a:r>
              <a:rPr lang="en-US" dirty="0"/>
              <a:t>).</a:t>
            </a:r>
          </a:p>
          <a:p>
            <a:endParaRPr lang="en-US" dirty="0"/>
          </a:p>
        </p:txBody>
      </p:sp>
    </p:spTree>
    <p:extLst>
      <p:ext uri="{BB962C8B-B14F-4D97-AF65-F5344CB8AC3E}">
        <p14:creationId xmlns:p14="http://schemas.microsoft.com/office/powerpoint/2010/main" val="562107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b="1" dirty="0" smtClean="0"/>
              <a:t/>
            </a:r>
            <a:br>
              <a:rPr lang="en-US" sz="3100" b="1" dirty="0" smtClean="0"/>
            </a:br>
            <a:r>
              <a:rPr lang="en-US" sz="3100" b="1" dirty="0" smtClean="0"/>
              <a:t>Culture: </a:t>
            </a:r>
            <a:r>
              <a:rPr lang="en-US" sz="3100" b="1" dirty="0"/>
              <a:t>Nineteenth-Century Definition</a:t>
            </a:r>
            <a:r>
              <a:rPr lang="en-US" sz="3100" dirty="0"/>
              <a:t> </a:t>
            </a:r>
            <a:r>
              <a:rPr lang="en-US" dirty="0"/>
              <a:t/>
            </a:r>
            <a:br>
              <a:rPr lang="en-US" dirty="0"/>
            </a:br>
            <a:r>
              <a:rPr lang="en-US" dirty="0"/>
              <a:t/>
            </a:r>
            <a:br>
              <a:rPr lang="en-US" dirty="0"/>
            </a:br>
            <a:endParaRPr lang="en-US" dirty="0"/>
          </a:p>
        </p:txBody>
      </p:sp>
      <p:pic>
        <p:nvPicPr>
          <p:cNvPr id="2050" name="Picture 2" descr="C:\Users\Majid\Desktop\downloa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828800"/>
            <a:ext cx="70866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024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Culture: Nineteenth-Century Definition</a:t>
            </a:r>
            <a:endParaRPr lang="en-US" dirty="0"/>
          </a:p>
        </p:txBody>
      </p:sp>
      <p:sp>
        <p:nvSpPr>
          <p:cNvPr id="3" name="Content Placeholder 2"/>
          <p:cNvSpPr>
            <a:spLocks noGrp="1"/>
          </p:cNvSpPr>
          <p:nvPr>
            <p:ph idx="1"/>
          </p:nvPr>
        </p:nvSpPr>
        <p:spPr/>
        <p:txBody>
          <a:bodyPr>
            <a:normAutofit/>
          </a:bodyPr>
          <a:lstStyle/>
          <a:p>
            <a:r>
              <a:rPr lang="en-US" sz="4400" dirty="0"/>
              <a:t>In the 19th century, the term culture was commonly used as a synonym for Western civilization.</a:t>
            </a:r>
          </a:p>
        </p:txBody>
      </p:sp>
    </p:spTree>
    <p:extLst>
      <p:ext uri="{BB962C8B-B14F-4D97-AF65-F5344CB8AC3E}">
        <p14:creationId xmlns:p14="http://schemas.microsoft.com/office/powerpoint/2010/main" val="294944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Culture: </a:t>
            </a:r>
            <a:r>
              <a:rPr lang="en-US" b="1" dirty="0" smtClean="0"/>
              <a:t>19</a:t>
            </a:r>
            <a:r>
              <a:rPr lang="en-US" b="1" baseline="30000" dirty="0" smtClean="0"/>
              <a:t>th</a:t>
            </a:r>
            <a:r>
              <a:rPr lang="en-US" b="1" dirty="0" smtClean="0"/>
              <a:t> Century </a:t>
            </a:r>
            <a:r>
              <a:rPr lang="en-US" b="1" dirty="0"/>
              <a:t>Definition</a:t>
            </a:r>
            <a:endParaRPr lang="en-US" dirty="0"/>
          </a:p>
        </p:txBody>
      </p:sp>
      <p:sp>
        <p:nvSpPr>
          <p:cNvPr id="3" name="Content Placeholder 2"/>
          <p:cNvSpPr>
            <a:spLocks noGrp="1"/>
          </p:cNvSpPr>
          <p:nvPr>
            <p:ph sz="half" idx="1"/>
          </p:nvPr>
        </p:nvSpPr>
        <p:spPr/>
        <p:txBody>
          <a:bodyPr>
            <a:normAutofit/>
          </a:bodyPr>
          <a:lstStyle/>
          <a:p>
            <a:r>
              <a:rPr lang="en-US" sz="3200" dirty="0"/>
              <a:t>The British anthropologist Sir Edward B. </a:t>
            </a:r>
            <a:r>
              <a:rPr lang="en-US" sz="3200" dirty="0" err="1"/>
              <a:t>Tylor</a:t>
            </a:r>
            <a:r>
              <a:rPr lang="en-US" sz="3200" dirty="0"/>
              <a:t> (1871) popularized the idea that all societies pass through developmental </a:t>
            </a:r>
            <a:r>
              <a:rPr lang="en-US" sz="3200" dirty="0" smtClean="0"/>
              <a:t>stages:</a:t>
            </a:r>
            <a:endParaRPr lang="en-US" sz="3200" dirty="0"/>
          </a:p>
        </p:txBody>
      </p:sp>
      <p:pic>
        <p:nvPicPr>
          <p:cNvPr id="1026" name="Picture 2" descr="C:\Users\Majid\Desktop\1998.267.88.jpe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911427" y="2249488"/>
            <a:ext cx="3512146"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746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jid\Desktop\savage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90601"/>
            <a:ext cx="3886200" cy="5638800"/>
          </a:xfrm>
          <a:prstGeom prst="rect">
            <a:avLst/>
          </a:prstGeom>
          <a:noFill/>
          <a:extLst>
            <a:ext uri="{909E8E84-426E-40DD-AFC4-6F175D3DCCD1}">
              <a14:hiddenFill xmlns:a14="http://schemas.microsoft.com/office/drawing/2010/main">
                <a:solidFill>
                  <a:srgbClr val="FFFFFF"/>
                </a:solidFill>
              </a14:hiddenFill>
            </a:ext>
          </a:extLst>
        </p:spPr>
      </p:pic>
      <p:sp>
        <p:nvSpPr>
          <p:cNvPr id="14" name="Right Arrow 13"/>
          <p:cNvSpPr/>
          <p:nvPr/>
        </p:nvSpPr>
        <p:spPr>
          <a:xfrm>
            <a:off x="4218709" y="166268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4387596" y="356768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4387596" y="545869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638800" y="1524001"/>
            <a:ext cx="2971800" cy="4401205"/>
          </a:xfrm>
          <a:prstGeom prst="rect">
            <a:avLst/>
          </a:prstGeom>
        </p:spPr>
        <p:txBody>
          <a:bodyPr wrap="square">
            <a:spAutoFit/>
          </a:bodyPr>
          <a:lstStyle/>
          <a:p>
            <a:r>
              <a:rPr lang="en-US" sz="2000" b="1" dirty="0"/>
              <a:t>cultures based on </a:t>
            </a:r>
            <a:r>
              <a:rPr lang="en-US" sz="2000" b="1" dirty="0">
                <a:solidFill>
                  <a:srgbClr val="FF0000"/>
                </a:solidFill>
              </a:rPr>
              <a:t>writing</a:t>
            </a:r>
            <a:r>
              <a:rPr lang="en-US" sz="2000" b="1" dirty="0"/>
              <a:t> and the </a:t>
            </a:r>
            <a:r>
              <a:rPr lang="en-US" sz="2000" b="1" dirty="0">
                <a:solidFill>
                  <a:srgbClr val="FF0000"/>
                </a:solidFill>
              </a:rPr>
              <a:t>urban</a:t>
            </a:r>
            <a:r>
              <a:rPr lang="en-US" sz="2000" b="1" dirty="0"/>
              <a:t> </a:t>
            </a:r>
            <a:r>
              <a:rPr lang="en-US" sz="2000" b="1" dirty="0" smtClean="0"/>
              <a:t>life</a:t>
            </a:r>
          </a:p>
          <a:p>
            <a:endParaRPr lang="en-US" sz="2000" b="1" dirty="0"/>
          </a:p>
          <a:p>
            <a:endParaRPr lang="en-US" sz="2000" b="1" dirty="0"/>
          </a:p>
          <a:p>
            <a:endParaRPr lang="en-US" sz="2000" b="1" dirty="0" smtClean="0"/>
          </a:p>
          <a:p>
            <a:r>
              <a:rPr lang="en-US" sz="2000" b="1" dirty="0"/>
              <a:t>cultures </a:t>
            </a:r>
            <a:r>
              <a:rPr lang="en-US" sz="2000" b="1" dirty="0" smtClean="0"/>
              <a:t>based on</a:t>
            </a:r>
            <a:r>
              <a:rPr lang="en-US" sz="2000" b="1" dirty="0"/>
              <a:t> </a:t>
            </a:r>
            <a:r>
              <a:rPr lang="en-US" sz="2000" b="1" dirty="0">
                <a:solidFill>
                  <a:srgbClr val="FF0000"/>
                </a:solidFill>
              </a:rPr>
              <a:t>nomadic</a:t>
            </a:r>
            <a:r>
              <a:rPr lang="en-US" sz="2000" b="1" dirty="0"/>
              <a:t> </a:t>
            </a:r>
            <a:r>
              <a:rPr lang="en-US" sz="2000" b="1" dirty="0">
                <a:solidFill>
                  <a:srgbClr val="FF0000"/>
                </a:solidFill>
              </a:rPr>
              <a:t>herding</a:t>
            </a:r>
            <a:r>
              <a:rPr lang="en-US" sz="2000" b="1" dirty="0"/>
              <a:t> and </a:t>
            </a:r>
            <a:r>
              <a:rPr lang="en-US" sz="2000" b="1" dirty="0">
                <a:solidFill>
                  <a:srgbClr val="FF0000"/>
                </a:solidFill>
              </a:rPr>
              <a:t>agriculture</a:t>
            </a:r>
          </a:p>
          <a:p>
            <a:endParaRPr lang="en-US" sz="2000" b="1" dirty="0" smtClean="0"/>
          </a:p>
          <a:p>
            <a:endParaRPr lang="en-US" sz="2000" b="1" dirty="0" smtClean="0"/>
          </a:p>
          <a:p>
            <a:r>
              <a:rPr lang="en-US" sz="2000" b="1" dirty="0" smtClean="0"/>
              <a:t>cultures </a:t>
            </a:r>
            <a:r>
              <a:rPr lang="en-US" sz="2000" b="1" dirty="0"/>
              <a:t>based on </a:t>
            </a:r>
            <a:r>
              <a:rPr lang="en-US" sz="2000" b="1" dirty="0">
                <a:solidFill>
                  <a:srgbClr val="FF0000"/>
                </a:solidFill>
              </a:rPr>
              <a:t>hunting</a:t>
            </a:r>
            <a:r>
              <a:rPr lang="en-US" sz="2000" b="1" dirty="0"/>
              <a:t> and </a:t>
            </a:r>
            <a:r>
              <a:rPr lang="en-US" sz="2000" b="1" dirty="0" smtClean="0">
                <a:solidFill>
                  <a:srgbClr val="FF0000"/>
                </a:solidFill>
              </a:rPr>
              <a:t>gathering</a:t>
            </a:r>
            <a:endParaRPr lang="en-US" sz="2000" b="1" dirty="0">
              <a:solidFill>
                <a:srgbClr val="FF0000"/>
              </a:solidFill>
            </a:endParaRPr>
          </a:p>
        </p:txBody>
      </p:sp>
    </p:spTree>
    <p:extLst>
      <p:ext uri="{BB962C8B-B14F-4D97-AF65-F5344CB8AC3E}">
        <p14:creationId xmlns:p14="http://schemas.microsoft.com/office/powerpoint/2010/main" val="2398795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Culture: 19</a:t>
            </a:r>
            <a:r>
              <a:rPr lang="en-US" b="1" baseline="30000" dirty="0"/>
              <a:t>th</a:t>
            </a:r>
            <a:r>
              <a:rPr lang="en-US" b="1" dirty="0"/>
              <a:t> Century Definition</a:t>
            </a:r>
            <a:endParaRPr lang="en-US" dirty="0"/>
          </a:p>
        </p:txBody>
      </p:sp>
      <p:sp>
        <p:nvSpPr>
          <p:cNvPr id="3" name="Content Placeholder 2"/>
          <p:cNvSpPr>
            <a:spLocks noGrp="1"/>
          </p:cNvSpPr>
          <p:nvPr>
            <p:ph idx="1"/>
          </p:nvPr>
        </p:nvSpPr>
        <p:spPr/>
        <p:txBody>
          <a:bodyPr/>
          <a:lstStyle/>
          <a:p>
            <a:r>
              <a:rPr lang="en-US" dirty="0"/>
              <a:t>It’s easy to see that such a definition assumes that Western cultures were considered superior. </a:t>
            </a:r>
            <a:endParaRPr lang="en-US" dirty="0" smtClean="0"/>
          </a:p>
          <a:p>
            <a:endParaRPr lang="en-US" dirty="0"/>
          </a:p>
          <a:p>
            <a:r>
              <a:rPr lang="en-US" dirty="0"/>
              <a:t>The study of multiple cultures without imposing the belief that Western culture was the ultimate goal was slow to develop.</a:t>
            </a:r>
          </a:p>
          <a:p>
            <a:endParaRPr lang="en-US" dirty="0" smtClean="0"/>
          </a:p>
          <a:p>
            <a:endParaRPr lang="en-US" dirty="0"/>
          </a:p>
        </p:txBody>
      </p:sp>
    </p:spTree>
    <p:extLst>
      <p:ext uri="{BB962C8B-B14F-4D97-AF65-F5344CB8AC3E}">
        <p14:creationId xmlns:p14="http://schemas.microsoft.com/office/powerpoint/2010/main" val="236856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Culture: Today’s Definition</a:t>
            </a:r>
            <a:endParaRPr lang="en-US" dirty="0"/>
          </a:p>
        </p:txBody>
      </p:sp>
      <p:sp>
        <p:nvSpPr>
          <p:cNvPr id="3" name="Content Placeholder 2"/>
          <p:cNvSpPr>
            <a:spLocks noGrp="1"/>
          </p:cNvSpPr>
          <p:nvPr>
            <p:ph idx="1"/>
          </p:nvPr>
        </p:nvSpPr>
        <p:spPr/>
        <p:txBody>
          <a:bodyPr/>
          <a:lstStyle/>
          <a:p>
            <a:pPr marL="109728" indent="0" algn="ctr">
              <a:buNone/>
            </a:pPr>
            <a:r>
              <a:rPr lang="en-US" b="1" dirty="0"/>
              <a:t>Among other aspects, the term culture refers to the following:</a:t>
            </a:r>
          </a:p>
          <a:p>
            <a:endParaRPr lang="en-US" dirty="0" smtClean="0"/>
          </a:p>
          <a:p>
            <a:pPr marL="109728" indent="0">
              <a:buNone/>
            </a:pPr>
            <a:r>
              <a:rPr lang="en-US" b="1" dirty="0" smtClean="0">
                <a:solidFill>
                  <a:srgbClr val="FF0000"/>
                </a:solidFill>
              </a:rPr>
              <a:t>A:</a:t>
            </a:r>
            <a:r>
              <a:rPr lang="en-US" dirty="0" smtClean="0"/>
              <a:t> A </a:t>
            </a:r>
            <a:r>
              <a:rPr lang="en-US" dirty="0"/>
              <a:t>community or population sufficiently large enough to be self-sustaining; that is, large enough to produce new generations of members without relying on outside people. </a:t>
            </a:r>
          </a:p>
          <a:p>
            <a:endParaRPr lang="en-US" dirty="0"/>
          </a:p>
        </p:txBody>
      </p:sp>
    </p:spTree>
    <p:extLst>
      <p:ext uri="{BB962C8B-B14F-4D97-AF65-F5344CB8AC3E}">
        <p14:creationId xmlns:p14="http://schemas.microsoft.com/office/powerpoint/2010/main" val="3628560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Culture: Today’s Definition</a:t>
            </a:r>
            <a:endParaRPr lang="en-US" dirty="0"/>
          </a:p>
        </p:txBody>
      </p:sp>
      <p:sp>
        <p:nvSpPr>
          <p:cNvPr id="3" name="Content Placeholder 2"/>
          <p:cNvSpPr>
            <a:spLocks noGrp="1"/>
          </p:cNvSpPr>
          <p:nvPr>
            <p:ph idx="1"/>
          </p:nvPr>
        </p:nvSpPr>
        <p:spPr/>
        <p:txBody>
          <a:bodyPr/>
          <a:lstStyle/>
          <a:p>
            <a:pPr marL="109728" indent="0">
              <a:buNone/>
            </a:pPr>
            <a:r>
              <a:rPr lang="en-US" b="1" dirty="0" smtClean="0">
                <a:solidFill>
                  <a:srgbClr val="FF0000"/>
                </a:solidFill>
              </a:rPr>
              <a:t>B:</a:t>
            </a:r>
            <a:r>
              <a:rPr lang="en-US" dirty="0" smtClean="0"/>
              <a:t> The </a:t>
            </a:r>
            <a:r>
              <a:rPr lang="en-US" dirty="0"/>
              <a:t>totality of that group’s thought, experiences, and patterns of behavior and its concepts, values, and assumptions about life that guide behavior and how those evolve with contact with other cultures.</a:t>
            </a:r>
          </a:p>
        </p:txBody>
      </p:sp>
    </p:spTree>
    <p:extLst>
      <p:ext uri="{BB962C8B-B14F-4D97-AF65-F5344CB8AC3E}">
        <p14:creationId xmlns:p14="http://schemas.microsoft.com/office/powerpoint/2010/main" val="32098605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270</TotalTime>
  <Words>641</Words>
  <Application>Microsoft Office PowerPoint</Application>
  <PresentationFormat>On-screen Show (4:3)</PresentationFormat>
  <Paragraphs>78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vt:lpstr>
      <vt:lpstr>Culture: Lecture 1 </vt:lpstr>
      <vt:lpstr>Defining Culture</vt:lpstr>
      <vt:lpstr> Culture: Nineteenth-Century Definition   </vt:lpstr>
      <vt:lpstr>Culture: Nineteenth-Century Definition</vt:lpstr>
      <vt:lpstr>Culture: 19th Century Definition</vt:lpstr>
      <vt:lpstr>PowerPoint Presentation</vt:lpstr>
      <vt:lpstr>Culture: 19th Century Definition</vt:lpstr>
      <vt:lpstr>Culture: Today’s Definition</vt:lpstr>
      <vt:lpstr>Culture: Today’s Definition</vt:lpstr>
      <vt:lpstr>Culture: 19th Century Definition</vt:lpstr>
      <vt:lpstr>B3: Values: </vt:lpstr>
      <vt:lpstr>B2: Rituals: </vt:lpstr>
      <vt:lpstr>B4: Heroes: </vt:lpstr>
      <vt:lpstr>B4: Heroes:</vt:lpstr>
      <vt:lpstr>B1: Symbols:</vt:lpstr>
      <vt:lpstr>Culture: Today’s Definition</vt:lpstr>
      <vt:lpstr>Culture: Today’s Definition</vt:lpstr>
      <vt:lpstr>PowerPoint Presentation</vt:lpstr>
      <vt:lpstr>PowerPoint Presentation</vt:lpstr>
      <vt:lpstr>Cultural Identity</vt:lpstr>
      <vt:lpstr>Understanding Culture</vt:lpstr>
      <vt:lpstr>Understanding Culture</vt:lpstr>
      <vt:lpstr>Understanding Culture</vt:lpstr>
      <vt:lpstr>Understanding Culture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dc:title>
  <dc:creator>Majid Ayub</dc:creator>
  <cp:lastModifiedBy>Majid Ayub</cp:lastModifiedBy>
  <cp:revision>33</cp:revision>
  <dcterms:created xsi:type="dcterms:W3CDTF">2015-09-04T18:21:13Z</dcterms:created>
  <dcterms:modified xsi:type="dcterms:W3CDTF">2015-09-26T00:44:22Z</dcterms:modified>
</cp:coreProperties>
</file>