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79" r:id="rId25"/>
    <p:sldId id="287" r:id="rId26"/>
    <p:sldId id="286" r:id="rId27"/>
    <p:sldId id="280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1E6B3-F689-4BA9-A5B7-EDA4B18F677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F3357-53EF-4EBC-A1A7-846D9B80C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F3357-53EF-4EBC-A1A7-846D9B80C6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8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7162800" cy="3810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Cardiovascular Disorders &amp; hypertension 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003322"/>
            <a:ext cx="7162800" cy="18546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en-US" sz="3200" baseline="30000" dirty="0" smtClean="0">
                <a:solidFill>
                  <a:schemeClr val="accent3">
                    <a:lumMod val="50000"/>
                  </a:schemeClr>
                </a:solidFill>
              </a:rPr>
              <a:t>th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 level students </a:t>
            </a:r>
          </a:p>
          <a:p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</a:rPr>
              <a:t>Dr.Essmat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</a:rPr>
              <a:t>Mansour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200" b="1" u="sng" dirty="0" smtClean="0"/>
              <a:t>Edema </a:t>
            </a:r>
          </a:p>
          <a:p>
            <a:pPr>
              <a:buNone/>
            </a:pPr>
            <a:r>
              <a:rPr lang="en-US" sz="3200" b="1" dirty="0" smtClean="0"/>
              <a:t>   Is an abnormal accumulation of serous fluids in soft tissues </a:t>
            </a:r>
          </a:p>
          <a:p>
            <a:pPr>
              <a:buFont typeface="Courier New" pitchFamily="49" charset="0"/>
              <a:buChar char="o"/>
            </a:pPr>
            <a:r>
              <a:rPr lang="en-US" sz="3200" b="1" dirty="0" smtClean="0"/>
              <a:t>Locations of edema is influenced by gravity </a:t>
            </a:r>
          </a:p>
          <a:p>
            <a:pPr>
              <a:buFont typeface="Courier New" pitchFamily="49" charset="0"/>
              <a:buChar char="o"/>
            </a:pPr>
            <a:r>
              <a:rPr lang="en-US" sz="3200" b="1" dirty="0" smtClean="0"/>
              <a:t>Degree of pitting edema 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0</a:t>
            </a:r>
            <a:r>
              <a:rPr lang="en-US" sz="3200" b="1" dirty="0" smtClean="0"/>
              <a:t> no edema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2mm</a:t>
            </a:r>
            <a:r>
              <a:rPr lang="en-US" sz="3200" b="1" dirty="0" smtClean="0"/>
              <a:t> mild edema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4 mm </a:t>
            </a:r>
            <a:r>
              <a:rPr lang="en-US" sz="3200" b="1" dirty="0" smtClean="0"/>
              <a:t>moderate edema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6mm</a:t>
            </a:r>
            <a:r>
              <a:rPr lang="en-US" sz="3200" b="1" dirty="0" smtClean="0"/>
              <a:t> moderately sever edema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8 mm </a:t>
            </a:r>
            <a:r>
              <a:rPr lang="en-US" sz="3200" b="1" dirty="0" smtClean="0"/>
              <a:t>severe edema  </a:t>
            </a:r>
          </a:p>
          <a:p>
            <a:pPr marL="514350" indent="-514350">
              <a:buFont typeface="+mj-lt"/>
              <a:buAutoNum type="alphaLcParenR"/>
            </a:pPr>
            <a:endParaRPr lang="en-US" sz="3200" b="1" dirty="0" smtClean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COMPAQ\Desktop\edema 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562600" cy="3438525"/>
          </a:xfrm>
          <a:prstGeom prst="rect">
            <a:avLst/>
          </a:prstGeom>
          <a:noFill/>
        </p:spPr>
      </p:pic>
      <p:pic>
        <p:nvPicPr>
          <p:cNvPr id="5123" name="Picture 3" descr="C:\Users\COMPAQ\Desktop\edma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2800"/>
            <a:ext cx="9144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Neck vein distended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Venous</a:t>
            </a:r>
            <a:r>
              <a:rPr lang="en-US" dirty="0" smtClean="0"/>
              <a:t> pulsation can be more easily seen than felt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7" name="Picture 3" descr="C:\Users\COMPAQ\Desktop\neckvei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52400" y="2286000"/>
            <a:ext cx="7924799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41763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Diagnostic lab test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b="1" dirty="0" smtClean="0"/>
              <a:t>Enzymes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When myocardial tissues is damaged ,certain cardiac     enzymes are released into the blood stream as: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err="1" smtClean="0"/>
              <a:t>reatine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</a:t>
            </a:r>
            <a:r>
              <a:rPr lang="en-US" b="1" dirty="0" err="1" smtClean="0"/>
              <a:t>inase</a:t>
            </a:r>
            <a:r>
              <a:rPr lang="en-US" b="1" dirty="0" smtClean="0"/>
              <a:t> (CK)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b="1" dirty="0" smtClean="0"/>
              <a:t>actic </a:t>
            </a:r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b="1" dirty="0" err="1" smtClean="0"/>
              <a:t>e</a:t>
            </a:r>
            <a:r>
              <a:rPr lang="en-US" b="1" dirty="0" err="1" smtClean="0">
                <a:solidFill>
                  <a:srgbClr val="FF0000"/>
                </a:solidFill>
              </a:rPr>
              <a:t>H</a:t>
            </a:r>
            <a:r>
              <a:rPr lang="en-US" b="1" dirty="0" err="1" smtClean="0"/>
              <a:t>ydrogenase</a:t>
            </a:r>
            <a:r>
              <a:rPr lang="en-US" b="1" dirty="0" smtClean="0"/>
              <a:t> (LDH)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</a:rPr>
              <a:t>AS</a:t>
            </a:r>
            <a:r>
              <a:rPr lang="en-US" b="1" dirty="0" err="1" smtClean="0"/>
              <a:t>prate</a:t>
            </a:r>
            <a:r>
              <a:rPr lang="en-US" b="1" dirty="0" smtClean="0"/>
              <a:t> </a:t>
            </a:r>
            <a:r>
              <a:rPr lang="en-US" b="1" dirty="0" err="1" smtClean="0"/>
              <a:t>amino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dirty="0" err="1" smtClean="0"/>
              <a:t>ransferase</a:t>
            </a:r>
            <a:r>
              <a:rPr lang="en-US" b="1" dirty="0" smtClean="0"/>
              <a:t> (AST, )or formerly  (SGOT)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erum </a:t>
            </a:r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lutamic 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xalic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ransaminase but it is not indicative because it is related to skeletal, liver ,brain and kidney damage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Radiological Examination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Chest X-ray shows heart size and position </a:t>
            </a:r>
          </a:p>
          <a:p>
            <a:r>
              <a:rPr lang="en-US" sz="2800" b="1" dirty="0" smtClean="0"/>
              <a:t>Myocardial imaging , with the use of radionuclide camera .</a:t>
            </a:r>
          </a:p>
          <a:p>
            <a:r>
              <a:rPr lang="en-US" sz="2800" b="1" dirty="0" smtClean="0"/>
              <a:t>Angiography , injection of contrast medium into vascular system to outline the heart and blood vessels ,useful for providing information regarding coronary anatomy , structural abnormalities </a:t>
            </a:r>
          </a:p>
          <a:p>
            <a:r>
              <a:rPr lang="en-US" sz="2800" b="1" dirty="0" smtClean="0"/>
              <a:t>Echocardiography(</a:t>
            </a:r>
            <a:r>
              <a:rPr lang="en-US" sz="2600" b="1" dirty="0" smtClean="0"/>
              <a:t>ultrasound</a:t>
            </a:r>
            <a:r>
              <a:rPr lang="en-US" sz="2800" b="1" dirty="0" smtClean="0"/>
              <a:t> </a:t>
            </a:r>
            <a:r>
              <a:rPr lang="en-US" sz="2600" b="1" dirty="0" err="1" smtClean="0"/>
              <a:t>cardiography</a:t>
            </a:r>
            <a:r>
              <a:rPr lang="en-US" sz="2600" b="1" dirty="0" smtClean="0"/>
              <a:t> </a:t>
            </a:r>
            <a:r>
              <a:rPr lang="en-US" sz="2800" b="1" dirty="0" smtClean="0"/>
              <a:t>)useful in providing information include deformities , pericardial effusion valve function .</a:t>
            </a:r>
          </a:p>
          <a:p>
            <a:r>
              <a:rPr lang="en-US" sz="2800" b="1" dirty="0" smtClean="0"/>
              <a:t>Doppler ultrasound , noninvasive method of evaluating peripheral venous patency , the task take 5-10 </a:t>
            </a:r>
            <a:r>
              <a:rPr lang="en-US" sz="2800" b="1" dirty="0" err="1" smtClean="0"/>
              <a:t>minte</a:t>
            </a:r>
            <a:r>
              <a:rPr lang="en-US" sz="2800" b="1" dirty="0" smtClean="0"/>
              <a:t> and no need for special preparation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Hypertension </a:t>
            </a:r>
            <a:endParaRPr lang="en-US" sz="4800" b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 a disease of vascular regulation  in which the mechanisms that control arterial pressure within the normal range are altered 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Pathophysiology and etiology :</a:t>
            </a:r>
          </a:p>
          <a:p>
            <a:pPr>
              <a:buFont typeface="Arial" pitchFamily="34" charset="0"/>
              <a:buChar char="•"/>
            </a:pP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Primary hypertension </a:t>
            </a:r>
            <a:r>
              <a:rPr lang="en-US" b="1" dirty="0" smtClean="0"/>
              <a:t>, approximately 95% of patients with hypertension 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When the diastolic pressure is 90 mm Hg or higher and other causes of hypertension are absent , the condition is called primary hypertension 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An individual is considered hypertensive when the average of 3 or more BP readings taken at rest .</a:t>
            </a:r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Causes of essential / primary hypertension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5410200"/>
          </a:xfrm>
        </p:spPr>
        <p:txBody>
          <a:bodyPr/>
          <a:lstStyle/>
          <a:p>
            <a:r>
              <a:rPr lang="en-US" b="1" dirty="0" smtClean="0"/>
              <a:t>The exact cause is unknown , but there are several </a:t>
            </a:r>
            <a:r>
              <a:rPr lang="en-US" b="1" u="sng" dirty="0" smtClean="0">
                <a:solidFill>
                  <a:srgbClr val="FF0000"/>
                </a:solidFill>
              </a:rPr>
              <a:t>risk factors</a:t>
            </a:r>
            <a:r>
              <a:rPr lang="en-US" b="1" dirty="0" smtClean="0"/>
              <a:t> as :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Increased cardiac output 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Excessive dietary sodium intake , sodium retention , insulin resistance </a:t>
            </a:r>
          </a:p>
          <a:p>
            <a:pPr marL="514350" indent="-514350">
              <a:buFont typeface="+mj-lt"/>
              <a:buAutoNum type="romanLcPeriod"/>
            </a:pPr>
            <a:r>
              <a:rPr lang="en-US" b="1" dirty="0" smtClean="0"/>
              <a:t>Familiar (genetics ) tendency</a:t>
            </a:r>
          </a:p>
          <a:p>
            <a:pPr marL="514350" indent="-514350">
              <a:buNone/>
            </a:pPr>
            <a:r>
              <a:rPr lang="en-US" b="1" dirty="0" smtClean="0"/>
              <a:t> </a:t>
            </a:r>
          </a:p>
          <a:p>
            <a:pPr marL="514350" indent="-514350">
              <a:buNone/>
            </a:pPr>
            <a:r>
              <a:rPr lang="en-US" b="1" dirty="0" smtClean="0"/>
              <a:t>      Elevation of systolic hypertension in the absence of elevated diastolic blood pressure is termed isolated  hypertension and is treated in the same manner 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Secondary hypertension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Occurs in approximately 5% of patients with hypertension secondary to other pathology ;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800" b="1" dirty="0" smtClean="0"/>
              <a:t>Renal pathology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800" b="1" dirty="0" smtClean="0"/>
              <a:t>Stenosis of the aorta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800" b="1" dirty="0" smtClean="0"/>
              <a:t>Endocrinal disturbances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800" b="1" dirty="0" smtClean="0"/>
              <a:t>Medications as estrogen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</a:rPr>
              <a:t>Consequence of hypertension :</a:t>
            </a:r>
          </a:p>
          <a:p>
            <a:pPr marL="514350" indent="-514350">
              <a:buNone/>
            </a:pPr>
            <a:r>
              <a:rPr lang="en-US" sz="2800" b="1" dirty="0" smtClean="0"/>
              <a:t>Prolonged hypertension damages blood vessels in the brain , eyes , heart and kidneys and increase the risk of stroke , angina , myocardial infarction , blindness and heart ,kidney failure 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Prevalence and risk factors 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r>
              <a:rPr lang="en-US" b="1" dirty="0" smtClean="0"/>
              <a:t>There are no symptoms , thus it is termed the silent killer .</a:t>
            </a:r>
          </a:p>
          <a:p>
            <a:r>
              <a:rPr lang="en-US" b="1" dirty="0" smtClean="0"/>
              <a:t>Increase in incidence is associated with the following </a:t>
            </a:r>
            <a:r>
              <a:rPr lang="en-US" b="1" u="sng" dirty="0" smtClean="0">
                <a:solidFill>
                  <a:srgbClr val="FF0000"/>
                </a:solidFill>
              </a:rPr>
              <a:t>risk factors 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Age – between 30 and 70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Race _African American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Overweight , sleep apnea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family  history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Smoking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Sedentary life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Diabetes mellitus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Clinical Manifestations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4000" b="1" dirty="0" smtClean="0"/>
              <a:t>Usually asymptomatic </a:t>
            </a:r>
          </a:p>
          <a:p>
            <a:r>
              <a:rPr lang="en-US" sz="4000" b="1" dirty="0" smtClean="0"/>
              <a:t>May cause headache , dizziness, blurred vision when greatly elevated .</a:t>
            </a:r>
          </a:p>
          <a:p>
            <a:r>
              <a:rPr lang="en-US" sz="4000" b="1" dirty="0" smtClean="0"/>
              <a:t>Blood pressure readings as the next slide showed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OMPAQ\Desktop\cvs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COMPAQ\Desktop\bp 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534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Diagnostic Evaluation of HTN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ECG to determine the effect of HTN on the heart muscle </a:t>
            </a:r>
          </a:p>
          <a:p>
            <a:r>
              <a:rPr lang="en-US" sz="4000" b="1" dirty="0" smtClean="0"/>
              <a:t>Chest x-ray may show cardiomegaly</a:t>
            </a:r>
          </a:p>
          <a:p>
            <a:r>
              <a:rPr lang="en-US" sz="4000" b="1" dirty="0" smtClean="0"/>
              <a:t>Protinuria , elevation of serum blood urea </a:t>
            </a:r>
          </a:p>
          <a:p>
            <a:r>
              <a:rPr lang="en-US" sz="4000" b="1" dirty="0" smtClean="0"/>
              <a:t>Decreased serum potassium </a:t>
            </a:r>
          </a:p>
          <a:p>
            <a:pPr>
              <a:buNone/>
            </a:pP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Management 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life style modifications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 smtClean="0"/>
              <a:t>Lose weight if body mass index is greater than or equal 27</a:t>
            </a:r>
          </a:p>
          <a:p>
            <a:r>
              <a:rPr lang="en-US" dirty="0" smtClean="0"/>
              <a:t>Limit alcohol </a:t>
            </a:r>
          </a:p>
          <a:p>
            <a:r>
              <a:rPr lang="en-US" dirty="0" smtClean="0"/>
              <a:t>Get regular aerobic exercise equivalent to 30 to 45 min of walking most days </a:t>
            </a:r>
          </a:p>
          <a:p>
            <a:r>
              <a:rPr lang="en-US" dirty="0" smtClean="0"/>
              <a:t>Cut sodium intake to 2.4g or less /day </a:t>
            </a:r>
          </a:p>
          <a:p>
            <a:r>
              <a:rPr lang="en-US" dirty="0" smtClean="0"/>
              <a:t>Include daily allowance of potassium , calcium and magnesium in diet </a:t>
            </a:r>
          </a:p>
          <a:p>
            <a:r>
              <a:rPr lang="en-US" dirty="0" smtClean="0"/>
              <a:t>Stop smoking </a:t>
            </a:r>
          </a:p>
          <a:p>
            <a:r>
              <a:rPr lang="en-US" dirty="0" smtClean="0"/>
              <a:t>Reduced dietary saturated fat and cholesterol </a:t>
            </a:r>
          </a:p>
          <a:p>
            <a:r>
              <a:rPr lang="en-US" dirty="0" smtClean="0"/>
              <a:t>Consider reducing coffee intake (5 cups /day increased the BP)</a:t>
            </a:r>
          </a:p>
          <a:p>
            <a:r>
              <a:rPr lang="en-US" dirty="0" smtClean="0"/>
              <a:t>If despite modification of life style , the BP remains high over 3-6 months , drug therapy should be initiated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Management </a:t>
            </a:r>
            <a:endParaRPr lang="en-US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COMPAQ\Desktop\bp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Drug therapy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057400"/>
            <a:ext cx="9144000" cy="48006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Diuretics , lowering BP by promoting urinary execration of water and sodium .</a:t>
            </a:r>
          </a:p>
          <a:p>
            <a:r>
              <a:rPr lang="en-US" b="1" dirty="0" smtClean="0"/>
              <a:t>ß Blockers – beta adrenergic inhibitors that lower BP by slowing the heart rate and reducing cardiac output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Drug 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-Receptor blockers that lower BP by dilating peripheral blood vessels and lowering peripheral vascular resistance </a:t>
            </a:r>
          </a:p>
          <a:p>
            <a:r>
              <a:rPr lang="en-US" b="1" dirty="0"/>
              <a:t>Angiotensin converting  enzyme (ACE ) inhibitors that lower BP by blocking the enzyme that converts angiotensin I to potent vasoconstrictor angiotensin II . These drugs  also raise the level of bradykinin , a potent vasodilator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57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Drug therapy </a:t>
            </a:r>
            <a:r>
              <a:rPr lang="ar-EG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continue 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The best management of hypertension is to use the fewest drugs at the lowest doses while encouraging the patient to maintain lifestyle changes </a:t>
            </a:r>
          </a:p>
          <a:p>
            <a:r>
              <a:rPr lang="en-US" b="1" dirty="0"/>
              <a:t>After BP has been under control for at least a year , a slow progressive decline in drug therapy can be attempt </a:t>
            </a:r>
          </a:p>
          <a:p>
            <a:r>
              <a:rPr lang="en-US" b="1" dirty="0"/>
              <a:t>If the desired BP is still not achieved with the addition of a second or third drug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0055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Complications of HTN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6" name="Picture 4" descr="C:\Users\COMPAQ\Desktop\blood-pressure-33625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Nursing care of HTN patients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 smtClean="0"/>
              <a:t>Assessment :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Past , present and family history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Previous episodes of high blood pressure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Dietary habits and salt intake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Cigarette smoking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Episodes of headache , weakness , muscle cramp , tingling , palpitations , sweating &amp; visual disturbance 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Medications that elevate BP as oral contraceptive , NSAID,nasal decongestants , appetite suppressants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Physical examination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839200" cy="5867400"/>
          </a:xfrm>
        </p:spPr>
        <p:txBody>
          <a:bodyPr/>
          <a:lstStyle/>
          <a:p>
            <a:r>
              <a:rPr lang="en-US" dirty="0" smtClean="0"/>
              <a:t>Auscultate heart rate and palpate peripheral pulses , determine respiration </a:t>
            </a:r>
          </a:p>
          <a:p>
            <a:r>
              <a:rPr lang="en-US" dirty="0" smtClean="0"/>
              <a:t>Measuring BP </a:t>
            </a:r>
          </a:p>
          <a:p>
            <a:pPr>
              <a:buNone/>
            </a:pPr>
            <a:r>
              <a:rPr lang="en-US" sz="3600" b="1" u="sng" dirty="0" smtClean="0"/>
              <a:t>Nursing Diagnosis 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Knowledge deficit R/T treatment regiment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Ineffective management R/T therapeutic regimen </a:t>
            </a:r>
          </a:p>
          <a:p>
            <a:pPr>
              <a:buNone/>
            </a:pPr>
            <a:endParaRPr lang="en-US" sz="3600" b="1" u="sng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General Symptomatology of CVS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b="1" dirty="0" smtClean="0"/>
              <a:t>Chest pain </a:t>
            </a:r>
          </a:p>
          <a:p>
            <a:pPr>
              <a:buNone/>
            </a:pPr>
            <a:r>
              <a:rPr lang="en-US" dirty="0" smtClean="0"/>
              <a:t>Ask about the quality (</a:t>
            </a:r>
            <a:r>
              <a:rPr lang="en-US" dirty="0" err="1" smtClean="0"/>
              <a:t>stapping</a:t>
            </a:r>
            <a:r>
              <a:rPr lang="en-US" dirty="0" smtClean="0"/>
              <a:t> , heaviness, dull, sharp , crushing , pressure )</a:t>
            </a:r>
          </a:p>
          <a:p>
            <a:pPr>
              <a:buNone/>
            </a:pPr>
            <a:r>
              <a:rPr lang="en-US" dirty="0" smtClean="0"/>
              <a:t>Location and radiation , precipitating and reliving factors )</a:t>
            </a:r>
          </a:p>
          <a:p>
            <a:r>
              <a:rPr lang="en-US" b="1" dirty="0" smtClean="0"/>
              <a:t>Shortness of breath </a:t>
            </a:r>
            <a:r>
              <a:rPr lang="en-US" dirty="0" smtClean="0"/>
              <a:t>include 3 types :</a:t>
            </a:r>
          </a:p>
          <a:p>
            <a:pPr>
              <a:buFont typeface="Wingdings" pitchFamily="2" charset="2"/>
              <a:buChar char="ü"/>
            </a:pPr>
            <a:r>
              <a:rPr lang="en-US" sz="2800" b="1" u="sng" dirty="0" smtClean="0">
                <a:solidFill>
                  <a:srgbClr val="FF0000"/>
                </a:solidFill>
              </a:rPr>
              <a:t>Exertional</a:t>
            </a:r>
            <a:r>
              <a:rPr lang="en-US" sz="2800" dirty="0" smtClean="0"/>
              <a:t>, means breathlessness on moderate exertion that relive by rest </a:t>
            </a:r>
          </a:p>
          <a:p>
            <a:pPr>
              <a:buFont typeface="Wingdings" pitchFamily="2" charset="2"/>
              <a:buChar char="ü"/>
            </a:pPr>
            <a:r>
              <a:rPr lang="en-US" sz="2800" b="1" u="sng" dirty="0" smtClean="0">
                <a:solidFill>
                  <a:srgbClr val="FF0000"/>
                </a:solidFill>
              </a:rPr>
              <a:t>Paroxysmal nocturnal </a:t>
            </a:r>
            <a:r>
              <a:rPr lang="en-US" sz="2800" dirty="0" smtClean="0"/>
              <a:t>, means sudden dyspnea at night awakens patient with feeling of suffocation .</a:t>
            </a:r>
          </a:p>
          <a:p>
            <a:pPr>
              <a:buFont typeface="Wingdings" pitchFamily="2" charset="2"/>
              <a:buChar char="ü"/>
            </a:pPr>
            <a:r>
              <a:rPr lang="en-US" sz="2800" b="1" u="sng" dirty="0" smtClean="0">
                <a:solidFill>
                  <a:srgbClr val="FF0000"/>
                </a:solidFill>
              </a:rPr>
              <a:t>Orthopnea</a:t>
            </a:r>
            <a:r>
              <a:rPr lang="en-US" sz="2800" dirty="0" smtClean="0"/>
              <a:t> , means shortness of breath when lying down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Nursing Interventions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2800" b="1" dirty="0" smtClean="0"/>
              <a:t>Explain the meaning of high BP risk factors , effect on CVS , renal ,cerebral </a:t>
            </a:r>
          </a:p>
          <a:p>
            <a:r>
              <a:rPr lang="en-US" sz="2800" b="1" dirty="0" smtClean="0"/>
              <a:t>Stress that there can never be total cure , only control of the disease will achieved </a:t>
            </a:r>
          </a:p>
          <a:p>
            <a:r>
              <a:rPr lang="en-US" sz="2800" b="1" dirty="0" smtClean="0"/>
              <a:t>Stress that there is no relation between the symptoms and the disease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Nursing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Interventions(continue…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Explain the pharmacologic control of hypertension </a:t>
            </a:r>
          </a:p>
          <a:p>
            <a:r>
              <a:rPr lang="en-US" b="1" dirty="0"/>
              <a:t>Note that dosage are individualized </a:t>
            </a:r>
          </a:p>
          <a:p>
            <a:r>
              <a:rPr lang="en-US" b="1" dirty="0"/>
              <a:t>Warn the patient on vasodilating therapy to use caution in certain circumstances as ;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Hot bath , hot weather , consumption of alcohol, and fibril disease 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/>
              <a:t>Warn the patient that BP is often decreased when circulating blood volume is reduced as in diarrhea ,vomiting , dehydration or hemorrhage so close monitor of BP is required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2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Palpitations </a:t>
            </a:r>
          </a:p>
          <a:p>
            <a:pPr>
              <a:buNone/>
            </a:pPr>
            <a:r>
              <a:rPr lang="en-US" sz="3200" dirty="0" smtClean="0"/>
              <a:t>It is a hearing of pounding , beat too fast it may indicate tachydysrhythmia</a:t>
            </a:r>
          </a:p>
          <a:p>
            <a:r>
              <a:rPr lang="en-US" sz="3200" b="1" u="sng" dirty="0" smtClean="0"/>
              <a:t>Weakness &amp; fatigue </a:t>
            </a:r>
          </a:p>
          <a:p>
            <a:pPr>
              <a:buNone/>
            </a:pPr>
            <a:r>
              <a:rPr lang="en-US" sz="3200" dirty="0" smtClean="0"/>
              <a:t>It is produced by low cardiac output </a:t>
            </a:r>
          </a:p>
          <a:p>
            <a:r>
              <a:rPr lang="en-US" sz="3200" b="1" u="sng" dirty="0" smtClean="0"/>
              <a:t>Syncope </a:t>
            </a:r>
          </a:p>
          <a:p>
            <a:pPr>
              <a:buNone/>
            </a:pPr>
            <a:r>
              <a:rPr lang="en-US" sz="3200" dirty="0" smtClean="0"/>
              <a:t>Is a transient loss of consciousness due to a fall in cardiac output </a:t>
            </a:r>
          </a:p>
          <a:p>
            <a:r>
              <a:rPr lang="en-US" sz="3200" b="1" u="sng" dirty="0" smtClean="0"/>
              <a:t>Near syncope </a:t>
            </a:r>
          </a:p>
          <a:p>
            <a:pPr>
              <a:buNone/>
            </a:pPr>
            <a:r>
              <a:rPr lang="en-US" sz="3200" dirty="0" smtClean="0"/>
              <a:t>Refers to lightheadedness , dizziness and temporary confusion . 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2192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Physical Examination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001000" cy="54864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V/S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Heart rate </a:t>
            </a:r>
            <a:r>
              <a:rPr lang="en-US" sz="2800" b="1" dirty="0" smtClean="0"/>
              <a:t>in one full mint , note regularly </a:t>
            </a:r>
          </a:p>
          <a:p>
            <a:pPr>
              <a:buNone/>
            </a:pPr>
            <a:r>
              <a:rPr lang="en-US" sz="2800" b="1" dirty="0" smtClean="0"/>
              <a:t>  Compare pulse deficit (the difference between apical and peripheral heart rate .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Monitor blood pressure </a:t>
            </a:r>
          </a:p>
          <a:p>
            <a:pPr>
              <a:buNone/>
            </a:pPr>
            <a:r>
              <a:rPr lang="en-US" sz="2800" b="1" dirty="0" smtClean="0"/>
              <a:t>   Take pressure in both arms and note the difference (5-10 mm hg )is normal but if it is more it indicates certain pathological condition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u="sng" dirty="0" smtClean="0"/>
              <a:t>Assess for postural hypotension </a:t>
            </a:r>
          </a:p>
          <a:p>
            <a:pPr>
              <a:buNone/>
            </a:pPr>
            <a:r>
              <a:rPr lang="en-US" sz="3200" dirty="0" smtClean="0"/>
              <a:t>   Orthostatic changes evident if blood  pressure decrease by 15 mm Hg (systolic ) or 5 mm Hg diastolic and /or heart rate increases 15 beats with position changes .</a:t>
            </a:r>
          </a:p>
          <a:p>
            <a:r>
              <a:rPr lang="en-US" sz="3200" b="1" u="sng" dirty="0" smtClean="0"/>
              <a:t>Skin and extremities </a:t>
            </a:r>
            <a:r>
              <a:rPr lang="en-US" sz="3200" u="sng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FF0000"/>
                </a:solidFill>
              </a:rPr>
              <a:t>Diaphoresis 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/>
              <a:t>Warm /dry skin indicates adequate cardiac output 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/>
              <a:t>Cool, clammy skin indicates compensatory vasoconstriction due to low cardiac output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u="sng" dirty="0" smtClean="0"/>
              <a:t>Cyanosis </a:t>
            </a:r>
          </a:p>
          <a:p>
            <a:pPr>
              <a:buNone/>
            </a:pPr>
            <a:r>
              <a:rPr lang="en-US" sz="2800" dirty="0" smtClean="0"/>
              <a:t>    Cyanosis is bluish discoloration of the skin and mucous membrane , there are 2 types 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u="sng" dirty="0" smtClean="0">
                <a:solidFill>
                  <a:srgbClr val="FF0000"/>
                </a:solidFill>
              </a:rPr>
              <a:t>Central cyanosis </a:t>
            </a:r>
            <a:r>
              <a:rPr lang="en-US" sz="2800" dirty="0" smtClean="0"/>
              <a:t>; low oxygen saturation of arterial blood ,noted on tongue , buccal mucosa and lips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u="sng" dirty="0" smtClean="0">
                <a:solidFill>
                  <a:srgbClr val="FF0000"/>
                </a:solidFill>
              </a:rPr>
              <a:t>Peripheral cyanosis </a:t>
            </a:r>
            <a:r>
              <a:rPr lang="en-US" sz="2800" dirty="0" smtClean="0"/>
              <a:t>: reduced blood flow through extremities due to vasoconstriction , noted on nose , ear lobes due to cold exposure or obstructive vascular diseases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b="1" u="sng" dirty="0" smtClean="0"/>
              <a:t>Jaundice </a:t>
            </a:r>
          </a:p>
          <a:p>
            <a:pPr marL="514350" indent="-514350">
              <a:buNone/>
            </a:pPr>
            <a:r>
              <a:rPr lang="en-US" sz="2800" dirty="0" smtClean="0"/>
              <a:t>     Yellowish discoloration of sclera, eye lids , or skin may be a sign of rt.side heart failure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COMPAQ\Desktop\cyanosis 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62400" cy="3352800"/>
          </a:xfrm>
          <a:prstGeom prst="rect">
            <a:avLst/>
          </a:prstGeom>
          <a:noFill/>
        </p:spPr>
      </p:pic>
      <p:pic>
        <p:nvPicPr>
          <p:cNvPr id="2051" name="Picture 3" descr="C:\Users\COMPAQ\Desktop\Cyanosis 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0"/>
            <a:ext cx="5181600" cy="3352800"/>
          </a:xfrm>
          <a:prstGeom prst="rect">
            <a:avLst/>
          </a:prstGeom>
          <a:noFill/>
        </p:spPr>
      </p:pic>
      <p:pic>
        <p:nvPicPr>
          <p:cNvPr id="2052" name="Picture 4" descr="C:\Users\COMPAQ\Desktop\jaundice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52800"/>
            <a:ext cx="3962400" cy="3505200"/>
          </a:xfrm>
          <a:prstGeom prst="rect">
            <a:avLst/>
          </a:prstGeom>
          <a:noFill/>
        </p:spPr>
      </p:pic>
      <p:pic>
        <p:nvPicPr>
          <p:cNvPr id="2053" name="Picture 5" descr="C:\Users\COMPAQ\Desktop\jaundic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352800"/>
            <a:ext cx="5181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Nail beds (clubbing nails ) </a:t>
            </a:r>
          </a:p>
          <a:p>
            <a:pPr>
              <a:buNone/>
            </a:pPr>
            <a:r>
              <a:rPr lang="en-US" sz="2800" dirty="0" smtClean="0"/>
              <a:t>    Is swollen nail beds and loss of normal angle  is associated with congested heart diseases  </a:t>
            </a:r>
            <a:endParaRPr lang="en-US" sz="2800" dirty="0"/>
          </a:p>
        </p:txBody>
      </p:sp>
      <p:pic>
        <p:nvPicPr>
          <p:cNvPr id="3076" name="Picture 4" descr="C:\Users\COMPAQ\Desktop\clubbing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09800"/>
            <a:ext cx="3962400" cy="4648200"/>
          </a:xfrm>
          <a:prstGeom prst="rect">
            <a:avLst/>
          </a:prstGeom>
          <a:noFill/>
        </p:spPr>
      </p:pic>
      <p:pic>
        <p:nvPicPr>
          <p:cNvPr id="3077" name="Picture 5" descr="C:\Users\COMPAQ\Desktop\clubb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209800"/>
            <a:ext cx="4648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3283</TotalTime>
  <Words>1313</Words>
  <Application>Microsoft Office PowerPoint</Application>
  <PresentationFormat>On-screen Show (4:3)</PresentationFormat>
  <Paragraphs>154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Andalus</vt:lpstr>
      <vt:lpstr>Arial</vt:lpstr>
      <vt:lpstr>Arial Narrow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Cardiovascular Disorders &amp; hypertension  </vt:lpstr>
      <vt:lpstr>PowerPoint Presentation</vt:lpstr>
      <vt:lpstr>General Symptomatology of CVS</vt:lpstr>
      <vt:lpstr>PowerPoint Presentation</vt:lpstr>
      <vt:lpstr>Physical Examination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Neck vein distended  Venous pulsation can be more easily seen than felt  </vt:lpstr>
      <vt:lpstr>Diagnostic lab test </vt:lpstr>
      <vt:lpstr>Radiological Examination </vt:lpstr>
      <vt:lpstr>Hypertension </vt:lpstr>
      <vt:lpstr>Causes of essential / primary hypertension </vt:lpstr>
      <vt:lpstr>Secondary hypertension </vt:lpstr>
      <vt:lpstr>Prevalence and risk factors </vt:lpstr>
      <vt:lpstr>Clinical Manifestations </vt:lpstr>
      <vt:lpstr>PowerPoint Presentation</vt:lpstr>
      <vt:lpstr>Diagnostic Evaluation of HTN</vt:lpstr>
      <vt:lpstr>Management  life style modifications </vt:lpstr>
      <vt:lpstr>Management </vt:lpstr>
      <vt:lpstr>Drug therapy </vt:lpstr>
      <vt:lpstr>Drug therapy </vt:lpstr>
      <vt:lpstr>Drug therapy )continue ……</vt:lpstr>
      <vt:lpstr>Complications of HTN </vt:lpstr>
      <vt:lpstr>Nursing care of HTN patients </vt:lpstr>
      <vt:lpstr>Physical examination </vt:lpstr>
      <vt:lpstr>Nursing Interventions</vt:lpstr>
      <vt:lpstr>Nursing Interventions(continue…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Disorders</dc:title>
  <dc:creator>COMPAQ</dc:creator>
  <cp:lastModifiedBy>Alshehri</cp:lastModifiedBy>
  <cp:revision>50</cp:revision>
  <dcterms:created xsi:type="dcterms:W3CDTF">2006-08-16T00:00:00Z</dcterms:created>
  <dcterms:modified xsi:type="dcterms:W3CDTF">2017-04-13T05:37:32Z</dcterms:modified>
</cp:coreProperties>
</file>