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5"/>
  </p:notesMasterIdLst>
  <p:sldIdLst>
    <p:sldId id="256" r:id="rId2"/>
    <p:sldId id="309" r:id="rId3"/>
    <p:sldId id="308" r:id="rId4"/>
    <p:sldId id="318" r:id="rId5"/>
    <p:sldId id="303" r:id="rId6"/>
    <p:sldId id="324" r:id="rId7"/>
    <p:sldId id="322" r:id="rId8"/>
    <p:sldId id="323" r:id="rId9"/>
    <p:sldId id="347" r:id="rId10"/>
    <p:sldId id="346" r:id="rId11"/>
    <p:sldId id="267" r:id="rId12"/>
    <p:sldId id="310" r:id="rId13"/>
    <p:sldId id="331" r:id="rId14"/>
    <p:sldId id="332" r:id="rId15"/>
    <p:sldId id="334" r:id="rId16"/>
    <p:sldId id="333" r:id="rId17"/>
    <p:sldId id="269" r:id="rId18"/>
    <p:sldId id="335" r:id="rId19"/>
    <p:sldId id="336" r:id="rId20"/>
    <p:sldId id="354" r:id="rId21"/>
    <p:sldId id="355" r:id="rId22"/>
    <p:sldId id="325" r:id="rId23"/>
    <p:sldId id="270" r:id="rId24"/>
    <p:sldId id="311" r:id="rId25"/>
    <p:sldId id="351" r:id="rId26"/>
    <p:sldId id="272" r:id="rId27"/>
    <p:sldId id="273" r:id="rId28"/>
    <p:sldId id="350" r:id="rId29"/>
    <p:sldId id="326" r:id="rId30"/>
    <p:sldId id="274" r:id="rId31"/>
    <p:sldId id="313" r:id="rId32"/>
    <p:sldId id="338" r:id="rId33"/>
    <p:sldId id="282" r:id="rId34"/>
    <p:sldId id="339" r:id="rId35"/>
    <p:sldId id="352" r:id="rId36"/>
    <p:sldId id="275" r:id="rId37"/>
    <p:sldId id="340" r:id="rId38"/>
    <p:sldId id="283" r:id="rId39"/>
    <p:sldId id="276" r:id="rId40"/>
    <p:sldId id="327" r:id="rId41"/>
    <p:sldId id="277" r:id="rId42"/>
    <p:sldId id="321" r:id="rId43"/>
    <p:sldId id="353" r:id="rId44"/>
    <p:sldId id="284" r:id="rId45"/>
    <p:sldId id="285" r:id="rId46"/>
    <p:sldId id="341" r:id="rId47"/>
    <p:sldId id="348" r:id="rId48"/>
    <p:sldId id="345" r:id="rId49"/>
    <p:sldId id="349" r:id="rId50"/>
    <p:sldId id="342" r:id="rId51"/>
    <p:sldId id="343" r:id="rId52"/>
    <p:sldId id="344" r:id="rId53"/>
    <p:sldId id="279" r:id="rId54"/>
    <p:sldId id="296" r:id="rId55"/>
    <p:sldId id="297" r:id="rId56"/>
    <p:sldId id="298" r:id="rId57"/>
    <p:sldId id="358" r:id="rId58"/>
    <p:sldId id="357" r:id="rId59"/>
    <p:sldId id="359" r:id="rId60"/>
    <p:sldId id="356" r:id="rId61"/>
    <p:sldId id="299" r:id="rId62"/>
    <p:sldId id="300" r:id="rId63"/>
    <p:sldId id="360" r:id="rId64"/>
    <p:sldId id="361" r:id="rId65"/>
    <p:sldId id="328" r:id="rId66"/>
    <p:sldId id="280" r:id="rId67"/>
    <p:sldId id="314" r:id="rId68"/>
    <p:sldId id="286" r:id="rId69"/>
    <p:sldId id="287" r:id="rId70"/>
    <p:sldId id="288" r:id="rId71"/>
    <p:sldId id="289" r:id="rId72"/>
    <p:sldId id="290" r:id="rId73"/>
    <p:sldId id="291" r:id="rId74"/>
    <p:sldId id="292" r:id="rId75"/>
    <p:sldId id="293" r:id="rId76"/>
    <p:sldId id="294" r:id="rId77"/>
    <p:sldId id="295" r:id="rId78"/>
    <p:sldId id="329" r:id="rId79"/>
    <p:sldId id="315" r:id="rId80"/>
    <p:sldId id="316" r:id="rId81"/>
    <p:sldId id="317" r:id="rId82"/>
    <p:sldId id="337" r:id="rId83"/>
    <p:sldId id="301" r:id="rId8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3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101" d="100"/>
          <a:sy n="101"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6B74F-DA7B-4942-81A2-923903C00725}" type="doc">
      <dgm:prSet loTypeId="urn:microsoft.com/office/officeart/2005/8/layout/cycle8" loCatId="cycle" qsTypeId="urn:microsoft.com/office/officeart/2005/8/quickstyle/simple1" qsCatId="simple" csTypeId="urn:microsoft.com/office/officeart/2005/8/colors/colorful5" csCatId="colorful" phldr="1"/>
      <dgm:spPr/>
    </dgm:pt>
    <dgm:pt modelId="{67309D58-4C9E-4988-AE64-9A792500DF90}">
      <dgm:prSet phldrT="[نص]"/>
      <dgm:spPr/>
      <dgm:t>
        <a:bodyPr/>
        <a:lstStyle/>
        <a:p>
          <a:pPr rtl="1"/>
          <a:r>
            <a:rPr lang="ar-SA" dirty="0" smtClean="0"/>
            <a:t>الدقة</a:t>
          </a:r>
          <a:endParaRPr lang="ar-SA" dirty="0"/>
        </a:p>
      </dgm:t>
    </dgm:pt>
    <dgm:pt modelId="{3150144E-AAB0-49F5-8894-684DC3A7880A}" type="parTrans" cxnId="{CAA4EFB1-1959-4FA2-9891-CD5D96B7D638}">
      <dgm:prSet/>
      <dgm:spPr/>
      <dgm:t>
        <a:bodyPr/>
        <a:lstStyle/>
        <a:p>
          <a:pPr rtl="1"/>
          <a:endParaRPr lang="ar-SA"/>
        </a:p>
      </dgm:t>
    </dgm:pt>
    <dgm:pt modelId="{64CF52C3-6EB4-46F0-AE4A-12AD92201FD3}" type="sibTrans" cxnId="{CAA4EFB1-1959-4FA2-9891-CD5D96B7D638}">
      <dgm:prSet/>
      <dgm:spPr/>
      <dgm:t>
        <a:bodyPr/>
        <a:lstStyle/>
        <a:p>
          <a:pPr rtl="1"/>
          <a:endParaRPr lang="ar-SA"/>
        </a:p>
      </dgm:t>
    </dgm:pt>
    <dgm:pt modelId="{621AFAC7-A7F1-49F4-9AEA-805583432063}">
      <dgm:prSet phldrT="[نص]"/>
      <dgm:spPr/>
      <dgm:t>
        <a:bodyPr/>
        <a:lstStyle/>
        <a:p>
          <a:pPr rtl="1"/>
          <a:r>
            <a:rPr lang="ar-SA" dirty="0" smtClean="0"/>
            <a:t>الوضوح</a:t>
          </a:r>
          <a:endParaRPr lang="ar-SA" dirty="0"/>
        </a:p>
      </dgm:t>
    </dgm:pt>
    <dgm:pt modelId="{6EF12590-0860-48B9-B13B-B6943162F72A}" type="parTrans" cxnId="{1BA04BF9-5F5A-4B36-AF05-FC00AFC10C32}">
      <dgm:prSet/>
      <dgm:spPr/>
      <dgm:t>
        <a:bodyPr/>
        <a:lstStyle/>
        <a:p>
          <a:pPr rtl="1"/>
          <a:endParaRPr lang="ar-SA"/>
        </a:p>
      </dgm:t>
    </dgm:pt>
    <dgm:pt modelId="{6335782A-A7EA-4BA3-B76F-7FC0676FEDCD}" type="sibTrans" cxnId="{1BA04BF9-5F5A-4B36-AF05-FC00AFC10C32}">
      <dgm:prSet/>
      <dgm:spPr/>
      <dgm:t>
        <a:bodyPr/>
        <a:lstStyle/>
        <a:p>
          <a:pPr rtl="1"/>
          <a:endParaRPr lang="ar-SA"/>
        </a:p>
      </dgm:t>
    </dgm:pt>
    <dgm:pt modelId="{4BF0509A-E5E7-4A0E-B56D-074D013D1FB6}">
      <dgm:prSet phldrT="[نص]"/>
      <dgm:spPr/>
      <dgm:t>
        <a:bodyPr/>
        <a:lstStyle/>
        <a:p>
          <a:pPr rtl="1"/>
          <a:r>
            <a:rPr lang="ar-SA" dirty="0" smtClean="0"/>
            <a:t>الإيجاز</a:t>
          </a:r>
        </a:p>
      </dgm:t>
    </dgm:pt>
    <dgm:pt modelId="{485FBC2A-CF74-4376-8D85-EC1AE61F39DF}" type="parTrans" cxnId="{45B5D4C0-308F-4804-BB59-67F16E666BC8}">
      <dgm:prSet/>
      <dgm:spPr/>
      <dgm:t>
        <a:bodyPr/>
        <a:lstStyle/>
        <a:p>
          <a:pPr rtl="1"/>
          <a:endParaRPr lang="ar-SA"/>
        </a:p>
      </dgm:t>
    </dgm:pt>
    <dgm:pt modelId="{B9D0CA88-4CA1-4C26-AF60-66DED37F9996}" type="sibTrans" cxnId="{45B5D4C0-308F-4804-BB59-67F16E666BC8}">
      <dgm:prSet/>
      <dgm:spPr/>
      <dgm:t>
        <a:bodyPr/>
        <a:lstStyle/>
        <a:p>
          <a:pPr rtl="1"/>
          <a:endParaRPr lang="ar-SA"/>
        </a:p>
      </dgm:t>
    </dgm:pt>
    <dgm:pt modelId="{875F5D87-2989-417B-B020-EBD76E01962F}" type="pres">
      <dgm:prSet presAssocID="{1A26B74F-DA7B-4942-81A2-923903C00725}" presName="compositeShape" presStyleCnt="0">
        <dgm:presLayoutVars>
          <dgm:chMax val="7"/>
          <dgm:dir/>
          <dgm:resizeHandles val="exact"/>
        </dgm:presLayoutVars>
      </dgm:prSet>
      <dgm:spPr/>
    </dgm:pt>
    <dgm:pt modelId="{00CA677C-8318-4B25-9EDB-320B59CF7B87}" type="pres">
      <dgm:prSet presAssocID="{1A26B74F-DA7B-4942-81A2-923903C00725}" presName="wedge1" presStyleLbl="node1" presStyleIdx="0" presStyleCnt="3"/>
      <dgm:spPr/>
      <dgm:t>
        <a:bodyPr/>
        <a:lstStyle/>
        <a:p>
          <a:pPr rtl="1"/>
          <a:endParaRPr lang="ar-SA"/>
        </a:p>
      </dgm:t>
    </dgm:pt>
    <dgm:pt modelId="{114E9702-F1C5-46B3-AB6C-AEB818B036A2}" type="pres">
      <dgm:prSet presAssocID="{1A26B74F-DA7B-4942-81A2-923903C00725}" presName="dummy1a" presStyleCnt="0"/>
      <dgm:spPr/>
    </dgm:pt>
    <dgm:pt modelId="{41A7C776-9CE6-49D6-BC50-04F18A1A3A18}" type="pres">
      <dgm:prSet presAssocID="{1A26B74F-DA7B-4942-81A2-923903C00725}" presName="dummy1b" presStyleCnt="0"/>
      <dgm:spPr/>
    </dgm:pt>
    <dgm:pt modelId="{B5559297-1D7B-481B-8E6C-1E32A3E7C151}" type="pres">
      <dgm:prSet presAssocID="{1A26B74F-DA7B-4942-81A2-923903C00725}" presName="wedge1Tx" presStyleLbl="node1" presStyleIdx="0" presStyleCnt="3">
        <dgm:presLayoutVars>
          <dgm:chMax val="0"/>
          <dgm:chPref val="0"/>
          <dgm:bulletEnabled val="1"/>
        </dgm:presLayoutVars>
      </dgm:prSet>
      <dgm:spPr/>
      <dgm:t>
        <a:bodyPr/>
        <a:lstStyle/>
        <a:p>
          <a:pPr rtl="1"/>
          <a:endParaRPr lang="ar-SA"/>
        </a:p>
      </dgm:t>
    </dgm:pt>
    <dgm:pt modelId="{5A21F190-322F-409A-8AAF-47C48B7A6E32}" type="pres">
      <dgm:prSet presAssocID="{1A26B74F-DA7B-4942-81A2-923903C00725}" presName="wedge2" presStyleLbl="node1" presStyleIdx="1" presStyleCnt="3"/>
      <dgm:spPr/>
      <dgm:t>
        <a:bodyPr/>
        <a:lstStyle/>
        <a:p>
          <a:pPr rtl="1"/>
          <a:endParaRPr lang="ar-SA"/>
        </a:p>
      </dgm:t>
    </dgm:pt>
    <dgm:pt modelId="{6D4491CE-FF9A-48E2-A09F-14918F3D1FAC}" type="pres">
      <dgm:prSet presAssocID="{1A26B74F-DA7B-4942-81A2-923903C00725}" presName="dummy2a" presStyleCnt="0"/>
      <dgm:spPr/>
    </dgm:pt>
    <dgm:pt modelId="{58B4F748-E490-4B19-B35B-61AD82EAF74D}" type="pres">
      <dgm:prSet presAssocID="{1A26B74F-DA7B-4942-81A2-923903C00725}" presName="dummy2b" presStyleCnt="0"/>
      <dgm:spPr/>
    </dgm:pt>
    <dgm:pt modelId="{47ECBF76-50A3-4CD7-BB86-1BA74E0D6AE8}" type="pres">
      <dgm:prSet presAssocID="{1A26B74F-DA7B-4942-81A2-923903C00725}" presName="wedge2Tx" presStyleLbl="node1" presStyleIdx="1" presStyleCnt="3">
        <dgm:presLayoutVars>
          <dgm:chMax val="0"/>
          <dgm:chPref val="0"/>
          <dgm:bulletEnabled val="1"/>
        </dgm:presLayoutVars>
      </dgm:prSet>
      <dgm:spPr/>
      <dgm:t>
        <a:bodyPr/>
        <a:lstStyle/>
        <a:p>
          <a:pPr rtl="1"/>
          <a:endParaRPr lang="ar-SA"/>
        </a:p>
      </dgm:t>
    </dgm:pt>
    <dgm:pt modelId="{8FDAABEB-E1F6-477B-9947-931ABCB179D5}" type="pres">
      <dgm:prSet presAssocID="{1A26B74F-DA7B-4942-81A2-923903C00725}" presName="wedge3" presStyleLbl="node1" presStyleIdx="2" presStyleCnt="3"/>
      <dgm:spPr/>
      <dgm:t>
        <a:bodyPr/>
        <a:lstStyle/>
        <a:p>
          <a:pPr rtl="1"/>
          <a:endParaRPr lang="ar-SA"/>
        </a:p>
      </dgm:t>
    </dgm:pt>
    <dgm:pt modelId="{CB5272EB-92BB-4B4C-ADC5-C617E2D337A5}" type="pres">
      <dgm:prSet presAssocID="{1A26B74F-DA7B-4942-81A2-923903C00725}" presName="dummy3a" presStyleCnt="0"/>
      <dgm:spPr/>
    </dgm:pt>
    <dgm:pt modelId="{099696A9-6AC1-44A5-A643-3E6D2998BB47}" type="pres">
      <dgm:prSet presAssocID="{1A26B74F-DA7B-4942-81A2-923903C00725}" presName="dummy3b" presStyleCnt="0"/>
      <dgm:spPr/>
    </dgm:pt>
    <dgm:pt modelId="{1E15298A-1E5F-4EF5-8CF1-7BF2B8BB5243}" type="pres">
      <dgm:prSet presAssocID="{1A26B74F-DA7B-4942-81A2-923903C00725}" presName="wedge3Tx" presStyleLbl="node1" presStyleIdx="2" presStyleCnt="3">
        <dgm:presLayoutVars>
          <dgm:chMax val="0"/>
          <dgm:chPref val="0"/>
          <dgm:bulletEnabled val="1"/>
        </dgm:presLayoutVars>
      </dgm:prSet>
      <dgm:spPr/>
      <dgm:t>
        <a:bodyPr/>
        <a:lstStyle/>
        <a:p>
          <a:pPr rtl="1"/>
          <a:endParaRPr lang="ar-SA"/>
        </a:p>
      </dgm:t>
    </dgm:pt>
    <dgm:pt modelId="{6C6FF2E2-CB64-4C1B-A6CD-0A0A81655D90}" type="pres">
      <dgm:prSet presAssocID="{64CF52C3-6EB4-46F0-AE4A-12AD92201FD3}" presName="arrowWedge1" presStyleLbl="fgSibTrans2D1" presStyleIdx="0" presStyleCnt="3"/>
      <dgm:spPr/>
    </dgm:pt>
    <dgm:pt modelId="{4FF18B65-BACD-447F-A5F4-0174A91E0A55}" type="pres">
      <dgm:prSet presAssocID="{6335782A-A7EA-4BA3-B76F-7FC0676FEDCD}" presName="arrowWedge2" presStyleLbl="fgSibTrans2D1" presStyleIdx="1" presStyleCnt="3"/>
      <dgm:spPr/>
    </dgm:pt>
    <dgm:pt modelId="{11E8C028-26C0-46F0-8483-AEF67E5B3AED}" type="pres">
      <dgm:prSet presAssocID="{B9D0CA88-4CA1-4C26-AF60-66DED37F9996}" presName="arrowWedge3" presStyleLbl="fgSibTrans2D1" presStyleIdx="2" presStyleCnt="3"/>
      <dgm:spPr/>
    </dgm:pt>
  </dgm:ptLst>
  <dgm:cxnLst>
    <dgm:cxn modelId="{8FB9202D-C419-4317-9A22-15E27635B513}" type="presOf" srcId="{621AFAC7-A7F1-49F4-9AEA-805583432063}" destId="{5A21F190-322F-409A-8AAF-47C48B7A6E32}" srcOrd="0" destOrd="0" presId="urn:microsoft.com/office/officeart/2005/8/layout/cycle8"/>
    <dgm:cxn modelId="{1BA04BF9-5F5A-4B36-AF05-FC00AFC10C32}" srcId="{1A26B74F-DA7B-4942-81A2-923903C00725}" destId="{621AFAC7-A7F1-49F4-9AEA-805583432063}" srcOrd="1" destOrd="0" parTransId="{6EF12590-0860-48B9-B13B-B6943162F72A}" sibTransId="{6335782A-A7EA-4BA3-B76F-7FC0676FEDCD}"/>
    <dgm:cxn modelId="{2B3D62E7-CD30-443E-9F88-376A7174133E}" type="presOf" srcId="{1A26B74F-DA7B-4942-81A2-923903C00725}" destId="{875F5D87-2989-417B-B020-EBD76E01962F}" srcOrd="0" destOrd="0" presId="urn:microsoft.com/office/officeart/2005/8/layout/cycle8"/>
    <dgm:cxn modelId="{45B5D4C0-308F-4804-BB59-67F16E666BC8}" srcId="{1A26B74F-DA7B-4942-81A2-923903C00725}" destId="{4BF0509A-E5E7-4A0E-B56D-074D013D1FB6}" srcOrd="2" destOrd="0" parTransId="{485FBC2A-CF74-4376-8D85-EC1AE61F39DF}" sibTransId="{B9D0CA88-4CA1-4C26-AF60-66DED37F9996}"/>
    <dgm:cxn modelId="{2E7FC770-B752-42A4-91FD-7C573EC4AEAB}" type="presOf" srcId="{67309D58-4C9E-4988-AE64-9A792500DF90}" destId="{00CA677C-8318-4B25-9EDB-320B59CF7B87}" srcOrd="0" destOrd="0" presId="urn:microsoft.com/office/officeart/2005/8/layout/cycle8"/>
    <dgm:cxn modelId="{7A1E4042-D0D8-41D8-B671-3F14BCF66330}" type="presOf" srcId="{4BF0509A-E5E7-4A0E-B56D-074D013D1FB6}" destId="{8FDAABEB-E1F6-477B-9947-931ABCB179D5}" srcOrd="0" destOrd="0" presId="urn:microsoft.com/office/officeart/2005/8/layout/cycle8"/>
    <dgm:cxn modelId="{CAA4EFB1-1959-4FA2-9891-CD5D96B7D638}" srcId="{1A26B74F-DA7B-4942-81A2-923903C00725}" destId="{67309D58-4C9E-4988-AE64-9A792500DF90}" srcOrd="0" destOrd="0" parTransId="{3150144E-AAB0-49F5-8894-684DC3A7880A}" sibTransId="{64CF52C3-6EB4-46F0-AE4A-12AD92201FD3}"/>
    <dgm:cxn modelId="{63EC418C-032F-4190-A494-03D9CA6722E1}" type="presOf" srcId="{621AFAC7-A7F1-49F4-9AEA-805583432063}" destId="{47ECBF76-50A3-4CD7-BB86-1BA74E0D6AE8}" srcOrd="1" destOrd="0" presId="urn:microsoft.com/office/officeart/2005/8/layout/cycle8"/>
    <dgm:cxn modelId="{B4438DF1-5F95-45BC-AE26-6D3729D1CCB0}" type="presOf" srcId="{67309D58-4C9E-4988-AE64-9A792500DF90}" destId="{B5559297-1D7B-481B-8E6C-1E32A3E7C151}" srcOrd="1" destOrd="0" presId="urn:microsoft.com/office/officeart/2005/8/layout/cycle8"/>
    <dgm:cxn modelId="{F6ACD619-C524-490F-B6CA-D455CE857D92}" type="presOf" srcId="{4BF0509A-E5E7-4A0E-B56D-074D013D1FB6}" destId="{1E15298A-1E5F-4EF5-8CF1-7BF2B8BB5243}" srcOrd="1" destOrd="0" presId="urn:microsoft.com/office/officeart/2005/8/layout/cycle8"/>
    <dgm:cxn modelId="{AAED44E1-B66A-42DF-89AE-93F853F0746E}" type="presParOf" srcId="{875F5D87-2989-417B-B020-EBD76E01962F}" destId="{00CA677C-8318-4B25-9EDB-320B59CF7B87}" srcOrd="0" destOrd="0" presId="urn:microsoft.com/office/officeart/2005/8/layout/cycle8"/>
    <dgm:cxn modelId="{E7180106-4384-4D4D-BFA2-438879FEBEFA}" type="presParOf" srcId="{875F5D87-2989-417B-B020-EBD76E01962F}" destId="{114E9702-F1C5-46B3-AB6C-AEB818B036A2}" srcOrd="1" destOrd="0" presId="urn:microsoft.com/office/officeart/2005/8/layout/cycle8"/>
    <dgm:cxn modelId="{4D37E17D-C002-4F18-95D8-A62E808D9507}" type="presParOf" srcId="{875F5D87-2989-417B-B020-EBD76E01962F}" destId="{41A7C776-9CE6-49D6-BC50-04F18A1A3A18}" srcOrd="2" destOrd="0" presId="urn:microsoft.com/office/officeart/2005/8/layout/cycle8"/>
    <dgm:cxn modelId="{8149384E-C645-4FE2-B490-0146C45A0905}" type="presParOf" srcId="{875F5D87-2989-417B-B020-EBD76E01962F}" destId="{B5559297-1D7B-481B-8E6C-1E32A3E7C151}" srcOrd="3" destOrd="0" presId="urn:microsoft.com/office/officeart/2005/8/layout/cycle8"/>
    <dgm:cxn modelId="{48A7EA55-DD26-406B-8953-17557C7B2706}" type="presParOf" srcId="{875F5D87-2989-417B-B020-EBD76E01962F}" destId="{5A21F190-322F-409A-8AAF-47C48B7A6E32}" srcOrd="4" destOrd="0" presId="urn:microsoft.com/office/officeart/2005/8/layout/cycle8"/>
    <dgm:cxn modelId="{0A93F647-1553-48EE-97A8-FA9944BB2C37}" type="presParOf" srcId="{875F5D87-2989-417B-B020-EBD76E01962F}" destId="{6D4491CE-FF9A-48E2-A09F-14918F3D1FAC}" srcOrd="5" destOrd="0" presId="urn:microsoft.com/office/officeart/2005/8/layout/cycle8"/>
    <dgm:cxn modelId="{0CD11F3C-7B72-4F3F-8368-4A777D6BE031}" type="presParOf" srcId="{875F5D87-2989-417B-B020-EBD76E01962F}" destId="{58B4F748-E490-4B19-B35B-61AD82EAF74D}" srcOrd="6" destOrd="0" presId="urn:microsoft.com/office/officeart/2005/8/layout/cycle8"/>
    <dgm:cxn modelId="{E8B743B5-F5A4-4DB5-8F2D-649E42A8F7AD}" type="presParOf" srcId="{875F5D87-2989-417B-B020-EBD76E01962F}" destId="{47ECBF76-50A3-4CD7-BB86-1BA74E0D6AE8}" srcOrd="7" destOrd="0" presId="urn:microsoft.com/office/officeart/2005/8/layout/cycle8"/>
    <dgm:cxn modelId="{C11FED2B-16CF-4BE0-BF17-9A92667E6CA5}" type="presParOf" srcId="{875F5D87-2989-417B-B020-EBD76E01962F}" destId="{8FDAABEB-E1F6-477B-9947-931ABCB179D5}" srcOrd="8" destOrd="0" presId="urn:microsoft.com/office/officeart/2005/8/layout/cycle8"/>
    <dgm:cxn modelId="{4067CECE-3D36-4BDA-83EC-FE69E2AACE28}" type="presParOf" srcId="{875F5D87-2989-417B-B020-EBD76E01962F}" destId="{CB5272EB-92BB-4B4C-ADC5-C617E2D337A5}" srcOrd="9" destOrd="0" presId="urn:microsoft.com/office/officeart/2005/8/layout/cycle8"/>
    <dgm:cxn modelId="{04FBBC71-BA3C-42C5-BF99-988675A9AC26}" type="presParOf" srcId="{875F5D87-2989-417B-B020-EBD76E01962F}" destId="{099696A9-6AC1-44A5-A643-3E6D2998BB47}" srcOrd="10" destOrd="0" presId="urn:microsoft.com/office/officeart/2005/8/layout/cycle8"/>
    <dgm:cxn modelId="{F474D2CE-E896-4006-9C32-D684F0FBA03B}" type="presParOf" srcId="{875F5D87-2989-417B-B020-EBD76E01962F}" destId="{1E15298A-1E5F-4EF5-8CF1-7BF2B8BB5243}" srcOrd="11" destOrd="0" presId="urn:microsoft.com/office/officeart/2005/8/layout/cycle8"/>
    <dgm:cxn modelId="{21B848A1-D4DD-482F-8D8D-90B7C8C7B905}" type="presParOf" srcId="{875F5D87-2989-417B-B020-EBD76E01962F}" destId="{6C6FF2E2-CB64-4C1B-A6CD-0A0A81655D90}" srcOrd="12" destOrd="0" presId="urn:microsoft.com/office/officeart/2005/8/layout/cycle8"/>
    <dgm:cxn modelId="{23BD2CA6-331B-4835-B63C-98ABF72FB998}" type="presParOf" srcId="{875F5D87-2989-417B-B020-EBD76E01962F}" destId="{4FF18B65-BACD-447F-A5F4-0174A91E0A55}" srcOrd="13" destOrd="0" presId="urn:microsoft.com/office/officeart/2005/8/layout/cycle8"/>
    <dgm:cxn modelId="{354FB7EB-4990-4351-9346-5655EB12471B}" type="presParOf" srcId="{875F5D87-2989-417B-B020-EBD76E01962F}" destId="{11E8C028-26C0-46F0-8483-AEF67E5B3AE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A677C-8318-4B25-9EDB-320B59CF7B87}">
      <dsp:nvSpPr>
        <dsp:cNvPr id="0" name=""/>
        <dsp:cNvSpPr/>
      </dsp:nvSpPr>
      <dsp:spPr>
        <a:xfrm>
          <a:off x="1411427" y="264159"/>
          <a:ext cx="3413760" cy="3413760"/>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rtl="1">
            <a:lnSpc>
              <a:spcPct val="90000"/>
            </a:lnSpc>
            <a:spcBef>
              <a:spcPct val="0"/>
            </a:spcBef>
            <a:spcAft>
              <a:spcPct val="35000"/>
            </a:spcAft>
          </a:pPr>
          <a:r>
            <a:rPr lang="ar-SA" sz="3900" kern="1200" dirty="0" smtClean="0"/>
            <a:t>الدقة</a:t>
          </a:r>
          <a:endParaRPr lang="ar-SA" sz="3900" kern="1200" dirty="0"/>
        </a:p>
      </dsp:txBody>
      <dsp:txXfrm>
        <a:off x="3210560" y="987551"/>
        <a:ext cx="1219200" cy="1016000"/>
      </dsp:txXfrm>
    </dsp:sp>
    <dsp:sp modelId="{5A21F190-322F-409A-8AAF-47C48B7A6E32}">
      <dsp:nvSpPr>
        <dsp:cNvPr id="0" name=""/>
        <dsp:cNvSpPr/>
      </dsp:nvSpPr>
      <dsp:spPr>
        <a:xfrm>
          <a:off x="1341120" y="386079"/>
          <a:ext cx="3413760" cy="3413760"/>
        </a:xfrm>
        <a:prstGeom prst="pie">
          <a:avLst>
            <a:gd name="adj1" fmla="val 1800000"/>
            <a:gd name="adj2" fmla="val 90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rtl="1">
            <a:lnSpc>
              <a:spcPct val="90000"/>
            </a:lnSpc>
            <a:spcBef>
              <a:spcPct val="0"/>
            </a:spcBef>
            <a:spcAft>
              <a:spcPct val="35000"/>
            </a:spcAft>
          </a:pPr>
          <a:r>
            <a:rPr lang="ar-SA" sz="3900" kern="1200" dirty="0" smtClean="0"/>
            <a:t>الوضوح</a:t>
          </a:r>
          <a:endParaRPr lang="ar-SA" sz="3900" kern="1200" dirty="0"/>
        </a:p>
      </dsp:txBody>
      <dsp:txXfrm>
        <a:off x="2153920" y="2600960"/>
        <a:ext cx="1828800" cy="894080"/>
      </dsp:txXfrm>
    </dsp:sp>
    <dsp:sp modelId="{8FDAABEB-E1F6-477B-9947-931ABCB179D5}">
      <dsp:nvSpPr>
        <dsp:cNvPr id="0" name=""/>
        <dsp:cNvSpPr/>
      </dsp:nvSpPr>
      <dsp:spPr>
        <a:xfrm>
          <a:off x="1270812" y="264159"/>
          <a:ext cx="3413760" cy="3413760"/>
        </a:xfrm>
        <a:prstGeom prst="pie">
          <a:avLst>
            <a:gd name="adj1" fmla="val 90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rtl="1">
            <a:lnSpc>
              <a:spcPct val="90000"/>
            </a:lnSpc>
            <a:spcBef>
              <a:spcPct val="0"/>
            </a:spcBef>
            <a:spcAft>
              <a:spcPct val="35000"/>
            </a:spcAft>
          </a:pPr>
          <a:r>
            <a:rPr lang="ar-SA" sz="3900" kern="1200" dirty="0" smtClean="0"/>
            <a:t>الإيجاز</a:t>
          </a:r>
        </a:p>
      </dsp:txBody>
      <dsp:txXfrm>
        <a:off x="1666240" y="987551"/>
        <a:ext cx="1219200" cy="1016000"/>
      </dsp:txXfrm>
    </dsp:sp>
    <dsp:sp modelId="{6C6FF2E2-CB64-4C1B-A6CD-0A0A81655D90}">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18B65-BACD-447F-A5F4-0174A91E0A55}">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8C028-26C0-46F0-8483-AEF67E5B3AED}">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01B198-A147-4889-B0CF-429F5F44D4E3}" type="datetimeFigureOut">
              <a:rPr lang="ar-SA" smtClean="0"/>
              <a:t>24/2/1441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08627CA-4ACE-4C5C-BC94-667A24A142CB}" type="slidenum">
              <a:rPr lang="ar-SA" smtClean="0"/>
              <a:t>‹#›</a:t>
            </a:fld>
            <a:endParaRPr lang="ar-SA"/>
          </a:p>
        </p:txBody>
      </p:sp>
    </p:spTree>
    <p:extLst>
      <p:ext uri="{BB962C8B-B14F-4D97-AF65-F5344CB8AC3E}">
        <p14:creationId xmlns:p14="http://schemas.microsoft.com/office/powerpoint/2010/main" val="38774055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971C8BED-2EAB-489A-B7E5-23BD2EE62758}" type="datetime1">
              <a:rPr lang="ar-SA" smtClean="0"/>
              <a:t>24/2/1441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7" name="مستطيل مستدير الزوايا 6"/>
          <p:cNvSpPr/>
          <p:nvPr userDrawn="1"/>
        </p:nvSpPr>
        <p:spPr>
          <a:xfrm>
            <a:off x="467544" y="260649"/>
            <a:ext cx="6408712" cy="648071"/>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10"/>
          <p:cNvSpPr txBox="1"/>
          <p:nvPr userDrawn="1"/>
        </p:nvSpPr>
        <p:spPr>
          <a:xfrm>
            <a:off x="6876256" y="548680"/>
            <a:ext cx="2196244" cy="307777"/>
          </a:xfrm>
          <a:prstGeom prst="rect">
            <a:avLst/>
          </a:prstGeom>
          <a:noFill/>
        </p:spPr>
        <p:txBody>
          <a:bodyPr wrap="square" rtlCol="1">
            <a:spAutoFit/>
          </a:bodyPr>
          <a:lstStyle/>
          <a:p>
            <a:pPr algn="ctr"/>
            <a:r>
              <a:rPr lang="ar-SA" sz="1400" b="1" dirty="0">
                <a:solidFill>
                  <a:schemeClr val="accent1">
                    <a:lumMod val="50000"/>
                  </a:schemeClr>
                </a:solidFill>
                <a:effectLst/>
              </a:rPr>
              <a:t>كتابة التقارير الفنية</a:t>
            </a:r>
          </a:p>
        </p:txBody>
      </p:sp>
      <p:sp>
        <p:nvSpPr>
          <p:cNvPr id="12" name="مستطيل مستدير الزوايا 11"/>
          <p:cNvSpPr/>
          <p:nvPr userDrawn="1"/>
        </p:nvSpPr>
        <p:spPr>
          <a:xfrm>
            <a:off x="467544" y="1028546"/>
            <a:ext cx="6408712"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564CE1D-0C02-4D95-8167-52E1C2B1249E}" type="datetime1">
              <a:rPr lang="ar-SA" smtClean="0"/>
              <a:t>24/2/1441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9B87A2D-11D7-4760-9DC8-93684AC0E7AA}" type="datetime1">
              <a:rPr lang="ar-SA" smtClean="0"/>
              <a:t>24/2/1441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5B9A3BA-05DB-4ED2-BA7D-51BFEBAA1756}" type="datetime1">
              <a:rPr lang="ar-SA" smtClean="0"/>
              <a:t>24/2/1441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EE0EC6D-7126-4E3F-8803-B2BCF3283790}" type="datetime1">
              <a:rPr lang="ar-SA" smtClean="0"/>
              <a:t>24/2/1441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FFADB48D-5840-4DAB-A5F3-7DA79EEF1D0F}" type="datetime1">
              <a:rPr lang="ar-SA" smtClean="0"/>
              <a:t>24/2/1441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271F2E8-9AD2-4013-8165-EDD12FC17859}" type="datetime1">
              <a:rPr lang="ar-SA" smtClean="0"/>
              <a:t>24/2/1441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1A903CC-77CF-4CAD-AC88-5051E3F8A7CA}" type="datetime1">
              <a:rPr lang="ar-SA" smtClean="0"/>
              <a:t>24/2/1441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944C3AB-884A-4ACB-9AB3-3BC1D35C02E2}" type="datetime1">
              <a:rPr lang="ar-SA" smtClean="0"/>
              <a:t>24/2/1441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4F40D90-6E13-4416-8D52-97CAE75A1790}" type="datetime1">
              <a:rPr lang="ar-SA" smtClean="0"/>
              <a:t>24/2/1441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82FE765-4DC8-449B-B710-63A745A5250F}" type="datetime1">
              <a:rPr lang="ar-SA" smtClean="0"/>
              <a:t>24/2/1441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D07B5D-1099-40CF-985B-CC7A9502EA49}" type="datetime1">
              <a:rPr lang="ar-SA" smtClean="0"/>
              <a:t>24/2/1441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921" b="35477"/>
          <a:stretch/>
        </p:blipFill>
        <p:spPr bwMode="auto">
          <a:xfrm>
            <a:off x="13852" y="1988840"/>
            <a:ext cx="9127097"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151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10</a:t>
            </a:fld>
            <a:endParaRPr lang="ar-SA"/>
          </a:p>
        </p:txBody>
      </p:sp>
      <p:sp>
        <p:nvSpPr>
          <p:cNvPr id="2" name="مستطيل 1"/>
          <p:cNvSpPr/>
          <p:nvPr/>
        </p:nvSpPr>
        <p:spPr>
          <a:xfrm>
            <a:off x="457200" y="1103833"/>
            <a:ext cx="6419056" cy="5078313"/>
          </a:xfrm>
          <a:prstGeom prst="rect">
            <a:avLst/>
          </a:prstGeom>
        </p:spPr>
        <p:txBody>
          <a:bodyPr wrap="square">
            <a:spAutoFit/>
          </a:bodyPr>
          <a:lstStyle/>
          <a:p>
            <a:pPr algn="justLow"/>
            <a:r>
              <a:rPr lang="ar-SA" sz="2400" b="1" dirty="0" smtClean="0">
                <a:solidFill>
                  <a:schemeClr val="tx2">
                    <a:lumMod val="75000"/>
                  </a:schemeClr>
                </a:solidFill>
              </a:rPr>
              <a:t>لكتابة </a:t>
            </a:r>
            <a:r>
              <a:rPr lang="ar-SA" sz="2400" b="1" dirty="0">
                <a:solidFill>
                  <a:schemeClr val="tx2">
                    <a:lumMod val="75000"/>
                  </a:schemeClr>
                </a:solidFill>
              </a:rPr>
              <a:t>التقرير أهمية وفائدة كُبري في حياتنا العملية، وتكْمُن تلك الأهمية في ما يلي</a:t>
            </a:r>
            <a:r>
              <a:rPr lang="ar-SA" sz="2400" b="1" dirty="0" smtClean="0">
                <a:solidFill>
                  <a:schemeClr val="tx2">
                    <a:lumMod val="75000"/>
                  </a:schemeClr>
                </a:solidFill>
              </a:rPr>
              <a:t>:</a:t>
            </a:r>
          </a:p>
          <a:p>
            <a:pPr algn="justLow"/>
            <a:endParaRPr lang="ar-SA" sz="2400" dirty="0"/>
          </a:p>
          <a:p>
            <a:pPr marL="342900" indent="-342900" algn="justLow">
              <a:spcBef>
                <a:spcPts val="1200"/>
              </a:spcBef>
              <a:buFont typeface="+mj-lt"/>
              <a:buAutoNum type="arabicPeriod"/>
            </a:pPr>
            <a:r>
              <a:rPr lang="ar-SA" sz="2400" dirty="0"/>
              <a:t>يُعتبر أحد مصادر المعلومات. </a:t>
            </a:r>
          </a:p>
          <a:p>
            <a:pPr marL="342900" indent="-342900" algn="justLow">
              <a:spcBef>
                <a:spcPts val="1200"/>
              </a:spcBef>
              <a:buFont typeface="+mj-lt"/>
              <a:buAutoNum type="arabicPeriod"/>
            </a:pPr>
            <a:r>
              <a:rPr lang="ar-SA" sz="2400" dirty="0"/>
              <a:t>يُعتبر أداة للمُراقبة العملية، وتقييم للأعمال والنشاطات القائم عليها في عملِك. </a:t>
            </a:r>
            <a:endParaRPr lang="ar-SA" sz="2400" dirty="0" smtClean="0"/>
          </a:p>
          <a:p>
            <a:pPr marL="342900" indent="-342900" algn="justLow">
              <a:spcBef>
                <a:spcPts val="1200"/>
              </a:spcBef>
              <a:buFont typeface="+mj-lt"/>
              <a:buAutoNum type="arabicPeriod"/>
            </a:pPr>
            <a:r>
              <a:rPr lang="ar-SA" sz="2400" dirty="0" smtClean="0"/>
              <a:t>يُوضّح </a:t>
            </a:r>
            <a:r>
              <a:rPr lang="ar-SA" sz="2400" dirty="0"/>
              <a:t>كل ما هو جديد في عملك. </a:t>
            </a:r>
          </a:p>
          <a:p>
            <a:pPr marL="342900" indent="-342900" algn="justLow">
              <a:spcBef>
                <a:spcPts val="1200"/>
              </a:spcBef>
              <a:buFont typeface="+mj-lt"/>
              <a:buAutoNum type="arabicPeriod"/>
            </a:pPr>
            <a:r>
              <a:rPr lang="ar-SA" sz="2400" dirty="0"/>
              <a:t>يُسّهل عملية التفاهُم ما بين المُرسِل والمُرسَل إليه، من خلال رسالة التقرير. </a:t>
            </a:r>
          </a:p>
          <a:p>
            <a:pPr marL="342900" indent="-342900" algn="justLow">
              <a:spcBef>
                <a:spcPts val="1200"/>
              </a:spcBef>
              <a:buFont typeface="+mj-lt"/>
              <a:buAutoNum type="arabicPeriod"/>
            </a:pPr>
            <a:r>
              <a:rPr lang="ar-SA" sz="2400" dirty="0"/>
              <a:t>وسيلة للإثبات القانوني. </a:t>
            </a:r>
          </a:p>
          <a:p>
            <a:pPr marL="342900" indent="-342900" algn="justLow">
              <a:spcBef>
                <a:spcPts val="1200"/>
              </a:spcBef>
              <a:buFont typeface="+mj-lt"/>
              <a:buAutoNum type="arabicPeriod"/>
            </a:pPr>
            <a:r>
              <a:rPr lang="ar-SA" sz="2400" dirty="0"/>
              <a:t>يُوفِر الوقت والجُهد والمال، ويعمل على إنجاز العمل.</a:t>
            </a:r>
            <a:endParaRPr lang="ar-SA" sz="3200" b="1"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chemeClr val="accent6">
                    <a:lumMod val="50000"/>
                  </a:schemeClr>
                </a:solidFill>
              </a:rPr>
              <a:t>أهمية </a:t>
            </a:r>
            <a:r>
              <a:rPr lang="ar-SA" sz="2800" dirty="0" smtClean="0">
                <a:solidFill>
                  <a:schemeClr val="accent6">
                    <a:lumMod val="50000"/>
                  </a:schemeClr>
                </a:solidFill>
              </a:rPr>
              <a:t>التقرير الفني</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6876256" y="1225059"/>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FF0000"/>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254483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11</a:t>
            </a:fld>
            <a:endParaRPr lang="ar-SA"/>
          </a:p>
        </p:txBody>
      </p:sp>
      <p:sp>
        <p:nvSpPr>
          <p:cNvPr id="5" name="مربع نص 4"/>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dirty="0"/>
              <a:t>أساسيات الكتابة الفنية </a:t>
            </a:r>
          </a:p>
        </p:txBody>
      </p:sp>
    </p:spTree>
    <p:extLst>
      <p:ext uri="{BB962C8B-B14F-4D97-AF65-F5344CB8AC3E}">
        <p14:creationId xmlns:p14="http://schemas.microsoft.com/office/powerpoint/2010/main" val="554258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12</a:t>
            </a:fld>
            <a:endParaRPr lang="ar-SA"/>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2" name="مستطيل 1"/>
          <p:cNvSpPr/>
          <p:nvPr/>
        </p:nvSpPr>
        <p:spPr>
          <a:xfrm>
            <a:off x="611560" y="1103833"/>
            <a:ext cx="6120680" cy="3477875"/>
          </a:xfrm>
          <a:prstGeom prst="rect">
            <a:avLst/>
          </a:prstGeom>
        </p:spPr>
        <p:txBody>
          <a:bodyPr wrap="square">
            <a:spAutoFit/>
          </a:bodyPr>
          <a:lstStyle/>
          <a:p>
            <a:pPr algn="justLow"/>
            <a:endParaRPr lang="ar-SA" sz="2400" dirty="0" smtClean="0"/>
          </a:p>
          <a:p>
            <a:pPr algn="justLow"/>
            <a:r>
              <a:rPr lang="ar-SA" sz="2400" dirty="0" smtClean="0"/>
              <a:t>كثيرا </a:t>
            </a:r>
            <a:r>
              <a:rPr lang="ar-SA" sz="2400" dirty="0"/>
              <a:t>ما </a:t>
            </a:r>
            <a:r>
              <a:rPr lang="ar-SA" sz="2400" dirty="0" smtClean="0"/>
              <a:t>طلب مِنا </a:t>
            </a:r>
            <a:r>
              <a:rPr lang="ar-SA" sz="2400" dirty="0"/>
              <a:t>كتابة التقارير، إمّا في </a:t>
            </a:r>
            <a:r>
              <a:rPr lang="ar-SA" sz="2400" dirty="0" smtClean="0"/>
              <a:t>الوظيفة </a:t>
            </a:r>
            <a:r>
              <a:rPr lang="ar-SA" sz="2400" dirty="0"/>
              <a:t>أو في </a:t>
            </a:r>
            <a:r>
              <a:rPr lang="ar-SA" sz="2400" dirty="0" smtClean="0"/>
              <a:t>الجامعة </a:t>
            </a:r>
            <a:r>
              <a:rPr lang="ar-SA" sz="2400" dirty="0"/>
              <a:t>أو في </a:t>
            </a:r>
            <a:r>
              <a:rPr lang="ar-SA" sz="2400" dirty="0" smtClean="0"/>
              <a:t>المدرسة، وكُل </a:t>
            </a:r>
            <a:r>
              <a:rPr lang="ar-SA" sz="2400" dirty="0"/>
              <a:t>تقرير يختلف عن الآخر حسب نوع الدراسة أو البحث المطلوب، فمن المُفيد أن نتعرف معاً على كيفية كتابة التقارير باحترافية ومِهنية عالية، ومعرفة أساس التقارير وعناصِرها وغير ذلك بما يتعلَق في الموضوع</a:t>
            </a:r>
            <a:r>
              <a:rPr lang="ar-SA" sz="2400" dirty="0" smtClean="0"/>
              <a:t>.</a:t>
            </a:r>
          </a:p>
          <a:p>
            <a:pPr algn="justLow"/>
            <a:endParaRPr lang="ar-SA" sz="2400" dirty="0"/>
          </a:p>
          <a:p>
            <a:pPr algn="justLow"/>
            <a:r>
              <a:rPr lang="ar-SA" sz="2400" dirty="0"/>
              <a:t>وللتقرير ثلاث قواعد أساسية تتحكَم في كتابته، وهي :</a:t>
            </a:r>
            <a:endParaRPr lang="ar-SA" sz="2400" b="1" dirty="0"/>
          </a:p>
          <a:p>
            <a:pPr algn="justLow"/>
            <a:endParaRPr lang="ar-SA" sz="2800" dirty="0"/>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b="1" dirty="0">
                <a:solidFill>
                  <a:srgbClr val="FF0000"/>
                </a:solidFill>
              </a:rPr>
              <a:t>أساسيات الكتابة الفنية</a:t>
            </a:r>
            <a:endParaRPr lang="en-US"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4167275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13</a:t>
            </a:fld>
            <a:endParaRPr lang="ar-SA"/>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b="1" dirty="0">
                <a:solidFill>
                  <a:srgbClr val="FF0000"/>
                </a:solidFill>
              </a:rPr>
              <a:t>أساسيات الكتابة الفنية</a:t>
            </a:r>
            <a:endParaRPr lang="en-US"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graphicFrame>
        <p:nvGraphicFramePr>
          <p:cNvPr id="4" name="رسم تخطيطي 3"/>
          <p:cNvGraphicFramePr/>
          <p:nvPr>
            <p:extLst>
              <p:ext uri="{D42A27DB-BD31-4B8C-83A1-F6EECF244321}">
                <p14:modId xmlns:p14="http://schemas.microsoft.com/office/powerpoint/2010/main" val="1830311115"/>
              </p:ext>
            </p:extLst>
          </p:nvPr>
        </p:nvGraphicFramePr>
        <p:xfrm>
          <a:off x="618728" y="15031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454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14</a:t>
            </a:fld>
            <a:endParaRPr lang="ar-SA"/>
          </a:p>
        </p:txBody>
      </p:sp>
      <p:sp>
        <p:nvSpPr>
          <p:cNvPr id="2" name="مستطيل 1"/>
          <p:cNvSpPr/>
          <p:nvPr/>
        </p:nvSpPr>
        <p:spPr>
          <a:xfrm>
            <a:off x="1506488" y="1772816"/>
            <a:ext cx="4361656" cy="523220"/>
          </a:xfrm>
          <a:prstGeom prst="rect">
            <a:avLst/>
          </a:prstGeom>
        </p:spPr>
        <p:txBody>
          <a:bodyPr wrap="square">
            <a:spAutoFit/>
          </a:bodyPr>
          <a:lstStyle/>
          <a:p>
            <a:pPr algn="ctr"/>
            <a:r>
              <a:rPr lang="ar-SA" sz="2800" b="1" dirty="0">
                <a:solidFill>
                  <a:srgbClr val="FF0000"/>
                </a:solidFill>
              </a:rPr>
              <a:t>ينقسِم التقرير لعدة أنواع، </a:t>
            </a:r>
            <a:r>
              <a:rPr lang="ar-SA" sz="2800" b="1" dirty="0" smtClean="0">
                <a:solidFill>
                  <a:srgbClr val="FF0000"/>
                </a:solidFill>
              </a:rPr>
              <a:t>وأهمها</a:t>
            </a:r>
            <a:endParaRPr lang="ar-SA" sz="2800" b="1" dirty="0">
              <a:solidFill>
                <a:srgbClr val="FF0000"/>
              </a:solidFill>
            </a:endParaRP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3" name="شكل بيضاوي 2"/>
          <p:cNvSpPr/>
          <p:nvPr/>
        </p:nvSpPr>
        <p:spPr>
          <a:xfrm>
            <a:off x="4427984" y="2982208"/>
            <a:ext cx="2160240" cy="22148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من ناحية الزمن</a:t>
            </a:r>
            <a:endParaRPr lang="ar-SA" sz="3200" b="1" dirty="0"/>
          </a:p>
        </p:txBody>
      </p:sp>
      <p:sp>
        <p:nvSpPr>
          <p:cNvPr id="15" name="شكل بيضاوي 14"/>
          <p:cNvSpPr/>
          <p:nvPr/>
        </p:nvSpPr>
        <p:spPr>
          <a:xfrm>
            <a:off x="755576" y="3007627"/>
            <a:ext cx="2160240" cy="221483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من ناحية التوجيه</a:t>
            </a:r>
            <a:endParaRPr lang="ar-SA" sz="3200" b="1" dirty="0"/>
          </a:p>
        </p:txBody>
      </p:sp>
      <p:sp>
        <p:nvSpPr>
          <p:cNvPr id="4" name="سهم إلى اليسار واليمين والأعلى 3"/>
          <p:cNvSpPr/>
          <p:nvPr/>
        </p:nvSpPr>
        <p:spPr>
          <a:xfrm>
            <a:off x="2915816" y="2348880"/>
            <a:ext cx="1512168" cy="1940177"/>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096695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15</a:t>
            </a:fld>
            <a:endParaRPr lang="ar-SA"/>
          </a:p>
        </p:txBody>
      </p:sp>
      <p:sp>
        <p:nvSpPr>
          <p:cNvPr id="2" name="مستطيل 1"/>
          <p:cNvSpPr/>
          <p:nvPr/>
        </p:nvSpPr>
        <p:spPr>
          <a:xfrm>
            <a:off x="457200" y="1103833"/>
            <a:ext cx="6419056" cy="4616648"/>
          </a:xfrm>
          <a:prstGeom prst="rect">
            <a:avLst/>
          </a:prstGeom>
        </p:spPr>
        <p:txBody>
          <a:bodyPr wrap="square">
            <a:spAutoFit/>
          </a:bodyPr>
          <a:lstStyle/>
          <a:p>
            <a:pPr algn="justLow"/>
            <a:endParaRPr lang="ar-SA" sz="2100" b="1" dirty="0"/>
          </a:p>
          <a:p>
            <a:pPr algn="ctr"/>
            <a:r>
              <a:rPr lang="ar-SA" sz="2100" b="1" dirty="0"/>
              <a:t>من ناحية الزمن: </a:t>
            </a:r>
          </a:p>
          <a:p>
            <a:pPr algn="justLow"/>
            <a:endParaRPr lang="ar-SA" sz="2100" dirty="0"/>
          </a:p>
          <a:p>
            <a:pPr algn="justLow"/>
            <a:r>
              <a:rPr lang="ar-SA" sz="2100" u="sng" dirty="0">
                <a:solidFill>
                  <a:srgbClr val="FF0000"/>
                </a:solidFill>
              </a:rPr>
              <a:t>تقارير دورية: </a:t>
            </a:r>
            <a:r>
              <a:rPr lang="ar-SA" sz="2100" dirty="0"/>
              <a:t>هذا النوع من التقارير يُغطِي فترة ثابتة من الزمن، وتتحدد من خلِال نِظام العمل في المؤسسة أو يُخصصها قانون بعينِه في بعض الحالات، كرفع التقارير الإدارية والمالية إلى إحدى المؤسسات أو الوزارات أو غيرها من قِبل مؤسسة أهلية من كُل عام، وهذه التقارير تتنوع من تقارير يومية </a:t>
            </a:r>
            <a:r>
              <a:rPr lang="ar-SA" sz="2100" dirty="0" smtClean="0"/>
              <a:t>أو أسبوعية</a:t>
            </a:r>
            <a:r>
              <a:rPr lang="ar-SA" sz="2100" dirty="0"/>
              <a:t>، </a:t>
            </a:r>
            <a:r>
              <a:rPr lang="ar-SA" sz="2100" dirty="0" err="1"/>
              <a:t>أ</a:t>
            </a:r>
            <a:r>
              <a:rPr lang="ar-SA" sz="2100" dirty="0" err="1" smtClean="0"/>
              <a:t>ورُبع</a:t>
            </a:r>
            <a:r>
              <a:rPr lang="ar-SA" sz="2100" dirty="0" smtClean="0"/>
              <a:t> </a:t>
            </a:r>
            <a:r>
              <a:rPr lang="ar-SA" sz="2100" dirty="0"/>
              <a:t>سنوية، </a:t>
            </a:r>
            <a:r>
              <a:rPr lang="ar-SA" sz="2100" dirty="0" err="1" smtClean="0"/>
              <a:t>أوسنوية</a:t>
            </a:r>
            <a:r>
              <a:rPr lang="ar-SA" sz="2100" dirty="0"/>
              <a:t>. </a:t>
            </a:r>
          </a:p>
          <a:p>
            <a:pPr algn="justLow"/>
            <a:endParaRPr lang="ar-SA" sz="2100" u="sng" dirty="0">
              <a:solidFill>
                <a:srgbClr val="FF0000"/>
              </a:solidFill>
            </a:endParaRPr>
          </a:p>
          <a:p>
            <a:pPr algn="justLow"/>
            <a:r>
              <a:rPr lang="ar-SA" sz="2100" u="sng" dirty="0">
                <a:solidFill>
                  <a:srgbClr val="FF0000"/>
                </a:solidFill>
              </a:rPr>
              <a:t>تقارير غير </a:t>
            </a:r>
            <a:r>
              <a:rPr lang="ar-SA" sz="2100" u="sng" dirty="0" smtClean="0">
                <a:solidFill>
                  <a:srgbClr val="FF0000"/>
                </a:solidFill>
              </a:rPr>
              <a:t>دورية (طارئة): </a:t>
            </a:r>
            <a:r>
              <a:rPr lang="ar-SA" sz="2100" dirty="0"/>
              <a:t>وأمّا هذه التقارير لا ترتبط بزمن مُعين بل تأتي بشكل مُفاجئ، كوقوع حدث مُعين، ويختلف كل تقرير عن الآخر، وكذلك يُطلق عليها بالتقارير الاستثنائية أو الخاصة أو حتي المُفاجئة، باعتبارها مُرتبطة بحدث مُهم نادر الوقوع، مما يُمثل للشركة أزمة لأحد أنشطتها، وبالتالي يتطلب مِنها اتخاذ إجراءات خاصة فيها.</a:t>
            </a:r>
            <a:endParaRPr lang="ar-SA" sz="2100" b="1"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4230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16</a:t>
            </a:fld>
            <a:endParaRPr lang="ar-SA"/>
          </a:p>
        </p:txBody>
      </p:sp>
      <p:sp>
        <p:nvSpPr>
          <p:cNvPr id="2" name="مستطيل 1"/>
          <p:cNvSpPr/>
          <p:nvPr/>
        </p:nvSpPr>
        <p:spPr>
          <a:xfrm>
            <a:off x="457200" y="1103833"/>
            <a:ext cx="6419056" cy="4832092"/>
          </a:xfrm>
          <a:prstGeom prst="rect">
            <a:avLst/>
          </a:prstGeom>
        </p:spPr>
        <p:txBody>
          <a:bodyPr wrap="square">
            <a:spAutoFit/>
          </a:bodyPr>
          <a:lstStyle/>
          <a:p>
            <a:pPr algn="justLow"/>
            <a:endParaRPr lang="ar-SA" sz="2100" b="1" dirty="0"/>
          </a:p>
          <a:p>
            <a:pPr algn="ctr"/>
            <a:r>
              <a:rPr lang="ar-SA" sz="8000" b="1" dirty="0" smtClean="0">
                <a:solidFill>
                  <a:srgbClr val="FF0000"/>
                </a:solidFill>
              </a:rPr>
              <a:t>مناقشات</a:t>
            </a:r>
            <a:endParaRPr lang="ar-SA" sz="2100" b="1" dirty="0"/>
          </a:p>
          <a:p>
            <a:pPr algn="justLow"/>
            <a:endParaRPr lang="ar-SA" sz="2100" dirty="0"/>
          </a:p>
          <a:p>
            <a:pPr algn="ctr"/>
            <a:r>
              <a:rPr lang="ar-SA" sz="2800" b="1" u="sng" dirty="0" smtClean="0"/>
              <a:t>اضرب أمثلة من واقع عملك على: </a:t>
            </a:r>
          </a:p>
          <a:p>
            <a:pPr algn="ctr"/>
            <a:r>
              <a:rPr lang="ar-SA" sz="2100" u="sng" dirty="0" smtClean="0"/>
              <a:t>التقارير الدورية</a:t>
            </a:r>
          </a:p>
          <a:p>
            <a:pPr algn="ctr"/>
            <a:r>
              <a:rPr lang="ar-SA" sz="2100" u="sng" dirty="0" smtClean="0"/>
              <a:t>التقارير غير الدورية</a:t>
            </a:r>
          </a:p>
          <a:p>
            <a:pPr algn="justLow"/>
            <a:endParaRPr lang="ar-SA" sz="2100" u="sng" dirty="0" smtClean="0"/>
          </a:p>
          <a:p>
            <a:pPr algn="ctr"/>
            <a:r>
              <a:rPr lang="ar-SA" sz="3200" b="1" u="sng" dirty="0" smtClean="0"/>
              <a:t>قارن</a:t>
            </a:r>
            <a:endParaRPr lang="ar-SA" sz="3200" b="1" u="sng" dirty="0"/>
          </a:p>
          <a:p>
            <a:pPr algn="ctr"/>
            <a:r>
              <a:rPr lang="ar-SA" sz="2100" u="sng" dirty="0" smtClean="0"/>
              <a:t>أيهما يتطلب جهدا أكبر</a:t>
            </a:r>
          </a:p>
          <a:p>
            <a:pPr algn="ctr"/>
            <a:r>
              <a:rPr lang="ar-SA" sz="2100" u="sng" dirty="0" smtClean="0"/>
              <a:t>أيهما يخضع لنماذج موحدة</a:t>
            </a:r>
          </a:p>
          <a:p>
            <a:pPr algn="ctr"/>
            <a:r>
              <a:rPr lang="ar-SA" sz="2100" u="sng" dirty="0" smtClean="0"/>
              <a:t>أيهما أكثر أهمية</a:t>
            </a:r>
            <a:endParaRPr lang="ar-SA" sz="21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366289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17</a:t>
            </a:fld>
            <a:endParaRPr lang="ar-SA"/>
          </a:p>
        </p:txBody>
      </p:sp>
      <p:sp>
        <p:nvSpPr>
          <p:cNvPr id="2" name="مستطيل 1"/>
          <p:cNvSpPr/>
          <p:nvPr/>
        </p:nvSpPr>
        <p:spPr>
          <a:xfrm>
            <a:off x="611560" y="1103833"/>
            <a:ext cx="6120680" cy="3970318"/>
          </a:xfrm>
          <a:prstGeom prst="rect">
            <a:avLst/>
          </a:prstGeom>
        </p:spPr>
        <p:txBody>
          <a:bodyPr wrap="square">
            <a:spAutoFit/>
          </a:bodyPr>
          <a:lstStyle/>
          <a:p>
            <a:pPr algn="justLow"/>
            <a:endParaRPr lang="ar-SA" sz="2000" b="1" dirty="0"/>
          </a:p>
          <a:p>
            <a:pPr algn="ctr"/>
            <a:r>
              <a:rPr lang="ar-SA" sz="2000" b="1" dirty="0"/>
              <a:t>من ناحية التوجيه: </a:t>
            </a:r>
          </a:p>
          <a:p>
            <a:pPr algn="justLow"/>
            <a:endParaRPr lang="ar-SA" sz="2000" dirty="0"/>
          </a:p>
          <a:p>
            <a:pPr algn="justLow"/>
            <a:r>
              <a:rPr lang="ar-SA" sz="2400" u="sng" dirty="0"/>
              <a:t>تقارير داخلية: </a:t>
            </a:r>
            <a:r>
              <a:rPr lang="ar-SA" sz="2400" dirty="0"/>
              <a:t>والتقرير الداخلي يرفعُ من موظف للإدارة </a:t>
            </a:r>
            <a:r>
              <a:rPr lang="ar-SA" sz="2400" dirty="0" smtClean="0"/>
              <a:t>العُليا، </a:t>
            </a:r>
            <a:r>
              <a:rPr lang="ar-SA" sz="2400" dirty="0"/>
              <a:t>أيْ من جهة داخلية لجهة داخلية، كالتقارير التي تُمثل مُتابعة لعملية الإنتاج، والتقارير المالية والمُحاسبية، أو حتي تقارير إدارة الأفراد لعملِهم. </a:t>
            </a:r>
          </a:p>
          <a:p>
            <a:pPr algn="justLow"/>
            <a:endParaRPr lang="ar-SA" sz="2400" dirty="0"/>
          </a:p>
          <a:p>
            <a:pPr algn="justLow"/>
            <a:r>
              <a:rPr lang="ar-SA" sz="2400" u="sng" dirty="0"/>
              <a:t>تقارير خارجية: </a:t>
            </a:r>
            <a:r>
              <a:rPr lang="ar-SA" sz="2400" dirty="0"/>
              <a:t>وهي التقارير المُوجهة لجِهات من خارج المؤسسة، إما للجهات المانحة، أو الرقابة الحُكومية، </a:t>
            </a:r>
            <a:r>
              <a:rPr lang="ar-SA" sz="2400" dirty="0" smtClean="0"/>
              <a:t>أو التقارير التي تُوجه </a:t>
            </a:r>
            <a:r>
              <a:rPr lang="ar-SA" sz="2400" dirty="0"/>
              <a:t>للمراكز الإحصائية، وغير ذلك </a:t>
            </a:r>
            <a:r>
              <a:rPr lang="ar-SA" sz="2400" dirty="0" smtClean="0"/>
              <a:t>.</a:t>
            </a:r>
            <a:endParaRPr lang="ar-SA" sz="3200" b="1"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3410311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18</a:t>
            </a:fld>
            <a:endParaRPr lang="ar-SA"/>
          </a:p>
        </p:txBody>
      </p:sp>
      <p:sp>
        <p:nvSpPr>
          <p:cNvPr id="2" name="مستطيل 1"/>
          <p:cNvSpPr/>
          <p:nvPr/>
        </p:nvSpPr>
        <p:spPr>
          <a:xfrm>
            <a:off x="457200" y="1103833"/>
            <a:ext cx="6419056" cy="4832092"/>
          </a:xfrm>
          <a:prstGeom prst="rect">
            <a:avLst/>
          </a:prstGeom>
        </p:spPr>
        <p:txBody>
          <a:bodyPr wrap="square">
            <a:spAutoFit/>
          </a:bodyPr>
          <a:lstStyle/>
          <a:p>
            <a:pPr algn="justLow"/>
            <a:endParaRPr lang="ar-SA" sz="2100" b="1" dirty="0"/>
          </a:p>
          <a:p>
            <a:pPr algn="ctr"/>
            <a:r>
              <a:rPr lang="ar-SA" sz="8000" b="1" dirty="0" smtClean="0">
                <a:solidFill>
                  <a:srgbClr val="FF0000"/>
                </a:solidFill>
              </a:rPr>
              <a:t>مناقشات</a:t>
            </a:r>
            <a:endParaRPr lang="ar-SA" sz="2100" b="1" dirty="0"/>
          </a:p>
          <a:p>
            <a:pPr algn="justLow"/>
            <a:endParaRPr lang="ar-SA" sz="2100" dirty="0"/>
          </a:p>
          <a:p>
            <a:pPr algn="ctr"/>
            <a:r>
              <a:rPr lang="ar-SA" sz="2800" b="1" u="sng" dirty="0" smtClean="0"/>
              <a:t>اضرب أمثلة من واقع عملك على: </a:t>
            </a:r>
          </a:p>
          <a:p>
            <a:pPr algn="ctr"/>
            <a:r>
              <a:rPr lang="ar-SA" sz="2100" u="sng" dirty="0" smtClean="0"/>
              <a:t>التقارير الداخلية</a:t>
            </a:r>
          </a:p>
          <a:p>
            <a:pPr algn="ctr"/>
            <a:r>
              <a:rPr lang="ar-SA" sz="2100" u="sng" dirty="0" smtClean="0"/>
              <a:t>التقارير الخارجية</a:t>
            </a:r>
          </a:p>
          <a:p>
            <a:pPr algn="justLow"/>
            <a:endParaRPr lang="ar-SA" sz="2100" u="sng" dirty="0" smtClean="0"/>
          </a:p>
          <a:p>
            <a:pPr algn="ctr"/>
            <a:r>
              <a:rPr lang="ar-SA" sz="3200" b="1" u="sng" dirty="0" smtClean="0"/>
              <a:t>قارن</a:t>
            </a:r>
            <a:endParaRPr lang="ar-SA" sz="3200" b="1" u="sng" dirty="0"/>
          </a:p>
          <a:p>
            <a:pPr algn="ctr"/>
            <a:r>
              <a:rPr lang="ar-SA" sz="2100" u="sng" dirty="0" smtClean="0"/>
              <a:t>أيهما يتطلب جهدا أكبر</a:t>
            </a:r>
          </a:p>
          <a:p>
            <a:pPr algn="ctr"/>
            <a:r>
              <a:rPr lang="ar-SA" sz="2100" u="sng" dirty="0" smtClean="0"/>
              <a:t>أيهما يخضع لنماذج موحدة</a:t>
            </a:r>
          </a:p>
          <a:p>
            <a:pPr algn="ctr"/>
            <a:r>
              <a:rPr lang="ar-SA" sz="2100" u="sng" dirty="0" smtClean="0"/>
              <a:t>أيهما أكثر أهمية</a:t>
            </a:r>
            <a:endParaRPr lang="ar-SA" sz="21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3731764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19</a:t>
            </a:fld>
            <a:endParaRPr lang="ar-SA"/>
          </a:p>
        </p:txBody>
      </p:sp>
      <p:sp>
        <p:nvSpPr>
          <p:cNvPr id="2" name="مستطيل 1"/>
          <p:cNvSpPr/>
          <p:nvPr/>
        </p:nvSpPr>
        <p:spPr>
          <a:xfrm>
            <a:off x="1506488" y="1124744"/>
            <a:ext cx="4361656" cy="523220"/>
          </a:xfrm>
          <a:prstGeom prst="rect">
            <a:avLst/>
          </a:prstGeom>
        </p:spPr>
        <p:txBody>
          <a:bodyPr wrap="square">
            <a:spAutoFit/>
          </a:bodyPr>
          <a:lstStyle/>
          <a:p>
            <a:pPr algn="ctr"/>
            <a:r>
              <a:rPr lang="ar-SA" sz="2800" b="1" dirty="0">
                <a:solidFill>
                  <a:srgbClr val="FF0000"/>
                </a:solidFill>
              </a:rPr>
              <a:t>ينقسِم التقرير لعدة أنواع، </a:t>
            </a:r>
            <a:r>
              <a:rPr lang="ar-SA" sz="2800" b="1" dirty="0" smtClean="0">
                <a:solidFill>
                  <a:srgbClr val="FF0000"/>
                </a:solidFill>
              </a:rPr>
              <a:t>وأهمها</a:t>
            </a:r>
            <a:endParaRPr lang="ar-SA" sz="2800" b="1" dirty="0">
              <a:solidFill>
                <a:srgbClr val="FF0000"/>
              </a:solidFill>
            </a:endParaRP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3" name="شكل بيضاوي 2"/>
          <p:cNvSpPr/>
          <p:nvPr/>
        </p:nvSpPr>
        <p:spPr>
          <a:xfrm>
            <a:off x="4427984" y="2334136"/>
            <a:ext cx="2160240" cy="22148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من ناحية الزمن</a:t>
            </a:r>
            <a:endParaRPr lang="ar-SA" sz="3200" b="1" dirty="0"/>
          </a:p>
        </p:txBody>
      </p:sp>
      <p:sp>
        <p:nvSpPr>
          <p:cNvPr id="15" name="شكل بيضاوي 14"/>
          <p:cNvSpPr/>
          <p:nvPr/>
        </p:nvSpPr>
        <p:spPr>
          <a:xfrm>
            <a:off x="755576" y="2359555"/>
            <a:ext cx="2160240" cy="221483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من ناحية التوجيه</a:t>
            </a:r>
            <a:endParaRPr lang="ar-SA" sz="3200" b="1" dirty="0"/>
          </a:p>
        </p:txBody>
      </p:sp>
      <p:sp>
        <p:nvSpPr>
          <p:cNvPr id="4" name="سهم إلى اليسار واليمين والأعلى 3"/>
          <p:cNvSpPr/>
          <p:nvPr/>
        </p:nvSpPr>
        <p:spPr>
          <a:xfrm>
            <a:off x="2915816" y="1700808"/>
            <a:ext cx="1512168" cy="1940177"/>
          </a:xfrm>
          <a:prstGeom prst="leftRigh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بيضاوي 15"/>
          <p:cNvSpPr/>
          <p:nvPr/>
        </p:nvSpPr>
        <p:spPr>
          <a:xfrm>
            <a:off x="5588496" y="4548966"/>
            <a:ext cx="1215752" cy="117213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دورية</a:t>
            </a:r>
            <a:endParaRPr lang="ar-SA" sz="2000" b="1" dirty="0"/>
          </a:p>
        </p:txBody>
      </p:sp>
      <p:sp>
        <p:nvSpPr>
          <p:cNvPr id="17" name="شكل بيضاوي 16"/>
          <p:cNvSpPr/>
          <p:nvPr/>
        </p:nvSpPr>
        <p:spPr>
          <a:xfrm>
            <a:off x="4292352" y="4561121"/>
            <a:ext cx="1215752" cy="117213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طارئة</a:t>
            </a:r>
            <a:endParaRPr lang="ar-SA" sz="2000" b="1" dirty="0"/>
          </a:p>
        </p:txBody>
      </p:sp>
      <p:sp>
        <p:nvSpPr>
          <p:cNvPr id="18" name="شكل بيضاوي 17"/>
          <p:cNvSpPr/>
          <p:nvPr/>
        </p:nvSpPr>
        <p:spPr>
          <a:xfrm>
            <a:off x="1979712" y="4547473"/>
            <a:ext cx="1215752" cy="11721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داخلية</a:t>
            </a:r>
          </a:p>
        </p:txBody>
      </p:sp>
      <p:sp>
        <p:nvSpPr>
          <p:cNvPr id="19" name="شكل بيضاوي 18"/>
          <p:cNvSpPr/>
          <p:nvPr/>
        </p:nvSpPr>
        <p:spPr>
          <a:xfrm>
            <a:off x="547936" y="4561121"/>
            <a:ext cx="1215752" cy="11721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خارجية</a:t>
            </a:r>
          </a:p>
        </p:txBody>
      </p:sp>
      <p:sp>
        <p:nvSpPr>
          <p:cNvPr id="20" name="سهم إلى اليسار واليمين والأعلى 19"/>
          <p:cNvSpPr/>
          <p:nvPr/>
        </p:nvSpPr>
        <p:spPr>
          <a:xfrm>
            <a:off x="5233194" y="4319411"/>
            <a:ext cx="607876" cy="970088"/>
          </a:xfrm>
          <a:prstGeom prst="leftRigh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سهم إلى اليسار واليمين والأعلى 20"/>
          <p:cNvSpPr/>
          <p:nvPr/>
        </p:nvSpPr>
        <p:spPr>
          <a:xfrm>
            <a:off x="1531758" y="4331332"/>
            <a:ext cx="607876" cy="970088"/>
          </a:xfrm>
          <a:prstGeom prst="leftRigh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23165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122" name="Picture 2" descr="نتيجة بحث الصور عن بسم الل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238375"/>
            <a:ext cx="192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82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20</a:t>
            </a:fld>
            <a:endParaRPr lang="ar-SA"/>
          </a:p>
        </p:txBody>
      </p:sp>
      <p:sp>
        <p:nvSpPr>
          <p:cNvPr id="2" name="مستطيل 1"/>
          <p:cNvSpPr/>
          <p:nvPr/>
        </p:nvSpPr>
        <p:spPr>
          <a:xfrm>
            <a:off x="611560" y="1103833"/>
            <a:ext cx="6120680" cy="5016758"/>
          </a:xfrm>
          <a:prstGeom prst="rect">
            <a:avLst/>
          </a:prstGeom>
        </p:spPr>
        <p:txBody>
          <a:bodyPr wrap="square">
            <a:spAutoFit/>
          </a:bodyPr>
          <a:lstStyle/>
          <a:p>
            <a:pPr algn="justLow">
              <a:spcBef>
                <a:spcPts val="1200"/>
              </a:spcBef>
            </a:pPr>
            <a:r>
              <a:rPr lang="ar-SA" sz="2000" dirty="0" smtClean="0"/>
              <a:t>وهناك تصنيفات أخرى للتقارير </a:t>
            </a:r>
            <a:r>
              <a:rPr lang="ar-SA" sz="2000" dirty="0"/>
              <a:t>على ضوء العوامل الآتية</a:t>
            </a:r>
            <a:r>
              <a:rPr lang="en-US" sz="2000" dirty="0" smtClean="0"/>
              <a:t>:</a:t>
            </a:r>
          </a:p>
          <a:p>
            <a:pPr marL="342900" indent="-342900" algn="justLow">
              <a:spcBef>
                <a:spcPts val="1200"/>
              </a:spcBef>
              <a:buFont typeface="Arial" pitchFamily="34" charset="0"/>
              <a:buChar char="•"/>
            </a:pPr>
            <a:r>
              <a:rPr lang="ar-SA" sz="2000" dirty="0" smtClean="0"/>
              <a:t>الموضوع</a:t>
            </a:r>
            <a:r>
              <a:rPr lang="ar-SA" sz="2000" dirty="0"/>
              <a:t>: مالية/ </a:t>
            </a:r>
            <a:r>
              <a:rPr lang="ar-SA" sz="2000" dirty="0" smtClean="0"/>
              <a:t> محاسبية</a:t>
            </a:r>
            <a:r>
              <a:rPr lang="ar-SA" sz="2000" dirty="0"/>
              <a:t>/ </a:t>
            </a:r>
            <a:r>
              <a:rPr lang="ar-SA" sz="2000" dirty="0" smtClean="0"/>
              <a:t> إدارية</a:t>
            </a:r>
            <a:r>
              <a:rPr lang="en-US" sz="2000" dirty="0"/>
              <a:t>/ </a:t>
            </a:r>
            <a:r>
              <a:rPr lang="ar-SA" sz="2000" dirty="0" smtClean="0"/>
              <a:t> تسويقية</a:t>
            </a:r>
            <a:r>
              <a:rPr lang="en-US" sz="2000" dirty="0"/>
              <a:t>. </a:t>
            </a:r>
            <a:endParaRPr lang="en-US" sz="2000" dirty="0" smtClean="0">
              <a:sym typeface="Wingdings 2"/>
            </a:endParaRPr>
          </a:p>
          <a:p>
            <a:pPr marL="342900" indent="-342900" algn="justLow">
              <a:spcBef>
                <a:spcPts val="1200"/>
              </a:spcBef>
              <a:buFont typeface="Arial" pitchFamily="34" charset="0"/>
              <a:buChar char="•"/>
            </a:pPr>
            <a:r>
              <a:rPr lang="ar-SA" sz="2000" dirty="0" smtClean="0"/>
              <a:t>تقارير </a:t>
            </a:r>
            <a:r>
              <a:rPr lang="ar-SA" sz="2000" dirty="0"/>
              <a:t>تقدم العمل</a:t>
            </a:r>
            <a:r>
              <a:rPr lang="en-US" sz="2000" dirty="0"/>
              <a:t>. </a:t>
            </a:r>
            <a:endParaRPr lang="en-US" sz="2000" dirty="0" smtClean="0">
              <a:sym typeface="Wingdings 2"/>
            </a:endParaRPr>
          </a:p>
          <a:p>
            <a:pPr marL="342900" indent="-342900" algn="justLow">
              <a:spcBef>
                <a:spcPts val="1200"/>
              </a:spcBef>
              <a:buFont typeface="Arial" pitchFamily="34" charset="0"/>
              <a:buChar char="•"/>
            </a:pPr>
            <a:r>
              <a:rPr lang="ar-SA" sz="2000" dirty="0" smtClean="0"/>
              <a:t>سلطة </a:t>
            </a:r>
            <a:r>
              <a:rPr lang="ar-SA" sz="2000" dirty="0"/>
              <a:t>التكليف: </a:t>
            </a:r>
            <a:r>
              <a:rPr lang="ar-SA" sz="2000" dirty="0" err="1"/>
              <a:t>بناءاً</a:t>
            </a:r>
            <a:r>
              <a:rPr lang="ar-SA" sz="2000" dirty="0"/>
              <a:t> على تكليف رسمي من سلطة أعلى لإنجاز </a:t>
            </a:r>
            <a:r>
              <a:rPr lang="ar-SA" sz="2000" dirty="0" smtClean="0"/>
              <a:t>مهمة.</a:t>
            </a:r>
            <a:endParaRPr lang="en-US" sz="2000" dirty="0" smtClean="0"/>
          </a:p>
          <a:p>
            <a:pPr marL="342900" indent="-342900" algn="justLow">
              <a:spcBef>
                <a:spcPts val="1200"/>
              </a:spcBef>
              <a:buFont typeface="Arial" pitchFamily="34" charset="0"/>
              <a:buChar char="•"/>
            </a:pPr>
            <a:r>
              <a:rPr lang="ar-SA" sz="2000" dirty="0" smtClean="0"/>
              <a:t>تقارير رسمية: وفق إجراءات معينة لا يجوز تجاوزها</a:t>
            </a:r>
            <a:endParaRPr lang="en-US" sz="2000" dirty="0" smtClean="0">
              <a:sym typeface="Wingdings 2"/>
            </a:endParaRPr>
          </a:p>
          <a:p>
            <a:pPr marL="342900" indent="-342900" algn="justLow">
              <a:spcBef>
                <a:spcPts val="1200"/>
              </a:spcBef>
              <a:buFont typeface="Arial" pitchFamily="34" charset="0"/>
              <a:buChar char="•"/>
            </a:pPr>
            <a:r>
              <a:rPr lang="ar-SA" sz="2000" dirty="0" smtClean="0"/>
              <a:t> تقارير </a:t>
            </a:r>
            <a:r>
              <a:rPr lang="ar-SA" sz="2000" dirty="0"/>
              <a:t>غير رسمية عادة ما تتم داخل الإدارة </a:t>
            </a:r>
            <a:r>
              <a:rPr lang="ar-SA" sz="2000" dirty="0" smtClean="0"/>
              <a:t>الواحدة</a:t>
            </a:r>
            <a:r>
              <a:rPr lang="en-US" sz="2000" dirty="0" smtClean="0"/>
              <a:t>. </a:t>
            </a:r>
            <a:endParaRPr lang="en-US" sz="2000" dirty="0" smtClean="0">
              <a:sym typeface="Wingdings 2"/>
            </a:endParaRPr>
          </a:p>
          <a:p>
            <a:pPr marL="342900" indent="-342900" algn="justLow">
              <a:spcBef>
                <a:spcPts val="1200"/>
              </a:spcBef>
              <a:buFont typeface="Arial" pitchFamily="34" charset="0"/>
              <a:buChar char="•"/>
            </a:pPr>
            <a:r>
              <a:rPr lang="ar-SA" sz="2000" dirty="0" smtClean="0"/>
              <a:t>الحجم</a:t>
            </a:r>
            <a:r>
              <a:rPr lang="ar-SA" sz="2000" dirty="0"/>
              <a:t>: من حيث الطول والقصر</a:t>
            </a:r>
            <a:r>
              <a:rPr lang="en-US" sz="2000" dirty="0"/>
              <a:t>. </a:t>
            </a:r>
            <a:endParaRPr lang="en-US" sz="2000" dirty="0" smtClean="0">
              <a:sym typeface="Wingdings 2"/>
            </a:endParaRPr>
          </a:p>
          <a:p>
            <a:pPr marL="342900" indent="-342900" algn="justLow">
              <a:spcBef>
                <a:spcPts val="1200"/>
              </a:spcBef>
              <a:buFont typeface="Arial" pitchFamily="34" charset="0"/>
              <a:buChar char="•"/>
            </a:pPr>
            <a:r>
              <a:rPr lang="ar-SA" sz="2000" dirty="0" smtClean="0"/>
              <a:t>هيئة </a:t>
            </a:r>
            <a:r>
              <a:rPr lang="ar-SA" sz="2000" dirty="0"/>
              <a:t>وشكل التقرير: شفوي أو مكتوب</a:t>
            </a:r>
            <a:r>
              <a:rPr lang="en-US" sz="2000" dirty="0"/>
              <a:t>. </a:t>
            </a:r>
            <a:endParaRPr lang="ar-SA" sz="2000" dirty="0" smtClean="0">
              <a:sym typeface="Wingdings 2"/>
            </a:endParaRPr>
          </a:p>
          <a:p>
            <a:pPr marL="342900" indent="-342900" algn="justLow">
              <a:spcBef>
                <a:spcPts val="1200"/>
              </a:spcBef>
              <a:buFont typeface="Arial" pitchFamily="34" charset="0"/>
              <a:buChar char="•"/>
            </a:pPr>
            <a:r>
              <a:rPr lang="ar-SA" sz="2000" dirty="0" smtClean="0"/>
              <a:t>الغرض</a:t>
            </a:r>
            <a:r>
              <a:rPr lang="ar-SA" sz="2000" dirty="0"/>
              <a:t>: </a:t>
            </a:r>
            <a:r>
              <a:rPr lang="ar-SA" sz="2000" dirty="0" smtClean="0"/>
              <a:t>تنسيق، </a:t>
            </a:r>
            <a:r>
              <a:rPr lang="ar-SA" sz="2000" dirty="0"/>
              <a:t>إعطاء معلومات، … الخ</a:t>
            </a:r>
            <a:r>
              <a:rPr lang="en-US" sz="2000" dirty="0"/>
              <a:t>. </a:t>
            </a:r>
            <a:endParaRPr lang="en-US" sz="2000" dirty="0" smtClean="0">
              <a:sym typeface="Wingdings 2"/>
            </a:endParaRPr>
          </a:p>
          <a:p>
            <a:pPr marL="342900" indent="-342900" algn="justLow">
              <a:spcBef>
                <a:spcPts val="1200"/>
              </a:spcBef>
              <a:buFont typeface="Arial" pitchFamily="34" charset="0"/>
              <a:buChar char="•"/>
            </a:pPr>
            <a:r>
              <a:rPr lang="ar-SA" sz="2000" dirty="0" smtClean="0"/>
              <a:t>دورة </a:t>
            </a:r>
            <a:r>
              <a:rPr lang="ar-SA" sz="2000" dirty="0"/>
              <a:t>التقرير: رأسية، أفقية، متعددة الاتجاهات</a:t>
            </a:r>
            <a:r>
              <a:rPr lang="en-US" sz="2000" dirty="0"/>
              <a:t>. </a:t>
            </a:r>
            <a:endParaRPr lang="en-US" sz="2000" dirty="0" smtClean="0">
              <a:sym typeface="Wingdings 2"/>
            </a:endParaRPr>
          </a:p>
          <a:p>
            <a:pPr marL="342900" indent="-342900" algn="justLow">
              <a:spcBef>
                <a:spcPts val="1200"/>
              </a:spcBef>
              <a:buFont typeface="Arial" pitchFamily="34" charset="0"/>
              <a:buChar char="•"/>
            </a:pPr>
            <a:r>
              <a:rPr lang="en-US" sz="2000" dirty="0" smtClean="0"/>
              <a:t> </a:t>
            </a:r>
            <a:r>
              <a:rPr lang="ar-SA" sz="2000" dirty="0"/>
              <a:t>المستويات: دولية، وطنية، قطاعي، الوحدة</a:t>
            </a:r>
            <a:r>
              <a:rPr lang="en-US" sz="2000" dirty="0"/>
              <a:t>.</a:t>
            </a: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00350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21</a:t>
            </a:fld>
            <a:endParaRPr lang="ar-SA"/>
          </a:p>
        </p:txBody>
      </p:sp>
      <p:sp>
        <p:nvSpPr>
          <p:cNvPr id="2" name="مستطيل 1"/>
          <p:cNvSpPr/>
          <p:nvPr/>
        </p:nvSpPr>
        <p:spPr>
          <a:xfrm>
            <a:off x="539552" y="1052736"/>
            <a:ext cx="6336704" cy="5170646"/>
          </a:xfrm>
          <a:prstGeom prst="rect">
            <a:avLst/>
          </a:prstGeom>
        </p:spPr>
        <p:txBody>
          <a:bodyPr wrap="square">
            <a:spAutoFit/>
          </a:bodyPr>
          <a:lstStyle/>
          <a:p>
            <a:pPr algn="justLow"/>
            <a:r>
              <a:rPr lang="ar-SA" sz="2000" dirty="0" smtClean="0"/>
              <a:t>كما يمكن تصنيف التقارير </a:t>
            </a:r>
            <a:r>
              <a:rPr lang="ar-SA" sz="2000" dirty="0"/>
              <a:t>بحسب المجالات و الموضوعات</a:t>
            </a:r>
            <a:r>
              <a:rPr lang="en-US" sz="2000" dirty="0"/>
              <a:t> </a:t>
            </a:r>
            <a:r>
              <a:rPr lang="en-US" sz="2000" dirty="0" smtClean="0"/>
              <a:t>:</a:t>
            </a:r>
            <a:endParaRPr lang="en-US" sz="2000" dirty="0"/>
          </a:p>
          <a:p>
            <a:pPr algn="justLow">
              <a:spcBef>
                <a:spcPts val="1200"/>
              </a:spcBef>
            </a:pPr>
            <a:r>
              <a:rPr lang="ar-SA" sz="2000" dirty="0" smtClean="0"/>
              <a:t>- تقارير </a:t>
            </a:r>
            <a:r>
              <a:rPr lang="ar-SA" sz="2000" dirty="0"/>
              <a:t>تكتب عن فرد أو </a:t>
            </a:r>
            <a:r>
              <a:rPr lang="ar-SA" sz="2000" dirty="0" smtClean="0"/>
              <a:t>جماعة ( </a:t>
            </a:r>
            <a:r>
              <a:rPr lang="ar-SA" sz="2000" dirty="0"/>
              <a:t>مقابلة مثلا) أو مؤسسة أو عن دورة دراسية أو ظاهرة أو </a:t>
            </a:r>
            <a:r>
              <a:rPr lang="ar-SA" sz="2000" dirty="0" smtClean="0"/>
              <a:t>غيرها</a:t>
            </a:r>
            <a:r>
              <a:rPr lang="ar-SA" sz="2000" dirty="0"/>
              <a:t>.</a:t>
            </a:r>
            <a:endParaRPr lang="en-US" sz="2000" dirty="0"/>
          </a:p>
          <a:p>
            <a:pPr algn="justLow">
              <a:spcBef>
                <a:spcPts val="1200"/>
              </a:spcBef>
            </a:pPr>
            <a:r>
              <a:rPr lang="ar-SA" sz="2000" dirty="0"/>
              <a:t>- </a:t>
            </a:r>
            <a:r>
              <a:rPr lang="ar-SA" sz="2000" dirty="0" smtClean="0"/>
              <a:t>تقارير </a:t>
            </a:r>
            <a:r>
              <a:rPr lang="ar-SA" sz="2000" dirty="0"/>
              <a:t>تكتب عن كتاب أو محاضرة أو </a:t>
            </a:r>
            <a:r>
              <a:rPr lang="ar-SA" sz="2000" dirty="0" smtClean="0"/>
              <a:t>مؤتمر.</a:t>
            </a:r>
            <a:endParaRPr lang="ar-SA" sz="2000" dirty="0"/>
          </a:p>
          <a:p>
            <a:pPr algn="justLow">
              <a:spcBef>
                <a:spcPts val="1200"/>
              </a:spcBef>
            </a:pPr>
            <a:r>
              <a:rPr lang="ar-SA" sz="2000" dirty="0" smtClean="0"/>
              <a:t>- تقارير </a:t>
            </a:r>
            <a:r>
              <a:rPr lang="ar-SA" sz="2000" dirty="0"/>
              <a:t>لتقديم خطط للبحث في الدراسات أو الأبحاث </a:t>
            </a:r>
            <a:r>
              <a:rPr lang="ar-SA" sz="2000" dirty="0" smtClean="0"/>
              <a:t>العليا.</a:t>
            </a:r>
            <a:endParaRPr lang="ar-SA" sz="2000" dirty="0"/>
          </a:p>
          <a:p>
            <a:pPr algn="justLow">
              <a:spcBef>
                <a:spcPts val="1200"/>
              </a:spcBef>
            </a:pPr>
            <a:r>
              <a:rPr lang="ar-SA" sz="2000" dirty="0" smtClean="0"/>
              <a:t>- تقارير </a:t>
            </a:r>
            <a:r>
              <a:rPr lang="ar-SA" sz="2000" dirty="0"/>
              <a:t>ذات طابع مهني مثل التقارير الهندسية أو </a:t>
            </a:r>
            <a:r>
              <a:rPr lang="ar-SA" sz="2000" dirty="0" smtClean="0"/>
              <a:t>الطبية.</a:t>
            </a:r>
          </a:p>
          <a:p>
            <a:pPr algn="justLow">
              <a:spcBef>
                <a:spcPts val="1200"/>
              </a:spcBef>
            </a:pPr>
            <a:r>
              <a:rPr lang="ar-SA" sz="2000" dirty="0" smtClean="0"/>
              <a:t>- </a:t>
            </a:r>
            <a:r>
              <a:rPr lang="ar-SA" sz="2000" dirty="0"/>
              <a:t>تقارير عامة تنشر و </a:t>
            </a:r>
            <a:r>
              <a:rPr lang="ar-SA" sz="2000" dirty="0" smtClean="0"/>
              <a:t>تذاع.</a:t>
            </a:r>
          </a:p>
          <a:p>
            <a:pPr algn="justLow"/>
            <a:endParaRPr lang="en-US" sz="2000" dirty="0" smtClean="0"/>
          </a:p>
          <a:p>
            <a:pPr algn="justLow"/>
            <a:r>
              <a:rPr lang="ar-SA" sz="2000" dirty="0" smtClean="0"/>
              <a:t>وقد </a:t>
            </a:r>
            <a:r>
              <a:rPr lang="ar-SA" sz="2000" dirty="0"/>
              <a:t>تم </a:t>
            </a:r>
            <a:r>
              <a:rPr lang="ar-SA" sz="2000" dirty="0" smtClean="0"/>
              <a:t>تقسيمها </a:t>
            </a:r>
            <a:r>
              <a:rPr lang="ar-SA" sz="2000" dirty="0"/>
              <a:t>بصفة عامة من حيث الشكل إلى</a:t>
            </a:r>
            <a:r>
              <a:rPr lang="en-US" sz="2000" dirty="0" smtClean="0"/>
              <a:t>:</a:t>
            </a:r>
          </a:p>
          <a:p>
            <a:pPr algn="justLow"/>
            <a:r>
              <a:rPr lang="en-US" sz="2000" dirty="0" smtClean="0">
                <a:solidFill>
                  <a:srgbClr val="FF0000"/>
                </a:solidFill>
              </a:rPr>
              <a:t>•</a:t>
            </a:r>
            <a:r>
              <a:rPr lang="ar-SA" sz="2000" dirty="0" smtClean="0">
                <a:solidFill>
                  <a:srgbClr val="FF0000"/>
                </a:solidFill>
              </a:rPr>
              <a:t> تقارير </a:t>
            </a:r>
            <a:r>
              <a:rPr lang="ar-SA" sz="2000" dirty="0">
                <a:solidFill>
                  <a:srgbClr val="FF0000"/>
                </a:solidFill>
              </a:rPr>
              <a:t>إعلامية </a:t>
            </a:r>
            <a:r>
              <a:rPr lang="ar-SA" sz="2000" dirty="0" smtClean="0"/>
              <a:t>(تقارير المعلومات) </a:t>
            </a:r>
          </a:p>
          <a:p>
            <a:pPr algn="justLow"/>
            <a:r>
              <a:rPr lang="en-US" sz="2000" dirty="0" smtClean="0">
                <a:solidFill>
                  <a:srgbClr val="FF0000"/>
                </a:solidFill>
              </a:rPr>
              <a:t>•</a:t>
            </a:r>
            <a:r>
              <a:rPr lang="ar-SA" sz="2000" dirty="0" smtClean="0">
                <a:solidFill>
                  <a:srgbClr val="FF0000"/>
                </a:solidFill>
              </a:rPr>
              <a:t> تقارير تحليلية</a:t>
            </a:r>
            <a:r>
              <a:rPr lang="en-US" sz="2000" dirty="0" smtClean="0">
                <a:solidFill>
                  <a:srgbClr val="FF0000"/>
                </a:solidFill>
              </a:rPr>
              <a:t>: </a:t>
            </a:r>
            <a:endParaRPr lang="en-US" sz="2000" dirty="0">
              <a:solidFill>
                <a:srgbClr val="FF0000"/>
              </a:solidFill>
            </a:endParaRPr>
          </a:p>
          <a:p>
            <a:pPr algn="justLow"/>
            <a:r>
              <a:rPr lang="ar-SA" sz="2000" dirty="0" smtClean="0"/>
              <a:t>نقل </a:t>
            </a:r>
            <a:r>
              <a:rPr lang="ar-SA" sz="2000" dirty="0"/>
              <a:t>الحقائق او </a:t>
            </a:r>
            <a:r>
              <a:rPr lang="ar-SA" sz="2000" dirty="0" smtClean="0"/>
              <a:t>تقييمها</a:t>
            </a:r>
            <a:endParaRPr lang="ar-SA" sz="2000" dirty="0"/>
          </a:p>
          <a:p>
            <a:pPr algn="justLow"/>
            <a:r>
              <a:rPr lang="ar-SA" sz="2000" dirty="0" smtClean="0"/>
              <a:t>تحليل </a:t>
            </a:r>
            <a:r>
              <a:rPr lang="ar-SA" sz="2000" dirty="0"/>
              <a:t>الحقائق و </a:t>
            </a:r>
            <a:r>
              <a:rPr lang="ar-SA" sz="2000" dirty="0" smtClean="0"/>
              <a:t>تفسيرها</a:t>
            </a:r>
            <a:endParaRPr lang="ar-SA" sz="2000" dirty="0"/>
          </a:p>
          <a:p>
            <a:pPr algn="justLow"/>
            <a:r>
              <a:rPr lang="ar-SA" sz="2000" dirty="0"/>
              <a:t>ا</a:t>
            </a:r>
            <a:r>
              <a:rPr lang="ar-SA" sz="2000" dirty="0" smtClean="0"/>
              <a:t>لتوصية </a:t>
            </a:r>
            <a:r>
              <a:rPr lang="ar-SA" sz="2000" dirty="0"/>
              <a:t>باتخاذ إجراءات ما </a:t>
            </a:r>
            <a:r>
              <a:rPr lang="ar-SA" sz="2000" dirty="0" smtClean="0"/>
              <a:t>بشأنها</a:t>
            </a:r>
            <a:endParaRPr lang="en-US" sz="20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أساسيات الكتابة الفنية</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6876256" y="193425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أساسيات الكتابة الفنية</a:t>
            </a:r>
            <a:endParaRPr lang="en-US" sz="1600" b="1" dirty="0">
              <a:solidFill>
                <a:srgbClr val="FF0000"/>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720981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22</a:t>
            </a:fld>
            <a:endParaRPr lang="ar-SA"/>
          </a:p>
        </p:txBody>
      </p:sp>
      <p:pic>
        <p:nvPicPr>
          <p:cNvPr id="2050" name="Picture 2" descr="https://pbs.twimg.com/media/Cd6cuV0W4AA06Nk.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303" y="3991322"/>
            <a:ext cx="2746799" cy="2746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bs.twimg.com/media/Cd6ckkBXIAEyTh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91322"/>
            <a:ext cx="2822054" cy="28220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bs.twimg.com/media/Cd6cbCRW0AAeTQ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894978"/>
            <a:ext cx="2822054" cy="28220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pbs.twimg.com/media/Cd6cR1hW0AA2S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894978"/>
            <a:ext cx="2822054" cy="2822054"/>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p:cNvSpPr txBox="1"/>
          <p:nvPr/>
        </p:nvSpPr>
        <p:spPr>
          <a:xfrm>
            <a:off x="3563888" y="46365"/>
            <a:ext cx="2592288" cy="646331"/>
          </a:xfrm>
          <a:prstGeom prst="rect">
            <a:avLst/>
          </a:prstGeom>
          <a:noFill/>
        </p:spPr>
        <p:txBody>
          <a:bodyPr wrap="square" rtlCol="1">
            <a:spAutoFit/>
          </a:bodyPr>
          <a:lstStyle/>
          <a:p>
            <a:pPr algn="ctr"/>
            <a:r>
              <a:rPr lang="ar-SA" sz="3600" b="1" u="sng" dirty="0" smtClean="0">
                <a:solidFill>
                  <a:schemeClr val="accent1">
                    <a:lumMod val="50000"/>
                  </a:schemeClr>
                </a:solidFill>
              </a:rPr>
              <a:t>فائدة إدارية</a:t>
            </a:r>
            <a:endParaRPr lang="ar-SA" sz="3600" b="1" u="sng" dirty="0">
              <a:solidFill>
                <a:schemeClr val="accent1">
                  <a:lumMod val="50000"/>
                </a:schemeClr>
              </a:solidFill>
            </a:endParaRPr>
          </a:p>
        </p:txBody>
      </p:sp>
    </p:spTree>
    <p:extLst>
      <p:ext uri="{BB962C8B-B14F-4D97-AF65-F5344CB8AC3E}">
        <p14:creationId xmlns:p14="http://schemas.microsoft.com/office/powerpoint/2010/main" val="3000349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23</a:t>
            </a:fld>
            <a:endParaRPr lang="ar-SA"/>
          </a:p>
        </p:txBody>
      </p:sp>
      <p:sp>
        <p:nvSpPr>
          <p:cNvPr id="4" name="مربع نص 3"/>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dirty="0"/>
              <a:t>التقرير الفني الجيد</a:t>
            </a:r>
          </a:p>
        </p:txBody>
      </p:sp>
    </p:spTree>
    <p:extLst>
      <p:ext uri="{BB962C8B-B14F-4D97-AF65-F5344CB8AC3E}">
        <p14:creationId xmlns:p14="http://schemas.microsoft.com/office/powerpoint/2010/main" val="3525136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24</a:t>
            </a:fld>
            <a:endParaRPr lang="ar-SA"/>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التقرير الفني الجيد</a:t>
            </a:r>
            <a:endParaRPr lang="ar-SA" sz="2800" dirty="0">
              <a:solidFill>
                <a:schemeClr val="accent6">
                  <a:lumMod val="50000"/>
                </a:schemeClr>
              </a:solidFill>
            </a:endParaRPr>
          </a:p>
        </p:txBody>
      </p:sp>
      <p:sp>
        <p:nvSpPr>
          <p:cNvPr id="2" name="مستطيل 1"/>
          <p:cNvSpPr/>
          <p:nvPr/>
        </p:nvSpPr>
        <p:spPr>
          <a:xfrm>
            <a:off x="457200" y="1103833"/>
            <a:ext cx="6419056" cy="3970318"/>
          </a:xfrm>
          <a:prstGeom prst="rect">
            <a:avLst/>
          </a:prstGeom>
        </p:spPr>
        <p:txBody>
          <a:bodyPr wrap="square">
            <a:spAutoFit/>
          </a:bodyPr>
          <a:lstStyle/>
          <a:p>
            <a:pPr algn="justLow"/>
            <a:endParaRPr lang="ar-SA" sz="2800" dirty="0" smtClean="0"/>
          </a:p>
          <a:p>
            <a:pPr algn="justLow"/>
            <a:r>
              <a:rPr lang="ar-SA" sz="2800" dirty="0" smtClean="0"/>
              <a:t>التقارير </a:t>
            </a:r>
            <a:r>
              <a:rPr lang="ar-SA" sz="2800" dirty="0"/>
              <a:t>المكتوبة بشكل جيد تُمكن القارئ من الوصول إلى المعلومة التي يريدها بسهولة وتُمكنه من فهم الموضوع وبالتالي تُساعدنا على اتخاذ القرارات السليمة. </a:t>
            </a:r>
            <a:endParaRPr lang="ar-SA" sz="2800" dirty="0" smtClean="0"/>
          </a:p>
          <a:p>
            <a:pPr algn="justLow"/>
            <a:endParaRPr lang="ar-SA" sz="2800" dirty="0" smtClean="0"/>
          </a:p>
          <a:p>
            <a:pPr algn="justLow"/>
            <a:r>
              <a:rPr lang="ar-SA" sz="2800" dirty="0" smtClean="0"/>
              <a:t>وكذلك </a:t>
            </a:r>
            <a:r>
              <a:rPr lang="ar-SA" sz="2800" dirty="0"/>
              <a:t>فإن الأخطاء في كتابة التقارير تؤدي إلى مشاكل عديدة مثل الحاجة إلى طلب معلومات إضافية أو طلب إعادة كتابة التقرير أو إضاعة وقت كبير في قراءة أو فهم التقرير أو فهم الموضوع بشكل </a:t>
            </a:r>
            <a:r>
              <a:rPr lang="ar-SA" sz="2800" dirty="0" smtClean="0"/>
              <a:t>خاطئ</a:t>
            </a:r>
            <a:r>
              <a:rPr lang="ar-SA" sz="2800" dirty="0"/>
              <a:t>.</a:t>
            </a:r>
            <a:endParaRPr lang="en-US" sz="2800" dirty="0"/>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6876256" y="265433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b="1" dirty="0">
                <a:solidFill>
                  <a:srgbClr val="FF0000"/>
                </a:solidFill>
              </a:rPr>
              <a:t>التقرير الفني الجيد</a:t>
            </a:r>
            <a:endParaRPr lang="en-US" b="1" dirty="0">
              <a:solidFill>
                <a:srgbClr val="FF0000"/>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686282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25</a:t>
            </a:fld>
            <a:endParaRPr lang="ar-SA"/>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التقرير الفني الجيد</a:t>
            </a:r>
            <a:endParaRPr lang="ar-SA" sz="2800" dirty="0">
              <a:solidFill>
                <a:schemeClr val="accent6">
                  <a:lumMod val="50000"/>
                </a:schemeClr>
              </a:solidFill>
            </a:endParaRPr>
          </a:p>
        </p:txBody>
      </p:sp>
      <p:sp>
        <p:nvSpPr>
          <p:cNvPr id="2" name="مستطيل 1"/>
          <p:cNvSpPr/>
          <p:nvPr/>
        </p:nvSpPr>
        <p:spPr>
          <a:xfrm>
            <a:off x="457200" y="1103833"/>
            <a:ext cx="6419056" cy="5201424"/>
          </a:xfrm>
          <a:prstGeom prst="rect">
            <a:avLst/>
          </a:prstGeom>
        </p:spPr>
        <p:txBody>
          <a:bodyPr wrap="square">
            <a:spAutoFit/>
          </a:bodyPr>
          <a:lstStyle/>
          <a:p>
            <a:pPr algn="justLow"/>
            <a:r>
              <a:rPr lang="ar-SA" sz="2200" dirty="0"/>
              <a:t>التقرير الجيد هو </a:t>
            </a:r>
            <a:r>
              <a:rPr lang="ar-SA" sz="2200" dirty="0" smtClean="0"/>
              <a:t>الذي يمتاز من حيث </a:t>
            </a:r>
            <a:r>
              <a:rPr lang="ar-SA" sz="3200" b="1" dirty="0" smtClean="0">
                <a:solidFill>
                  <a:srgbClr val="FF0000"/>
                </a:solidFill>
              </a:rPr>
              <a:t>المحتوى</a:t>
            </a:r>
            <a:r>
              <a:rPr lang="ar-SA" sz="3200" dirty="0" smtClean="0">
                <a:solidFill>
                  <a:srgbClr val="FF0000"/>
                </a:solidFill>
              </a:rPr>
              <a:t> </a:t>
            </a:r>
            <a:r>
              <a:rPr lang="ar-SA" sz="2200" dirty="0" smtClean="0"/>
              <a:t>بـ : </a:t>
            </a:r>
            <a:endParaRPr lang="ar-SA" sz="2200" dirty="0"/>
          </a:p>
          <a:p>
            <a:pPr marL="342900" indent="-342900" algn="justLow">
              <a:spcBef>
                <a:spcPts val="1200"/>
              </a:spcBef>
              <a:buFont typeface="Arial" panose="020B0604020202020204" pitchFamily="34" charset="0"/>
              <a:buChar char="•"/>
            </a:pPr>
            <a:r>
              <a:rPr lang="ar-SA" sz="2200" dirty="0" smtClean="0"/>
              <a:t>تحقيق </a:t>
            </a:r>
            <a:r>
              <a:rPr lang="ar-SA" sz="2200" u="sng" dirty="0" smtClean="0"/>
              <a:t>السبب </a:t>
            </a:r>
            <a:r>
              <a:rPr lang="ar-SA" sz="2200" dirty="0"/>
              <a:t>من </a:t>
            </a:r>
            <a:r>
              <a:rPr lang="ar-SA" sz="2200" dirty="0" smtClean="0"/>
              <a:t>كِتابته.</a:t>
            </a:r>
            <a:endParaRPr lang="ar-SA" sz="2200" dirty="0"/>
          </a:p>
          <a:p>
            <a:pPr marL="342900" indent="-342900" algn="justLow">
              <a:spcBef>
                <a:spcPts val="1200"/>
              </a:spcBef>
              <a:buFont typeface="Arial" panose="020B0604020202020204" pitchFamily="34" charset="0"/>
              <a:buChar char="•"/>
            </a:pPr>
            <a:r>
              <a:rPr lang="ar-SA" sz="2200" dirty="0"/>
              <a:t>تحقيق </a:t>
            </a:r>
            <a:r>
              <a:rPr lang="ar-SA" sz="2200" u="sng" dirty="0"/>
              <a:t>الهدف</a:t>
            </a:r>
            <a:r>
              <a:rPr lang="ar-SA" sz="2200" dirty="0"/>
              <a:t> المطلوب منه. </a:t>
            </a:r>
          </a:p>
          <a:p>
            <a:pPr marL="342900" indent="-342900" algn="justLow">
              <a:spcBef>
                <a:spcPts val="1200"/>
              </a:spcBef>
              <a:buFont typeface="Arial" panose="020B0604020202020204" pitchFamily="34" charset="0"/>
              <a:buChar char="•"/>
            </a:pPr>
            <a:r>
              <a:rPr lang="ar-SA" sz="2200" u="sng" dirty="0"/>
              <a:t>الإيجاز: </a:t>
            </a:r>
            <a:r>
              <a:rPr lang="ar-SA" sz="2200" dirty="0"/>
              <a:t>فكُلما كان مُختصراً، كلّما كان أكثر شُمولية لما ترغب في توصيله. </a:t>
            </a:r>
          </a:p>
          <a:p>
            <a:pPr marL="342900" indent="-342900" algn="justLow">
              <a:spcBef>
                <a:spcPts val="1200"/>
              </a:spcBef>
              <a:buFont typeface="Arial" panose="020B0604020202020204" pitchFamily="34" charset="0"/>
              <a:buChar char="•"/>
            </a:pPr>
            <a:r>
              <a:rPr lang="ar-SA" sz="2200" u="sng" dirty="0"/>
              <a:t>الوضوح: </a:t>
            </a:r>
            <a:r>
              <a:rPr lang="ar-SA" sz="2200" dirty="0" smtClean="0"/>
              <a:t>لُغة </a:t>
            </a:r>
            <a:r>
              <a:rPr lang="ar-SA" sz="2200" dirty="0"/>
              <a:t>التقرير ذات وضوح تام، </a:t>
            </a:r>
            <a:r>
              <a:rPr lang="ar-SA" sz="2200" dirty="0" smtClean="0"/>
              <a:t>وبعيدة عن </a:t>
            </a:r>
            <a:r>
              <a:rPr lang="ar-SA" sz="2200" dirty="0"/>
              <a:t>لُغة الغُموض. </a:t>
            </a:r>
            <a:endParaRPr lang="ar-SA" sz="2200" dirty="0" smtClean="0"/>
          </a:p>
          <a:p>
            <a:pPr marL="342900" indent="-342900" algn="justLow">
              <a:spcBef>
                <a:spcPts val="1200"/>
              </a:spcBef>
              <a:buFont typeface="Arial" panose="020B0604020202020204" pitchFamily="34" charset="0"/>
              <a:buChar char="•"/>
            </a:pPr>
            <a:r>
              <a:rPr lang="ar-SA" sz="2200" u="sng" dirty="0"/>
              <a:t>التوضيح: </a:t>
            </a:r>
            <a:r>
              <a:rPr lang="ar-SA" sz="2200" dirty="0"/>
              <a:t>لا مانع من وجود رُسوم بيانية وخرائط توضّح الدراسة</a:t>
            </a:r>
            <a:r>
              <a:rPr lang="ar-SA" sz="2200" dirty="0" smtClean="0"/>
              <a:t>.</a:t>
            </a:r>
            <a:endParaRPr lang="ar-SA" sz="2200" dirty="0"/>
          </a:p>
          <a:p>
            <a:pPr marL="342900" indent="-342900" algn="justLow">
              <a:spcBef>
                <a:spcPts val="1200"/>
              </a:spcBef>
              <a:buFont typeface="Arial" panose="020B0604020202020204" pitchFamily="34" charset="0"/>
              <a:buChar char="•"/>
            </a:pPr>
            <a:r>
              <a:rPr lang="ar-SA" sz="2200" u="sng" dirty="0"/>
              <a:t>التوثيق: </a:t>
            </a:r>
            <a:r>
              <a:rPr lang="ar-SA" sz="2200" dirty="0" smtClean="0"/>
              <a:t>مُدعم </a:t>
            </a:r>
            <a:r>
              <a:rPr lang="ar-SA" sz="2200" dirty="0"/>
              <a:t>بالتوثيق والإحصاءات </a:t>
            </a:r>
            <a:r>
              <a:rPr lang="ar-SA" sz="2200" dirty="0" smtClean="0"/>
              <a:t>والمراجع. </a:t>
            </a:r>
            <a:endParaRPr lang="ar-SA" sz="2200" dirty="0"/>
          </a:p>
          <a:p>
            <a:pPr marL="342900" indent="-342900" algn="justLow">
              <a:spcBef>
                <a:spcPts val="1200"/>
              </a:spcBef>
              <a:buFont typeface="Arial" panose="020B0604020202020204" pitchFamily="34" charset="0"/>
              <a:buChar char="•"/>
            </a:pPr>
            <a:r>
              <a:rPr lang="ar-SA" sz="2200" u="sng" dirty="0" smtClean="0"/>
              <a:t>التحديد: </a:t>
            </a:r>
            <a:r>
              <a:rPr lang="ar-SA" sz="2200" dirty="0" smtClean="0"/>
              <a:t>للوقت الذي كتب فيه </a:t>
            </a:r>
            <a:r>
              <a:rPr lang="ar-SA" sz="2200" dirty="0"/>
              <a:t>التقرير، </a:t>
            </a:r>
            <a:r>
              <a:rPr lang="ar-SA" sz="2200" dirty="0" smtClean="0"/>
              <a:t>والفترة التي يُغطيها. </a:t>
            </a:r>
            <a:endParaRPr lang="ar-SA" sz="2200" dirty="0"/>
          </a:p>
          <a:p>
            <a:pPr marL="342900" indent="-342900" algn="justLow">
              <a:spcBef>
                <a:spcPts val="1200"/>
              </a:spcBef>
              <a:buFont typeface="Arial" panose="020B0604020202020204" pitchFamily="34" charset="0"/>
              <a:buChar char="•"/>
            </a:pPr>
            <a:r>
              <a:rPr lang="ar-SA" sz="2200" u="sng" dirty="0" smtClean="0"/>
              <a:t>التوجيه: </a:t>
            </a:r>
            <a:r>
              <a:rPr lang="ar-SA" sz="2200" dirty="0" smtClean="0"/>
              <a:t>بكتابة التوصيات </a:t>
            </a:r>
            <a:r>
              <a:rPr lang="ar-SA" sz="2200" dirty="0"/>
              <a:t>والإجراء الذي يجب تنفيذه، كنتيجة للتقرير المُخرَج. </a:t>
            </a: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6876256" y="265433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b="1" dirty="0">
                <a:solidFill>
                  <a:srgbClr val="FF0000"/>
                </a:solidFill>
              </a:rPr>
              <a:t>التقرير الفني الجيد</a:t>
            </a:r>
            <a:endParaRPr lang="en-US" b="1" dirty="0">
              <a:solidFill>
                <a:srgbClr val="FF0000"/>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980874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26</a:t>
            </a:fld>
            <a:endParaRPr lang="ar-SA"/>
          </a:p>
        </p:txBody>
      </p:sp>
      <p:sp>
        <p:nvSpPr>
          <p:cNvPr id="2" name="مستطيل 1"/>
          <p:cNvSpPr/>
          <p:nvPr/>
        </p:nvSpPr>
        <p:spPr>
          <a:xfrm>
            <a:off x="478971" y="1052736"/>
            <a:ext cx="6419056" cy="5201424"/>
          </a:xfrm>
          <a:prstGeom prst="rect">
            <a:avLst/>
          </a:prstGeom>
        </p:spPr>
        <p:txBody>
          <a:bodyPr wrap="square">
            <a:spAutoFit/>
          </a:bodyPr>
          <a:lstStyle/>
          <a:p>
            <a:pPr algn="justLow"/>
            <a:r>
              <a:rPr lang="ar-SA" sz="2000" dirty="0"/>
              <a:t>التقرير الجيد هو الذي يمتاز من حيث </a:t>
            </a:r>
            <a:r>
              <a:rPr lang="ar-SA" sz="3200" b="1" dirty="0" smtClean="0">
                <a:solidFill>
                  <a:srgbClr val="FF0000"/>
                </a:solidFill>
              </a:rPr>
              <a:t>الإخراج</a:t>
            </a:r>
            <a:r>
              <a:rPr lang="ar-SA" sz="3200" dirty="0" smtClean="0">
                <a:solidFill>
                  <a:srgbClr val="FF0000"/>
                </a:solidFill>
              </a:rPr>
              <a:t> </a:t>
            </a:r>
            <a:r>
              <a:rPr lang="ar-SA" sz="2000" dirty="0" smtClean="0"/>
              <a:t>بـ :</a:t>
            </a:r>
          </a:p>
          <a:p>
            <a:pPr algn="justLow"/>
            <a:endParaRPr lang="ar-SA" sz="2000" dirty="0" smtClean="0"/>
          </a:p>
          <a:p>
            <a:pPr marL="457200" indent="-457200" algn="justLow">
              <a:buFont typeface="Arial" panose="020B0604020202020204" pitchFamily="34" charset="0"/>
              <a:buChar char="•"/>
            </a:pPr>
            <a:r>
              <a:rPr lang="ar-SA" sz="2000" u="sng" dirty="0"/>
              <a:t>الارتباط بالموضوع ومدي الشُمولية: </a:t>
            </a:r>
            <a:r>
              <a:rPr lang="ar-SA" sz="2000" dirty="0"/>
              <a:t>ويعني تغطية التقرير من جميع النواحي المُختصّة بالموضوع، مع الإجابة على كافِة التساؤلات التي يرغب القارِئ فيها، وهذا يُوفر على المُعِدْ للتقرير والقارئ وقتاً وجُهداً كبيرين. </a:t>
            </a:r>
          </a:p>
          <a:p>
            <a:pPr marL="457200" indent="-457200" algn="justLow">
              <a:buFont typeface="Arial" panose="020B0604020202020204" pitchFamily="34" charset="0"/>
              <a:buChar char="•"/>
            </a:pPr>
            <a:endParaRPr lang="ar-SA" sz="2000" dirty="0"/>
          </a:p>
          <a:p>
            <a:pPr marL="457200" indent="-457200" algn="justLow">
              <a:buFont typeface="Arial" panose="020B0604020202020204" pitchFamily="34" charset="0"/>
              <a:buChar char="•"/>
            </a:pPr>
            <a:r>
              <a:rPr lang="ar-SA" sz="2000" u="sng" dirty="0"/>
              <a:t>صِحة البيانات ومَدي دِقتِها: </a:t>
            </a:r>
            <a:r>
              <a:rPr lang="ar-SA" sz="2000" dirty="0"/>
              <a:t>في التقرير يجب مُراعاة الدّقة في نقل البيانات، فيُعتبر عامل أساسي للحُكم على مدي جودة هذا التقرير، ويدُل بطريقة أو بأخرى على كفاءة مُعِدْ وكاتب التقرير. </a:t>
            </a:r>
          </a:p>
          <a:p>
            <a:pPr marL="457200" indent="-457200" algn="justLow">
              <a:buFont typeface="Arial" panose="020B0604020202020204" pitchFamily="34" charset="0"/>
              <a:buChar char="•"/>
            </a:pPr>
            <a:endParaRPr lang="ar-SA" sz="2000" dirty="0"/>
          </a:p>
          <a:p>
            <a:pPr marL="457200" indent="-457200" algn="justLow">
              <a:buFont typeface="Arial" panose="020B0604020202020204" pitchFamily="34" charset="0"/>
              <a:buChar char="•"/>
            </a:pPr>
            <a:r>
              <a:rPr lang="ar-SA" sz="2000" u="sng" dirty="0"/>
              <a:t>حجم الكتابة ومناسبته للتقرير: </a:t>
            </a:r>
            <a:r>
              <a:rPr lang="ar-SA" sz="2000" dirty="0"/>
              <a:t>عادة في التقرير يُعتمد على حجم متوسط، فهو ليس كبير وليس صغير، ويُعتمد حَجم التقرير على الزمن والموضوع، الإدارة </a:t>
            </a:r>
            <a:r>
              <a:rPr lang="ar-SA" sz="2000" dirty="0" smtClean="0"/>
              <a:t>المُرفوع إليها التقرير</a:t>
            </a:r>
            <a:r>
              <a:rPr lang="ar-SA" sz="2000" dirty="0"/>
              <a:t>، وشعورك ككاتب للتقرير يستحِق السّرد الكبير أو لا، ويَعتقِد البعض أنْ الإسهَاب بالتقرير يعكِس مَدي أهميته، ولكنّ العِبرة من التقرير هو الفائدة لا زيادة في الكلمات. </a:t>
            </a:r>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التقرير الفني الجيد</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6876256" y="265433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التقرير الفني الجيد</a:t>
            </a:r>
            <a:endParaRPr lang="en-US" sz="2000" b="1" dirty="0">
              <a:solidFill>
                <a:srgbClr val="FF0000"/>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3748995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27</a:t>
            </a:fld>
            <a:endParaRPr lang="ar-SA"/>
          </a:p>
        </p:txBody>
      </p:sp>
      <p:sp>
        <p:nvSpPr>
          <p:cNvPr id="2" name="مستطيل 1"/>
          <p:cNvSpPr/>
          <p:nvPr/>
        </p:nvSpPr>
        <p:spPr>
          <a:xfrm>
            <a:off x="457200" y="1103833"/>
            <a:ext cx="6419056" cy="4093428"/>
          </a:xfrm>
          <a:prstGeom prst="rect">
            <a:avLst/>
          </a:prstGeom>
        </p:spPr>
        <p:txBody>
          <a:bodyPr wrap="square">
            <a:spAutoFit/>
          </a:bodyPr>
          <a:lstStyle/>
          <a:p>
            <a:pPr algn="justLow"/>
            <a:endParaRPr lang="ar-SA" sz="2000" b="1" dirty="0"/>
          </a:p>
          <a:p>
            <a:pPr marL="457200" indent="-457200" algn="justLow">
              <a:buFont typeface="Arial" panose="020B0604020202020204" pitchFamily="34" charset="0"/>
              <a:buChar char="•"/>
            </a:pPr>
            <a:r>
              <a:rPr lang="ar-SA" sz="2000" u="sng" dirty="0"/>
              <a:t>القُدرة على الإقناع: </a:t>
            </a:r>
            <a:r>
              <a:rPr lang="ar-SA" sz="2000" dirty="0"/>
              <a:t>كلما كان تقريرك </a:t>
            </a:r>
            <a:r>
              <a:rPr lang="ar-SA" sz="2000" dirty="0" smtClean="0"/>
              <a:t>مُقنِعاً</a:t>
            </a:r>
            <a:r>
              <a:rPr lang="ar-SA" sz="2000" dirty="0"/>
              <a:t>، كُلما كانت جودتُه أعلي، وهذا </a:t>
            </a:r>
            <a:r>
              <a:rPr lang="ar-SA" sz="2000" dirty="0" smtClean="0"/>
              <a:t>يدل على كفاءة المُعِد </a:t>
            </a:r>
            <a:r>
              <a:rPr lang="ar-SA" sz="2000" dirty="0"/>
              <a:t>للتقرير، والقُدرة على عرض أفكارك بسهولة. </a:t>
            </a:r>
          </a:p>
          <a:p>
            <a:pPr marL="457200" indent="-457200" algn="justLow">
              <a:buFont typeface="Arial" panose="020B0604020202020204" pitchFamily="34" charset="0"/>
              <a:buChar char="•"/>
            </a:pPr>
            <a:endParaRPr lang="ar-SA" sz="2000" dirty="0"/>
          </a:p>
          <a:p>
            <a:pPr marL="457200" indent="-457200" algn="justLow">
              <a:buFont typeface="Arial" panose="020B0604020202020204" pitchFamily="34" charset="0"/>
              <a:buChar char="•"/>
            </a:pPr>
            <a:r>
              <a:rPr lang="ar-SA" sz="2000" u="sng" dirty="0"/>
              <a:t>عرض التقرير وأسلوبه: </a:t>
            </a:r>
            <a:r>
              <a:rPr lang="ar-SA" sz="2000" dirty="0"/>
              <a:t>يُعتبر أسلوب العرض عاملاً مُهماً في الحُكم على جودة ودِقة التقارير، وهذا يُساعد بشكل مُباشر على تسهيل القراءة والاستفادة للمُرسَل إليه، ولذا يجب أن يكون التقرير ودِيّ وشيِق، وبالرغم من أنّ التقرير وثيقة مِهنية، إلا أنهُ يجب كتابته بأسلوب شيّق يجذِب فِكر القارئ ودفعِه لمُتابعة القراءة، ومُخاطبتِه بطريقة ودّية غير مُنفّرة. </a:t>
            </a:r>
          </a:p>
          <a:p>
            <a:pPr marL="457200" indent="-457200" algn="justLow">
              <a:buFont typeface="Arial" panose="020B0604020202020204" pitchFamily="34" charset="0"/>
              <a:buChar char="•"/>
            </a:pPr>
            <a:endParaRPr lang="ar-SA" sz="2000" dirty="0"/>
          </a:p>
          <a:p>
            <a:pPr marL="457200" indent="-457200" algn="justLow">
              <a:buFont typeface="Arial" panose="020B0604020202020204" pitchFamily="34" charset="0"/>
              <a:buChar char="•"/>
            </a:pPr>
            <a:r>
              <a:rPr lang="ar-SA" sz="2000" u="sng" dirty="0"/>
              <a:t>الموضوعية: </a:t>
            </a:r>
            <a:r>
              <a:rPr lang="ar-SA" sz="2000" dirty="0"/>
              <a:t>بحيث </a:t>
            </a:r>
            <a:r>
              <a:rPr lang="ar-SA" sz="2000" dirty="0" smtClean="0"/>
              <a:t>يكتب </a:t>
            </a:r>
            <a:r>
              <a:rPr lang="ar-SA" sz="2000" dirty="0"/>
              <a:t>التقرير بعيداً عن كل ما هو شخصِي عند </a:t>
            </a:r>
            <a:r>
              <a:rPr lang="ar-SA" sz="2000" dirty="0" smtClean="0"/>
              <a:t>عرضِه </a:t>
            </a:r>
            <a:r>
              <a:rPr lang="ar-SA" sz="2000" dirty="0"/>
              <a:t>للدراسة أو الموضوع من حقائق ونتائج، ولا </a:t>
            </a:r>
            <a:r>
              <a:rPr lang="ar-SA" sz="2000" dirty="0" smtClean="0"/>
              <a:t>يوضع الرأي </a:t>
            </a:r>
            <a:r>
              <a:rPr lang="ar-SA" sz="2000" dirty="0"/>
              <a:t>الشخصي في الموضوع، فهذا تقرير عملِي بَحتْ.</a:t>
            </a:r>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التقرير الفني الجيد</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6876256" y="265433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التقرير الفني الجيد</a:t>
            </a:r>
            <a:endParaRPr lang="en-US" sz="2000" b="1" dirty="0">
              <a:solidFill>
                <a:srgbClr val="FF0000"/>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650637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28</a:t>
            </a:fld>
            <a:endParaRPr lang="ar-SA"/>
          </a:p>
        </p:txBody>
      </p:sp>
      <p:sp>
        <p:nvSpPr>
          <p:cNvPr id="2" name="مستطيل 1"/>
          <p:cNvSpPr/>
          <p:nvPr/>
        </p:nvSpPr>
        <p:spPr>
          <a:xfrm>
            <a:off x="457200" y="1103833"/>
            <a:ext cx="6419056" cy="5139869"/>
          </a:xfrm>
          <a:prstGeom prst="rect">
            <a:avLst/>
          </a:prstGeom>
        </p:spPr>
        <p:txBody>
          <a:bodyPr wrap="square">
            <a:spAutoFit/>
          </a:bodyPr>
          <a:lstStyle/>
          <a:p>
            <a:pPr algn="justLow"/>
            <a:r>
              <a:rPr lang="ar-SA" sz="3200" b="1" dirty="0" smtClean="0">
                <a:solidFill>
                  <a:srgbClr val="FF0000"/>
                </a:solidFill>
                <a:sym typeface="Wingdings 2"/>
              </a:rPr>
              <a:t>انتبه: </a:t>
            </a:r>
          </a:p>
          <a:p>
            <a:pPr algn="justLow"/>
            <a:endParaRPr lang="ar-SA" sz="3200" b="1" dirty="0" smtClean="0">
              <a:solidFill>
                <a:srgbClr val="FF0000"/>
              </a:solidFill>
              <a:sym typeface="Wingdings 2"/>
            </a:endParaRPr>
          </a:p>
          <a:p>
            <a:pPr algn="justLow"/>
            <a:r>
              <a:rPr lang="ar-SA" sz="2400" dirty="0" smtClean="0"/>
              <a:t>قد </a:t>
            </a:r>
            <a:r>
              <a:rPr lang="ar-SA" sz="2400" dirty="0"/>
              <a:t>تؤدي عملك بشكل جيد ثم تعرض النتائج بتقرير سيء فيؤخذ عنك انطباعٌ سيء على الرغم من اجتهادك في العمل. </a:t>
            </a:r>
            <a:endParaRPr lang="ar-SA" sz="2400" dirty="0" smtClean="0"/>
          </a:p>
          <a:p>
            <a:pPr algn="justLow"/>
            <a:endParaRPr lang="ar-SA" sz="2400" dirty="0" smtClean="0"/>
          </a:p>
          <a:p>
            <a:pPr algn="justLow"/>
            <a:endParaRPr lang="en-US" sz="2400" dirty="0"/>
          </a:p>
          <a:p>
            <a:pPr algn="justLow"/>
            <a:r>
              <a:rPr lang="ar-SA" sz="2400" dirty="0" smtClean="0"/>
              <a:t>لذلك </a:t>
            </a:r>
            <a:r>
              <a:rPr lang="ar-SA" sz="2400" dirty="0"/>
              <a:t>فإن كتابة التقارير قد تؤثر على مستقبلك الوظيفي لأنها أحد الأدوات الأساسية للاتصال بمديريك. </a:t>
            </a:r>
            <a:endParaRPr lang="en-US" sz="2400" dirty="0"/>
          </a:p>
          <a:p>
            <a:pPr algn="justLow"/>
            <a:endParaRPr lang="ar-SA" sz="2400" dirty="0" smtClean="0">
              <a:sym typeface="Wingdings 2"/>
            </a:endParaRPr>
          </a:p>
          <a:p>
            <a:pPr algn="justLow"/>
            <a:endParaRPr lang="en-US" sz="2400" dirty="0" smtClean="0">
              <a:sym typeface="Wingdings 2"/>
            </a:endParaRPr>
          </a:p>
          <a:p>
            <a:pPr algn="justLow"/>
            <a:r>
              <a:rPr lang="ar-SA" sz="2400" dirty="0" smtClean="0"/>
              <a:t>إن </a:t>
            </a:r>
            <a:r>
              <a:rPr lang="ar-SA" sz="2400" dirty="0"/>
              <a:t>لم تستطع تقديم تقارير واضحة وجيدة لمديريك فإن هذا لن يساعدهم على تأدية عملهم وبالتالي سينعكس على تقييمك </a:t>
            </a:r>
            <a:r>
              <a:rPr lang="ar-SA" sz="2400" dirty="0" smtClean="0"/>
              <a:t>وترقياتك.</a:t>
            </a:r>
            <a:endParaRPr lang="en-US" sz="2400" dirty="0"/>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التقرير الفني الجيد</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6876256" y="2654330"/>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التقرير الفني الجيد</a:t>
            </a:r>
            <a:endParaRPr lang="en-US" sz="2000" b="1" dirty="0">
              <a:solidFill>
                <a:srgbClr val="FF0000"/>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201727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29</a:t>
            </a:fld>
            <a:endParaRPr lang="ar-SA"/>
          </a:p>
        </p:txBody>
      </p:sp>
      <p:pic>
        <p:nvPicPr>
          <p:cNvPr id="3074" name="Picture 2" descr="https://pbs.twimg.com/media/CcLjBCUWoAI_arG.jpg"/>
          <p:cNvPicPr>
            <a:picLocks noChangeAspect="1" noChangeArrowheads="1"/>
          </p:cNvPicPr>
          <p:nvPr/>
        </p:nvPicPr>
        <p:blipFill rotWithShape="1">
          <a:blip r:embed="rId2">
            <a:clrChange>
              <a:clrFrom>
                <a:srgbClr val="ECECEC"/>
              </a:clrFrom>
              <a:clrTo>
                <a:srgbClr val="ECECEC">
                  <a:alpha val="0"/>
                </a:srgbClr>
              </a:clrTo>
            </a:clrChange>
            <a:extLst>
              <a:ext uri="{28A0092B-C50C-407E-A947-70E740481C1C}">
                <a14:useLocalDpi xmlns:a14="http://schemas.microsoft.com/office/drawing/2010/main" val="0"/>
              </a:ext>
            </a:extLst>
          </a:blip>
          <a:srcRect t="15814"/>
          <a:stretch/>
        </p:blipFill>
        <p:spPr bwMode="auto">
          <a:xfrm>
            <a:off x="611560" y="1268760"/>
            <a:ext cx="7488832" cy="4463698"/>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131840" y="118373"/>
            <a:ext cx="2592288" cy="646331"/>
          </a:xfrm>
          <a:prstGeom prst="rect">
            <a:avLst/>
          </a:prstGeom>
          <a:noFill/>
        </p:spPr>
        <p:txBody>
          <a:bodyPr wrap="square" rtlCol="1">
            <a:spAutoFit/>
          </a:bodyPr>
          <a:lstStyle/>
          <a:p>
            <a:pPr algn="ctr"/>
            <a:r>
              <a:rPr lang="ar-SA" sz="3600" b="1" u="sng" dirty="0" smtClean="0">
                <a:solidFill>
                  <a:schemeClr val="accent1">
                    <a:lumMod val="50000"/>
                  </a:schemeClr>
                </a:solidFill>
              </a:rPr>
              <a:t>فائدة إدارية</a:t>
            </a:r>
            <a:endParaRPr lang="ar-SA" sz="3600" b="1" u="sng" dirty="0">
              <a:solidFill>
                <a:schemeClr val="accent1">
                  <a:lumMod val="50000"/>
                </a:schemeClr>
              </a:solidFill>
            </a:endParaRPr>
          </a:p>
        </p:txBody>
      </p:sp>
    </p:spTree>
    <p:extLst>
      <p:ext uri="{BB962C8B-B14F-4D97-AF65-F5344CB8AC3E}">
        <p14:creationId xmlns:p14="http://schemas.microsoft.com/office/powerpoint/2010/main" val="3000349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a:t>
            </a:fld>
            <a:endParaRPr lang="ar-SA"/>
          </a:p>
        </p:txBody>
      </p:sp>
      <p:sp>
        <p:nvSpPr>
          <p:cNvPr id="4" name="مربع نص 3"/>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b="1" dirty="0"/>
              <a:t>معلومات عن </a:t>
            </a:r>
            <a:endParaRPr lang="ar-SA" b="1" dirty="0" smtClean="0"/>
          </a:p>
          <a:p>
            <a:r>
              <a:rPr lang="ar-SA" b="1" dirty="0" smtClean="0"/>
              <a:t>البرنامج </a:t>
            </a:r>
            <a:r>
              <a:rPr lang="ar-SA" b="1" dirty="0"/>
              <a:t>التدريبي</a:t>
            </a:r>
          </a:p>
        </p:txBody>
      </p:sp>
    </p:spTree>
    <p:extLst>
      <p:ext uri="{BB962C8B-B14F-4D97-AF65-F5344CB8AC3E}">
        <p14:creationId xmlns:p14="http://schemas.microsoft.com/office/powerpoint/2010/main" val="1460390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30</a:t>
            </a:fld>
            <a:endParaRPr lang="ar-SA"/>
          </a:p>
        </p:txBody>
      </p:sp>
      <p:sp>
        <p:nvSpPr>
          <p:cNvPr id="4" name="مربع نص 3"/>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dirty="0"/>
              <a:t>مراحل إعداد وكتابة التقرير </a:t>
            </a:r>
          </a:p>
        </p:txBody>
      </p:sp>
    </p:spTree>
    <p:extLst>
      <p:ext uri="{BB962C8B-B14F-4D97-AF65-F5344CB8AC3E}">
        <p14:creationId xmlns:p14="http://schemas.microsoft.com/office/powerpoint/2010/main" val="1008045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31</a:t>
            </a:fld>
            <a:endParaRPr lang="ar-SA"/>
          </a:p>
        </p:txBody>
      </p:sp>
      <p:sp>
        <p:nvSpPr>
          <p:cNvPr id="3" name="مستطيل 2"/>
          <p:cNvSpPr/>
          <p:nvPr/>
        </p:nvSpPr>
        <p:spPr>
          <a:xfrm>
            <a:off x="457200" y="1052736"/>
            <a:ext cx="6400800" cy="4401205"/>
          </a:xfrm>
          <a:prstGeom prst="rect">
            <a:avLst/>
          </a:prstGeom>
        </p:spPr>
        <p:txBody>
          <a:bodyPr wrap="square">
            <a:spAutoFit/>
          </a:bodyPr>
          <a:lstStyle/>
          <a:p>
            <a:pPr algn="justLow"/>
            <a:r>
              <a:rPr lang="ar-SA" sz="2800" b="1" dirty="0" smtClean="0">
                <a:solidFill>
                  <a:srgbClr val="FF0000"/>
                </a:solidFill>
                <a:latin typeface="DroidArabicKufi-Regular"/>
              </a:rPr>
              <a:t>تحديد الهدف من التقرير (هدف </a:t>
            </a:r>
            <a:r>
              <a:rPr lang="ar-SA" sz="2800" b="1" dirty="0">
                <a:solidFill>
                  <a:srgbClr val="FF0000"/>
                </a:solidFill>
                <a:latin typeface="DroidArabicKufi-Regular"/>
              </a:rPr>
              <a:t>الكاتب): </a:t>
            </a:r>
            <a:endParaRPr lang="ar-SA" sz="2800" b="1" dirty="0" smtClean="0">
              <a:solidFill>
                <a:srgbClr val="FF0000"/>
              </a:solidFill>
              <a:latin typeface="DroidArabicKufi-Regular"/>
            </a:endParaRPr>
          </a:p>
          <a:p>
            <a:pPr algn="justLow"/>
            <a:endParaRPr lang="ar-SA" sz="2800" b="1" dirty="0" smtClean="0">
              <a:solidFill>
                <a:srgbClr val="FF0000"/>
              </a:solidFill>
              <a:latin typeface="DroidArabicKufi-Regular"/>
            </a:endParaRPr>
          </a:p>
          <a:p>
            <a:pPr algn="justLow"/>
            <a:r>
              <a:rPr lang="ar-SA" sz="2800" dirty="0" smtClean="0">
                <a:solidFill>
                  <a:srgbClr val="333333"/>
                </a:solidFill>
                <a:latin typeface="DroidArabicKufi-Regular"/>
              </a:rPr>
              <a:t>قُم </a:t>
            </a:r>
            <a:r>
              <a:rPr lang="ar-SA" sz="2800" dirty="0">
                <a:solidFill>
                  <a:srgbClr val="333333"/>
                </a:solidFill>
                <a:latin typeface="DroidArabicKufi-Regular"/>
              </a:rPr>
              <a:t>بتحديد هدفك من إعداد التقرير بوضوح شديد في ضوء سُلطاتِك </a:t>
            </a:r>
            <a:r>
              <a:rPr lang="ar-SA" sz="2800" dirty="0" smtClean="0">
                <a:solidFill>
                  <a:srgbClr val="333333"/>
                </a:solidFill>
                <a:latin typeface="DroidArabicKufi-Regular"/>
              </a:rPr>
              <a:t>وصلاحياتك.</a:t>
            </a:r>
          </a:p>
          <a:p>
            <a:pPr algn="justLow"/>
            <a:endParaRPr lang="ar-SA" sz="2800" dirty="0" smtClean="0">
              <a:solidFill>
                <a:srgbClr val="333333"/>
              </a:solidFill>
              <a:latin typeface="DroidArabicKufi-Regular"/>
            </a:endParaRPr>
          </a:p>
          <a:p>
            <a:pPr algn="justLow"/>
            <a:r>
              <a:rPr lang="ar-SA" sz="2800" dirty="0" smtClean="0">
                <a:solidFill>
                  <a:srgbClr val="333333"/>
                </a:solidFill>
                <a:latin typeface="DroidArabicKufi-Regular"/>
              </a:rPr>
              <a:t>حدّد </a:t>
            </a:r>
            <a:r>
              <a:rPr lang="ar-SA" sz="2800" dirty="0">
                <a:solidFill>
                  <a:srgbClr val="333333"/>
                </a:solidFill>
                <a:latin typeface="DroidArabicKufi-Regular"/>
              </a:rPr>
              <a:t>الموضوع في ذِهنك بوضوح تام من حيثُ </a:t>
            </a:r>
            <a:r>
              <a:rPr lang="ar-SA" sz="2800" dirty="0" smtClean="0">
                <a:solidFill>
                  <a:srgbClr val="333333"/>
                </a:solidFill>
                <a:latin typeface="DroidArabicKufi-Regular"/>
              </a:rPr>
              <a:t>المجال والهدف. </a:t>
            </a:r>
          </a:p>
          <a:p>
            <a:pPr algn="justLow"/>
            <a:endParaRPr lang="ar-SA" sz="2800" dirty="0">
              <a:solidFill>
                <a:srgbClr val="333333"/>
              </a:solidFill>
              <a:latin typeface="DroidArabicKufi-Regular"/>
            </a:endParaRPr>
          </a:p>
          <a:p>
            <a:pPr algn="justLow"/>
            <a:r>
              <a:rPr lang="ar-SA" sz="2800" dirty="0" smtClean="0">
                <a:solidFill>
                  <a:srgbClr val="333333"/>
                </a:solidFill>
                <a:latin typeface="DroidArabicKufi-Regular"/>
              </a:rPr>
              <a:t>وبصفة </a:t>
            </a:r>
            <a:r>
              <a:rPr lang="ar-SA" sz="2800" dirty="0">
                <a:solidFill>
                  <a:srgbClr val="333333"/>
                </a:solidFill>
                <a:latin typeface="DroidArabicKufi-Regular"/>
              </a:rPr>
              <a:t>عامة ستجِد </a:t>
            </a:r>
            <a:r>
              <a:rPr lang="ar-SA" sz="2800" dirty="0" smtClean="0">
                <a:solidFill>
                  <a:srgbClr val="333333"/>
                </a:solidFill>
                <a:latin typeface="DroidArabicKufi-Regular"/>
              </a:rPr>
              <a:t>أن الهدف </a:t>
            </a:r>
            <a:r>
              <a:rPr lang="ar-SA" sz="2800" dirty="0">
                <a:solidFill>
                  <a:srgbClr val="333333"/>
                </a:solidFill>
                <a:latin typeface="DroidArabicKufi-Regular"/>
              </a:rPr>
              <a:t>منه إعطاء معلومات وحقائق، وتقديم أفكار ومُقترحات وتوصِيات. </a:t>
            </a:r>
            <a:endParaRPr lang="ar-SA" sz="2800" dirty="0" smtClean="0">
              <a:solidFill>
                <a:srgbClr val="333333"/>
              </a:solidFill>
              <a:latin typeface="DroidArabicKufi-Regular"/>
            </a:endParaRP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817381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32</a:t>
            </a:fld>
            <a:endParaRPr lang="ar-SA"/>
          </a:p>
        </p:txBody>
      </p:sp>
      <p:sp>
        <p:nvSpPr>
          <p:cNvPr id="3" name="مستطيل 2"/>
          <p:cNvSpPr/>
          <p:nvPr/>
        </p:nvSpPr>
        <p:spPr>
          <a:xfrm>
            <a:off x="457200" y="1052736"/>
            <a:ext cx="6400800" cy="3970318"/>
          </a:xfrm>
          <a:prstGeom prst="rect">
            <a:avLst/>
          </a:prstGeom>
        </p:spPr>
        <p:txBody>
          <a:bodyPr wrap="square">
            <a:spAutoFit/>
          </a:bodyPr>
          <a:lstStyle/>
          <a:p>
            <a:pPr algn="justLow"/>
            <a:r>
              <a:rPr lang="ar-SA" sz="2800" b="1" dirty="0" smtClean="0">
                <a:solidFill>
                  <a:srgbClr val="FF0000"/>
                </a:solidFill>
                <a:latin typeface="DroidArabicKufi-Regular"/>
              </a:rPr>
              <a:t>تحديد الهدف من التقرير (هدف </a:t>
            </a:r>
            <a:r>
              <a:rPr lang="ar-SA" sz="2800" b="1" dirty="0">
                <a:solidFill>
                  <a:srgbClr val="FF0000"/>
                </a:solidFill>
                <a:latin typeface="DroidArabicKufi-Regular"/>
              </a:rPr>
              <a:t>الكاتب): </a:t>
            </a:r>
            <a:endParaRPr lang="ar-SA" sz="2800" b="1" dirty="0" smtClean="0">
              <a:solidFill>
                <a:srgbClr val="FF0000"/>
              </a:solidFill>
              <a:latin typeface="DroidArabicKufi-Regular"/>
            </a:endParaRPr>
          </a:p>
          <a:p>
            <a:pPr algn="justLow"/>
            <a:endParaRPr lang="ar-SA" sz="2800" b="1" dirty="0" smtClean="0">
              <a:solidFill>
                <a:srgbClr val="FF0000"/>
              </a:solidFill>
              <a:latin typeface="DroidArabicKufi-Regular"/>
            </a:endParaRPr>
          </a:p>
          <a:p>
            <a:pPr algn="justLow"/>
            <a:r>
              <a:rPr lang="ar-SA" sz="2800" dirty="0" smtClean="0">
                <a:solidFill>
                  <a:srgbClr val="333333"/>
                </a:solidFill>
                <a:latin typeface="DroidArabicKufi-Regular"/>
              </a:rPr>
              <a:t>حدّد </a:t>
            </a:r>
            <a:r>
              <a:rPr lang="ar-SA" sz="2800" dirty="0">
                <a:solidFill>
                  <a:srgbClr val="333333"/>
                </a:solidFill>
                <a:latin typeface="DroidArabicKufi-Regular"/>
              </a:rPr>
              <a:t>هدف القارئ، واسأل </a:t>
            </a:r>
            <a:r>
              <a:rPr lang="ar-SA" sz="2800" dirty="0" smtClean="0">
                <a:solidFill>
                  <a:srgbClr val="333333"/>
                </a:solidFill>
                <a:latin typeface="DroidArabicKufi-Regular"/>
              </a:rPr>
              <a:t>نفسك </a:t>
            </a:r>
            <a:r>
              <a:rPr lang="ar-SA" sz="2800" dirty="0">
                <a:solidFill>
                  <a:srgbClr val="333333"/>
                </a:solidFill>
                <a:latin typeface="DroidArabicKufi-Regular"/>
              </a:rPr>
              <a:t>عدّة تساؤلات: </a:t>
            </a:r>
            <a:endParaRPr lang="ar-SA" sz="2800" dirty="0" smtClean="0">
              <a:solidFill>
                <a:srgbClr val="333333"/>
              </a:solidFill>
              <a:latin typeface="DroidArabicKufi-Regular"/>
            </a:endParaRPr>
          </a:p>
          <a:p>
            <a:pPr algn="justLow"/>
            <a:endParaRPr lang="ar-SA" sz="2800" dirty="0">
              <a:solidFill>
                <a:srgbClr val="333333"/>
              </a:solidFill>
              <a:latin typeface="DroidArabicKufi-Regular"/>
            </a:endParaRPr>
          </a:p>
          <a:p>
            <a:pPr algn="justLow"/>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chemeClr val="tx2">
                    <a:lumMod val="75000"/>
                  </a:schemeClr>
                </a:solidFill>
                <a:latin typeface="DroidArabicKufi-Regular"/>
              </a:rPr>
              <a:t>ما </a:t>
            </a:r>
            <a:r>
              <a:rPr lang="ar-SA" sz="2800" dirty="0">
                <a:solidFill>
                  <a:schemeClr val="tx2">
                    <a:lumMod val="75000"/>
                  </a:schemeClr>
                </a:solidFill>
                <a:latin typeface="DroidArabicKufi-Regular"/>
              </a:rPr>
              <a:t>الذي يحتاج معرفته قارئ هذا التقرير؟ </a:t>
            </a:r>
            <a:endParaRPr lang="ar-SA" sz="2800" dirty="0" smtClean="0">
              <a:solidFill>
                <a:schemeClr val="tx2">
                  <a:lumMod val="75000"/>
                </a:schemeClr>
              </a:solidFill>
              <a:latin typeface="DroidArabicKufi-Regular"/>
            </a:endParaRPr>
          </a:p>
          <a:p>
            <a:pPr marL="342900" indent="-342900" algn="justLow">
              <a:buFont typeface="Arial" panose="020B0604020202020204" pitchFamily="34" charset="0"/>
              <a:buChar char="•"/>
            </a:pPr>
            <a:endParaRPr lang="ar-SA" sz="2800" dirty="0">
              <a:solidFill>
                <a:schemeClr val="tx2">
                  <a:lumMod val="75000"/>
                </a:schemeClr>
              </a:solidFill>
              <a:latin typeface="DroidArabicKufi-Regular"/>
            </a:endParaRPr>
          </a:p>
          <a:p>
            <a:pPr algn="justLow"/>
            <a:endParaRPr lang="ar-SA" sz="2800" dirty="0" smtClean="0">
              <a:solidFill>
                <a:schemeClr val="tx2">
                  <a:lumMod val="75000"/>
                </a:schemeClr>
              </a:solidFill>
              <a:latin typeface="DroidArabicKufi-Regular"/>
            </a:endParaRPr>
          </a:p>
          <a:p>
            <a:pPr marL="342900" indent="-342900" algn="justLow">
              <a:buFont typeface="Arial" panose="020B0604020202020204" pitchFamily="34" charset="0"/>
              <a:buChar char="•"/>
            </a:pPr>
            <a:r>
              <a:rPr lang="ar-SA" sz="2800" dirty="0" smtClean="0">
                <a:solidFill>
                  <a:schemeClr val="tx2">
                    <a:lumMod val="75000"/>
                  </a:schemeClr>
                </a:solidFill>
                <a:latin typeface="DroidArabicKufi-Regular"/>
              </a:rPr>
              <a:t>ما </a:t>
            </a:r>
            <a:r>
              <a:rPr lang="ar-SA" sz="2800" dirty="0">
                <a:solidFill>
                  <a:schemeClr val="tx2">
                    <a:lumMod val="75000"/>
                  </a:schemeClr>
                </a:solidFill>
                <a:latin typeface="DroidArabicKufi-Regular"/>
              </a:rPr>
              <a:t>الذي يعرفه أصلاً عن الموضوع؟ </a:t>
            </a:r>
            <a:endParaRPr lang="ar-SA" sz="2800" dirty="0" smtClean="0">
              <a:solidFill>
                <a:schemeClr val="tx2">
                  <a:lumMod val="75000"/>
                </a:schemeClr>
              </a:solidFill>
              <a:latin typeface="DroidArabicKufi-Regular"/>
            </a:endParaRP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3346880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33</a:t>
            </a:fld>
            <a:endParaRPr lang="ar-SA"/>
          </a:p>
        </p:txBody>
      </p:sp>
      <p:sp>
        <p:nvSpPr>
          <p:cNvPr id="3" name="مستطيل 2"/>
          <p:cNvSpPr/>
          <p:nvPr/>
        </p:nvSpPr>
        <p:spPr>
          <a:xfrm>
            <a:off x="457200" y="1155516"/>
            <a:ext cx="6400800" cy="4832092"/>
          </a:xfrm>
          <a:prstGeom prst="rect">
            <a:avLst/>
          </a:prstGeom>
        </p:spPr>
        <p:txBody>
          <a:bodyPr wrap="square">
            <a:spAutoFit/>
          </a:bodyPr>
          <a:lstStyle/>
          <a:p>
            <a:pPr algn="justLow"/>
            <a:r>
              <a:rPr lang="ar-SA" sz="2800" b="1" dirty="0" smtClean="0">
                <a:solidFill>
                  <a:srgbClr val="FF0000"/>
                </a:solidFill>
                <a:latin typeface="DroidArabicKufi-Regular"/>
              </a:rPr>
              <a:t>تحديد الهدف من التقرير (هدف </a:t>
            </a:r>
            <a:r>
              <a:rPr lang="ar-SA" sz="2800" b="1" dirty="0">
                <a:solidFill>
                  <a:srgbClr val="FF0000"/>
                </a:solidFill>
                <a:latin typeface="DroidArabicKufi-Regular"/>
              </a:rPr>
              <a:t>الكاتب): </a:t>
            </a:r>
            <a:endParaRPr lang="ar-SA" sz="2800" b="1" dirty="0" smtClean="0">
              <a:solidFill>
                <a:srgbClr val="FF0000"/>
              </a:solidFill>
              <a:latin typeface="DroidArabicKufi-Regular"/>
            </a:endParaRPr>
          </a:p>
          <a:p>
            <a:pPr algn="justLow"/>
            <a:endParaRPr lang="ar-SA" sz="2800" b="1" dirty="0" smtClean="0">
              <a:solidFill>
                <a:srgbClr val="FF0000"/>
              </a:solidFill>
              <a:latin typeface="DroidArabicKufi-Regular"/>
            </a:endParaRPr>
          </a:p>
          <a:p>
            <a:pPr marL="342900" indent="-342900" algn="justLow">
              <a:buFont typeface="Arial" panose="020B0604020202020204" pitchFamily="34" charset="0"/>
              <a:buChar char="•"/>
            </a:pPr>
            <a:r>
              <a:rPr lang="ar-SA" sz="2800" dirty="0">
                <a:solidFill>
                  <a:schemeClr val="tx2">
                    <a:lumMod val="75000"/>
                  </a:schemeClr>
                </a:solidFill>
                <a:latin typeface="DroidArabicKufi-Regular"/>
              </a:rPr>
              <a:t>كيف يُمكنني إضافة معلومة جديدة لمعلوماته المُسبقَة عن الموضوع؟ </a:t>
            </a:r>
            <a:endParaRPr lang="ar-SA" sz="2800" dirty="0" smtClean="0">
              <a:solidFill>
                <a:schemeClr val="tx2">
                  <a:lumMod val="75000"/>
                </a:schemeClr>
              </a:solidFill>
              <a:latin typeface="DroidArabicKufi-Regular"/>
            </a:endParaRPr>
          </a:p>
          <a:p>
            <a:pPr marL="342900" indent="-342900" algn="justLow">
              <a:buFont typeface="Arial" panose="020B0604020202020204" pitchFamily="34" charset="0"/>
              <a:buChar char="•"/>
            </a:pPr>
            <a:endParaRPr lang="ar-SA" sz="2800" dirty="0">
              <a:solidFill>
                <a:schemeClr val="tx2">
                  <a:lumMod val="75000"/>
                </a:schemeClr>
              </a:solidFill>
              <a:latin typeface="DroidArabicKufi-Regular"/>
            </a:endParaRPr>
          </a:p>
          <a:p>
            <a:pPr marL="342900" indent="-342900" algn="justLow">
              <a:buFont typeface="Arial" panose="020B0604020202020204" pitchFamily="34" charset="0"/>
              <a:buChar char="•"/>
            </a:pPr>
            <a:endParaRPr lang="ar-SA" sz="2800" dirty="0" smtClean="0">
              <a:solidFill>
                <a:schemeClr val="tx2">
                  <a:lumMod val="75000"/>
                </a:schemeClr>
              </a:solidFill>
              <a:latin typeface="DroidArabicKufi-Regular"/>
            </a:endParaRPr>
          </a:p>
          <a:p>
            <a:pPr marL="342900" indent="-342900" algn="justLow">
              <a:buFont typeface="Arial" panose="020B0604020202020204" pitchFamily="34" charset="0"/>
              <a:buChar char="•"/>
            </a:pPr>
            <a:r>
              <a:rPr lang="ar-SA" sz="2800" dirty="0" smtClean="0">
                <a:solidFill>
                  <a:schemeClr val="tx2">
                    <a:lumMod val="75000"/>
                  </a:schemeClr>
                </a:solidFill>
                <a:latin typeface="DroidArabicKufi-Regular"/>
              </a:rPr>
              <a:t>كيف </a:t>
            </a:r>
            <a:r>
              <a:rPr lang="ar-SA" sz="2800" dirty="0">
                <a:solidFill>
                  <a:schemeClr val="tx2">
                    <a:lumMod val="75000"/>
                  </a:schemeClr>
                </a:solidFill>
                <a:latin typeface="DroidArabicKufi-Regular"/>
              </a:rPr>
              <a:t>سيُستخدَم </a:t>
            </a:r>
            <a:r>
              <a:rPr lang="ar-SA" sz="2800" dirty="0" smtClean="0">
                <a:solidFill>
                  <a:schemeClr val="tx2">
                    <a:lumMod val="75000"/>
                  </a:schemeClr>
                </a:solidFill>
                <a:latin typeface="DroidArabicKufi-Regular"/>
              </a:rPr>
              <a:t>التقرير؟ </a:t>
            </a:r>
          </a:p>
          <a:p>
            <a:pPr marL="342900" indent="-342900" algn="justLow">
              <a:buFont typeface="Arial" panose="020B0604020202020204" pitchFamily="34" charset="0"/>
              <a:buChar char="•"/>
            </a:pPr>
            <a:endParaRPr lang="ar-SA" sz="2800" dirty="0">
              <a:solidFill>
                <a:schemeClr val="tx2">
                  <a:lumMod val="75000"/>
                </a:schemeClr>
              </a:solidFill>
              <a:latin typeface="DroidArabicKufi-Regular"/>
            </a:endParaRPr>
          </a:p>
          <a:p>
            <a:pPr marL="342900" indent="-342900" algn="justLow">
              <a:buFont typeface="Arial" panose="020B0604020202020204" pitchFamily="34" charset="0"/>
              <a:buChar char="•"/>
            </a:pPr>
            <a:endParaRPr lang="ar-SA" sz="2800" dirty="0" smtClean="0">
              <a:solidFill>
                <a:schemeClr val="tx2">
                  <a:lumMod val="75000"/>
                </a:schemeClr>
              </a:solidFill>
              <a:latin typeface="DroidArabicKufi-Regular"/>
            </a:endParaRPr>
          </a:p>
          <a:p>
            <a:pPr marL="342900" indent="-342900" algn="justLow">
              <a:buFont typeface="Arial" panose="020B0604020202020204" pitchFamily="34" charset="0"/>
              <a:buChar char="•"/>
            </a:pPr>
            <a:r>
              <a:rPr lang="ar-SA" sz="2800" dirty="0" smtClean="0">
                <a:solidFill>
                  <a:schemeClr val="tx2">
                    <a:lumMod val="75000"/>
                  </a:schemeClr>
                </a:solidFill>
                <a:latin typeface="DroidArabicKufi-Regular"/>
              </a:rPr>
              <a:t>وعلى </a:t>
            </a:r>
            <a:r>
              <a:rPr lang="ar-SA" sz="2800" dirty="0">
                <a:solidFill>
                  <a:schemeClr val="tx2">
                    <a:lumMod val="75000"/>
                  </a:schemeClr>
                </a:solidFill>
                <a:latin typeface="DroidArabicKufi-Regular"/>
              </a:rPr>
              <a:t>أيْ وجهة سيُنتفع </a:t>
            </a:r>
            <a:r>
              <a:rPr lang="ar-SA" sz="2800" dirty="0" smtClean="0">
                <a:solidFill>
                  <a:schemeClr val="tx2">
                    <a:lumMod val="75000"/>
                  </a:schemeClr>
                </a:solidFill>
                <a:latin typeface="DroidArabicKufi-Regular"/>
              </a:rPr>
              <a:t>به؟</a:t>
            </a:r>
          </a:p>
          <a:p>
            <a:pPr algn="justLow"/>
            <a:endParaRPr lang="ar-SA" sz="2800" dirty="0" smtClean="0">
              <a:solidFill>
                <a:schemeClr val="tx2">
                  <a:lumMod val="75000"/>
                </a:schemeClr>
              </a:solidFill>
              <a:latin typeface="DroidArabicKufi-Regular"/>
            </a:endParaRP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70246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34</a:t>
            </a:fld>
            <a:endParaRPr lang="ar-SA"/>
          </a:p>
        </p:txBody>
      </p:sp>
      <p:sp>
        <p:nvSpPr>
          <p:cNvPr id="3" name="مستطيل 2"/>
          <p:cNvSpPr/>
          <p:nvPr/>
        </p:nvSpPr>
        <p:spPr>
          <a:xfrm>
            <a:off x="457200" y="1155516"/>
            <a:ext cx="6400800" cy="4770537"/>
          </a:xfrm>
          <a:prstGeom prst="rect">
            <a:avLst/>
          </a:prstGeom>
        </p:spPr>
        <p:txBody>
          <a:bodyPr wrap="square">
            <a:spAutoFit/>
          </a:bodyPr>
          <a:lstStyle/>
          <a:p>
            <a:pPr algn="justLow"/>
            <a:r>
              <a:rPr lang="ar-SA" sz="2400" b="1" dirty="0" smtClean="0">
                <a:solidFill>
                  <a:srgbClr val="FF0000"/>
                </a:solidFill>
                <a:latin typeface="DroidArabicKufi-Regular"/>
              </a:rPr>
              <a:t>تحديد الهدف من التقرير (هدف </a:t>
            </a:r>
            <a:r>
              <a:rPr lang="ar-SA" sz="2400" b="1" dirty="0">
                <a:solidFill>
                  <a:srgbClr val="FF0000"/>
                </a:solidFill>
                <a:latin typeface="DroidArabicKufi-Regular"/>
              </a:rPr>
              <a:t>الكاتب): </a:t>
            </a:r>
            <a:endParaRPr lang="ar-SA" sz="2400" b="1" dirty="0" smtClean="0">
              <a:solidFill>
                <a:srgbClr val="FF0000"/>
              </a:solidFill>
              <a:latin typeface="DroidArabicKufi-Regular"/>
            </a:endParaRPr>
          </a:p>
          <a:p>
            <a:pPr algn="justLow"/>
            <a:endParaRPr lang="ar-SA" sz="2400" b="1" dirty="0" smtClean="0">
              <a:solidFill>
                <a:srgbClr val="FF0000"/>
              </a:solidFill>
              <a:latin typeface="DroidArabicKufi-Regular"/>
            </a:endParaRPr>
          </a:p>
          <a:p>
            <a:pPr algn="ctr"/>
            <a:r>
              <a:rPr lang="ar-SA" sz="3200" b="1" dirty="0" smtClean="0">
                <a:solidFill>
                  <a:schemeClr val="tx2">
                    <a:lumMod val="75000"/>
                  </a:schemeClr>
                </a:solidFill>
                <a:latin typeface="DroidArabicKufi-Regular"/>
              </a:rPr>
              <a:t>سجّل </a:t>
            </a:r>
            <a:r>
              <a:rPr lang="ar-SA" sz="3200" b="1" dirty="0">
                <a:solidFill>
                  <a:schemeClr val="tx2">
                    <a:lumMod val="75000"/>
                  </a:schemeClr>
                </a:solidFill>
                <a:latin typeface="DroidArabicKufi-Regular"/>
              </a:rPr>
              <a:t>الهدف من </a:t>
            </a:r>
            <a:r>
              <a:rPr lang="ar-SA" sz="3200" b="1" dirty="0" smtClean="0">
                <a:solidFill>
                  <a:schemeClr val="tx2">
                    <a:lumMod val="75000"/>
                  </a:schemeClr>
                </a:solidFill>
                <a:latin typeface="DroidArabicKufi-Regular"/>
              </a:rPr>
              <a:t>إعداد التقرير </a:t>
            </a:r>
            <a:r>
              <a:rPr lang="ar-SA" sz="3200" b="1" dirty="0">
                <a:solidFill>
                  <a:schemeClr val="tx2">
                    <a:lumMod val="75000"/>
                  </a:schemeClr>
                </a:solidFill>
                <a:latin typeface="DroidArabicKufi-Regular"/>
              </a:rPr>
              <a:t>في عبارة منطقِية واحدة جامِعة وضع عنواناً لها</a:t>
            </a:r>
            <a:r>
              <a:rPr lang="ar-SA" sz="3200" b="1" dirty="0" smtClean="0">
                <a:solidFill>
                  <a:schemeClr val="tx2">
                    <a:lumMod val="75000"/>
                  </a:schemeClr>
                </a:solidFill>
                <a:latin typeface="DroidArabicKufi-Regular"/>
              </a:rPr>
              <a:t>.</a:t>
            </a:r>
          </a:p>
          <a:p>
            <a:pPr algn="ctr"/>
            <a:endParaRPr lang="ar-SA" sz="3200" b="1" dirty="0" smtClean="0"/>
          </a:p>
          <a:p>
            <a:pPr algn="ctr"/>
            <a:r>
              <a:rPr lang="ar-SA" sz="3200" b="1" dirty="0">
                <a:solidFill>
                  <a:schemeClr val="tx2">
                    <a:lumMod val="75000"/>
                  </a:schemeClr>
                </a:solidFill>
                <a:latin typeface="DroidArabicKufi-Regular"/>
              </a:rPr>
              <a:t>و تتلخص أهداف التقرير في</a:t>
            </a:r>
            <a:r>
              <a:rPr lang="en-US" sz="3200" b="1" dirty="0"/>
              <a:t>:  </a:t>
            </a:r>
            <a:r>
              <a:rPr lang="ar-SA" sz="3200" b="1" dirty="0"/>
              <a:t>    </a:t>
            </a:r>
            <a:r>
              <a:rPr lang="en-US" sz="3200" dirty="0"/>
              <a:t/>
            </a:r>
            <a:br>
              <a:rPr lang="en-US" sz="3200" dirty="0"/>
            </a:br>
            <a:r>
              <a:rPr lang="en-US" sz="3200" dirty="0" smtClean="0"/>
              <a:t> • </a:t>
            </a:r>
            <a:r>
              <a:rPr lang="ar-SA" sz="3200" dirty="0"/>
              <a:t>التبليغ</a:t>
            </a:r>
            <a:r>
              <a:rPr lang="en-US" sz="3200" dirty="0"/>
              <a:t/>
            </a:r>
            <a:br>
              <a:rPr lang="en-US" sz="3200" dirty="0"/>
            </a:br>
            <a:r>
              <a:rPr lang="en-US" sz="3200" dirty="0" smtClean="0"/>
              <a:t> • </a:t>
            </a:r>
            <a:r>
              <a:rPr lang="ar-SA" sz="3200" dirty="0"/>
              <a:t>التأثير</a:t>
            </a:r>
            <a:r>
              <a:rPr lang="en-US" sz="3200" dirty="0"/>
              <a:t/>
            </a:r>
            <a:br>
              <a:rPr lang="en-US" sz="3200" dirty="0"/>
            </a:br>
            <a:r>
              <a:rPr lang="en-US" sz="3200" dirty="0" smtClean="0"/>
              <a:t> • </a:t>
            </a:r>
            <a:r>
              <a:rPr lang="ar-SA" sz="3200" dirty="0"/>
              <a:t>الإقناع</a:t>
            </a:r>
            <a:r>
              <a:rPr lang="en-US" sz="3200" dirty="0"/>
              <a:t/>
            </a:r>
            <a:br>
              <a:rPr lang="en-US" sz="3200" dirty="0"/>
            </a:br>
            <a:r>
              <a:rPr lang="en-US" sz="3200" dirty="0" smtClean="0"/>
              <a:t> • </a:t>
            </a:r>
            <a:r>
              <a:rPr lang="ar-SA" sz="3200" dirty="0" smtClean="0"/>
              <a:t>التغير</a:t>
            </a:r>
            <a:endParaRPr lang="ar-SA" sz="2400" dirty="0" smtClean="0">
              <a:solidFill>
                <a:schemeClr val="tx2">
                  <a:lumMod val="75000"/>
                </a:schemeClr>
              </a:solidFill>
              <a:latin typeface="DroidArabicKufi-Regular"/>
            </a:endParaRP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502228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35</a:t>
            </a:fld>
            <a:endParaRPr lang="ar-SA"/>
          </a:p>
        </p:txBody>
      </p:sp>
      <p:sp>
        <p:nvSpPr>
          <p:cNvPr id="3" name="مستطيل 2"/>
          <p:cNvSpPr/>
          <p:nvPr/>
        </p:nvSpPr>
        <p:spPr>
          <a:xfrm>
            <a:off x="457200" y="1155516"/>
            <a:ext cx="6400800" cy="5001369"/>
          </a:xfrm>
          <a:prstGeom prst="rect">
            <a:avLst/>
          </a:prstGeom>
        </p:spPr>
        <p:txBody>
          <a:bodyPr wrap="square">
            <a:spAutoFit/>
          </a:bodyPr>
          <a:lstStyle/>
          <a:p>
            <a:pPr algn="justLow"/>
            <a:r>
              <a:rPr lang="ar-SA" sz="2200" b="1" dirty="0" smtClean="0">
                <a:solidFill>
                  <a:srgbClr val="FF0000"/>
                </a:solidFill>
                <a:latin typeface="DroidArabicKufi-Regular"/>
              </a:rPr>
              <a:t>من </a:t>
            </a:r>
            <a:r>
              <a:rPr lang="ar-SA" sz="2200" b="1" dirty="0">
                <a:solidFill>
                  <a:srgbClr val="FF0000"/>
                </a:solidFill>
                <a:latin typeface="DroidArabicKufi-Regular"/>
              </a:rPr>
              <a:t>أهم أهداف التقارير</a:t>
            </a:r>
          </a:p>
          <a:p>
            <a:pPr marL="342900" indent="-342900" algn="justLow">
              <a:spcBef>
                <a:spcPts val="600"/>
              </a:spcBef>
              <a:buFont typeface="Arial" pitchFamily="34" charset="0"/>
              <a:buChar char="•"/>
            </a:pPr>
            <a:r>
              <a:rPr lang="ar-SA" sz="2200" dirty="0" smtClean="0"/>
              <a:t>مساعدة </a:t>
            </a:r>
            <a:r>
              <a:rPr lang="ar-SA" sz="2200" dirty="0"/>
              <a:t>الإدارة في توفير الحقائق والمعلومات</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الإسهام </a:t>
            </a:r>
            <a:r>
              <a:rPr lang="ar-SA" sz="2200" dirty="0"/>
              <a:t>في حل المشكلات القائمة</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العمل </a:t>
            </a:r>
            <a:r>
              <a:rPr lang="ar-SA" sz="2200" dirty="0"/>
              <a:t>على زيادة كفاءة العاملين في المؤسسة</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تحليل </a:t>
            </a:r>
            <a:r>
              <a:rPr lang="ar-SA" sz="2200" dirty="0"/>
              <a:t>ظاهرة معينة</a:t>
            </a:r>
            <a:r>
              <a:rPr lang="en-US" sz="2200" dirty="0"/>
              <a:t> </a:t>
            </a:r>
            <a:r>
              <a:rPr lang="en-US" sz="2200" dirty="0" smtClean="0"/>
              <a:t>.</a:t>
            </a:r>
            <a:endParaRPr lang="en-US" sz="2200" dirty="0"/>
          </a:p>
          <a:p>
            <a:pPr marL="342900" indent="-342900" algn="justLow">
              <a:spcBef>
                <a:spcPts val="600"/>
              </a:spcBef>
              <a:buFont typeface="Arial" pitchFamily="34" charset="0"/>
              <a:buChar char="•"/>
            </a:pPr>
            <a:r>
              <a:rPr lang="ar-SA" sz="2200" dirty="0" smtClean="0"/>
              <a:t>عرض </a:t>
            </a:r>
            <a:r>
              <a:rPr lang="ar-SA" sz="2200" dirty="0"/>
              <a:t>إنجازات قسم أو إدارة أو لجنة من اللجان</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تحليل </a:t>
            </a:r>
            <a:r>
              <a:rPr lang="ar-SA" sz="2200" dirty="0"/>
              <a:t>البيانات والحقائق المطلوب معرفتها بالتفصيل</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تحريك </a:t>
            </a:r>
            <a:r>
              <a:rPr lang="ar-SA" sz="2200" dirty="0"/>
              <a:t>سلوك الآخرين عن طريق الإقناع</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إرشاد </a:t>
            </a:r>
            <a:r>
              <a:rPr lang="ar-SA" sz="2200" dirty="0"/>
              <a:t>المسئولين لاتخاذ القرارات</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الإحاطة </a:t>
            </a:r>
            <a:r>
              <a:rPr lang="ar-SA" sz="2200" dirty="0"/>
              <a:t>والعلم بما يحدث في المنظمة</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تحليل </a:t>
            </a:r>
            <a:r>
              <a:rPr lang="ar-SA" sz="2200" dirty="0"/>
              <a:t>مواطن القوة والضعف في المنظمة</a:t>
            </a:r>
            <a:r>
              <a:rPr lang="en-US" sz="2200" dirty="0"/>
              <a:t> </a:t>
            </a:r>
            <a:r>
              <a:rPr lang="en-US" sz="2200" dirty="0" smtClean="0"/>
              <a:t>.</a:t>
            </a:r>
          </a:p>
          <a:p>
            <a:pPr marL="342900" indent="-342900" algn="justLow">
              <a:spcBef>
                <a:spcPts val="600"/>
              </a:spcBef>
              <a:buFont typeface="Arial" pitchFamily="34" charset="0"/>
              <a:buChar char="•"/>
            </a:pPr>
            <a:r>
              <a:rPr lang="ar-SA" sz="2200" dirty="0" smtClean="0"/>
              <a:t>الرد </a:t>
            </a:r>
            <a:r>
              <a:rPr lang="ar-SA" sz="2200" dirty="0"/>
              <a:t>على التساؤلات وتقديم الأفكار الجديدة</a:t>
            </a:r>
            <a:r>
              <a:rPr lang="en-US" sz="2200" dirty="0"/>
              <a:t> </a:t>
            </a:r>
            <a:r>
              <a:rPr lang="en-US" sz="2200" dirty="0" smtClean="0"/>
              <a:t>.</a:t>
            </a:r>
            <a:endParaRPr lang="ar-SA" sz="2200" dirty="0" smtClean="0">
              <a:solidFill>
                <a:schemeClr val="tx2">
                  <a:lumMod val="75000"/>
                </a:schemeClr>
              </a:solidFill>
              <a:latin typeface="DroidArabicKufi-Regular"/>
            </a:endParaRP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4068886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36</a:t>
            </a:fld>
            <a:endParaRPr lang="ar-SA"/>
          </a:p>
        </p:txBody>
      </p:sp>
      <p:sp>
        <p:nvSpPr>
          <p:cNvPr id="2" name="مستطيل 1"/>
          <p:cNvSpPr/>
          <p:nvPr/>
        </p:nvSpPr>
        <p:spPr>
          <a:xfrm>
            <a:off x="475456" y="1052736"/>
            <a:ext cx="6400800" cy="3970318"/>
          </a:xfrm>
          <a:prstGeom prst="rect">
            <a:avLst/>
          </a:prstGeom>
        </p:spPr>
        <p:txBody>
          <a:bodyPr wrap="square">
            <a:spAutoFit/>
          </a:bodyPr>
          <a:lstStyle/>
          <a:p>
            <a:pPr algn="justLow"/>
            <a:r>
              <a:rPr lang="ar-SA" sz="2800" b="1" dirty="0" smtClean="0">
                <a:solidFill>
                  <a:srgbClr val="FF0000"/>
                </a:solidFill>
                <a:latin typeface="DroidArabicKufi-Regular"/>
              </a:rPr>
              <a:t>تحديد مادة التقرير:</a:t>
            </a:r>
          </a:p>
          <a:p>
            <a:pPr algn="justLow"/>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جَمّع </a:t>
            </a:r>
            <a:r>
              <a:rPr lang="ar-SA" sz="2800" dirty="0">
                <a:solidFill>
                  <a:srgbClr val="333333"/>
                </a:solidFill>
                <a:latin typeface="DroidArabicKufi-Regular"/>
              </a:rPr>
              <a:t>الحقائق والأفكار. </a:t>
            </a:r>
            <a:endParaRPr lang="ar-SA" sz="2800" dirty="0" smtClean="0">
              <a:solidFill>
                <a:srgbClr val="333333"/>
              </a:solidFill>
              <a:latin typeface="DroidArabicKufi-Regular"/>
            </a:endParaRPr>
          </a:p>
          <a:p>
            <a:pPr marL="342900" indent="-342900" algn="justLow">
              <a:buFont typeface="Arial" panose="020B0604020202020204" pitchFamily="34" charset="0"/>
              <a:buChar char="•"/>
            </a:pPr>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راجِع </a:t>
            </a:r>
            <a:r>
              <a:rPr lang="ar-SA" sz="2800" dirty="0">
                <a:solidFill>
                  <a:srgbClr val="333333"/>
                </a:solidFill>
                <a:latin typeface="DroidArabicKufi-Regular"/>
              </a:rPr>
              <a:t>تلك الأفكار والحقائق من حيثُ صِحتها. </a:t>
            </a:r>
            <a:endParaRPr lang="ar-SA" sz="2800" dirty="0" smtClean="0">
              <a:solidFill>
                <a:srgbClr val="333333"/>
              </a:solidFill>
              <a:latin typeface="DroidArabicKufi-Regular"/>
            </a:endParaRPr>
          </a:p>
          <a:p>
            <a:pPr marL="342900" indent="-342900" algn="justLow">
              <a:buFont typeface="Arial" panose="020B0604020202020204" pitchFamily="34" charset="0"/>
              <a:buChar char="•"/>
            </a:pPr>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سجّل </a:t>
            </a:r>
            <a:r>
              <a:rPr lang="ar-SA" sz="2800" dirty="0">
                <a:solidFill>
                  <a:srgbClr val="333333"/>
                </a:solidFill>
                <a:latin typeface="DroidArabicKufi-Regular"/>
              </a:rPr>
              <a:t>جميع الحقائق والأفكار بعد تصحيحها. </a:t>
            </a:r>
            <a:endParaRPr lang="ar-SA" sz="2800" dirty="0" smtClean="0">
              <a:solidFill>
                <a:srgbClr val="333333"/>
              </a:solidFill>
              <a:latin typeface="DroidArabicKufi-Regular"/>
            </a:endParaRPr>
          </a:p>
          <a:p>
            <a:pPr marL="342900" indent="-342900" algn="justLow">
              <a:buFont typeface="Arial" panose="020B0604020202020204" pitchFamily="34" charset="0"/>
              <a:buChar char="•"/>
            </a:pPr>
            <a:endParaRPr lang="ar-SA" sz="2800" dirty="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صنف الحقائق إلى تقسيمات رئيسية. </a:t>
            </a:r>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80868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37</a:t>
            </a:fld>
            <a:endParaRPr lang="ar-SA"/>
          </a:p>
        </p:txBody>
      </p:sp>
      <p:sp>
        <p:nvSpPr>
          <p:cNvPr id="2" name="مستطيل 1"/>
          <p:cNvSpPr/>
          <p:nvPr/>
        </p:nvSpPr>
        <p:spPr>
          <a:xfrm>
            <a:off x="475456" y="1052736"/>
            <a:ext cx="6400800" cy="3970318"/>
          </a:xfrm>
          <a:prstGeom prst="rect">
            <a:avLst/>
          </a:prstGeom>
        </p:spPr>
        <p:txBody>
          <a:bodyPr wrap="square">
            <a:spAutoFit/>
          </a:bodyPr>
          <a:lstStyle/>
          <a:p>
            <a:pPr algn="justLow"/>
            <a:r>
              <a:rPr lang="ar-SA" sz="2800" b="1" dirty="0" smtClean="0">
                <a:solidFill>
                  <a:srgbClr val="FF0000"/>
                </a:solidFill>
                <a:latin typeface="DroidArabicKufi-Regular"/>
              </a:rPr>
              <a:t>تحديد مادة التقرير:</a:t>
            </a:r>
          </a:p>
          <a:p>
            <a:pPr algn="justLow"/>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ضع عناوين فرعية تحت العناوين الرئيسية.</a:t>
            </a:r>
          </a:p>
          <a:p>
            <a:pPr marL="342900" indent="-342900" algn="justLow">
              <a:buFont typeface="Arial" panose="020B0604020202020204" pitchFamily="34" charset="0"/>
              <a:buChar char="•"/>
            </a:pPr>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رتّب </a:t>
            </a:r>
            <a:r>
              <a:rPr lang="ar-SA" sz="2800" dirty="0">
                <a:solidFill>
                  <a:srgbClr val="333333"/>
                </a:solidFill>
                <a:latin typeface="DroidArabicKufi-Regular"/>
              </a:rPr>
              <a:t>مُحتويات التقرير في كل </a:t>
            </a:r>
            <a:r>
              <a:rPr lang="ar-SA" sz="2800" dirty="0" smtClean="0">
                <a:solidFill>
                  <a:srgbClr val="333333"/>
                </a:solidFill>
                <a:latin typeface="DroidArabicKufi-Regular"/>
              </a:rPr>
              <a:t>قِسم، وتحت كل عنوان فرعي أو رئيسي. </a:t>
            </a:r>
          </a:p>
          <a:p>
            <a:pPr marL="342900" indent="-342900" algn="justLow">
              <a:buFont typeface="Arial" panose="020B0604020202020204" pitchFamily="34" charset="0"/>
              <a:buChar char="•"/>
            </a:pPr>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تأكَدّ </a:t>
            </a:r>
            <a:r>
              <a:rPr lang="ar-SA" sz="2800" dirty="0">
                <a:solidFill>
                  <a:srgbClr val="333333"/>
                </a:solidFill>
                <a:latin typeface="DroidArabicKufi-Regular"/>
              </a:rPr>
              <a:t>من أنّ الاستنتاجات والتوصيات التي توصلتَ إليها </a:t>
            </a:r>
            <a:r>
              <a:rPr lang="ar-SA" sz="2800" dirty="0" smtClean="0">
                <a:solidFill>
                  <a:srgbClr val="333333"/>
                </a:solidFill>
                <a:latin typeface="DroidArabicKufi-Regular"/>
              </a:rPr>
              <a:t>منطقية.</a:t>
            </a:r>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297142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38</a:t>
            </a:fld>
            <a:endParaRPr lang="ar-SA"/>
          </a:p>
        </p:txBody>
      </p:sp>
      <p:sp>
        <p:nvSpPr>
          <p:cNvPr id="2" name="مستطيل 1"/>
          <p:cNvSpPr/>
          <p:nvPr/>
        </p:nvSpPr>
        <p:spPr>
          <a:xfrm>
            <a:off x="475456" y="1052736"/>
            <a:ext cx="6400800" cy="4401205"/>
          </a:xfrm>
          <a:prstGeom prst="rect">
            <a:avLst/>
          </a:prstGeom>
        </p:spPr>
        <p:txBody>
          <a:bodyPr wrap="square">
            <a:spAutoFit/>
          </a:bodyPr>
          <a:lstStyle/>
          <a:p>
            <a:pPr algn="justLow"/>
            <a:r>
              <a:rPr lang="ar-SA" sz="2800" b="1" dirty="0" smtClean="0">
                <a:solidFill>
                  <a:srgbClr val="FF0000"/>
                </a:solidFill>
                <a:latin typeface="DroidArabicKufi-Regular"/>
              </a:rPr>
              <a:t>تحديد مادة التقرير:</a:t>
            </a:r>
          </a:p>
          <a:p>
            <a:pPr algn="justLow"/>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حدد مَدى </a:t>
            </a:r>
            <a:r>
              <a:rPr lang="ar-SA" sz="2800" dirty="0">
                <a:solidFill>
                  <a:srgbClr val="333333"/>
                </a:solidFill>
                <a:latin typeface="DroidArabicKufi-Regular"/>
              </a:rPr>
              <a:t>فائدة الاستعانة بالصُور والأشكال التوضيحية. </a:t>
            </a:r>
            <a:endParaRPr lang="ar-SA" sz="2800" dirty="0" smtClean="0">
              <a:solidFill>
                <a:srgbClr val="333333"/>
              </a:solidFill>
              <a:latin typeface="DroidArabicKufi-Regular"/>
            </a:endParaRPr>
          </a:p>
          <a:p>
            <a:pPr marL="342900" indent="-342900" algn="justLow">
              <a:buFont typeface="Arial" panose="020B0604020202020204" pitchFamily="34" charset="0"/>
              <a:buChar char="•"/>
            </a:pPr>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ادرُس </a:t>
            </a:r>
            <a:r>
              <a:rPr lang="ar-SA" sz="2800" dirty="0">
                <a:solidFill>
                  <a:srgbClr val="333333"/>
                </a:solidFill>
                <a:latin typeface="DroidArabicKufi-Regular"/>
              </a:rPr>
              <a:t>مدى فائدة استخدام الهوامش. </a:t>
            </a:r>
            <a:endParaRPr lang="ar-SA" sz="2800" dirty="0" smtClean="0">
              <a:solidFill>
                <a:srgbClr val="333333"/>
              </a:solidFill>
              <a:latin typeface="DroidArabicKufi-Regular"/>
            </a:endParaRPr>
          </a:p>
          <a:p>
            <a:pPr marL="342900" indent="-342900" algn="justLow">
              <a:buFont typeface="Arial" panose="020B0604020202020204" pitchFamily="34" charset="0"/>
              <a:buChar char="•"/>
            </a:pPr>
            <a:endParaRPr lang="ar-SA" sz="2800" dirty="0" smtClean="0">
              <a:solidFill>
                <a:srgbClr val="333333"/>
              </a:solidFill>
              <a:latin typeface="DroidArabicKufi-Regular"/>
            </a:endParaRPr>
          </a:p>
          <a:p>
            <a:pPr marL="342900" indent="-342900" algn="justLow">
              <a:buFont typeface="Arial" panose="020B0604020202020204" pitchFamily="34" charset="0"/>
              <a:buChar char="•"/>
            </a:pPr>
            <a:r>
              <a:rPr lang="ar-SA" sz="2800" dirty="0" smtClean="0">
                <a:solidFill>
                  <a:srgbClr val="333333"/>
                </a:solidFill>
                <a:latin typeface="DroidArabicKufi-Regular"/>
              </a:rPr>
              <a:t>فكر في إمكانية وضع بعض المعلومات في الملاحق</a:t>
            </a:r>
            <a:r>
              <a:rPr lang="ar-SA" sz="2800" dirty="0">
                <a:solidFill>
                  <a:srgbClr val="333333"/>
                </a:solidFill>
                <a:latin typeface="DroidArabicKufi-Regular"/>
              </a:rPr>
              <a:t>.</a:t>
            </a:r>
            <a:r>
              <a:rPr lang="ar-SA" sz="2800" dirty="0"/>
              <a:t/>
            </a:r>
            <a:br>
              <a:rPr lang="ar-SA" sz="2800" dirty="0"/>
            </a:br>
            <a:r>
              <a:rPr lang="ar-SA" sz="2800" dirty="0"/>
              <a:t/>
            </a:r>
            <a:br>
              <a:rPr lang="ar-SA" sz="2800" dirty="0"/>
            </a:br>
            <a:endParaRPr lang="en-US" sz="2800" dirty="0"/>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157949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39</a:t>
            </a:fld>
            <a:endParaRPr lang="ar-SA"/>
          </a:p>
        </p:txBody>
      </p:sp>
      <p:sp>
        <p:nvSpPr>
          <p:cNvPr id="2" name="مستطيل 1"/>
          <p:cNvSpPr/>
          <p:nvPr/>
        </p:nvSpPr>
        <p:spPr>
          <a:xfrm>
            <a:off x="457200" y="1340768"/>
            <a:ext cx="6400800" cy="4401205"/>
          </a:xfrm>
          <a:prstGeom prst="rect">
            <a:avLst/>
          </a:prstGeom>
        </p:spPr>
        <p:txBody>
          <a:bodyPr wrap="square">
            <a:spAutoFit/>
          </a:bodyPr>
          <a:lstStyle/>
          <a:p>
            <a:pPr algn="justLow"/>
            <a:r>
              <a:rPr lang="ar-SA" sz="2800" dirty="0" smtClean="0">
                <a:solidFill>
                  <a:srgbClr val="333333"/>
                </a:solidFill>
                <a:latin typeface="DroidArabicKufi-Regular"/>
              </a:rPr>
              <a:t>التقارير إما ان يعدها فرد واحد، أو فريق عمل، وعند إعدادها قد تواجه </a:t>
            </a:r>
            <a:r>
              <a:rPr lang="ar-SA" sz="2800" b="1" dirty="0" smtClean="0">
                <a:solidFill>
                  <a:srgbClr val="FF0000"/>
                </a:solidFill>
                <a:latin typeface="DroidArabicKufi-Regular"/>
              </a:rPr>
              <a:t>الصعوبات</a:t>
            </a:r>
            <a:r>
              <a:rPr lang="ar-SA" sz="2800" dirty="0" smtClean="0">
                <a:solidFill>
                  <a:srgbClr val="FF0000"/>
                </a:solidFill>
                <a:latin typeface="DroidArabicKufi-Regular"/>
              </a:rPr>
              <a:t> </a:t>
            </a:r>
            <a:r>
              <a:rPr lang="ar-SA" sz="2800" dirty="0" smtClean="0">
                <a:solidFill>
                  <a:srgbClr val="333333"/>
                </a:solidFill>
                <a:latin typeface="DroidArabicKufi-Regular"/>
              </a:rPr>
              <a:t>الآتية: </a:t>
            </a:r>
          </a:p>
          <a:p>
            <a:pPr algn="justLow"/>
            <a:endParaRPr lang="ar-SA" sz="2800" dirty="0" smtClean="0">
              <a:solidFill>
                <a:srgbClr val="333333"/>
              </a:solidFill>
              <a:latin typeface="DroidArabicKufi-Regular"/>
            </a:endParaRPr>
          </a:p>
          <a:p>
            <a:pPr marL="457200" indent="-457200" algn="justLow">
              <a:buFont typeface="Arial" panose="020B0604020202020204" pitchFamily="34" charset="0"/>
              <a:buChar char="•"/>
            </a:pPr>
            <a:r>
              <a:rPr lang="ar-SA" sz="2800" dirty="0" smtClean="0">
                <a:solidFill>
                  <a:srgbClr val="333333"/>
                </a:solidFill>
                <a:latin typeface="DroidArabicKufi-Regular"/>
              </a:rPr>
              <a:t>ضعف مهارة </a:t>
            </a:r>
            <a:r>
              <a:rPr lang="ar-SA" sz="2800" dirty="0">
                <a:solidFill>
                  <a:srgbClr val="333333"/>
                </a:solidFill>
                <a:latin typeface="DroidArabicKufi-Regular"/>
              </a:rPr>
              <a:t>الكتابة. </a:t>
            </a:r>
            <a:endParaRPr lang="ar-SA" sz="2800" dirty="0" smtClean="0">
              <a:solidFill>
                <a:srgbClr val="333333"/>
              </a:solidFill>
              <a:latin typeface="DroidArabicKufi-Regular"/>
            </a:endParaRPr>
          </a:p>
          <a:p>
            <a:pPr marL="457200" indent="-457200" algn="justLow">
              <a:buFont typeface="Arial" panose="020B0604020202020204" pitchFamily="34" charset="0"/>
              <a:buChar char="•"/>
            </a:pPr>
            <a:r>
              <a:rPr lang="ar-SA" sz="2800" dirty="0" smtClean="0">
                <a:solidFill>
                  <a:srgbClr val="333333"/>
                </a:solidFill>
                <a:latin typeface="DroidArabicKufi-Regular"/>
              </a:rPr>
              <a:t>ضعف المعرفة التامة </a:t>
            </a:r>
            <a:r>
              <a:rPr lang="ar-SA" sz="2800" dirty="0">
                <a:solidFill>
                  <a:srgbClr val="333333"/>
                </a:solidFill>
                <a:latin typeface="DroidArabicKufi-Regular"/>
              </a:rPr>
              <a:t>في الموضوع. </a:t>
            </a:r>
            <a:endParaRPr lang="ar-SA" sz="2800" dirty="0" smtClean="0">
              <a:solidFill>
                <a:srgbClr val="333333"/>
              </a:solidFill>
              <a:latin typeface="DroidArabicKufi-Regular"/>
            </a:endParaRPr>
          </a:p>
          <a:p>
            <a:pPr marL="457200" indent="-457200" algn="justLow">
              <a:buFont typeface="Arial" panose="020B0604020202020204" pitchFamily="34" charset="0"/>
              <a:buChar char="•"/>
            </a:pPr>
            <a:r>
              <a:rPr lang="ar-SA" sz="2800" dirty="0" smtClean="0">
                <a:solidFill>
                  <a:srgbClr val="333333"/>
                </a:solidFill>
                <a:latin typeface="DroidArabicKufi-Regular"/>
              </a:rPr>
              <a:t>عدَم </a:t>
            </a:r>
            <a:r>
              <a:rPr lang="ar-SA" sz="2800" dirty="0">
                <a:solidFill>
                  <a:srgbClr val="333333"/>
                </a:solidFill>
                <a:latin typeface="DroidArabicKufi-Regular"/>
              </a:rPr>
              <a:t>القُدرة على العمل في فريق واحد مُتعاوِن. </a:t>
            </a:r>
            <a:endParaRPr lang="ar-SA" sz="2800" dirty="0" smtClean="0">
              <a:solidFill>
                <a:srgbClr val="333333"/>
              </a:solidFill>
              <a:latin typeface="DroidArabicKufi-Regular"/>
            </a:endParaRPr>
          </a:p>
          <a:p>
            <a:pPr marL="457200" indent="-457200" algn="justLow">
              <a:buFont typeface="Arial" panose="020B0604020202020204" pitchFamily="34" charset="0"/>
              <a:buChar char="•"/>
            </a:pPr>
            <a:r>
              <a:rPr lang="ar-SA" sz="2800" dirty="0" smtClean="0">
                <a:solidFill>
                  <a:srgbClr val="333333"/>
                </a:solidFill>
                <a:latin typeface="DroidArabicKufi-Regular"/>
              </a:rPr>
              <a:t>عدَم </a:t>
            </a:r>
            <a:r>
              <a:rPr lang="ar-SA" sz="2800" dirty="0">
                <a:solidFill>
                  <a:srgbClr val="333333"/>
                </a:solidFill>
                <a:latin typeface="DroidArabicKufi-Regular"/>
              </a:rPr>
              <a:t>القُدرة </a:t>
            </a:r>
            <a:r>
              <a:rPr lang="ar-SA" sz="2800" dirty="0" smtClean="0">
                <a:solidFill>
                  <a:srgbClr val="333333"/>
                </a:solidFill>
                <a:latin typeface="DroidArabicKufi-Regular"/>
              </a:rPr>
              <a:t>على الوصول </a:t>
            </a:r>
            <a:r>
              <a:rPr lang="ar-SA" sz="2800" dirty="0">
                <a:solidFill>
                  <a:srgbClr val="333333"/>
                </a:solidFill>
                <a:latin typeface="DroidArabicKufi-Regular"/>
              </a:rPr>
              <a:t>إلى المطلوب</a:t>
            </a:r>
            <a:r>
              <a:rPr lang="ar-SA" sz="2800" dirty="0" smtClean="0">
                <a:solidFill>
                  <a:srgbClr val="333333"/>
                </a:solidFill>
                <a:latin typeface="DroidArabicKufi-Regular"/>
              </a:rPr>
              <a:t>.</a:t>
            </a:r>
          </a:p>
          <a:p>
            <a:pPr marL="457200" indent="-457200" algn="justLow">
              <a:buFont typeface="Arial" panose="020B0604020202020204" pitchFamily="34" charset="0"/>
              <a:buChar char="•"/>
            </a:pPr>
            <a:r>
              <a:rPr lang="ar-SA" sz="2800" dirty="0" smtClean="0">
                <a:solidFill>
                  <a:srgbClr val="333333"/>
                </a:solidFill>
                <a:latin typeface="DroidArabicKufi-Regular"/>
              </a:rPr>
              <a:t>-</a:t>
            </a:r>
          </a:p>
          <a:p>
            <a:pPr marL="457200" indent="-457200" algn="justLow">
              <a:buFont typeface="Arial" panose="020B0604020202020204" pitchFamily="34" charset="0"/>
              <a:buChar char="•"/>
            </a:pPr>
            <a:r>
              <a:rPr lang="ar-SA" sz="2800" dirty="0" smtClean="0">
                <a:solidFill>
                  <a:srgbClr val="333333"/>
                </a:solidFill>
                <a:latin typeface="DroidArabicKufi-Regular"/>
              </a:rPr>
              <a:t>-</a:t>
            </a:r>
          </a:p>
          <a:p>
            <a:pPr marL="457200" indent="-457200" algn="justLow">
              <a:buFont typeface="Arial" panose="020B0604020202020204" pitchFamily="34" charset="0"/>
              <a:buChar char="•"/>
            </a:pPr>
            <a:r>
              <a:rPr lang="ar-SA" sz="2800" dirty="0" smtClean="0">
                <a:solidFill>
                  <a:srgbClr val="333333"/>
                </a:solidFill>
                <a:latin typeface="DroidArabicKufi-Regular"/>
              </a:rPr>
              <a:t>-</a:t>
            </a:r>
            <a:endParaRPr lang="en-US" sz="28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rgbClr val="333333"/>
                </a:solidFill>
                <a:latin typeface="DroidArabicKufi-Regular"/>
              </a:rPr>
              <a:t>مراحل </a:t>
            </a:r>
            <a:r>
              <a:rPr lang="ar-SA" sz="2800" dirty="0" smtClean="0">
                <a:solidFill>
                  <a:srgbClr val="333333"/>
                </a:solidFill>
                <a:latin typeface="DroidArabicKufi-Regular"/>
              </a:rPr>
              <a:t>إعداد وكتابة </a:t>
            </a:r>
            <a:r>
              <a:rPr lang="ar-SA" sz="2800" dirty="0">
                <a:solidFill>
                  <a:srgbClr val="333333"/>
                </a:solidFill>
                <a:latin typeface="DroidArabicKufi-Regular"/>
              </a:rPr>
              <a:t>التقرير </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6858000" y="3356992"/>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b="1" dirty="0">
                <a:solidFill>
                  <a:srgbClr val="FF0000"/>
                </a:solidFill>
              </a:rPr>
              <a:t>مراحل إعداد وكتابة التقرير</a:t>
            </a:r>
            <a:endParaRPr lang="en-US" sz="1400" b="1" dirty="0">
              <a:solidFill>
                <a:srgbClr val="FF0000"/>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22332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a:t>
            </a:fld>
            <a:endParaRPr lang="ar-SA"/>
          </a:p>
        </p:txBody>
      </p:sp>
      <p:sp>
        <p:nvSpPr>
          <p:cNvPr id="7" name="مربع نص 6"/>
          <p:cNvSpPr txBox="1"/>
          <p:nvPr/>
        </p:nvSpPr>
        <p:spPr>
          <a:xfrm>
            <a:off x="467544" y="313492"/>
            <a:ext cx="6408712" cy="523220"/>
          </a:xfrm>
          <a:prstGeom prst="rect">
            <a:avLst/>
          </a:prstGeom>
          <a:noFill/>
        </p:spPr>
        <p:txBody>
          <a:bodyPr wrap="square" rtlCol="1">
            <a:spAutoFit/>
          </a:bodyPr>
          <a:lstStyle/>
          <a:p>
            <a:pPr algn="ctr"/>
            <a:r>
              <a:rPr lang="ar-SA" sz="2800" b="1" dirty="0" smtClean="0">
                <a:solidFill>
                  <a:schemeClr val="accent1">
                    <a:lumMod val="50000"/>
                  </a:schemeClr>
                </a:solidFill>
              </a:rPr>
              <a:t>معلومات عن البرنامج التدريبي</a:t>
            </a:r>
            <a:endParaRPr lang="ar-SA" sz="2800" b="1" dirty="0">
              <a:solidFill>
                <a:schemeClr val="accent1">
                  <a:lumMod val="50000"/>
                </a:schemeClr>
              </a:solidFill>
            </a:endParaRPr>
          </a:p>
        </p:txBody>
      </p:sp>
      <p:sp>
        <p:nvSpPr>
          <p:cNvPr id="2" name="مستطيل 1"/>
          <p:cNvSpPr/>
          <p:nvPr/>
        </p:nvSpPr>
        <p:spPr>
          <a:xfrm>
            <a:off x="467544" y="1103833"/>
            <a:ext cx="6408712" cy="5062924"/>
          </a:xfrm>
          <a:prstGeom prst="rect">
            <a:avLst/>
          </a:prstGeom>
        </p:spPr>
        <p:txBody>
          <a:bodyPr wrap="square">
            <a:spAutoFit/>
          </a:bodyPr>
          <a:lstStyle/>
          <a:p>
            <a:pPr algn="ctr"/>
            <a:r>
              <a:rPr lang="ar-SA" sz="1900" b="1" dirty="0"/>
              <a:t>برنامج تدريبي: كتابة التقارير الفنية</a:t>
            </a:r>
          </a:p>
          <a:p>
            <a:pPr algn="justLow"/>
            <a:r>
              <a:rPr lang="ar-SA" sz="1900" b="1" dirty="0"/>
              <a:t>يهدف البرنامج إلى:</a:t>
            </a:r>
          </a:p>
          <a:p>
            <a:pPr algn="justLow"/>
            <a:r>
              <a:rPr lang="ar-SA" sz="1900" dirty="0"/>
              <a:t>إكساب المشاركين المهارات اللازمة لإعداد وكتابة التقارير الفنية المتعلقة بالأنشطة التشغيلية للشركة بصورة صحيحة تسمح بإيصال المعلومات اللازمة والمطلوبة لاتخاذ القرارات والإجراءات المناسبة في الوقت المناسب.</a:t>
            </a:r>
            <a:endParaRPr lang="en-US" sz="1900" dirty="0">
              <a:effectLst>
                <a:innerShdw blurRad="63500" dist="50800">
                  <a:prstClr val="black">
                    <a:alpha val="50000"/>
                  </a:prstClr>
                </a:innerShdw>
              </a:effectLst>
            </a:endParaRPr>
          </a:p>
          <a:p>
            <a:pPr algn="justLow"/>
            <a:endParaRPr lang="ar-SA" sz="1900" dirty="0"/>
          </a:p>
          <a:p>
            <a:pPr algn="justLow"/>
            <a:r>
              <a:rPr lang="ar-SA" sz="1900" b="1" dirty="0"/>
              <a:t>برنامج مفتوح، </a:t>
            </a:r>
            <a:r>
              <a:rPr lang="ar-SA" sz="1900" b="1" dirty="0">
                <a:effectLst>
                  <a:innerShdw blurRad="63500" dist="50800">
                    <a:prstClr val="black">
                      <a:alpha val="50000"/>
                    </a:prstClr>
                  </a:innerShdw>
                </a:effectLst>
              </a:rPr>
              <a:t>موجه إلى:</a:t>
            </a:r>
            <a:r>
              <a:rPr lang="ar-SA" sz="1900" b="1" dirty="0"/>
              <a:t> </a:t>
            </a:r>
          </a:p>
          <a:p>
            <a:pPr algn="justLow"/>
            <a:r>
              <a:rPr lang="ar-SA" sz="1900" dirty="0"/>
              <a:t>الموظفين الفنيين الذين تتطلب أعمالهم إعداد تقارير فنية.</a:t>
            </a:r>
          </a:p>
          <a:p>
            <a:pPr algn="justLow"/>
            <a:endParaRPr lang="ar-SA" sz="1900" dirty="0"/>
          </a:p>
          <a:p>
            <a:pPr algn="justLow"/>
            <a:r>
              <a:rPr lang="ar-SA" sz="1900" b="1" dirty="0">
                <a:effectLst>
                  <a:innerShdw blurRad="63500" dist="50800">
                    <a:prstClr val="black">
                      <a:alpha val="50000"/>
                    </a:prstClr>
                  </a:innerShdw>
                </a:effectLst>
              </a:rPr>
              <a:t>متطلبات خاصة:</a:t>
            </a:r>
            <a:endParaRPr lang="en-US" sz="1900" b="1" dirty="0"/>
          </a:p>
          <a:p>
            <a:pPr algn="justLow"/>
            <a:r>
              <a:rPr lang="ar-SA" sz="1900" dirty="0"/>
              <a:t>إحضار نماذج من بعض التقارير الفنية التي أعدها المشارك في وقت سابق لحضوره الدورة.</a:t>
            </a:r>
            <a:endParaRPr lang="en-US" sz="1900" dirty="0"/>
          </a:p>
          <a:p>
            <a:pPr algn="justLow"/>
            <a:endParaRPr lang="ar-SA" sz="1900" dirty="0"/>
          </a:p>
          <a:p>
            <a:pPr algn="justLow"/>
            <a:r>
              <a:rPr lang="ar-SA" sz="1900" b="1" dirty="0"/>
              <a:t>بعد الانتهاء من البرنامج يُتَوَقع من المشارك أن يكون:</a:t>
            </a:r>
          </a:p>
          <a:p>
            <a:pPr algn="justLow"/>
            <a:r>
              <a:rPr lang="ar-SA" sz="1900" dirty="0"/>
              <a:t> قادراً على إعداد وكتابة التقارير الفنية المتعلقة بعمله بصورة سليمة وواضحة تسمح لمتلقي التقرير أن يستوعب ما جاء فيه بسهولة ويُسر، ويساعد الرؤساء على اتخاذ القرارات والإجراءات الفنية الصحيحة .</a:t>
            </a:r>
            <a:endParaRPr lang="en-US" sz="1900" dirty="0"/>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400010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40</a:t>
            </a:fld>
            <a:endParaRPr lang="ar-SA"/>
          </a:p>
        </p:txBody>
      </p:sp>
      <p:pic>
        <p:nvPicPr>
          <p:cNvPr id="4098" name="Picture 2" descr="https://pbs.twimg.com/media/CY9KvcRWsAALV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2" y="908720"/>
            <a:ext cx="5629275" cy="5629276"/>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2915816" y="-1"/>
            <a:ext cx="2592288" cy="646331"/>
          </a:xfrm>
          <a:prstGeom prst="rect">
            <a:avLst/>
          </a:prstGeom>
          <a:noFill/>
        </p:spPr>
        <p:txBody>
          <a:bodyPr wrap="square" rtlCol="1">
            <a:spAutoFit/>
          </a:bodyPr>
          <a:lstStyle/>
          <a:p>
            <a:pPr algn="ctr"/>
            <a:r>
              <a:rPr lang="ar-SA" sz="3600" b="1" u="sng" dirty="0" smtClean="0">
                <a:solidFill>
                  <a:schemeClr val="accent1">
                    <a:lumMod val="50000"/>
                  </a:schemeClr>
                </a:solidFill>
              </a:rPr>
              <a:t>فائدة إدارية</a:t>
            </a:r>
            <a:endParaRPr lang="ar-SA" sz="3600" b="1" u="sng" dirty="0">
              <a:solidFill>
                <a:schemeClr val="accent1">
                  <a:lumMod val="50000"/>
                </a:schemeClr>
              </a:solidFill>
            </a:endParaRPr>
          </a:p>
        </p:txBody>
      </p:sp>
    </p:spTree>
    <p:extLst>
      <p:ext uri="{BB962C8B-B14F-4D97-AF65-F5344CB8AC3E}">
        <p14:creationId xmlns:p14="http://schemas.microsoft.com/office/powerpoint/2010/main" val="3000349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41</a:t>
            </a:fld>
            <a:endParaRPr lang="ar-SA"/>
          </a:p>
        </p:txBody>
      </p:sp>
      <p:sp>
        <p:nvSpPr>
          <p:cNvPr id="4" name="مربع نص 3"/>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dirty="0"/>
              <a:t>خصائص الكتابة الفنية للتقرير</a:t>
            </a:r>
          </a:p>
        </p:txBody>
      </p:sp>
    </p:spTree>
    <p:extLst>
      <p:ext uri="{BB962C8B-B14F-4D97-AF65-F5344CB8AC3E}">
        <p14:creationId xmlns:p14="http://schemas.microsoft.com/office/powerpoint/2010/main" val="395966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42</a:t>
            </a:fld>
            <a:endParaRPr lang="ar-SA"/>
          </a:p>
        </p:txBody>
      </p:sp>
      <p:sp>
        <p:nvSpPr>
          <p:cNvPr id="2" name="مستطيل 1"/>
          <p:cNvSpPr/>
          <p:nvPr/>
        </p:nvSpPr>
        <p:spPr>
          <a:xfrm>
            <a:off x="483411" y="1028546"/>
            <a:ext cx="6400800" cy="5232202"/>
          </a:xfrm>
          <a:prstGeom prst="rect">
            <a:avLst/>
          </a:prstGeom>
        </p:spPr>
        <p:txBody>
          <a:bodyPr wrap="square">
            <a:spAutoFit/>
          </a:bodyPr>
          <a:lstStyle/>
          <a:p>
            <a:pPr algn="justLow"/>
            <a:r>
              <a:rPr lang="ar-SA" sz="2400" dirty="0" smtClean="0"/>
              <a:t>نستطيع أن نلخص خصائص </a:t>
            </a:r>
            <a:r>
              <a:rPr lang="ar-SA" sz="2400" dirty="0"/>
              <a:t>التقرير فيما </a:t>
            </a:r>
            <a:r>
              <a:rPr lang="ar-SA" sz="2400" dirty="0" smtClean="0"/>
              <a:t>يأتي</a:t>
            </a:r>
            <a:r>
              <a:rPr lang="en-US" sz="2400" dirty="0" smtClean="0"/>
              <a:t>:</a:t>
            </a:r>
            <a:endParaRPr lang="ar-SA" sz="2400" dirty="0" smtClean="0"/>
          </a:p>
          <a:p>
            <a:pPr algn="justLow"/>
            <a:endParaRPr lang="ar-SA" sz="2400" dirty="0" smtClean="0"/>
          </a:p>
          <a:p>
            <a:pPr algn="justLow">
              <a:spcBef>
                <a:spcPts val="1200"/>
              </a:spcBef>
            </a:pPr>
            <a:r>
              <a:rPr lang="ar-SA" sz="2400" b="1" dirty="0" smtClean="0"/>
              <a:t>الدقة والوضوح</a:t>
            </a:r>
            <a:r>
              <a:rPr lang="en-US" sz="2400" b="1" dirty="0" smtClean="0"/>
              <a:t>: </a:t>
            </a:r>
            <a:r>
              <a:rPr lang="ar-SA" sz="2400" b="1" dirty="0" smtClean="0"/>
              <a:t> </a:t>
            </a:r>
            <a:r>
              <a:rPr lang="ar-SA" sz="2400" dirty="0" smtClean="0"/>
              <a:t>العناية بلغة التقرير و أسلوبه</a:t>
            </a:r>
            <a:r>
              <a:rPr lang="en-US" sz="2400" dirty="0" smtClean="0"/>
              <a:t>.</a:t>
            </a:r>
            <a:endParaRPr lang="ar-SA" sz="2400" dirty="0" smtClean="0"/>
          </a:p>
          <a:p>
            <a:pPr algn="justLow">
              <a:spcBef>
                <a:spcPts val="1200"/>
              </a:spcBef>
            </a:pPr>
            <a:endParaRPr lang="en-US" sz="2400" dirty="0" smtClean="0"/>
          </a:p>
          <a:p>
            <a:pPr algn="justLow">
              <a:spcBef>
                <a:spcPts val="1200"/>
              </a:spcBef>
            </a:pPr>
            <a:r>
              <a:rPr lang="ar-SA" sz="2400" b="1" dirty="0" smtClean="0"/>
              <a:t>الموضوعية</a:t>
            </a:r>
            <a:r>
              <a:rPr lang="en-US" sz="2400" b="1" dirty="0" smtClean="0"/>
              <a:t>: </a:t>
            </a:r>
            <a:r>
              <a:rPr lang="ar-SA" sz="2400" b="1" dirty="0" smtClean="0"/>
              <a:t> </a:t>
            </a:r>
            <a:r>
              <a:rPr lang="ar-SA" sz="2400" dirty="0" smtClean="0"/>
              <a:t>التخلص من التحيز المسبق لفكرة أو رأي معين</a:t>
            </a:r>
            <a:r>
              <a:rPr lang="en-US" sz="2400" dirty="0" smtClean="0"/>
              <a:t>.</a:t>
            </a:r>
          </a:p>
          <a:p>
            <a:pPr algn="justLow">
              <a:spcBef>
                <a:spcPts val="1200"/>
              </a:spcBef>
            </a:pPr>
            <a:endParaRPr lang="en-US" sz="2400" dirty="0" smtClean="0"/>
          </a:p>
          <a:p>
            <a:pPr algn="justLow">
              <a:spcBef>
                <a:spcPts val="1200"/>
              </a:spcBef>
            </a:pPr>
            <a:r>
              <a:rPr lang="ar-SA" sz="2400" b="1" dirty="0" smtClean="0"/>
              <a:t>التوثيق</a:t>
            </a:r>
            <a:r>
              <a:rPr lang="en-US" sz="2400" b="1" dirty="0" smtClean="0"/>
              <a:t>:</a:t>
            </a:r>
            <a:r>
              <a:rPr lang="ar-SA" sz="2400" b="1" dirty="0" smtClean="0"/>
              <a:t> </a:t>
            </a:r>
            <a:r>
              <a:rPr lang="ar-SA" sz="2400" dirty="0" smtClean="0"/>
              <a:t>تقديم كل ما من شانه البرهنة على ما في التقرير من المعلومات و البيانات و </a:t>
            </a:r>
            <a:r>
              <a:rPr lang="ar-SA" sz="2400" dirty="0" err="1" smtClean="0"/>
              <a:t>الآراء،و</a:t>
            </a:r>
            <a:r>
              <a:rPr lang="ar-SA" sz="2400" dirty="0" smtClean="0"/>
              <a:t> العمل على نسبتها لمصادرها.</a:t>
            </a:r>
          </a:p>
          <a:p>
            <a:pPr algn="justLow">
              <a:spcBef>
                <a:spcPts val="1200"/>
              </a:spcBef>
            </a:pPr>
            <a:endParaRPr lang="ar-SA" sz="2400" dirty="0"/>
          </a:p>
          <a:p>
            <a:pPr algn="justLow">
              <a:spcBef>
                <a:spcPts val="1200"/>
              </a:spcBef>
            </a:pPr>
            <a:r>
              <a:rPr lang="ar-SA" sz="2400" b="1" dirty="0" smtClean="0"/>
              <a:t>المنهجية</a:t>
            </a:r>
            <a:r>
              <a:rPr lang="en-US" sz="2400" b="1" dirty="0" smtClean="0"/>
              <a:t>:</a:t>
            </a:r>
            <a:r>
              <a:rPr lang="ar-SA" sz="2400" b="1" dirty="0" smtClean="0"/>
              <a:t> </a:t>
            </a:r>
            <a:r>
              <a:rPr lang="ar-SA" sz="2400" dirty="0" smtClean="0"/>
              <a:t>اختيار المنهج المناسب لطبيعة الموضوع و تحديد الأساليب اللازمة لجمع مادة التقرير</a:t>
            </a:r>
            <a:r>
              <a:rPr lang="en-US" sz="2400" dirty="0" smtClean="0"/>
              <a:t>.</a:t>
            </a:r>
            <a:endParaRPr lang="en-US" sz="24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3810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43</a:t>
            </a:fld>
            <a:endParaRPr lang="ar-SA"/>
          </a:p>
        </p:txBody>
      </p:sp>
      <p:sp>
        <p:nvSpPr>
          <p:cNvPr id="2" name="مستطيل 1"/>
          <p:cNvSpPr/>
          <p:nvPr/>
        </p:nvSpPr>
        <p:spPr>
          <a:xfrm>
            <a:off x="483411" y="1196752"/>
            <a:ext cx="6400800" cy="4832092"/>
          </a:xfrm>
          <a:prstGeom prst="rect">
            <a:avLst/>
          </a:prstGeom>
        </p:spPr>
        <p:txBody>
          <a:bodyPr wrap="square">
            <a:spAutoFit/>
          </a:bodyPr>
          <a:lstStyle/>
          <a:p>
            <a:pPr algn="justLow"/>
            <a:r>
              <a:rPr lang="ar-SA" sz="2800" dirty="0" smtClean="0">
                <a:solidFill>
                  <a:srgbClr val="333333"/>
                </a:solidFill>
                <a:latin typeface="DroidArabicKufi-Regular"/>
              </a:rPr>
              <a:t>وثيقة التقرير يحسن أن تحتوي على الإطار العام الآتي: </a:t>
            </a:r>
          </a:p>
          <a:p>
            <a:pPr algn="justLow"/>
            <a:endParaRPr lang="ar-SA" sz="2800" dirty="0" smtClean="0">
              <a:solidFill>
                <a:srgbClr val="333333"/>
              </a:solidFill>
              <a:latin typeface="DroidArabicKufi-Regular"/>
            </a:endParaRPr>
          </a:p>
          <a:p>
            <a:pPr algn="justLow"/>
            <a:r>
              <a:rPr lang="ar-SA" sz="2800" b="1" dirty="0" smtClean="0">
                <a:solidFill>
                  <a:srgbClr val="C00000"/>
                </a:solidFill>
                <a:latin typeface="DroidArabicKufi-Regular"/>
              </a:rPr>
              <a:t>صفحة </a:t>
            </a:r>
            <a:r>
              <a:rPr lang="ar-SA" sz="2800" b="1" dirty="0">
                <a:solidFill>
                  <a:srgbClr val="C00000"/>
                </a:solidFill>
                <a:latin typeface="DroidArabicKufi-Regular"/>
              </a:rPr>
              <a:t>العنوان: </a:t>
            </a:r>
            <a:endParaRPr lang="ar-SA" sz="2800" dirty="0" smtClean="0">
              <a:solidFill>
                <a:srgbClr val="333333"/>
              </a:solidFill>
              <a:latin typeface="DroidArabicKufi-Regular"/>
            </a:endParaRPr>
          </a:p>
          <a:p>
            <a:pPr algn="justLow"/>
            <a:r>
              <a:rPr lang="ar-SA" sz="2800" dirty="0" smtClean="0">
                <a:solidFill>
                  <a:srgbClr val="333333"/>
                </a:solidFill>
                <a:latin typeface="DroidArabicKufi-Regular"/>
              </a:rPr>
              <a:t>يوضّح </a:t>
            </a:r>
            <a:r>
              <a:rPr lang="ar-SA" sz="2800" dirty="0">
                <a:solidFill>
                  <a:srgbClr val="333333"/>
                </a:solidFill>
                <a:latin typeface="DroidArabicKufi-Regular"/>
              </a:rPr>
              <a:t>بها رقم </a:t>
            </a:r>
            <a:r>
              <a:rPr lang="ar-SA" sz="2800" dirty="0" smtClean="0">
                <a:solidFill>
                  <a:srgbClr val="333333"/>
                </a:solidFill>
                <a:latin typeface="DroidArabicKufi-Regular"/>
              </a:rPr>
              <a:t>التقرير، </a:t>
            </a:r>
            <a:r>
              <a:rPr lang="ar-SA" sz="2800" dirty="0">
                <a:solidFill>
                  <a:srgbClr val="333333"/>
                </a:solidFill>
                <a:latin typeface="DroidArabicKufi-Regular"/>
              </a:rPr>
              <a:t>وأسماء مُقدّمي </a:t>
            </a:r>
            <a:r>
              <a:rPr lang="ar-SA" sz="2800" dirty="0" smtClean="0">
                <a:solidFill>
                  <a:srgbClr val="333333"/>
                </a:solidFill>
                <a:latin typeface="DroidArabicKufi-Regular"/>
              </a:rPr>
              <a:t>التقرير، </a:t>
            </a:r>
            <a:r>
              <a:rPr lang="ar-SA" sz="2800" dirty="0">
                <a:solidFill>
                  <a:srgbClr val="333333"/>
                </a:solidFill>
                <a:latin typeface="DroidArabicKufi-Regular"/>
              </a:rPr>
              <a:t>وعدد </a:t>
            </a:r>
            <a:r>
              <a:rPr lang="ar-SA" sz="2800" dirty="0" smtClean="0">
                <a:solidFill>
                  <a:srgbClr val="333333"/>
                </a:solidFill>
                <a:latin typeface="DroidArabicKufi-Regular"/>
              </a:rPr>
              <a:t>صفحاتِه، </a:t>
            </a:r>
            <a:r>
              <a:rPr lang="ar-SA" sz="2800" dirty="0">
                <a:solidFill>
                  <a:srgbClr val="333333"/>
                </a:solidFill>
                <a:latin typeface="DroidArabicKufi-Regular"/>
              </a:rPr>
              <a:t>والتاريخ، ثم الجِهة أو الشخص التي سيوجَه إليها التقرير، والجِهة المُرسلة، وقد يحتوي على وسائل الاتصال والعنوان للجهة المُرسِلة للتقرير. </a:t>
            </a:r>
            <a:endParaRPr lang="ar-SA" sz="2800" dirty="0" smtClean="0">
              <a:solidFill>
                <a:srgbClr val="333333"/>
              </a:solidFill>
              <a:latin typeface="DroidArabicKufi-Regular"/>
            </a:endParaRPr>
          </a:p>
          <a:p>
            <a:pPr algn="justLow"/>
            <a:endParaRPr lang="ar-SA" sz="2800" dirty="0" smtClean="0">
              <a:solidFill>
                <a:srgbClr val="333333"/>
              </a:solidFill>
              <a:latin typeface="DroidArabicKufi-Regular"/>
            </a:endParaRPr>
          </a:p>
          <a:p>
            <a:pPr algn="justLow"/>
            <a:r>
              <a:rPr lang="ar-SA" sz="2800" b="1" dirty="0" smtClean="0">
                <a:solidFill>
                  <a:srgbClr val="C00000"/>
                </a:solidFill>
                <a:latin typeface="DroidArabicKufi-Regular"/>
              </a:rPr>
              <a:t>الفهرس </a:t>
            </a:r>
            <a:r>
              <a:rPr lang="ar-SA" sz="2800" b="1" dirty="0">
                <a:solidFill>
                  <a:srgbClr val="C00000"/>
                </a:solidFill>
                <a:latin typeface="DroidArabicKufi-Regular"/>
              </a:rPr>
              <a:t>أو جدول المُحتويات: </a:t>
            </a:r>
            <a:endParaRPr lang="ar-SA" sz="2800" b="1" dirty="0" smtClean="0">
              <a:solidFill>
                <a:srgbClr val="C00000"/>
              </a:solidFill>
              <a:latin typeface="DroidArabicKufi-Regular"/>
            </a:endParaRPr>
          </a:p>
          <a:p>
            <a:pPr algn="justLow"/>
            <a:r>
              <a:rPr lang="ar-SA" sz="2800" dirty="0" smtClean="0">
                <a:solidFill>
                  <a:srgbClr val="333333"/>
                </a:solidFill>
                <a:latin typeface="DroidArabicKufi-Regular"/>
              </a:rPr>
              <a:t>وهنا توضح </a:t>
            </a:r>
            <a:r>
              <a:rPr lang="ar-SA" sz="2800" dirty="0">
                <a:solidFill>
                  <a:srgbClr val="333333"/>
                </a:solidFill>
                <a:latin typeface="DroidArabicKufi-Regular"/>
              </a:rPr>
              <a:t>الأقسام والموضوعات المُختلفة، وقائمة من الجداول والرُسومات البيانية والتوجيهية </a:t>
            </a:r>
            <a:r>
              <a:rPr lang="ar-SA" sz="2800" dirty="0" smtClean="0">
                <a:solidFill>
                  <a:srgbClr val="333333"/>
                </a:solidFill>
                <a:latin typeface="DroidArabicKufi-Regular"/>
              </a:rPr>
              <a:t>وأماكِنها</a:t>
            </a:r>
            <a:r>
              <a:rPr lang="ar-SA" sz="2800" dirty="0">
                <a:solidFill>
                  <a:srgbClr val="333333"/>
                </a:solidFill>
                <a:latin typeface="DroidArabicKufi-Regular"/>
              </a:rPr>
              <a:t>.</a:t>
            </a:r>
            <a:endParaRPr lang="en-US" sz="28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52177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44</a:t>
            </a:fld>
            <a:endParaRPr lang="ar-SA"/>
          </a:p>
        </p:txBody>
      </p:sp>
      <p:sp>
        <p:nvSpPr>
          <p:cNvPr id="2" name="مستطيل 1"/>
          <p:cNvSpPr/>
          <p:nvPr/>
        </p:nvSpPr>
        <p:spPr>
          <a:xfrm>
            <a:off x="483411" y="1196752"/>
            <a:ext cx="6400800" cy="3539430"/>
          </a:xfrm>
          <a:prstGeom prst="rect">
            <a:avLst/>
          </a:prstGeom>
        </p:spPr>
        <p:txBody>
          <a:bodyPr wrap="square">
            <a:spAutoFit/>
          </a:bodyPr>
          <a:lstStyle/>
          <a:p>
            <a:pPr algn="justLow"/>
            <a:endParaRPr lang="ar-SA" sz="2800" dirty="0">
              <a:solidFill>
                <a:srgbClr val="333333"/>
              </a:solidFill>
              <a:latin typeface="DroidArabicKufi-Regular"/>
            </a:endParaRPr>
          </a:p>
          <a:p>
            <a:pPr algn="justLow"/>
            <a:r>
              <a:rPr lang="ar-SA" sz="2800" b="1" dirty="0" smtClean="0">
                <a:solidFill>
                  <a:srgbClr val="C00000"/>
                </a:solidFill>
                <a:latin typeface="DroidArabicKufi-Regular"/>
              </a:rPr>
              <a:t>مُقدّمة </a:t>
            </a:r>
            <a:r>
              <a:rPr lang="ar-SA" sz="2800" b="1" dirty="0">
                <a:solidFill>
                  <a:srgbClr val="C00000"/>
                </a:solidFill>
                <a:latin typeface="DroidArabicKufi-Regular"/>
              </a:rPr>
              <a:t>التقرير: </a:t>
            </a:r>
            <a:endParaRPr lang="ar-SA" sz="2800" b="1" dirty="0" smtClean="0">
              <a:solidFill>
                <a:srgbClr val="C00000"/>
              </a:solidFill>
              <a:latin typeface="DroidArabicKufi-Regular"/>
            </a:endParaRPr>
          </a:p>
          <a:p>
            <a:pPr algn="justLow"/>
            <a:r>
              <a:rPr lang="ar-SA" sz="2800" dirty="0" smtClean="0">
                <a:solidFill>
                  <a:srgbClr val="333333"/>
                </a:solidFill>
                <a:latin typeface="DroidArabicKufi-Regular"/>
              </a:rPr>
              <a:t>وفي </a:t>
            </a:r>
            <a:r>
              <a:rPr lang="ar-SA" sz="2800" dirty="0">
                <a:solidFill>
                  <a:srgbClr val="333333"/>
                </a:solidFill>
                <a:latin typeface="DroidArabicKufi-Regular"/>
              </a:rPr>
              <a:t>مُقدمة التقرير، بإمكانك الكتابة عن </a:t>
            </a:r>
            <a:r>
              <a:rPr lang="ar-SA" sz="2800" dirty="0" smtClean="0">
                <a:solidFill>
                  <a:srgbClr val="333333"/>
                </a:solidFill>
                <a:latin typeface="DroidArabicKufi-Regular"/>
              </a:rPr>
              <a:t>الشركة أو الإدارة ومدى </a:t>
            </a:r>
            <a:r>
              <a:rPr lang="ar-SA" sz="2800" dirty="0">
                <a:solidFill>
                  <a:srgbClr val="333333"/>
                </a:solidFill>
                <a:latin typeface="DroidArabicKufi-Regular"/>
              </a:rPr>
              <a:t>إنجازاتها، حيث أنّ المقدمة تُعطي تعريفاً وافياً عن المُنشأة، والأوضاع المُحيطة بها من الجوانب الاقتصادية والاجتماعية والسياسية الذي تعمل من خلاله وتتعايش معه، وهذا يعني أنّ عليك أن تُعطي صورة كاملة عن الوضع الذي أنت فيه</a:t>
            </a:r>
            <a:r>
              <a:rPr lang="ar-SA" sz="2800" dirty="0" smtClean="0">
                <a:solidFill>
                  <a:srgbClr val="333333"/>
                </a:solidFill>
                <a:latin typeface="DroidArabicKufi-Regular"/>
              </a:rPr>
              <a:t>.</a:t>
            </a:r>
            <a:endParaRPr lang="en-US" sz="28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15" name="مستطيل مستدير الزوايا 1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7"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8"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9"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20"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21"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22"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085361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45</a:t>
            </a:fld>
            <a:endParaRPr lang="ar-SA"/>
          </a:p>
        </p:txBody>
      </p:sp>
      <p:sp>
        <p:nvSpPr>
          <p:cNvPr id="2" name="مستطيل 1"/>
          <p:cNvSpPr/>
          <p:nvPr/>
        </p:nvSpPr>
        <p:spPr>
          <a:xfrm>
            <a:off x="483411" y="1196752"/>
            <a:ext cx="6400800" cy="2677656"/>
          </a:xfrm>
          <a:prstGeom prst="rect">
            <a:avLst/>
          </a:prstGeom>
        </p:spPr>
        <p:txBody>
          <a:bodyPr wrap="square">
            <a:spAutoFit/>
          </a:bodyPr>
          <a:lstStyle/>
          <a:p>
            <a:pPr algn="justLow"/>
            <a:endParaRPr lang="ar-SA" sz="2800" dirty="0">
              <a:solidFill>
                <a:srgbClr val="333333"/>
              </a:solidFill>
              <a:latin typeface="DroidArabicKufi-Regular"/>
            </a:endParaRPr>
          </a:p>
          <a:p>
            <a:pPr algn="justLow"/>
            <a:r>
              <a:rPr lang="ar-SA" sz="2800" b="1" dirty="0" smtClean="0">
                <a:solidFill>
                  <a:srgbClr val="C00000"/>
                </a:solidFill>
                <a:latin typeface="DroidArabicKufi-Regular"/>
              </a:rPr>
              <a:t>صلب التقرير</a:t>
            </a:r>
            <a:r>
              <a:rPr lang="ar-SA" sz="2800" b="1" dirty="0">
                <a:solidFill>
                  <a:srgbClr val="C00000"/>
                </a:solidFill>
                <a:latin typeface="DroidArabicKufi-Regular"/>
              </a:rPr>
              <a:t>: </a:t>
            </a:r>
            <a:endParaRPr lang="ar-SA" sz="2800" b="1" dirty="0" smtClean="0">
              <a:solidFill>
                <a:srgbClr val="C00000"/>
              </a:solidFill>
              <a:latin typeface="DroidArabicKufi-Regular"/>
            </a:endParaRPr>
          </a:p>
          <a:p>
            <a:pPr algn="justLow"/>
            <a:r>
              <a:rPr lang="ar-SA" sz="2800" dirty="0" smtClean="0">
                <a:solidFill>
                  <a:srgbClr val="333333"/>
                </a:solidFill>
                <a:latin typeface="DroidArabicKufi-Regular"/>
              </a:rPr>
              <a:t>ويشمل ما سبقت الإشارة إلى من سرد الحقائق التي تم جمعها وتصنيفها تحت عناوين رئيسية وفرعية، ودعم هذه الحقائق بالتوثيق اللازم من صور ومراجع </a:t>
            </a:r>
            <a:r>
              <a:rPr lang="ar-SA" sz="2800" dirty="0" err="1" smtClean="0">
                <a:solidFill>
                  <a:srgbClr val="333333"/>
                </a:solidFill>
                <a:latin typeface="DroidArabicKufi-Regular"/>
              </a:rPr>
              <a:t>ونقولات</a:t>
            </a:r>
            <a:r>
              <a:rPr lang="ar-SA" sz="2800" dirty="0" smtClean="0">
                <a:solidFill>
                  <a:srgbClr val="333333"/>
                </a:solidFill>
                <a:latin typeface="DroidArabicKufi-Regular"/>
              </a:rPr>
              <a:t> وما إلى ذلك.</a:t>
            </a:r>
            <a:endParaRPr lang="en-US" sz="28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3911074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46</a:t>
            </a:fld>
            <a:endParaRPr lang="ar-SA"/>
          </a:p>
        </p:txBody>
      </p:sp>
      <p:sp>
        <p:nvSpPr>
          <p:cNvPr id="2" name="مستطيل 1"/>
          <p:cNvSpPr/>
          <p:nvPr/>
        </p:nvSpPr>
        <p:spPr>
          <a:xfrm>
            <a:off x="483411" y="1052736"/>
            <a:ext cx="6400800" cy="3908762"/>
          </a:xfrm>
          <a:prstGeom prst="rect">
            <a:avLst/>
          </a:prstGeom>
        </p:spPr>
        <p:txBody>
          <a:bodyPr wrap="square">
            <a:spAutoFit/>
          </a:bodyPr>
          <a:lstStyle/>
          <a:p>
            <a:pPr algn="justLow"/>
            <a:r>
              <a:rPr lang="ar-SA" sz="2800" b="1" dirty="0" smtClean="0">
                <a:solidFill>
                  <a:srgbClr val="C00000"/>
                </a:solidFill>
                <a:latin typeface="DroidArabicKufi-Regular"/>
              </a:rPr>
              <a:t>الوسائل </a:t>
            </a:r>
            <a:r>
              <a:rPr lang="ar-SA" sz="2800" b="1" dirty="0">
                <a:solidFill>
                  <a:srgbClr val="C00000"/>
                </a:solidFill>
                <a:latin typeface="DroidArabicKufi-Regular"/>
              </a:rPr>
              <a:t> المساعدة في التقرير</a:t>
            </a:r>
          </a:p>
          <a:p>
            <a:pPr algn="justLow"/>
            <a:r>
              <a:rPr lang="ar-SA" sz="2800" dirty="0" smtClean="0"/>
              <a:t>الرسومات البيانية مثل:</a:t>
            </a:r>
          </a:p>
          <a:p>
            <a:pPr algn="justLow"/>
            <a:r>
              <a:rPr lang="en-US" sz="2400" dirty="0" smtClean="0"/>
              <a:t>Column charts</a:t>
            </a:r>
            <a:r>
              <a:rPr lang="ar-SA" sz="2400" dirty="0" smtClean="0"/>
              <a:t> المخططات العمودية </a:t>
            </a:r>
            <a:endParaRPr lang="en-US" sz="2400" dirty="0" smtClean="0"/>
          </a:p>
          <a:p>
            <a:pPr algn="justLow"/>
            <a:endParaRPr lang="ar-SA" sz="2400" dirty="0" smtClean="0"/>
          </a:p>
          <a:p>
            <a:pPr algn="justLow"/>
            <a:endParaRPr lang="en-US" sz="2400" dirty="0" smtClean="0"/>
          </a:p>
          <a:p>
            <a:pPr algn="justLow"/>
            <a:endParaRPr lang="en-US" sz="2400" dirty="0"/>
          </a:p>
          <a:p>
            <a:pPr algn="justLow"/>
            <a:endParaRPr lang="en-US" sz="2400" dirty="0" smtClean="0"/>
          </a:p>
          <a:p>
            <a:pPr algn="justLow"/>
            <a:endParaRPr lang="ar-SA" sz="2400" dirty="0" smtClean="0"/>
          </a:p>
          <a:p>
            <a:pPr algn="justLow"/>
            <a:endParaRPr lang="ar-SA" sz="2400" dirty="0" smtClean="0"/>
          </a:p>
          <a:p>
            <a:pPr algn="justLow"/>
            <a:endParaRPr lang="ar-SA" sz="2400" dirty="0" smtClean="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pic>
        <p:nvPicPr>
          <p:cNvPr id="2050" name="Picture 2" descr="نتيجة بحث الصور عن مخططات عمود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33" y="2492896"/>
            <a:ext cx="619965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84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47</a:t>
            </a:fld>
            <a:endParaRPr lang="ar-SA"/>
          </a:p>
        </p:txBody>
      </p:sp>
      <p:sp>
        <p:nvSpPr>
          <p:cNvPr id="2" name="مستطيل 1"/>
          <p:cNvSpPr/>
          <p:nvPr/>
        </p:nvSpPr>
        <p:spPr>
          <a:xfrm>
            <a:off x="483411" y="1052736"/>
            <a:ext cx="6400800" cy="1631216"/>
          </a:xfrm>
          <a:prstGeom prst="rect">
            <a:avLst/>
          </a:prstGeom>
        </p:spPr>
        <p:txBody>
          <a:bodyPr wrap="square">
            <a:spAutoFit/>
          </a:bodyPr>
          <a:lstStyle/>
          <a:p>
            <a:pPr algn="justLow"/>
            <a:r>
              <a:rPr lang="ar-SA" sz="2800" b="1" dirty="0" smtClean="0">
                <a:solidFill>
                  <a:srgbClr val="C00000"/>
                </a:solidFill>
                <a:latin typeface="DroidArabicKufi-Regular"/>
              </a:rPr>
              <a:t>الوسائل </a:t>
            </a:r>
            <a:r>
              <a:rPr lang="ar-SA" sz="2800" b="1" dirty="0">
                <a:solidFill>
                  <a:srgbClr val="C00000"/>
                </a:solidFill>
                <a:latin typeface="DroidArabicKufi-Regular"/>
              </a:rPr>
              <a:t> المساعدة في التقرير</a:t>
            </a:r>
          </a:p>
          <a:p>
            <a:pPr algn="justLow"/>
            <a:r>
              <a:rPr lang="en-US" sz="2400" dirty="0" smtClean="0"/>
              <a:t> </a:t>
            </a:r>
            <a:r>
              <a:rPr lang="en-US" sz="2400" dirty="0"/>
              <a:t>Line </a:t>
            </a:r>
            <a:r>
              <a:rPr lang="en-US" sz="2400" dirty="0" smtClean="0"/>
              <a:t>charts</a:t>
            </a:r>
            <a:r>
              <a:rPr lang="ar-SA" sz="2400" dirty="0" smtClean="0"/>
              <a:t>المخططات الخطية</a:t>
            </a:r>
            <a:endParaRPr lang="en-US" sz="2400" dirty="0" smtClean="0"/>
          </a:p>
          <a:p>
            <a:pPr algn="justLow"/>
            <a:endParaRPr lang="ar-SA" sz="2400" dirty="0" smtClean="0"/>
          </a:p>
          <a:p>
            <a:pPr algn="justLow"/>
            <a:endParaRPr lang="ar-SA" sz="2400" dirty="0" smtClean="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pic>
        <p:nvPicPr>
          <p:cNvPr id="2052" name="Picture 4" descr="نتيجة بحث الصور عن المخططات الخط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32" y="2420888"/>
            <a:ext cx="629518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097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48</a:t>
            </a:fld>
            <a:endParaRPr lang="ar-SA"/>
          </a:p>
        </p:txBody>
      </p:sp>
      <p:sp>
        <p:nvSpPr>
          <p:cNvPr id="2" name="مستطيل 1"/>
          <p:cNvSpPr/>
          <p:nvPr/>
        </p:nvSpPr>
        <p:spPr>
          <a:xfrm>
            <a:off x="483411" y="1052736"/>
            <a:ext cx="6400800" cy="2739211"/>
          </a:xfrm>
          <a:prstGeom prst="rect">
            <a:avLst/>
          </a:prstGeom>
        </p:spPr>
        <p:txBody>
          <a:bodyPr wrap="square">
            <a:spAutoFit/>
          </a:bodyPr>
          <a:lstStyle/>
          <a:p>
            <a:pPr algn="justLow"/>
            <a:r>
              <a:rPr lang="ar-SA" sz="2800" b="1" dirty="0" smtClean="0">
                <a:solidFill>
                  <a:srgbClr val="C00000"/>
                </a:solidFill>
                <a:latin typeface="DroidArabicKufi-Regular"/>
              </a:rPr>
              <a:t>الوسائل </a:t>
            </a:r>
            <a:r>
              <a:rPr lang="ar-SA" sz="2800" b="1" dirty="0">
                <a:solidFill>
                  <a:srgbClr val="C00000"/>
                </a:solidFill>
                <a:latin typeface="DroidArabicKufi-Regular"/>
              </a:rPr>
              <a:t> المساعدة في التقرير</a:t>
            </a:r>
          </a:p>
          <a:p>
            <a:pPr algn="justLow"/>
            <a:r>
              <a:rPr lang="en-US" sz="2400" dirty="0" smtClean="0"/>
              <a:t>Pie charts</a:t>
            </a:r>
            <a:r>
              <a:rPr lang="ar-SA" sz="2400" dirty="0" smtClean="0"/>
              <a:t> المخططات الدائرية</a:t>
            </a:r>
            <a:endParaRPr lang="en-US" sz="2400" dirty="0" smtClean="0"/>
          </a:p>
          <a:p>
            <a:pPr algn="justLow"/>
            <a:endParaRPr lang="ar-SA" sz="2400" dirty="0" smtClean="0"/>
          </a:p>
          <a:p>
            <a:pPr algn="justLow"/>
            <a:endParaRPr lang="en-US" sz="2400" dirty="0" smtClean="0"/>
          </a:p>
          <a:p>
            <a:pPr algn="justLow"/>
            <a:endParaRPr lang="en-US" sz="2400" dirty="0"/>
          </a:p>
          <a:p>
            <a:pPr algn="justLow"/>
            <a:endParaRPr lang="en-US" sz="2400" dirty="0" smtClean="0"/>
          </a:p>
          <a:p>
            <a:pPr algn="justLow"/>
            <a:endParaRPr lang="en-US" sz="2400" dirty="0" smtClean="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pic>
        <p:nvPicPr>
          <p:cNvPr id="2054" name="Picture 6" descr="نتيجة بحث الصور عن المخططات الدائر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72" y="1999233"/>
            <a:ext cx="5526420" cy="416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99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49</a:t>
            </a:fld>
            <a:endParaRPr lang="ar-SA"/>
          </a:p>
        </p:txBody>
      </p:sp>
      <p:sp>
        <p:nvSpPr>
          <p:cNvPr id="2" name="مستطيل 1"/>
          <p:cNvSpPr/>
          <p:nvPr/>
        </p:nvSpPr>
        <p:spPr>
          <a:xfrm>
            <a:off x="483411" y="1052736"/>
            <a:ext cx="6400800" cy="1508105"/>
          </a:xfrm>
          <a:prstGeom prst="rect">
            <a:avLst/>
          </a:prstGeom>
        </p:spPr>
        <p:txBody>
          <a:bodyPr wrap="square">
            <a:spAutoFit/>
          </a:bodyPr>
          <a:lstStyle/>
          <a:p>
            <a:pPr algn="justLow"/>
            <a:r>
              <a:rPr lang="ar-SA" sz="2800" b="1" dirty="0" smtClean="0">
                <a:solidFill>
                  <a:srgbClr val="C00000"/>
                </a:solidFill>
                <a:latin typeface="DroidArabicKufi-Regular"/>
              </a:rPr>
              <a:t>الوسائل </a:t>
            </a:r>
            <a:r>
              <a:rPr lang="ar-SA" sz="2800" b="1" dirty="0">
                <a:solidFill>
                  <a:srgbClr val="C00000"/>
                </a:solidFill>
                <a:latin typeface="DroidArabicKufi-Regular"/>
              </a:rPr>
              <a:t> المساعدة في التقرير</a:t>
            </a:r>
          </a:p>
          <a:p>
            <a:pPr algn="justLow"/>
            <a:r>
              <a:rPr lang="en-US" sz="2400" dirty="0" smtClean="0"/>
              <a:t>Bar </a:t>
            </a:r>
            <a:r>
              <a:rPr lang="en-US" sz="2400" dirty="0"/>
              <a:t>charts  </a:t>
            </a:r>
            <a:r>
              <a:rPr lang="ar-SA" sz="2400" dirty="0" smtClean="0"/>
              <a:t> المخططات الشريطية</a:t>
            </a:r>
            <a:endParaRPr lang="en-US" sz="2000" dirty="0" smtClean="0"/>
          </a:p>
          <a:p>
            <a:pPr algn="justLow"/>
            <a:r>
              <a:rPr lang="ar-SA" sz="2000" dirty="0" smtClean="0"/>
              <a:t>للمقارنة بين النتائج المختلفة على مختلف الفترات حسب طبيعة البيانات  وفترات تغيرها (كل ساعة- يومية- أسبوعية- شهرية –ربع سنوية.</a:t>
            </a:r>
            <a:endParaRPr lang="ar-SA" sz="20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pic>
        <p:nvPicPr>
          <p:cNvPr id="2056" name="Picture 8" descr="نتيجة بحث الصور عن مخطط شريطي"/>
          <p:cNvPicPr>
            <a:picLocks noChangeAspect="1" noChangeArrowheads="1"/>
          </p:cNvPicPr>
          <p:nvPr/>
        </p:nvPicPr>
        <p:blipFill rotWithShape="1">
          <a:blip r:embed="rId2">
            <a:extLst>
              <a:ext uri="{28A0092B-C50C-407E-A947-70E740481C1C}">
                <a14:useLocalDpi xmlns:a14="http://schemas.microsoft.com/office/drawing/2010/main" val="0"/>
              </a:ext>
            </a:extLst>
          </a:blip>
          <a:srcRect l="524" t="8220" r="5067" b="6309"/>
          <a:stretch/>
        </p:blipFill>
        <p:spPr bwMode="auto">
          <a:xfrm>
            <a:off x="609601" y="2729502"/>
            <a:ext cx="5258544" cy="329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0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a:t>
            </a:fld>
            <a:endParaRPr lang="ar-SA"/>
          </a:p>
        </p:txBody>
      </p:sp>
      <p:sp>
        <p:nvSpPr>
          <p:cNvPr id="4" name="مربع نص 3"/>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b="1" dirty="0"/>
              <a:t>التعارف </a:t>
            </a:r>
            <a:endParaRPr lang="ar-SA" b="1" dirty="0" smtClean="0"/>
          </a:p>
          <a:p>
            <a:r>
              <a:rPr lang="ar-SA" b="1" dirty="0" smtClean="0"/>
              <a:t>بين </a:t>
            </a:r>
            <a:r>
              <a:rPr lang="ar-SA" b="1" dirty="0"/>
              <a:t>المشاركين</a:t>
            </a:r>
          </a:p>
        </p:txBody>
      </p:sp>
    </p:spTree>
    <p:extLst>
      <p:ext uri="{BB962C8B-B14F-4D97-AF65-F5344CB8AC3E}">
        <p14:creationId xmlns:p14="http://schemas.microsoft.com/office/powerpoint/2010/main" val="512890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50</a:t>
            </a:fld>
            <a:endParaRPr lang="ar-SA"/>
          </a:p>
        </p:txBody>
      </p:sp>
      <p:sp>
        <p:nvSpPr>
          <p:cNvPr id="2" name="مستطيل 1"/>
          <p:cNvSpPr/>
          <p:nvPr/>
        </p:nvSpPr>
        <p:spPr>
          <a:xfrm>
            <a:off x="483411" y="1196752"/>
            <a:ext cx="6400800" cy="4893647"/>
          </a:xfrm>
          <a:prstGeom prst="rect">
            <a:avLst/>
          </a:prstGeom>
        </p:spPr>
        <p:txBody>
          <a:bodyPr wrap="square">
            <a:spAutoFit/>
          </a:bodyPr>
          <a:lstStyle/>
          <a:p>
            <a:pPr algn="justLow"/>
            <a:r>
              <a:rPr lang="ar-SA" sz="2800" b="1" dirty="0" smtClean="0">
                <a:solidFill>
                  <a:srgbClr val="C00000"/>
                </a:solidFill>
                <a:latin typeface="DroidArabicKufi-Regular"/>
              </a:rPr>
              <a:t>الوسائل </a:t>
            </a:r>
            <a:r>
              <a:rPr lang="ar-SA" sz="2800" b="1" dirty="0">
                <a:solidFill>
                  <a:srgbClr val="C00000"/>
                </a:solidFill>
                <a:latin typeface="DroidArabicKufi-Regular"/>
              </a:rPr>
              <a:t> المساعدة في التقرير</a:t>
            </a:r>
          </a:p>
          <a:p>
            <a:pPr algn="justLow"/>
            <a:r>
              <a:rPr lang="ar-SA" sz="2800" dirty="0" smtClean="0"/>
              <a:t>الجداول:</a:t>
            </a:r>
            <a:r>
              <a:rPr lang="ar-SA" sz="2800" dirty="0"/>
              <a:t> </a:t>
            </a:r>
            <a:endParaRPr lang="ar-SA" sz="2800" dirty="0" smtClean="0"/>
          </a:p>
          <a:p>
            <a:pPr algn="justLow"/>
            <a:endParaRPr lang="ar-SA" sz="2800" dirty="0"/>
          </a:p>
          <a:p>
            <a:pPr algn="justLow"/>
            <a:endParaRPr lang="ar-SA" sz="2800" dirty="0" smtClean="0"/>
          </a:p>
          <a:p>
            <a:pPr algn="justLow"/>
            <a:endParaRPr lang="ar-SA" sz="2800" dirty="0"/>
          </a:p>
          <a:p>
            <a:pPr algn="justLow"/>
            <a:endParaRPr lang="ar-SA" sz="2800" dirty="0" smtClean="0"/>
          </a:p>
          <a:p>
            <a:pPr algn="justLow"/>
            <a:endParaRPr lang="ar-SA" sz="2800" dirty="0"/>
          </a:p>
          <a:p>
            <a:pPr algn="justLow"/>
            <a:endParaRPr lang="ar-SA" sz="2800" dirty="0" smtClean="0"/>
          </a:p>
          <a:p>
            <a:pPr algn="justLow"/>
            <a:endParaRPr lang="ar-SA" sz="2800" dirty="0"/>
          </a:p>
          <a:p>
            <a:pPr algn="justLow"/>
            <a:endParaRPr lang="ar-SA" sz="2000" dirty="0" smtClean="0"/>
          </a:p>
          <a:p>
            <a:pPr algn="justLow"/>
            <a:endParaRPr lang="ar-SA" sz="2000" dirty="0"/>
          </a:p>
          <a:p>
            <a:pPr algn="justLow"/>
            <a:r>
              <a:rPr lang="ar-SA" sz="2000" dirty="0" smtClean="0"/>
              <a:t>لتلخيص </a:t>
            </a:r>
            <a:r>
              <a:rPr lang="ar-SA" sz="2000" dirty="0"/>
              <a:t>وعرض البيانات الرقمية </a:t>
            </a:r>
            <a:r>
              <a:rPr lang="ar-SA" sz="2000" dirty="0" smtClean="0"/>
              <a:t>والكمية عرض أمثلة</a:t>
            </a:r>
            <a:endParaRPr lang="ar-SA" sz="20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pic>
        <p:nvPicPr>
          <p:cNvPr id="3074" name="Picture 2" descr="نتيجة بحث الصور عن جداول بيانات شركة الكهرب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49135"/>
            <a:ext cx="4613895" cy="332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15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51</a:t>
            </a:fld>
            <a:endParaRPr lang="ar-SA"/>
          </a:p>
        </p:txBody>
      </p:sp>
      <p:sp>
        <p:nvSpPr>
          <p:cNvPr id="2" name="مستطيل 1"/>
          <p:cNvSpPr/>
          <p:nvPr/>
        </p:nvSpPr>
        <p:spPr>
          <a:xfrm>
            <a:off x="483411" y="1196752"/>
            <a:ext cx="6400800" cy="954107"/>
          </a:xfrm>
          <a:prstGeom prst="rect">
            <a:avLst/>
          </a:prstGeom>
        </p:spPr>
        <p:txBody>
          <a:bodyPr wrap="square">
            <a:spAutoFit/>
          </a:bodyPr>
          <a:lstStyle/>
          <a:p>
            <a:r>
              <a:rPr lang="ar-SA" sz="2800" b="1" dirty="0" smtClean="0">
                <a:solidFill>
                  <a:srgbClr val="C00000"/>
                </a:solidFill>
                <a:latin typeface="DroidArabicKufi-Regular"/>
              </a:rPr>
              <a:t>الوسائل </a:t>
            </a:r>
            <a:r>
              <a:rPr lang="ar-SA" sz="2800" b="1" dirty="0">
                <a:solidFill>
                  <a:srgbClr val="C00000"/>
                </a:solidFill>
                <a:latin typeface="DroidArabicKufi-Regular"/>
              </a:rPr>
              <a:t> المساعدة في التقرير</a:t>
            </a:r>
          </a:p>
          <a:p>
            <a:r>
              <a:rPr lang="ar-SA" sz="2800" dirty="0" smtClean="0"/>
              <a:t>المخططات</a:t>
            </a:r>
            <a:r>
              <a:rPr lang="ar-SA" sz="2800" dirty="0"/>
              <a:t>،</a:t>
            </a:r>
            <a:r>
              <a:rPr lang="ar-SA" sz="2800" dirty="0" smtClean="0"/>
              <a:t> </a:t>
            </a:r>
            <a:r>
              <a:rPr lang="ar-SA" sz="2800" dirty="0"/>
              <a:t>تسلسل </a:t>
            </a:r>
            <a:r>
              <a:rPr lang="ar-SA" sz="2800" dirty="0" smtClean="0"/>
              <a:t>الاجراءات، القرارات، مثل: </a:t>
            </a:r>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pic>
        <p:nvPicPr>
          <p:cNvPr id="5122" name="Picture 2" descr="نتيجة بحث الصور عن مخطط تسلسل إجراءات شركة الكهربا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25" y="2654330"/>
            <a:ext cx="3322322" cy="25748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نتيجة بحث الصور عن مخطط تسلسل إجراءات شركة الكهربا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682" y="2592705"/>
            <a:ext cx="2185608" cy="291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15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52</a:t>
            </a:fld>
            <a:endParaRPr lang="ar-SA"/>
          </a:p>
        </p:txBody>
      </p:sp>
      <p:sp>
        <p:nvSpPr>
          <p:cNvPr id="2" name="مستطيل 1"/>
          <p:cNvSpPr/>
          <p:nvPr/>
        </p:nvSpPr>
        <p:spPr>
          <a:xfrm>
            <a:off x="483411" y="1196752"/>
            <a:ext cx="6400800" cy="1384995"/>
          </a:xfrm>
          <a:prstGeom prst="rect">
            <a:avLst/>
          </a:prstGeom>
        </p:spPr>
        <p:txBody>
          <a:bodyPr wrap="square">
            <a:spAutoFit/>
          </a:bodyPr>
          <a:lstStyle/>
          <a:p>
            <a:pPr algn="justLow"/>
            <a:r>
              <a:rPr lang="ar-SA" sz="2800" b="1" dirty="0" smtClean="0">
                <a:solidFill>
                  <a:srgbClr val="C00000"/>
                </a:solidFill>
                <a:latin typeface="DroidArabicKufi-Regular"/>
              </a:rPr>
              <a:t>الوسائل </a:t>
            </a:r>
            <a:r>
              <a:rPr lang="ar-SA" sz="2800" b="1" dirty="0">
                <a:solidFill>
                  <a:srgbClr val="C00000"/>
                </a:solidFill>
                <a:latin typeface="DroidArabicKufi-Regular"/>
              </a:rPr>
              <a:t> المساعدة في التقرير</a:t>
            </a:r>
          </a:p>
          <a:p>
            <a:pPr algn="justLow"/>
            <a:r>
              <a:rPr lang="ar-SA" sz="2800" dirty="0" smtClean="0"/>
              <a:t>الصور، ويجب </a:t>
            </a:r>
            <a:r>
              <a:rPr lang="ar-SA" sz="2800" dirty="0"/>
              <a:t>وضع </a:t>
            </a:r>
            <a:r>
              <a:rPr lang="ar-SA" sz="2800" dirty="0" smtClean="0"/>
              <a:t>شرح للصورة يشتمل على موقعها، و تاريخ التقاطها، والغرض منها، ....</a:t>
            </a:r>
            <a:endParaRPr lang="ar-SA" sz="2800" dirty="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pic>
        <p:nvPicPr>
          <p:cNvPr id="6148" name="Picture 4" descr="نتيجة بحث الصور عن صور أعمال  شركة الكهرب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67" y="2769506"/>
            <a:ext cx="3059616" cy="15672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نتيجة بحث الصور عن صور أعمال  شركة الكهربا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6" y="4437112"/>
            <a:ext cx="3093749" cy="173249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نتيجة بحث الصور عن صور أعمال  شركة الكهربا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032" y="2812939"/>
            <a:ext cx="2295738" cy="153049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نتيجة بحث الصور عن صور أعمال  شركة الكهرباء"/>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862"/>
          <a:stretch/>
        </p:blipFill>
        <p:spPr bwMode="auto">
          <a:xfrm>
            <a:off x="4283968" y="4437112"/>
            <a:ext cx="2071802" cy="171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7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53</a:t>
            </a:fld>
            <a:endParaRPr lang="ar-SA"/>
          </a:p>
        </p:txBody>
      </p:sp>
      <p:sp>
        <p:nvSpPr>
          <p:cNvPr id="2" name="مستطيل 1"/>
          <p:cNvSpPr/>
          <p:nvPr/>
        </p:nvSpPr>
        <p:spPr>
          <a:xfrm>
            <a:off x="475456" y="1272530"/>
            <a:ext cx="6400800" cy="3970318"/>
          </a:xfrm>
          <a:prstGeom prst="rect">
            <a:avLst/>
          </a:prstGeom>
        </p:spPr>
        <p:txBody>
          <a:bodyPr wrap="square">
            <a:spAutoFit/>
          </a:bodyPr>
          <a:lstStyle/>
          <a:p>
            <a:r>
              <a:rPr lang="ar-SA" sz="2800" b="1" dirty="0">
                <a:solidFill>
                  <a:srgbClr val="C00000"/>
                </a:solidFill>
                <a:latin typeface="DroidArabicKufi-Regular"/>
              </a:rPr>
              <a:t>التوصِيات: </a:t>
            </a:r>
            <a:endParaRPr lang="ar-SA" sz="2800" b="1" dirty="0" smtClean="0">
              <a:solidFill>
                <a:srgbClr val="C00000"/>
              </a:solidFill>
              <a:latin typeface="DroidArabicKufi-Regular"/>
            </a:endParaRPr>
          </a:p>
          <a:p>
            <a:pPr algn="justLow"/>
            <a:r>
              <a:rPr lang="ar-SA" sz="2800" dirty="0">
                <a:solidFill>
                  <a:srgbClr val="333333"/>
                </a:solidFill>
                <a:latin typeface="DroidArabicKufi-Regular"/>
              </a:rPr>
              <a:t>تشمل كل ما توصَل إليه التقرير من توصِيات، ومُبرِرات ووضعِها وما تُغطِيه من احتياجات. </a:t>
            </a:r>
            <a:endParaRPr lang="ar-SA" sz="2800" dirty="0" smtClean="0">
              <a:solidFill>
                <a:srgbClr val="333333"/>
              </a:solidFill>
              <a:latin typeface="DroidArabicKufi-Regular"/>
            </a:endParaRPr>
          </a:p>
          <a:p>
            <a:pPr algn="justLow"/>
            <a:endParaRPr lang="ar-SA" sz="2800" dirty="0">
              <a:solidFill>
                <a:srgbClr val="333333"/>
              </a:solidFill>
              <a:latin typeface="DroidArabicKufi-Regular"/>
            </a:endParaRPr>
          </a:p>
          <a:p>
            <a:pPr algn="justLow"/>
            <a:r>
              <a:rPr lang="ar-SA" sz="2800" b="1" dirty="0" smtClean="0">
                <a:solidFill>
                  <a:srgbClr val="C00000"/>
                </a:solidFill>
                <a:latin typeface="DroidArabicKufi-Regular"/>
              </a:rPr>
              <a:t>الملاحِق </a:t>
            </a:r>
            <a:r>
              <a:rPr lang="ar-SA" sz="2800" b="1" dirty="0">
                <a:solidFill>
                  <a:srgbClr val="C00000"/>
                </a:solidFill>
                <a:latin typeface="DroidArabicKufi-Regular"/>
              </a:rPr>
              <a:t>والمٌرفقات: </a:t>
            </a:r>
            <a:endParaRPr lang="ar-SA" sz="2800" b="1" dirty="0" smtClean="0">
              <a:solidFill>
                <a:srgbClr val="C00000"/>
              </a:solidFill>
              <a:latin typeface="DroidArabicKufi-Regular"/>
            </a:endParaRPr>
          </a:p>
          <a:p>
            <a:pPr algn="justLow"/>
            <a:r>
              <a:rPr lang="ar-SA" sz="2800" dirty="0" smtClean="0">
                <a:solidFill>
                  <a:srgbClr val="333333"/>
                </a:solidFill>
                <a:latin typeface="DroidArabicKufi-Regular"/>
              </a:rPr>
              <a:t>تضُم </a:t>
            </a:r>
            <a:r>
              <a:rPr lang="ar-SA" sz="2800" dirty="0">
                <a:solidFill>
                  <a:srgbClr val="333333"/>
                </a:solidFill>
                <a:latin typeface="DroidArabicKufi-Regular"/>
              </a:rPr>
              <a:t>جميع المَلاحق التي تمّ ذِكرها في التقرير، ومن هذه المَلاحق المطبوعات، الصور</a:t>
            </a:r>
            <a:r>
              <a:rPr lang="ar-SA" sz="2800" dirty="0" smtClean="0">
                <a:solidFill>
                  <a:srgbClr val="333333"/>
                </a:solidFill>
                <a:latin typeface="DroidArabicKufi-Regular"/>
              </a:rPr>
              <a:t>، الفيديوهات، </a:t>
            </a:r>
            <a:r>
              <a:rPr lang="ar-SA" sz="2800" dirty="0">
                <a:solidFill>
                  <a:srgbClr val="333333"/>
                </a:solidFill>
                <a:latin typeface="DroidArabicKufi-Regular"/>
              </a:rPr>
              <a:t>إعلانات، أجندة ورش عمل، أخبار صحفية، وكشف </a:t>
            </a:r>
            <a:r>
              <a:rPr lang="ar-SA" sz="2800" dirty="0" smtClean="0">
                <a:solidFill>
                  <a:srgbClr val="333333"/>
                </a:solidFill>
                <a:latin typeface="DroidArabicKufi-Regular"/>
              </a:rPr>
              <a:t>الحضور والغياب.</a:t>
            </a:r>
          </a:p>
        </p:txBody>
      </p:sp>
      <p:sp>
        <p:nvSpPr>
          <p:cNvPr id="7" name="مربع نص 6"/>
          <p:cNvSpPr txBox="1"/>
          <p:nvPr/>
        </p:nvSpPr>
        <p:spPr>
          <a:xfrm>
            <a:off x="457200" y="332656"/>
            <a:ext cx="6419056" cy="523220"/>
          </a:xfrm>
          <a:prstGeom prst="rect">
            <a:avLst/>
          </a:prstGeom>
          <a:noFill/>
        </p:spPr>
        <p:txBody>
          <a:bodyPr wrap="square" rtlCol="1">
            <a:spAutoFit/>
          </a:bodyPr>
          <a:lstStyle/>
          <a:p>
            <a:pPr algn="ctr"/>
            <a:r>
              <a:rPr lang="ar-SA" sz="2800" dirty="0" smtClean="0">
                <a:solidFill>
                  <a:srgbClr val="333333"/>
                </a:solidFill>
                <a:latin typeface="DroidArabicKufi-Regular"/>
              </a:rPr>
              <a:t>خصائص الكتابة الفنية للتقرير</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2643103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54</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30" name="مستطيل 29"/>
          <p:cNvSpPr/>
          <p:nvPr/>
        </p:nvSpPr>
        <p:spPr>
          <a:xfrm>
            <a:off x="683568"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p:cNvSpPr txBox="1"/>
          <p:nvPr/>
        </p:nvSpPr>
        <p:spPr>
          <a:xfrm>
            <a:off x="5316317" y="2132856"/>
            <a:ext cx="1182986" cy="523220"/>
          </a:xfrm>
          <a:prstGeom prst="rect">
            <a:avLst/>
          </a:prstGeom>
          <a:noFill/>
        </p:spPr>
        <p:txBody>
          <a:bodyPr wrap="square" rtlCol="1">
            <a:spAutoFit/>
          </a:bodyPr>
          <a:lstStyle/>
          <a:p>
            <a:pPr algn="justLow"/>
            <a:r>
              <a:rPr lang="ar-SA" sz="2800" dirty="0" smtClean="0"/>
              <a:t>الغلاف</a:t>
            </a:r>
            <a:endParaRPr lang="ar-SA" sz="2800" dirty="0"/>
          </a:p>
        </p:txBody>
      </p:sp>
      <p:sp>
        <p:nvSpPr>
          <p:cNvPr id="32" name="مستطيل 31"/>
          <p:cNvSpPr/>
          <p:nvPr/>
        </p:nvSpPr>
        <p:spPr>
          <a:xfrm>
            <a:off x="1285280" y="3648303"/>
            <a:ext cx="237626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003300"/>
                </a:solidFill>
              </a:rPr>
              <a:t>خلفية صورة </a:t>
            </a:r>
            <a:r>
              <a:rPr lang="ar-SA" sz="2000" dirty="0" smtClean="0">
                <a:solidFill>
                  <a:srgbClr val="003300"/>
                </a:solidFill>
              </a:rPr>
              <a:t>معبرة</a:t>
            </a:r>
          </a:p>
          <a:p>
            <a:pPr algn="ctr"/>
            <a:r>
              <a:rPr lang="ar-SA" sz="1400" dirty="0" smtClean="0">
                <a:solidFill>
                  <a:srgbClr val="003300"/>
                </a:solidFill>
              </a:rPr>
              <a:t>(اختياري)</a:t>
            </a:r>
            <a:endParaRPr lang="ar-SA" sz="1400" dirty="0">
              <a:solidFill>
                <a:srgbClr val="003300"/>
              </a:solidFill>
            </a:endParaRPr>
          </a:p>
        </p:txBody>
      </p:sp>
      <p:sp>
        <p:nvSpPr>
          <p:cNvPr id="33" name="مستطيل 32"/>
          <p:cNvSpPr/>
          <p:nvPr/>
        </p:nvSpPr>
        <p:spPr>
          <a:xfrm>
            <a:off x="1259632" y="1916832"/>
            <a:ext cx="237626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003300"/>
                </a:solidFill>
              </a:rPr>
              <a:t>اسم التقرير</a:t>
            </a:r>
          </a:p>
          <a:p>
            <a:pPr algn="ctr"/>
            <a:r>
              <a:rPr lang="ar-SA" sz="2000" dirty="0">
                <a:solidFill>
                  <a:srgbClr val="003300"/>
                </a:solidFill>
              </a:rPr>
              <a:t>مكان الزيارة</a:t>
            </a:r>
          </a:p>
          <a:p>
            <a:pPr algn="ctr"/>
            <a:r>
              <a:rPr lang="ar-SA" sz="2000" dirty="0">
                <a:solidFill>
                  <a:srgbClr val="003300"/>
                </a:solidFill>
              </a:rPr>
              <a:t>تاريخه</a:t>
            </a:r>
          </a:p>
          <a:p>
            <a:pPr algn="ctr"/>
            <a:r>
              <a:rPr lang="ar-SA" sz="2000" dirty="0">
                <a:solidFill>
                  <a:srgbClr val="003300"/>
                </a:solidFill>
              </a:rPr>
              <a:t>معده (أو معدوه)</a:t>
            </a:r>
          </a:p>
        </p:txBody>
      </p:sp>
      <p:sp>
        <p:nvSpPr>
          <p:cNvPr id="34" name="مستطيل 33"/>
          <p:cNvSpPr/>
          <p:nvPr/>
        </p:nvSpPr>
        <p:spPr>
          <a:xfrm>
            <a:off x="1043608" y="5331972"/>
            <a:ext cx="14041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003300"/>
                </a:solidFill>
              </a:rPr>
              <a:t>شعار </a:t>
            </a:r>
            <a:r>
              <a:rPr lang="ar-SA" sz="2000" dirty="0" smtClean="0">
                <a:solidFill>
                  <a:srgbClr val="003300"/>
                </a:solidFill>
              </a:rPr>
              <a:t>الشركة</a:t>
            </a:r>
            <a:endParaRPr lang="ar-SA" sz="2000" dirty="0">
              <a:solidFill>
                <a:srgbClr val="003300"/>
              </a:solidFill>
            </a:endParaRPr>
          </a:p>
        </p:txBody>
      </p:sp>
      <p:sp>
        <p:nvSpPr>
          <p:cNvPr id="9" name="مستطيل مستدير الزوايا 8"/>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1"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2"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3"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6"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7"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8"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2635220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55</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9" name="مستطيل 8"/>
          <p:cNvSpPr/>
          <p:nvPr/>
        </p:nvSpPr>
        <p:spPr>
          <a:xfrm>
            <a:off x="827584"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ربع نص 9"/>
          <p:cNvSpPr txBox="1"/>
          <p:nvPr/>
        </p:nvSpPr>
        <p:spPr>
          <a:xfrm>
            <a:off x="5460333" y="2132856"/>
            <a:ext cx="1182986" cy="954107"/>
          </a:xfrm>
          <a:prstGeom prst="rect">
            <a:avLst/>
          </a:prstGeom>
          <a:noFill/>
        </p:spPr>
        <p:txBody>
          <a:bodyPr wrap="square" rtlCol="1">
            <a:spAutoFit/>
          </a:bodyPr>
          <a:lstStyle/>
          <a:p>
            <a:pPr algn="ctr"/>
            <a:r>
              <a:rPr lang="ar-SA" sz="2800" dirty="0" smtClean="0"/>
              <a:t>الصفحة الأولى</a:t>
            </a:r>
            <a:endParaRPr lang="ar-SA" sz="2800" dirty="0"/>
          </a:p>
        </p:txBody>
      </p:sp>
      <p:sp>
        <p:nvSpPr>
          <p:cNvPr id="11" name="مستطيل 10"/>
          <p:cNvSpPr/>
          <p:nvPr/>
        </p:nvSpPr>
        <p:spPr>
          <a:xfrm>
            <a:off x="1403648" y="2152020"/>
            <a:ext cx="2376264" cy="1204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003300"/>
                </a:solidFill>
              </a:rPr>
              <a:t>البسملة</a:t>
            </a:r>
          </a:p>
        </p:txBody>
      </p:sp>
      <p:sp>
        <p:nvSpPr>
          <p:cNvPr id="12"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3"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4"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5"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8"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9"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20"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1547617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56</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4" name="مستطيل 3"/>
          <p:cNvSpPr/>
          <p:nvPr/>
        </p:nvSpPr>
        <p:spPr>
          <a:xfrm>
            <a:off x="539552"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5172301" y="2132856"/>
            <a:ext cx="1182986" cy="954107"/>
          </a:xfrm>
          <a:prstGeom prst="rect">
            <a:avLst/>
          </a:prstGeom>
          <a:noFill/>
        </p:spPr>
        <p:txBody>
          <a:bodyPr wrap="square" rtlCol="1">
            <a:spAutoFit/>
          </a:bodyPr>
          <a:lstStyle/>
          <a:p>
            <a:pPr algn="ctr"/>
            <a:r>
              <a:rPr lang="ar-SA" sz="2800" dirty="0" smtClean="0"/>
              <a:t>الملخص</a:t>
            </a:r>
          </a:p>
          <a:p>
            <a:pPr algn="ctr"/>
            <a:r>
              <a:rPr lang="ar-SA" sz="2800" dirty="0" smtClean="0"/>
              <a:t>صفحة</a:t>
            </a:r>
            <a:endParaRPr lang="ar-SA" sz="2800" dirty="0"/>
          </a:p>
        </p:txBody>
      </p:sp>
      <p:sp>
        <p:nvSpPr>
          <p:cNvPr id="7" name="مستطيل 6"/>
          <p:cNvSpPr/>
          <p:nvPr/>
        </p:nvSpPr>
        <p:spPr>
          <a:xfrm>
            <a:off x="827584" y="1394328"/>
            <a:ext cx="2952328" cy="412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endParaRPr lang="ar-SA" dirty="0" smtClean="0">
              <a:solidFill>
                <a:schemeClr val="tx1"/>
              </a:solidFill>
            </a:endParaRPr>
          </a:p>
          <a:p>
            <a:pPr marL="285750" indent="-285750">
              <a:buFont typeface="Arial" panose="020B0604020202020204" pitchFamily="34" charset="0"/>
              <a:buChar char="•"/>
            </a:pPr>
            <a:endParaRPr lang="ar-SA" dirty="0">
              <a:solidFill>
                <a:schemeClr val="tx1"/>
              </a:solidFill>
            </a:endParaRPr>
          </a:p>
          <a:p>
            <a:pPr marL="285750" indent="-285750">
              <a:buFont typeface="Arial" panose="020B0604020202020204" pitchFamily="34" charset="0"/>
              <a:buChar char="•"/>
            </a:pPr>
            <a:r>
              <a:rPr lang="ar-SA" sz="2000" dirty="0" smtClean="0">
                <a:solidFill>
                  <a:srgbClr val="003300"/>
                </a:solidFill>
              </a:rPr>
              <a:t>ملخص التقرير في خمسة أسطر كحد أعلى</a:t>
            </a:r>
            <a:endParaRPr lang="ar-SA" sz="2000" dirty="0">
              <a:solidFill>
                <a:srgbClr val="003300"/>
              </a:solidFill>
            </a:endParaRPr>
          </a:p>
          <a:p>
            <a:pPr marL="285750" indent="-285750">
              <a:buFont typeface="Arial" panose="020B0604020202020204" pitchFamily="34" charset="0"/>
              <a:buChar char="•"/>
            </a:pPr>
            <a:endParaRPr lang="ar-SA" dirty="0">
              <a:solidFill>
                <a:srgbClr val="003300"/>
              </a:solidFill>
            </a:endParaRPr>
          </a:p>
          <a:p>
            <a:pPr marL="285750" indent="-285750">
              <a:buFont typeface="Arial" panose="020B0604020202020204" pitchFamily="34" charset="0"/>
              <a:buChar char="•"/>
            </a:pPr>
            <a:endParaRPr lang="ar-SA" dirty="0" smtClean="0">
              <a:solidFill>
                <a:schemeClr val="tx1"/>
              </a:solidFill>
            </a:endParaRPr>
          </a:p>
        </p:txBody>
      </p:sp>
      <p:sp>
        <p:nvSpPr>
          <p:cNvPr id="9" name="مستطيل 8"/>
          <p:cNvSpPr/>
          <p:nvPr/>
        </p:nvSpPr>
        <p:spPr>
          <a:xfrm>
            <a:off x="611560" y="5697252"/>
            <a:ext cx="792088" cy="2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chemeClr val="tx1"/>
                </a:solidFill>
              </a:rPr>
              <a:t>شعار الشركة</a:t>
            </a:r>
            <a:endParaRPr lang="ar-SA" sz="1100" dirty="0">
              <a:solidFill>
                <a:schemeClr val="tx1"/>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1883679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57</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1233708786"/>
              </p:ext>
            </p:extLst>
          </p:nvPr>
        </p:nvGraphicFramePr>
        <p:xfrm>
          <a:off x="683568" y="2439526"/>
          <a:ext cx="6033031" cy="2213610"/>
        </p:xfrm>
        <a:graphic>
          <a:graphicData uri="http://schemas.openxmlformats.org/drawingml/2006/table">
            <a:tbl>
              <a:tblPr rtl="1">
                <a:tableStyleId>{5C22544A-7EE6-4342-B048-85BDC9FD1C3A}</a:tableStyleId>
              </a:tblPr>
              <a:tblGrid>
                <a:gridCol w="6033031">
                  <a:extLst>
                    <a:ext uri="{9D8B030D-6E8A-4147-A177-3AD203B41FA5}">
                      <a16:colId xmlns:a16="http://schemas.microsoft.com/office/drawing/2014/main" val="20000"/>
                    </a:ext>
                  </a:extLst>
                </a:gridCol>
              </a:tblGrid>
              <a:tr h="0">
                <a:tc>
                  <a:txBody>
                    <a:bodyPr/>
                    <a:lstStyle/>
                    <a:p>
                      <a:pPr algn="justLow" rtl="1">
                        <a:spcAft>
                          <a:spcPts val="0"/>
                        </a:spcAft>
                      </a:pPr>
                      <a:r>
                        <a:rPr lang="ar-SA" sz="2400" dirty="0">
                          <a:effectLst/>
                        </a:rPr>
                        <a:t>الملخص</a:t>
                      </a:r>
                      <a:endParaRPr lang="en-US" sz="2000" dirty="0">
                        <a:effectLst/>
                      </a:endParaRPr>
                    </a:p>
                    <a:p>
                      <a:pPr algn="justLow" rtl="1">
                        <a:spcAft>
                          <a:spcPts val="0"/>
                        </a:spcAft>
                      </a:pPr>
                      <a:r>
                        <a:rPr lang="en-US" sz="2000" dirty="0">
                          <a:effectLst/>
                        </a:rPr>
                        <a:t> </a:t>
                      </a:r>
                      <a:r>
                        <a:rPr lang="ar-SA" sz="2000" dirty="0">
                          <a:effectLst/>
                        </a:rPr>
                        <a:t>هذا التقرير يوضح الاقتراحات التي تم التوصل إليها لتطوير نظام التعامل مع شكاوى العملاء والذي تكررت فيه عدة مشاكل في الآونة الأخيرة. توصي هذه الدراسة بتطبيق أحد اقتراحين أو كلاهما: الأول- إنشاء مركز لتلقي شكاوى العملاء والرد عليها، الثاني إنشاء مكتب متخصص في كل فرع من فروعنا لتلقي شكاوى العملاء ومحاولة إيجاد الحلول</a:t>
                      </a:r>
                      <a:r>
                        <a:rPr lang="en-US" sz="2000" dirty="0">
                          <a:effectLst/>
                        </a:rPr>
                        <a:t> </a:t>
                      </a:r>
                    </a:p>
                    <a:p>
                      <a:pPr algn="ctr" rtl="0">
                        <a:spcAft>
                          <a:spcPts val="0"/>
                        </a:spcAft>
                      </a:pPr>
                      <a:r>
                        <a:rPr lang="en-US" sz="2000" dirty="0">
                          <a:effectLst/>
                        </a:rPr>
                        <a:t> </a:t>
                      </a:r>
                      <a:endParaRPr lang="en-US" sz="2000" dirty="0">
                        <a:effectLst/>
                        <a:latin typeface="Times New Roman"/>
                        <a:ea typeface="Times New Roman"/>
                      </a:endParaRPr>
                    </a:p>
                  </a:txBody>
                  <a:tcPr marL="9525" marR="9525" marT="9525" marB="9525" anchor="ctr"/>
                </a:tc>
                <a:extLst>
                  <a:ext uri="{0D108BD9-81ED-4DB2-BD59-A6C34878D82A}">
                    <a16:rowId xmlns:a16="http://schemas.microsoft.com/office/drawing/2014/main" val="10000"/>
                  </a:ext>
                </a:extLst>
              </a:tr>
            </a:tbl>
          </a:graphicData>
        </a:graphic>
      </p:graphicFrame>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2861998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58</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4" name="مستطيل 3"/>
          <p:cNvSpPr/>
          <p:nvPr/>
        </p:nvSpPr>
        <p:spPr>
          <a:xfrm>
            <a:off x="539552"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4860032" y="2132856"/>
            <a:ext cx="1495255" cy="2246769"/>
          </a:xfrm>
          <a:prstGeom prst="rect">
            <a:avLst/>
          </a:prstGeom>
          <a:noFill/>
        </p:spPr>
        <p:txBody>
          <a:bodyPr wrap="square" rtlCol="1">
            <a:spAutoFit/>
          </a:bodyPr>
          <a:lstStyle/>
          <a:p>
            <a:pPr algn="ctr"/>
            <a:r>
              <a:rPr lang="ar-SA" sz="2800" dirty="0" smtClean="0"/>
              <a:t>فهرس المحتويات</a:t>
            </a:r>
          </a:p>
          <a:p>
            <a:pPr algn="ctr"/>
            <a:r>
              <a:rPr lang="ar-SA" sz="2800" dirty="0" smtClean="0"/>
              <a:t>والجداول </a:t>
            </a:r>
          </a:p>
          <a:p>
            <a:pPr algn="ctr"/>
            <a:r>
              <a:rPr lang="ar-SA" sz="2800" dirty="0" smtClean="0"/>
              <a:t>والأشكال</a:t>
            </a:r>
          </a:p>
          <a:p>
            <a:pPr algn="ctr"/>
            <a:r>
              <a:rPr lang="ar-SA" sz="2800" dirty="0" smtClean="0"/>
              <a:t>صفحة</a:t>
            </a:r>
            <a:endParaRPr lang="ar-SA" sz="2800" dirty="0"/>
          </a:p>
        </p:txBody>
      </p:sp>
      <p:sp>
        <p:nvSpPr>
          <p:cNvPr id="7" name="مستطيل 6"/>
          <p:cNvSpPr/>
          <p:nvPr/>
        </p:nvSpPr>
        <p:spPr>
          <a:xfrm>
            <a:off x="827584" y="1394328"/>
            <a:ext cx="2952328" cy="412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endParaRPr lang="ar-SA" dirty="0" smtClean="0">
              <a:solidFill>
                <a:schemeClr val="tx1"/>
              </a:solidFill>
            </a:endParaRPr>
          </a:p>
          <a:p>
            <a:pPr marL="285750" indent="-285750">
              <a:buFont typeface="Arial" panose="020B0604020202020204" pitchFamily="34" charset="0"/>
              <a:buChar char="•"/>
            </a:pPr>
            <a:endParaRPr lang="ar-SA" dirty="0">
              <a:solidFill>
                <a:schemeClr val="tx1"/>
              </a:solidFill>
            </a:endParaRPr>
          </a:p>
          <a:p>
            <a:pPr marL="285750" indent="-285750">
              <a:buFont typeface="Arial" panose="020B0604020202020204" pitchFamily="34" charset="0"/>
              <a:buChar char="•"/>
            </a:pPr>
            <a:r>
              <a:rPr lang="ar-SA" sz="2000" dirty="0" smtClean="0">
                <a:solidFill>
                  <a:srgbClr val="003300"/>
                </a:solidFill>
              </a:rPr>
              <a:t>المحتويات</a:t>
            </a:r>
          </a:p>
          <a:p>
            <a:pPr marL="285750" indent="-285750">
              <a:buFont typeface="Arial" panose="020B0604020202020204" pitchFamily="34" charset="0"/>
              <a:buChar char="•"/>
            </a:pPr>
            <a:r>
              <a:rPr lang="ar-SA" sz="2000" dirty="0" smtClean="0">
                <a:solidFill>
                  <a:srgbClr val="003300"/>
                </a:solidFill>
              </a:rPr>
              <a:t>الجداول</a:t>
            </a:r>
          </a:p>
          <a:p>
            <a:pPr marL="285750" indent="-285750">
              <a:buFont typeface="Arial" panose="020B0604020202020204" pitchFamily="34" charset="0"/>
              <a:buChar char="•"/>
            </a:pPr>
            <a:r>
              <a:rPr lang="ar-SA" sz="2000" dirty="0" smtClean="0">
                <a:solidFill>
                  <a:srgbClr val="003300"/>
                </a:solidFill>
              </a:rPr>
              <a:t>الأشكال</a:t>
            </a:r>
            <a:endParaRPr lang="ar-SA" sz="2000" dirty="0">
              <a:solidFill>
                <a:srgbClr val="003300"/>
              </a:solidFill>
            </a:endParaRPr>
          </a:p>
          <a:p>
            <a:pPr marL="285750" indent="-285750">
              <a:buFont typeface="Arial" panose="020B0604020202020204" pitchFamily="34" charset="0"/>
              <a:buChar char="•"/>
            </a:pPr>
            <a:endParaRPr lang="ar-SA" dirty="0">
              <a:solidFill>
                <a:srgbClr val="003300"/>
              </a:solidFill>
            </a:endParaRPr>
          </a:p>
          <a:p>
            <a:pPr marL="285750" indent="-285750">
              <a:buFont typeface="Arial" panose="020B0604020202020204" pitchFamily="34" charset="0"/>
              <a:buChar char="•"/>
            </a:pPr>
            <a:endParaRPr lang="ar-SA" dirty="0" smtClean="0">
              <a:solidFill>
                <a:schemeClr val="tx1"/>
              </a:solidFill>
            </a:endParaRPr>
          </a:p>
        </p:txBody>
      </p:sp>
      <p:sp>
        <p:nvSpPr>
          <p:cNvPr id="9" name="مستطيل 8"/>
          <p:cNvSpPr/>
          <p:nvPr/>
        </p:nvSpPr>
        <p:spPr>
          <a:xfrm>
            <a:off x="611560" y="5697252"/>
            <a:ext cx="792088" cy="2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chemeClr val="tx1"/>
                </a:solidFill>
              </a:rPr>
              <a:t>شعار الشركة</a:t>
            </a:r>
            <a:endParaRPr lang="ar-SA" sz="1100" dirty="0">
              <a:solidFill>
                <a:schemeClr val="tx1"/>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1201532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59</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2655481327"/>
              </p:ext>
            </p:extLst>
          </p:nvPr>
        </p:nvGraphicFramePr>
        <p:xfrm>
          <a:off x="683568" y="1346596"/>
          <a:ext cx="5976664" cy="4674693"/>
        </p:xfrm>
        <a:graphic>
          <a:graphicData uri="http://schemas.openxmlformats.org/drawingml/2006/table">
            <a:tbl>
              <a:tblPr rtl="1">
                <a:tableStyleId>{5C22544A-7EE6-4342-B048-85BDC9FD1C3A}</a:tableStyleId>
              </a:tblPr>
              <a:tblGrid>
                <a:gridCol w="889046">
                  <a:extLst>
                    <a:ext uri="{9D8B030D-6E8A-4147-A177-3AD203B41FA5}">
                      <a16:colId xmlns:a16="http://schemas.microsoft.com/office/drawing/2014/main" val="20000"/>
                    </a:ext>
                  </a:extLst>
                </a:gridCol>
                <a:gridCol w="5087618">
                  <a:extLst>
                    <a:ext uri="{9D8B030D-6E8A-4147-A177-3AD203B41FA5}">
                      <a16:colId xmlns:a16="http://schemas.microsoft.com/office/drawing/2014/main" val="20001"/>
                    </a:ext>
                  </a:extLst>
                </a:gridCol>
              </a:tblGrid>
              <a:tr h="481683">
                <a:tc gridSpan="2">
                  <a:txBody>
                    <a:bodyPr/>
                    <a:lstStyle/>
                    <a:p>
                      <a:pPr algn="ctr" rtl="1">
                        <a:spcAft>
                          <a:spcPts val="0"/>
                        </a:spcAft>
                      </a:pPr>
                      <a:r>
                        <a:rPr lang="ar-SA" sz="2800">
                          <a:effectLst/>
                        </a:rPr>
                        <a:t>جدول المحتويات</a:t>
                      </a:r>
                      <a:endParaRPr lang="en-US" sz="2400">
                        <a:effectLst/>
                        <a:latin typeface="Times New Roman"/>
                        <a:ea typeface="Times New Roman"/>
                      </a:endParaRPr>
                    </a:p>
                  </a:txBody>
                  <a:tcPr marL="9525" marR="9525" marT="9525" marB="9525" anchor="ctr"/>
                </a:tc>
                <a:tc hMerge="1">
                  <a:txBody>
                    <a:bodyPr/>
                    <a:lstStyle/>
                    <a:p>
                      <a:pPr rtl="1"/>
                      <a:endParaRPr lang="ar-SA"/>
                    </a:p>
                  </a:txBody>
                  <a:tcPr/>
                </a:tc>
                <a:extLst>
                  <a:ext uri="{0D108BD9-81ED-4DB2-BD59-A6C34878D82A}">
                    <a16:rowId xmlns:a16="http://schemas.microsoft.com/office/drawing/2014/main" val="10000"/>
                  </a:ext>
                </a:extLst>
              </a:tr>
              <a:tr h="465890">
                <a:tc>
                  <a:txBody>
                    <a:bodyPr/>
                    <a:lstStyle/>
                    <a:p>
                      <a:pPr algn="r" rtl="1">
                        <a:spcAft>
                          <a:spcPts val="0"/>
                        </a:spcAft>
                      </a:pPr>
                      <a:r>
                        <a:rPr lang="ar-SA" sz="2400">
                          <a:effectLst/>
                        </a:rPr>
                        <a:t>الصفحة</a:t>
                      </a:r>
                      <a:endParaRPr lang="en-US" sz="2400">
                        <a:effectLst/>
                        <a:latin typeface="Times New Roman"/>
                        <a:ea typeface="Times New Roman"/>
                      </a:endParaRPr>
                    </a:p>
                  </a:txBody>
                  <a:tcPr marL="9525" marR="9525" marT="9525" marB="9525" anchor="ctr"/>
                </a:tc>
                <a:tc>
                  <a:txBody>
                    <a:bodyPr/>
                    <a:lstStyle/>
                    <a:p>
                      <a:pPr algn="r" rtl="1">
                        <a:spcAft>
                          <a:spcPts val="0"/>
                        </a:spcAft>
                      </a:pP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1"/>
                  </a:ext>
                </a:extLst>
              </a:tr>
              <a:tr h="465890">
                <a:tc>
                  <a:txBody>
                    <a:bodyPr/>
                    <a:lstStyle/>
                    <a:p>
                      <a:pPr algn="r" rtl="1">
                        <a:spcAft>
                          <a:spcPts val="0"/>
                        </a:spcAft>
                      </a:pPr>
                      <a:r>
                        <a:rPr lang="en-US" sz="2400">
                          <a:effectLst/>
                        </a:rPr>
                        <a:t>1</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a:effectLst/>
                        </a:rPr>
                        <a:t>المقدمة</a:t>
                      </a: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2"/>
                  </a:ext>
                </a:extLst>
              </a:tr>
              <a:tr h="465890">
                <a:tc>
                  <a:txBody>
                    <a:bodyPr/>
                    <a:lstStyle/>
                    <a:p>
                      <a:pPr algn="r" rtl="1">
                        <a:spcAft>
                          <a:spcPts val="0"/>
                        </a:spcAft>
                      </a:pPr>
                      <a:r>
                        <a:rPr lang="en-US" sz="2400">
                          <a:effectLst/>
                        </a:rPr>
                        <a:t>2</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a:effectLst/>
                        </a:rPr>
                        <a:t>وصف المشكلة: الشكاوى من المنتج الجديد</a:t>
                      </a: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3"/>
                  </a:ext>
                </a:extLst>
              </a:tr>
              <a:tr h="465890">
                <a:tc>
                  <a:txBody>
                    <a:bodyPr/>
                    <a:lstStyle/>
                    <a:p>
                      <a:pPr algn="r" rtl="1">
                        <a:spcAft>
                          <a:spcPts val="0"/>
                        </a:spcAft>
                      </a:pPr>
                      <a:r>
                        <a:rPr lang="en-US" sz="2400">
                          <a:effectLst/>
                        </a:rPr>
                        <a:t>5</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a:effectLst/>
                        </a:rPr>
                        <a:t>أسباب المشكلة</a:t>
                      </a: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4"/>
                  </a:ext>
                </a:extLst>
              </a:tr>
              <a:tr h="465890">
                <a:tc>
                  <a:txBody>
                    <a:bodyPr/>
                    <a:lstStyle/>
                    <a:p>
                      <a:pPr algn="r" rtl="1">
                        <a:spcAft>
                          <a:spcPts val="0"/>
                        </a:spcAft>
                      </a:pPr>
                      <a:r>
                        <a:rPr lang="en-US" sz="2400">
                          <a:effectLst/>
                        </a:rPr>
                        <a:t>9</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a:effectLst/>
                        </a:rPr>
                        <a:t>الحلول المقترحة</a:t>
                      </a: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5"/>
                  </a:ext>
                </a:extLst>
              </a:tr>
              <a:tr h="465890">
                <a:tc>
                  <a:txBody>
                    <a:bodyPr/>
                    <a:lstStyle/>
                    <a:p>
                      <a:pPr algn="r" rtl="1">
                        <a:spcAft>
                          <a:spcPts val="0"/>
                        </a:spcAft>
                      </a:pPr>
                      <a:r>
                        <a:rPr lang="en-US" sz="2400">
                          <a:effectLst/>
                        </a:rPr>
                        <a:t>12</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a:effectLst/>
                        </a:rPr>
                        <a:t>المقارنة بين الحلول المقترحة</a:t>
                      </a: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6"/>
                  </a:ext>
                </a:extLst>
              </a:tr>
              <a:tr h="465890">
                <a:tc>
                  <a:txBody>
                    <a:bodyPr/>
                    <a:lstStyle/>
                    <a:p>
                      <a:pPr algn="r" rtl="1">
                        <a:spcAft>
                          <a:spcPts val="0"/>
                        </a:spcAft>
                      </a:pPr>
                      <a:r>
                        <a:rPr lang="en-US" sz="2400">
                          <a:effectLst/>
                        </a:rPr>
                        <a:t>15</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a:effectLst/>
                        </a:rPr>
                        <a:t>التوصيات</a:t>
                      </a: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7"/>
                  </a:ext>
                </a:extLst>
              </a:tr>
              <a:tr h="465890">
                <a:tc>
                  <a:txBody>
                    <a:bodyPr/>
                    <a:lstStyle/>
                    <a:p>
                      <a:pPr algn="r" rtl="1">
                        <a:spcAft>
                          <a:spcPts val="0"/>
                        </a:spcAft>
                      </a:pPr>
                      <a:r>
                        <a:rPr lang="en-US" sz="2400">
                          <a:effectLst/>
                        </a:rPr>
                        <a:t>17</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a:effectLst/>
                        </a:rPr>
                        <a:t>مرفق-أ: مواصفات المنتج</a:t>
                      </a:r>
                      <a:r>
                        <a:rPr lang="en-US" sz="2400">
                          <a:effectLst/>
                        </a:rPr>
                        <a:t> </a:t>
                      </a:r>
                      <a:endParaRPr lang="en-US" sz="2400">
                        <a:effectLst/>
                        <a:latin typeface="Times New Roman"/>
                        <a:ea typeface="Times New Roman"/>
                      </a:endParaRPr>
                    </a:p>
                  </a:txBody>
                  <a:tcPr marL="9525" marR="9525" marT="9525" marB="9525" anchor="ctr"/>
                </a:tc>
                <a:extLst>
                  <a:ext uri="{0D108BD9-81ED-4DB2-BD59-A6C34878D82A}">
                    <a16:rowId xmlns:a16="http://schemas.microsoft.com/office/drawing/2014/main" val="10008"/>
                  </a:ext>
                </a:extLst>
              </a:tr>
              <a:tr h="465890">
                <a:tc>
                  <a:txBody>
                    <a:bodyPr/>
                    <a:lstStyle/>
                    <a:p>
                      <a:pPr algn="r" rtl="1">
                        <a:spcAft>
                          <a:spcPts val="0"/>
                        </a:spcAft>
                      </a:pPr>
                      <a:r>
                        <a:rPr lang="en-US" sz="2400">
                          <a:effectLst/>
                        </a:rPr>
                        <a:t>20</a:t>
                      </a:r>
                      <a:endParaRPr lang="en-US" sz="2400">
                        <a:effectLst/>
                        <a:latin typeface="Times New Roman"/>
                        <a:ea typeface="Times New Roman"/>
                      </a:endParaRPr>
                    </a:p>
                  </a:txBody>
                  <a:tcPr marL="9525" marR="9525" marT="9525" marB="9525" anchor="ctr"/>
                </a:tc>
                <a:tc>
                  <a:txBody>
                    <a:bodyPr/>
                    <a:lstStyle/>
                    <a:p>
                      <a:pPr algn="r" rtl="1">
                        <a:spcAft>
                          <a:spcPts val="0"/>
                        </a:spcAft>
                      </a:pPr>
                      <a:r>
                        <a:rPr lang="ar-SA" sz="2400" dirty="0">
                          <a:effectLst/>
                        </a:rPr>
                        <a:t>مرفق-ب: عدد الشكاوى خلال الشهر الماضي</a:t>
                      </a:r>
                      <a:r>
                        <a:rPr lang="en-US" sz="2400" dirty="0">
                          <a:effectLst/>
                        </a:rPr>
                        <a:t> </a:t>
                      </a:r>
                      <a:endParaRPr lang="en-US" sz="2400" dirty="0">
                        <a:effectLst/>
                        <a:latin typeface="Times New Roman"/>
                        <a:ea typeface="Times New Roman"/>
                      </a:endParaRPr>
                    </a:p>
                  </a:txBody>
                  <a:tcPr marL="9525" marR="9525" marT="9525" marB="9525" anchor="ctr"/>
                </a:tc>
                <a:extLst>
                  <a:ext uri="{0D108BD9-81ED-4DB2-BD59-A6C34878D82A}">
                    <a16:rowId xmlns:a16="http://schemas.microsoft.com/office/drawing/2014/main" val="10009"/>
                  </a:ext>
                </a:extLst>
              </a:tr>
            </a:tbl>
          </a:graphicData>
        </a:graphic>
      </p:graphicFrame>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395028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6</a:t>
            </a:fld>
            <a:endParaRPr lang="ar-SA"/>
          </a:p>
        </p:txBody>
      </p:sp>
      <p:sp>
        <p:nvSpPr>
          <p:cNvPr id="7" name="مربع نص 6"/>
          <p:cNvSpPr txBox="1"/>
          <p:nvPr/>
        </p:nvSpPr>
        <p:spPr>
          <a:xfrm>
            <a:off x="3059832" y="118373"/>
            <a:ext cx="2592288" cy="646331"/>
          </a:xfrm>
          <a:prstGeom prst="rect">
            <a:avLst/>
          </a:prstGeom>
          <a:noFill/>
        </p:spPr>
        <p:txBody>
          <a:bodyPr wrap="square" rtlCol="1">
            <a:spAutoFit/>
          </a:bodyPr>
          <a:lstStyle/>
          <a:p>
            <a:pPr algn="ctr"/>
            <a:r>
              <a:rPr lang="ar-SA" sz="3600" b="1" u="sng" dirty="0" smtClean="0">
                <a:solidFill>
                  <a:schemeClr val="accent1">
                    <a:lumMod val="50000"/>
                  </a:schemeClr>
                </a:solidFill>
              </a:rPr>
              <a:t>فائدة إدارية</a:t>
            </a:r>
            <a:endParaRPr lang="ar-SA" sz="3600" b="1" u="sng" dirty="0">
              <a:solidFill>
                <a:schemeClr val="accent1">
                  <a:lumMod val="50000"/>
                </a:schemeClr>
              </a:solidFill>
            </a:endParaRPr>
          </a:p>
        </p:txBody>
      </p:sp>
      <p:pic>
        <p:nvPicPr>
          <p:cNvPr id="1028" name="Picture 4" descr="https://pbs.twimg.com/media/CtGSympWEAAiQ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304" y="1018456"/>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396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60</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4" name="مستطيل 3"/>
          <p:cNvSpPr/>
          <p:nvPr/>
        </p:nvSpPr>
        <p:spPr>
          <a:xfrm>
            <a:off x="539552"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5172301" y="2132856"/>
            <a:ext cx="1182986" cy="954107"/>
          </a:xfrm>
          <a:prstGeom prst="rect">
            <a:avLst/>
          </a:prstGeom>
          <a:noFill/>
        </p:spPr>
        <p:txBody>
          <a:bodyPr wrap="square" rtlCol="1">
            <a:spAutoFit/>
          </a:bodyPr>
          <a:lstStyle/>
          <a:p>
            <a:pPr algn="ctr"/>
            <a:r>
              <a:rPr lang="ar-SA" sz="2800" dirty="0" smtClean="0"/>
              <a:t>المقدمة</a:t>
            </a:r>
          </a:p>
          <a:p>
            <a:pPr algn="ctr"/>
            <a:r>
              <a:rPr lang="ar-SA" sz="2800" dirty="0" smtClean="0"/>
              <a:t>صفحة</a:t>
            </a:r>
            <a:endParaRPr lang="ar-SA" sz="2800" dirty="0"/>
          </a:p>
        </p:txBody>
      </p:sp>
      <p:sp>
        <p:nvSpPr>
          <p:cNvPr id="7" name="مستطيل 6"/>
          <p:cNvSpPr/>
          <p:nvPr/>
        </p:nvSpPr>
        <p:spPr>
          <a:xfrm>
            <a:off x="827584" y="1394328"/>
            <a:ext cx="2952328" cy="412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endParaRPr lang="ar-SA" dirty="0" smtClean="0">
              <a:solidFill>
                <a:schemeClr val="tx1"/>
              </a:solidFill>
            </a:endParaRPr>
          </a:p>
          <a:p>
            <a:pPr marL="285750" indent="-285750">
              <a:buFont typeface="Arial" panose="020B0604020202020204" pitchFamily="34" charset="0"/>
              <a:buChar char="•"/>
            </a:pPr>
            <a:endParaRPr lang="ar-SA" dirty="0">
              <a:solidFill>
                <a:schemeClr val="tx1"/>
              </a:solidFill>
            </a:endParaRPr>
          </a:p>
          <a:p>
            <a:pPr marL="285750" indent="-285750">
              <a:buFont typeface="Arial" panose="020B0604020202020204" pitchFamily="34" charset="0"/>
              <a:buChar char="•"/>
            </a:pPr>
            <a:r>
              <a:rPr lang="ar-SA" sz="2000" dirty="0">
                <a:solidFill>
                  <a:srgbClr val="003300"/>
                </a:solidFill>
              </a:rPr>
              <a:t>سبب الزيارة، وأهدافها</a:t>
            </a:r>
          </a:p>
          <a:p>
            <a:pPr marL="285750" indent="-285750">
              <a:buFont typeface="Arial" panose="020B0604020202020204" pitchFamily="34" charset="0"/>
              <a:buChar char="•"/>
            </a:pPr>
            <a:endParaRPr lang="ar-SA" sz="2000" dirty="0">
              <a:solidFill>
                <a:srgbClr val="003300"/>
              </a:solidFill>
            </a:endParaRPr>
          </a:p>
          <a:p>
            <a:pPr marL="285750" indent="-285750">
              <a:buFont typeface="Arial" panose="020B0604020202020204" pitchFamily="34" charset="0"/>
              <a:buChar char="•"/>
            </a:pPr>
            <a:endParaRPr lang="ar-SA" sz="2000" dirty="0">
              <a:solidFill>
                <a:srgbClr val="003300"/>
              </a:solidFill>
            </a:endParaRPr>
          </a:p>
          <a:p>
            <a:pPr marL="285750" indent="-285750">
              <a:buFont typeface="Arial" panose="020B0604020202020204" pitchFamily="34" charset="0"/>
              <a:buChar char="•"/>
            </a:pPr>
            <a:r>
              <a:rPr lang="ar-SA" sz="2000" dirty="0">
                <a:solidFill>
                  <a:srgbClr val="003300"/>
                </a:solidFill>
              </a:rPr>
              <a:t>وصف مكان الزيارة</a:t>
            </a:r>
          </a:p>
          <a:p>
            <a:pPr marL="285750" indent="-285750">
              <a:buFont typeface="Arial" panose="020B0604020202020204" pitchFamily="34" charset="0"/>
              <a:buChar char="•"/>
            </a:pPr>
            <a:endParaRPr lang="ar-SA" sz="2000" dirty="0">
              <a:solidFill>
                <a:srgbClr val="003300"/>
              </a:solidFill>
            </a:endParaRPr>
          </a:p>
          <a:p>
            <a:pPr marL="285750" indent="-285750">
              <a:buFont typeface="Arial" panose="020B0604020202020204" pitchFamily="34" charset="0"/>
              <a:buChar char="•"/>
            </a:pPr>
            <a:endParaRPr lang="ar-SA" sz="2000" dirty="0">
              <a:solidFill>
                <a:srgbClr val="003300"/>
              </a:solidFill>
            </a:endParaRPr>
          </a:p>
          <a:p>
            <a:pPr marL="285750" indent="-285750">
              <a:buFont typeface="Arial" panose="020B0604020202020204" pitchFamily="34" charset="0"/>
              <a:buChar char="•"/>
            </a:pPr>
            <a:r>
              <a:rPr lang="ar-SA" sz="2000" dirty="0">
                <a:solidFill>
                  <a:srgbClr val="003300"/>
                </a:solidFill>
              </a:rPr>
              <a:t>أسماء وارقام من حضروا الزيارة</a:t>
            </a:r>
          </a:p>
          <a:p>
            <a:pPr marL="285750" indent="-285750">
              <a:buFont typeface="Arial" panose="020B0604020202020204" pitchFamily="34" charset="0"/>
              <a:buChar char="•"/>
            </a:pPr>
            <a:endParaRPr lang="ar-SA" sz="2000" dirty="0">
              <a:solidFill>
                <a:srgbClr val="003300"/>
              </a:solidFill>
            </a:endParaRPr>
          </a:p>
          <a:p>
            <a:pPr marL="285750" indent="-285750">
              <a:buFont typeface="Arial" panose="020B0604020202020204" pitchFamily="34" charset="0"/>
              <a:buChar char="•"/>
            </a:pPr>
            <a:endParaRPr lang="ar-SA" sz="2000" dirty="0">
              <a:solidFill>
                <a:srgbClr val="003300"/>
              </a:solidFill>
            </a:endParaRPr>
          </a:p>
          <a:p>
            <a:pPr marL="285750" indent="-285750">
              <a:buFont typeface="Arial" panose="020B0604020202020204" pitchFamily="34" charset="0"/>
              <a:buChar char="•"/>
            </a:pPr>
            <a:r>
              <a:rPr lang="ar-SA" sz="2000" dirty="0">
                <a:solidFill>
                  <a:srgbClr val="003300"/>
                </a:solidFill>
              </a:rPr>
              <a:t>الموقع على الخريطة</a:t>
            </a:r>
          </a:p>
          <a:p>
            <a:pPr marL="285750" indent="-285750">
              <a:buFont typeface="Arial" panose="020B0604020202020204" pitchFamily="34" charset="0"/>
              <a:buChar char="•"/>
            </a:pPr>
            <a:endParaRPr lang="ar-SA" dirty="0">
              <a:solidFill>
                <a:srgbClr val="003300"/>
              </a:solidFill>
            </a:endParaRPr>
          </a:p>
          <a:p>
            <a:pPr marL="285750" indent="-285750">
              <a:buFont typeface="Arial" panose="020B0604020202020204" pitchFamily="34" charset="0"/>
              <a:buChar char="•"/>
            </a:pPr>
            <a:endParaRPr lang="ar-SA" dirty="0" smtClean="0">
              <a:solidFill>
                <a:schemeClr val="tx1"/>
              </a:solidFill>
            </a:endParaRPr>
          </a:p>
        </p:txBody>
      </p:sp>
      <p:sp>
        <p:nvSpPr>
          <p:cNvPr id="9" name="مستطيل 8"/>
          <p:cNvSpPr/>
          <p:nvPr/>
        </p:nvSpPr>
        <p:spPr>
          <a:xfrm>
            <a:off x="611560" y="5697252"/>
            <a:ext cx="792088" cy="2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chemeClr val="tx1"/>
                </a:solidFill>
              </a:rPr>
              <a:t>شعار الشركة</a:t>
            </a:r>
            <a:endParaRPr lang="ar-SA" sz="1100" dirty="0">
              <a:solidFill>
                <a:schemeClr val="tx1"/>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980436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61</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4" name="مستطيل 3"/>
          <p:cNvSpPr/>
          <p:nvPr/>
        </p:nvSpPr>
        <p:spPr>
          <a:xfrm>
            <a:off x="611560"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4716016" y="2132856"/>
            <a:ext cx="1711279" cy="1384995"/>
          </a:xfrm>
          <a:prstGeom prst="rect">
            <a:avLst/>
          </a:prstGeom>
          <a:noFill/>
        </p:spPr>
        <p:txBody>
          <a:bodyPr wrap="square" rtlCol="1">
            <a:spAutoFit/>
          </a:bodyPr>
          <a:lstStyle/>
          <a:p>
            <a:pPr algn="ctr"/>
            <a:r>
              <a:rPr lang="ar-SA" sz="2800" dirty="0" smtClean="0"/>
              <a:t>المتن</a:t>
            </a:r>
          </a:p>
          <a:p>
            <a:pPr algn="ctr"/>
            <a:r>
              <a:rPr lang="ar-SA" sz="2800" dirty="0" smtClean="0"/>
              <a:t>من 5 إلى 10صفحات</a:t>
            </a:r>
            <a:endParaRPr lang="ar-SA" sz="2800" dirty="0"/>
          </a:p>
        </p:txBody>
      </p:sp>
      <p:sp>
        <p:nvSpPr>
          <p:cNvPr id="7" name="مستطيل 6"/>
          <p:cNvSpPr/>
          <p:nvPr/>
        </p:nvSpPr>
        <p:spPr>
          <a:xfrm>
            <a:off x="899592" y="1394328"/>
            <a:ext cx="2952328" cy="412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rgbClr val="003300"/>
                </a:solidFill>
              </a:rPr>
              <a:t>المتن، وهو عبارة عن وصف لمجريات الزيارة.</a:t>
            </a:r>
          </a:p>
          <a:p>
            <a:pPr algn="ctr"/>
            <a:r>
              <a:rPr lang="ar-SA" sz="2400" dirty="0">
                <a:solidFill>
                  <a:srgbClr val="003300"/>
                </a:solidFill>
              </a:rPr>
              <a:t>ويحسن أن تكون على شكل نقاط متوافقة مع أهداف </a:t>
            </a:r>
            <a:r>
              <a:rPr lang="ar-SA" sz="2400" dirty="0" smtClean="0">
                <a:solidFill>
                  <a:srgbClr val="003300"/>
                </a:solidFill>
              </a:rPr>
              <a:t>الزيارة.</a:t>
            </a:r>
          </a:p>
          <a:p>
            <a:pPr algn="ctr"/>
            <a:endParaRPr lang="ar-SA" sz="2400" dirty="0">
              <a:solidFill>
                <a:srgbClr val="003300"/>
              </a:solidFill>
            </a:endParaRPr>
          </a:p>
          <a:p>
            <a:pPr algn="ctr"/>
            <a:r>
              <a:rPr lang="ar-SA" sz="2400" dirty="0" smtClean="0">
                <a:solidFill>
                  <a:srgbClr val="003300"/>
                </a:solidFill>
              </a:rPr>
              <a:t>يدعم بالصور مع ضرورة شرح كل ص</a:t>
            </a:r>
            <a:r>
              <a:rPr lang="ar-SA" sz="2400" dirty="0" smtClean="0">
                <a:solidFill>
                  <a:schemeClr val="tx1"/>
                </a:solidFill>
              </a:rPr>
              <a:t>ورة</a:t>
            </a:r>
            <a:endParaRPr lang="ar-SA" sz="2400" dirty="0">
              <a:solidFill>
                <a:schemeClr val="tx1"/>
              </a:solidFill>
            </a:endParaRPr>
          </a:p>
        </p:txBody>
      </p:sp>
      <p:sp>
        <p:nvSpPr>
          <p:cNvPr id="9" name="مستطيل 8"/>
          <p:cNvSpPr/>
          <p:nvPr/>
        </p:nvSpPr>
        <p:spPr>
          <a:xfrm>
            <a:off x="683568" y="5697252"/>
            <a:ext cx="792088" cy="2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chemeClr val="tx1"/>
                </a:solidFill>
              </a:rPr>
              <a:t>شعار الشركة</a:t>
            </a:r>
            <a:endParaRPr lang="ar-SA" sz="1100" dirty="0">
              <a:solidFill>
                <a:schemeClr val="tx1"/>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1883679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62</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4" name="مستطيل 3"/>
          <p:cNvSpPr/>
          <p:nvPr/>
        </p:nvSpPr>
        <p:spPr>
          <a:xfrm>
            <a:off x="611560"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4716016" y="2132856"/>
            <a:ext cx="1711279" cy="954107"/>
          </a:xfrm>
          <a:prstGeom prst="rect">
            <a:avLst/>
          </a:prstGeom>
          <a:noFill/>
        </p:spPr>
        <p:txBody>
          <a:bodyPr wrap="square" rtlCol="1">
            <a:spAutoFit/>
          </a:bodyPr>
          <a:lstStyle/>
          <a:p>
            <a:pPr algn="ctr"/>
            <a:r>
              <a:rPr lang="ar-SA" sz="2800" dirty="0" smtClean="0"/>
              <a:t>الخلاصة</a:t>
            </a:r>
          </a:p>
          <a:p>
            <a:pPr algn="ctr"/>
            <a:r>
              <a:rPr lang="ar-SA" sz="2800" dirty="0" smtClean="0"/>
              <a:t>والتوصيات</a:t>
            </a:r>
            <a:endParaRPr lang="ar-SA" sz="2800" dirty="0"/>
          </a:p>
        </p:txBody>
      </p:sp>
      <p:sp>
        <p:nvSpPr>
          <p:cNvPr id="7" name="مستطيل 6"/>
          <p:cNvSpPr/>
          <p:nvPr/>
        </p:nvSpPr>
        <p:spPr>
          <a:xfrm>
            <a:off x="899592" y="1394328"/>
            <a:ext cx="2952328" cy="412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003300"/>
                </a:solidFill>
              </a:rPr>
              <a:t>الخلاصة: ملخص لأهم ما ورد في المتن، ويحسن أن لا يزيد عن نصف صفحة.</a:t>
            </a:r>
          </a:p>
          <a:p>
            <a:pPr algn="ctr"/>
            <a:endParaRPr lang="ar-SA" sz="2000" dirty="0">
              <a:solidFill>
                <a:srgbClr val="003300"/>
              </a:solidFill>
            </a:endParaRPr>
          </a:p>
          <a:p>
            <a:pPr algn="ctr"/>
            <a:r>
              <a:rPr lang="ar-SA" sz="2000" dirty="0" smtClean="0">
                <a:solidFill>
                  <a:srgbClr val="003300"/>
                </a:solidFill>
              </a:rPr>
              <a:t>التوصيات: وهي أهم وأحرج ما في التقرير، إذ منها تتخذ القرارات، ويحسن أن لا تزيد عن نصف صفحة </a:t>
            </a:r>
          </a:p>
          <a:p>
            <a:pPr algn="ctr"/>
            <a:endParaRPr lang="ar-SA" sz="2000" dirty="0">
              <a:solidFill>
                <a:srgbClr val="003300"/>
              </a:solidFill>
            </a:endParaRPr>
          </a:p>
          <a:p>
            <a:pPr algn="ctr"/>
            <a:r>
              <a:rPr lang="ar-SA" sz="2000" dirty="0" smtClean="0">
                <a:solidFill>
                  <a:srgbClr val="003300"/>
                </a:solidFill>
              </a:rPr>
              <a:t>تم بحمد الله </a:t>
            </a:r>
          </a:p>
          <a:p>
            <a:pPr algn="ctr"/>
            <a:r>
              <a:rPr lang="ar-SA" sz="1200" dirty="0" smtClean="0">
                <a:solidFill>
                  <a:srgbClr val="003300"/>
                </a:solidFill>
              </a:rPr>
              <a:t>(عبارة مهمة للدلالة على انتهاء التقري)</a:t>
            </a:r>
            <a:endParaRPr lang="ar-SA" sz="1200" dirty="0">
              <a:solidFill>
                <a:srgbClr val="003300"/>
              </a:solidFill>
            </a:endParaRPr>
          </a:p>
        </p:txBody>
      </p:sp>
      <p:sp>
        <p:nvSpPr>
          <p:cNvPr id="9" name="مستطيل 8"/>
          <p:cNvSpPr/>
          <p:nvPr/>
        </p:nvSpPr>
        <p:spPr>
          <a:xfrm>
            <a:off x="683568" y="5697252"/>
            <a:ext cx="792088" cy="2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003300"/>
                </a:solidFill>
              </a:rPr>
              <a:t>شعار الشركة</a:t>
            </a:r>
            <a:endParaRPr lang="ar-SA" sz="1100" dirty="0">
              <a:solidFill>
                <a:srgbClr val="003300"/>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1137618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63</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219369414"/>
              </p:ext>
            </p:extLst>
          </p:nvPr>
        </p:nvGraphicFramePr>
        <p:xfrm>
          <a:off x="611560" y="1526738"/>
          <a:ext cx="6113125" cy="1969770"/>
        </p:xfrm>
        <a:graphic>
          <a:graphicData uri="http://schemas.openxmlformats.org/drawingml/2006/table">
            <a:tbl>
              <a:tblPr rtl="1">
                <a:tableStyleId>{5C22544A-7EE6-4342-B048-85BDC9FD1C3A}</a:tableStyleId>
              </a:tblPr>
              <a:tblGrid>
                <a:gridCol w="6113125">
                  <a:extLst>
                    <a:ext uri="{9D8B030D-6E8A-4147-A177-3AD203B41FA5}">
                      <a16:colId xmlns:a16="http://schemas.microsoft.com/office/drawing/2014/main" val="20000"/>
                    </a:ext>
                  </a:extLst>
                </a:gridCol>
              </a:tblGrid>
              <a:tr h="0">
                <a:tc>
                  <a:txBody>
                    <a:bodyPr/>
                    <a:lstStyle/>
                    <a:p>
                      <a:pPr algn="justLow" rtl="1">
                        <a:spcAft>
                          <a:spcPts val="0"/>
                        </a:spcAft>
                      </a:pPr>
                      <a:r>
                        <a:rPr lang="ar-SA" sz="1600" dirty="0">
                          <a:effectLst/>
                        </a:rPr>
                        <a:t>الاستنتاجات</a:t>
                      </a:r>
                      <a:endParaRPr lang="en-US" sz="1600" dirty="0">
                        <a:effectLst/>
                      </a:endParaRPr>
                    </a:p>
                    <a:p>
                      <a:pPr algn="justLow" rtl="1">
                        <a:spcAft>
                          <a:spcPts val="0"/>
                        </a:spcAft>
                      </a:pPr>
                      <a:r>
                        <a:rPr lang="en-US" sz="1600" dirty="0">
                          <a:effectLst/>
                        </a:rPr>
                        <a:t> </a:t>
                      </a:r>
                      <a:r>
                        <a:rPr lang="ar-SA" sz="1600" dirty="0">
                          <a:effectLst/>
                        </a:rPr>
                        <a:t>بناء على نتائج التقرير  يتضح أن :</a:t>
                      </a:r>
                      <a:endParaRPr lang="en-US" sz="1600" dirty="0">
                        <a:effectLst/>
                      </a:endParaRPr>
                    </a:p>
                    <a:p>
                      <a:pPr marL="342900" lvl="0" indent="-342900" algn="justLow" rtl="1">
                        <a:spcAft>
                          <a:spcPts val="0"/>
                        </a:spcAft>
                        <a:buFont typeface="Times New Roman"/>
                        <a:buChar char="-"/>
                        <a:tabLst>
                          <a:tab pos="266700" algn="l"/>
                        </a:tabLst>
                      </a:pPr>
                      <a:r>
                        <a:rPr lang="ar-SA" sz="1600" dirty="0">
                          <a:effectLst/>
                        </a:rPr>
                        <a:t>العملاء يواجهون مشكلة في التعامل مع العمالة الفنية للشركة مما يوضح عدم قدرة العمالة الفنية على التعامل مع العملاء بشكل مرضي.</a:t>
                      </a:r>
                      <a:endParaRPr lang="en-US" sz="1600" dirty="0">
                        <a:effectLst/>
                      </a:endParaRPr>
                    </a:p>
                    <a:p>
                      <a:pPr marL="342900" lvl="0" indent="-342900" algn="justLow" rtl="1">
                        <a:spcAft>
                          <a:spcPts val="0"/>
                        </a:spcAft>
                        <a:buFont typeface="Times New Roman"/>
                        <a:buChar char="-"/>
                        <a:tabLst>
                          <a:tab pos="266700" algn="l"/>
                        </a:tabLst>
                      </a:pPr>
                      <a:r>
                        <a:rPr lang="ar-SA" sz="1600" dirty="0">
                          <a:effectLst/>
                        </a:rPr>
                        <a:t> وتوضح النتائج أيضاً استياء العملاء من عدم قدرتهم على </a:t>
                      </a:r>
                      <a:r>
                        <a:rPr lang="ar-SA" sz="1600" dirty="0" smtClean="0">
                          <a:effectLst/>
                        </a:rPr>
                        <a:t>تلقي الفاتورة</a:t>
                      </a:r>
                      <a:r>
                        <a:rPr lang="ar-SA" sz="1600" baseline="0" dirty="0" smtClean="0">
                          <a:effectLst/>
                        </a:rPr>
                        <a:t> في </a:t>
                      </a:r>
                      <a:r>
                        <a:rPr lang="ar-SA" sz="1600" dirty="0" smtClean="0">
                          <a:effectLst/>
                        </a:rPr>
                        <a:t>وقت </a:t>
                      </a:r>
                      <a:r>
                        <a:rPr lang="ar-SA" sz="1600" dirty="0">
                          <a:effectLst/>
                        </a:rPr>
                        <a:t>قصير وذلك بسبب عدم وجود أي نظام </a:t>
                      </a:r>
                      <a:r>
                        <a:rPr lang="ar-SA" sz="1600" dirty="0" smtClean="0">
                          <a:effectLst/>
                        </a:rPr>
                        <a:t>للرد.</a:t>
                      </a:r>
                      <a:endParaRPr lang="en-US" sz="1600" dirty="0">
                        <a:effectLst/>
                      </a:endParaRPr>
                    </a:p>
                    <a:p>
                      <a:pPr marL="342900" lvl="0" indent="-342900" algn="justLow" rtl="1">
                        <a:spcAft>
                          <a:spcPts val="0"/>
                        </a:spcAft>
                        <a:buFont typeface="Times New Roman"/>
                        <a:buChar char="-"/>
                        <a:tabLst>
                          <a:tab pos="266700" algn="l"/>
                        </a:tabLst>
                      </a:pPr>
                      <a:r>
                        <a:rPr lang="ar-SA" sz="1600" dirty="0">
                          <a:effectLst/>
                        </a:rPr>
                        <a:t> لذلك فإن هذه الدراسة تبين الحاجة لاتخاذ المزيد من الإجراءات لتحسين صورة الشركة لدى عملائها</a:t>
                      </a:r>
                      <a:endParaRPr lang="en-US" sz="1600" dirty="0">
                        <a:effectLst/>
                        <a:latin typeface="Times New Roman"/>
                        <a:ea typeface="Times New Roman"/>
                      </a:endParaRPr>
                    </a:p>
                  </a:txBody>
                  <a:tcPr marL="9525" marR="9525" marT="9525" marB="9525" anchor="ctr"/>
                </a:tc>
                <a:extLst>
                  <a:ext uri="{0D108BD9-81ED-4DB2-BD59-A6C34878D82A}">
                    <a16:rowId xmlns:a16="http://schemas.microsoft.com/office/drawing/2014/main" val="10000"/>
                  </a:ext>
                </a:extLst>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805299881"/>
              </p:ext>
            </p:extLst>
          </p:nvPr>
        </p:nvGraphicFramePr>
        <p:xfrm>
          <a:off x="593402" y="3929273"/>
          <a:ext cx="6146651" cy="1390650"/>
        </p:xfrm>
        <a:graphic>
          <a:graphicData uri="http://schemas.openxmlformats.org/drawingml/2006/table">
            <a:tbl>
              <a:tblPr rtl="1">
                <a:tableStyleId>{5C22544A-7EE6-4342-B048-85BDC9FD1C3A}</a:tableStyleId>
              </a:tblPr>
              <a:tblGrid>
                <a:gridCol w="6146651">
                  <a:extLst>
                    <a:ext uri="{9D8B030D-6E8A-4147-A177-3AD203B41FA5}">
                      <a16:colId xmlns:a16="http://schemas.microsoft.com/office/drawing/2014/main" val="20000"/>
                    </a:ext>
                  </a:extLst>
                </a:gridCol>
              </a:tblGrid>
              <a:tr h="0">
                <a:tc>
                  <a:txBody>
                    <a:bodyPr/>
                    <a:lstStyle/>
                    <a:p>
                      <a:pPr algn="justLow" rtl="1">
                        <a:spcAft>
                          <a:spcPts val="0"/>
                        </a:spcAft>
                      </a:pPr>
                      <a:r>
                        <a:rPr lang="ar-SA" sz="1800" dirty="0">
                          <a:effectLst/>
                        </a:rPr>
                        <a:t>التوصيات</a:t>
                      </a:r>
                      <a:endParaRPr lang="en-US" sz="1800" dirty="0">
                        <a:effectLst/>
                      </a:endParaRPr>
                    </a:p>
                    <a:p>
                      <a:pPr algn="r" rtl="1">
                        <a:spcAft>
                          <a:spcPts val="0"/>
                        </a:spcAft>
                      </a:pPr>
                      <a:r>
                        <a:rPr lang="en-US" sz="1800" dirty="0">
                          <a:effectLst/>
                        </a:rPr>
                        <a:t> </a:t>
                      </a:r>
                      <a:r>
                        <a:rPr lang="ar-SA" sz="1800" dirty="0">
                          <a:effectLst/>
                        </a:rPr>
                        <a:t>بناء على نتائج الدراسة فإننا نقترح الآتي</a:t>
                      </a:r>
                      <a:r>
                        <a:rPr lang="en-US" sz="1800" dirty="0">
                          <a:effectLst/>
                        </a:rPr>
                        <a:t/>
                      </a:r>
                      <a:br>
                        <a:rPr lang="en-US" sz="1800" dirty="0">
                          <a:effectLst/>
                        </a:rPr>
                      </a:br>
                      <a:r>
                        <a:rPr lang="ar-SA" sz="1800" dirty="0">
                          <a:effectLst/>
                        </a:rPr>
                        <a:t>أ- أن يتم استخدام نظام البيع الإلكتروني المقترح بداية من يناير 2007</a:t>
                      </a:r>
                      <a:r>
                        <a:rPr lang="en-US" sz="1800" dirty="0">
                          <a:effectLst/>
                        </a:rPr>
                        <a:t/>
                      </a:r>
                      <a:br>
                        <a:rPr lang="en-US" sz="1800" dirty="0">
                          <a:effectLst/>
                        </a:rPr>
                      </a:br>
                      <a:r>
                        <a:rPr lang="ar-SA" sz="1800" dirty="0">
                          <a:effectLst/>
                        </a:rPr>
                        <a:t>ب- أن يتم إنشاء مركز لتلقي شكاوى واستفسارات العملاء على مدار 24 ساعة</a:t>
                      </a:r>
                      <a:r>
                        <a:rPr lang="en-US" sz="1800" dirty="0">
                          <a:effectLst/>
                        </a:rPr>
                        <a:t/>
                      </a:r>
                      <a:br>
                        <a:rPr lang="en-US" sz="1800" dirty="0">
                          <a:effectLst/>
                        </a:rPr>
                      </a:br>
                      <a:r>
                        <a:rPr lang="ar-SA" sz="1800" dirty="0">
                          <a:effectLst/>
                        </a:rPr>
                        <a:t>ت- أن يتم السماح للعملاء </a:t>
                      </a:r>
                      <a:r>
                        <a:rPr lang="ar-SA" sz="1800" dirty="0" smtClean="0">
                          <a:effectLst/>
                        </a:rPr>
                        <a:t>بالاعتراض خلال </a:t>
                      </a:r>
                      <a:r>
                        <a:rPr lang="ar-SA" sz="1800" dirty="0">
                          <a:effectLst/>
                        </a:rPr>
                        <a:t>72 ساعة من </a:t>
                      </a:r>
                      <a:r>
                        <a:rPr lang="ar-SA" sz="1800" dirty="0" smtClean="0">
                          <a:effectLst/>
                        </a:rPr>
                        <a:t>صدور</a:t>
                      </a:r>
                      <a:r>
                        <a:rPr lang="ar-SA" sz="1800" baseline="0" dirty="0" smtClean="0">
                          <a:effectLst/>
                        </a:rPr>
                        <a:t> الفاتورة.</a:t>
                      </a:r>
                      <a:endParaRPr lang="en-US" sz="1800" dirty="0">
                        <a:effectLst/>
                        <a:latin typeface="Times New Roman"/>
                        <a:ea typeface="Times New Roman"/>
                      </a:endParaRPr>
                    </a:p>
                  </a:txBody>
                  <a:tcPr marL="9525" marR="9525" marT="9525" marB="9525" anchor="ctr"/>
                </a:tc>
                <a:extLst>
                  <a:ext uri="{0D108BD9-81ED-4DB2-BD59-A6C34878D82A}">
                    <a16:rowId xmlns:a16="http://schemas.microsoft.com/office/drawing/2014/main" val="10000"/>
                  </a:ext>
                </a:extLst>
              </a:tr>
            </a:tbl>
          </a:graphicData>
        </a:graphic>
      </p:graphicFrame>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3008343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64</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4" name="مستطيل 3"/>
          <p:cNvSpPr/>
          <p:nvPr/>
        </p:nvSpPr>
        <p:spPr>
          <a:xfrm>
            <a:off x="611560" y="1196752"/>
            <a:ext cx="3672408"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4716016" y="2132856"/>
            <a:ext cx="1711279" cy="523220"/>
          </a:xfrm>
          <a:prstGeom prst="rect">
            <a:avLst/>
          </a:prstGeom>
          <a:noFill/>
        </p:spPr>
        <p:txBody>
          <a:bodyPr wrap="square" rtlCol="1">
            <a:spAutoFit/>
          </a:bodyPr>
          <a:lstStyle/>
          <a:p>
            <a:pPr algn="ctr"/>
            <a:r>
              <a:rPr lang="ar-SA" sz="2800" dirty="0" smtClean="0"/>
              <a:t>الملاحق</a:t>
            </a:r>
            <a:endParaRPr lang="ar-SA" sz="2800" dirty="0"/>
          </a:p>
        </p:txBody>
      </p:sp>
      <p:sp>
        <p:nvSpPr>
          <p:cNvPr id="7" name="مستطيل 6"/>
          <p:cNvSpPr/>
          <p:nvPr/>
        </p:nvSpPr>
        <p:spPr>
          <a:xfrm>
            <a:off x="899592" y="1394328"/>
            <a:ext cx="2952328" cy="412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003300"/>
                </a:solidFill>
              </a:rPr>
              <a:t>وتشمل كل المعلومات التي لها الفائدة من الدرجة الثانية </a:t>
            </a:r>
            <a:endParaRPr lang="ar-SA" sz="1200" dirty="0">
              <a:solidFill>
                <a:srgbClr val="003300"/>
              </a:solidFill>
            </a:endParaRPr>
          </a:p>
        </p:txBody>
      </p:sp>
      <p:sp>
        <p:nvSpPr>
          <p:cNvPr id="9" name="مستطيل 8"/>
          <p:cNvSpPr/>
          <p:nvPr/>
        </p:nvSpPr>
        <p:spPr>
          <a:xfrm>
            <a:off x="683568" y="5697252"/>
            <a:ext cx="792088" cy="2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003300"/>
                </a:solidFill>
              </a:rPr>
              <a:t>شعار الشركة</a:t>
            </a:r>
            <a:endParaRPr lang="ar-SA" sz="1100" dirty="0">
              <a:solidFill>
                <a:srgbClr val="003300"/>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
        <p:nvSpPr>
          <p:cNvPr id="18"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9" name="سهم إلى اليسار 12"/>
          <p:cNvSpPr/>
          <p:nvPr/>
        </p:nvSpPr>
        <p:spPr>
          <a:xfrm>
            <a:off x="6858000" y="4049777"/>
            <a:ext cx="196247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600" b="1" dirty="0">
                <a:solidFill>
                  <a:srgbClr val="FF0000"/>
                </a:solidFill>
              </a:rPr>
              <a:t>خصائص الكتابة الفنية</a:t>
            </a:r>
            <a:endParaRPr lang="en-US" sz="1600" b="1" dirty="0">
              <a:solidFill>
                <a:srgbClr val="FF0000"/>
              </a:solidFill>
            </a:endParaRPr>
          </a:p>
        </p:txBody>
      </p:sp>
    </p:spTree>
    <p:extLst>
      <p:ext uri="{BB962C8B-B14F-4D97-AF65-F5344CB8AC3E}">
        <p14:creationId xmlns:p14="http://schemas.microsoft.com/office/powerpoint/2010/main" val="1799226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65</a:t>
            </a:fld>
            <a:endParaRPr lang="ar-SA"/>
          </a:p>
        </p:txBody>
      </p:sp>
      <p:pic>
        <p:nvPicPr>
          <p:cNvPr id="5122" name="Picture 2" descr="https://pbs.twimg.com/media/CXp2aKzWcAEwREQ.jpg"/>
          <p:cNvPicPr>
            <a:picLocks noChangeAspect="1" noChangeArrowheads="1"/>
          </p:cNvPicPr>
          <p:nvPr/>
        </p:nvPicPr>
        <p:blipFill>
          <a:blip r:embed="rId2">
            <a:clrChange>
              <a:clrFrom>
                <a:srgbClr val="E8E9EB"/>
              </a:clrFrom>
              <a:clrTo>
                <a:srgbClr val="E8E9EB">
                  <a:alpha val="0"/>
                </a:srgbClr>
              </a:clrTo>
            </a:clrChange>
            <a:extLst>
              <a:ext uri="{28A0092B-C50C-407E-A947-70E740481C1C}">
                <a14:useLocalDpi xmlns:a14="http://schemas.microsoft.com/office/drawing/2010/main" val="0"/>
              </a:ext>
            </a:extLst>
          </a:blip>
          <a:srcRect/>
          <a:stretch>
            <a:fillRect/>
          </a:stretch>
        </p:blipFill>
        <p:spPr bwMode="auto">
          <a:xfrm>
            <a:off x="899592" y="587942"/>
            <a:ext cx="7128792" cy="6264696"/>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059832" y="0"/>
            <a:ext cx="2592288" cy="646331"/>
          </a:xfrm>
          <a:prstGeom prst="rect">
            <a:avLst/>
          </a:prstGeom>
          <a:noFill/>
        </p:spPr>
        <p:txBody>
          <a:bodyPr wrap="square" rtlCol="1">
            <a:spAutoFit/>
          </a:bodyPr>
          <a:lstStyle/>
          <a:p>
            <a:pPr algn="ctr"/>
            <a:r>
              <a:rPr lang="ar-SA" sz="3600" b="1" u="sng" dirty="0" smtClean="0">
                <a:solidFill>
                  <a:schemeClr val="accent1">
                    <a:lumMod val="50000"/>
                  </a:schemeClr>
                </a:solidFill>
              </a:rPr>
              <a:t>فائدة إدارية</a:t>
            </a:r>
            <a:endParaRPr lang="ar-SA" sz="3600" b="1" u="sng" dirty="0">
              <a:solidFill>
                <a:schemeClr val="accent1">
                  <a:lumMod val="50000"/>
                </a:schemeClr>
              </a:solidFill>
            </a:endParaRPr>
          </a:p>
        </p:txBody>
      </p:sp>
    </p:spTree>
    <p:extLst>
      <p:ext uri="{BB962C8B-B14F-4D97-AF65-F5344CB8AC3E}">
        <p14:creationId xmlns:p14="http://schemas.microsoft.com/office/powerpoint/2010/main" val="30003491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66</a:t>
            </a:fld>
            <a:endParaRPr lang="ar-SA"/>
          </a:p>
        </p:txBody>
      </p:sp>
      <p:sp>
        <p:nvSpPr>
          <p:cNvPr id="4" name="مربع نص 3"/>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dirty="0"/>
              <a:t>أفكار ونصائح عامة</a:t>
            </a:r>
          </a:p>
        </p:txBody>
      </p:sp>
    </p:spTree>
    <p:extLst>
      <p:ext uri="{BB962C8B-B14F-4D97-AF65-F5344CB8AC3E}">
        <p14:creationId xmlns:p14="http://schemas.microsoft.com/office/powerpoint/2010/main" val="21478658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67</a:t>
            </a:fld>
            <a:endParaRPr lang="ar-SA"/>
          </a:p>
        </p:txBody>
      </p:sp>
      <p:sp>
        <p:nvSpPr>
          <p:cNvPr id="4" name="مربع نص 3"/>
          <p:cNvSpPr txBox="1"/>
          <p:nvPr/>
        </p:nvSpPr>
        <p:spPr>
          <a:xfrm>
            <a:off x="447259" y="1052736"/>
            <a:ext cx="6428997" cy="5016758"/>
          </a:xfrm>
          <a:prstGeom prst="rect">
            <a:avLst/>
          </a:prstGeom>
          <a:noFill/>
        </p:spPr>
        <p:txBody>
          <a:bodyPr wrap="square" rtlCol="1">
            <a:spAutoFit/>
          </a:bodyPr>
          <a:lstStyle/>
          <a:p>
            <a:pPr algn="justLow"/>
            <a:r>
              <a:rPr lang="ar-SA" sz="2400" dirty="0" smtClean="0">
                <a:solidFill>
                  <a:srgbClr val="003300"/>
                </a:solidFill>
              </a:rPr>
              <a:t>التقارير غالبا تكون ملخصا لزيارات أو دراسات يقوم بها فرد، أو أكثر، لتشخيص حالة، ومن ثم الرفع عنها بنتائج وتوصيات، ينتج منها قرارات. وعليه فينصح أن يكون التقرير ملتزما بالملامح المختصرة في الكلمات الآتية: </a:t>
            </a:r>
          </a:p>
          <a:p>
            <a:pPr marL="2343150" lvl="4" indent="-514350" algn="justLow">
              <a:buFont typeface="+mj-lt"/>
              <a:buAutoNum type="arabicPeriod"/>
            </a:pPr>
            <a:r>
              <a:rPr lang="ar-SA" sz="2800" dirty="0" smtClean="0">
                <a:solidFill>
                  <a:srgbClr val="003300"/>
                </a:solidFill>
              </a:rPr>
              <a:t>أرّخ</a:t>
            </a:r>
          </a:p>
          <a:p>
            <a:pPr marL="2343150" lvl="4" indent="-514350" algn="justLow">
              <a:buFont typeface="+mj-lt"/>
              <a:buAutoNum type="arabicPeriod"/>
            </a:pPr>
            <a:r>
              <a:rPr lang="ar-SA" sz="2800" dirty="0" smtClean="0">
                <a:solidFill>
                  <a:srgbClr val="003300"/>
                </a:solidFill>
              </a:rPr>
              <a:t>وثّق</a:t>
            </a:r>
          </a:p>
          <a:p>
            <a:pPr marL="2343150" lvl="4" indent="-514350" algn="justLow">
              <a:buFont typeface="+mj-lt"/>
              <a:buAutoNum type="arabicPeriod"/>
            </a:pPr>
            <a:r>
              <a:rPr lang="ar-SA" sz="2800" dirty="0" smtClean="0">
                <a:solidFill>
                  <a:srgbClr val="003300"/>
                </a:solidFill>
              </a:rPr>
              <a:t>صوّر</a:t>
            </a:r>
          </a:p>
          <a:p>
            <a:pPr marL="2343150" lvl="4" indent="-514350" algn="justLow">
              <a:buFont typeface="+mj-lt"/>
              <a:buAutoNum type="arabicPeriod"/>
            </a:pPr>
            <a:r>
              <a:rPr lang="ar-SA" sz="2800" dirty="0" smtClean="0">
                <a:solidFill>
                  <a:srgbClr val="003300"/>
                </a:solidFill>
              </a:rPr>
              <a:t>ركّز</a:t>
            </a:r>
          </a:p>
          <a:p>
            <a:pPr marL="2343150" lvl="4" indent="-514350" algn="justLow">
              <a:buFont typeface="+mj-lt"/>
              <a:buAutoNum type="arabicPeriod"/>
            </a:pPr>
            <a:r>
              <a:rPr lang="ar-SA" sz="2800" dirty="0" smtClean="0">
                <a:solidFill>
                  <a:srgbClr val="003300"/>
                </a:solidFill>
              </a:rPr>
              <a:t>فهّم</a:t>
            </a:r>
          </a:p>
          <a:p>
            <a:pPr marL="2343150" lvl="4" indent="-514350" algn="justLow">
              <a:buFont typeface="+mj-lt"/>
              <a:buAutoNum type="arabicPeriod"/>
            </a:pPr>
            <a:r>
              <a:rPr lang="ar-SA" sz="2800" dirty="0" smtClean="0">
                <a:solidFill>
                  <a:srgbClr val="003300"/>
                </a:solidFill>
              </a:rPr>
              <a:t>شاور</a:t>
            </a:r>
          </a:p>
          <a:p>
            <a:pPr marL="2343150" lvl="4" indent="-514350" algn="justLow">
              <a:buFont typeface="+mj-lt"/>
              <a:buAutoNum type="arabicPeriod"/>
            </a:pPr>
            <a:r>
              <a:rPr lang="ar-SA" sz="2800" dirty="0" smtClean="0">
                <a:solidFill>
                  <a:srgbClr val="003300"/>
                </a:solidFill>
              </a:rPr>
              <a:t>ابحث</a:t>
            </a:r>
          </a:p>
          <a:p>
            <a:pPr marL="2343150" lvl="4" indent="-514350" algn="justLow">
              <a:buFont typeface="+mj-lt"/>
              <a:buAutoNum type="arabicPeriod"/>
            </a:pPr>
            <a:r>
              <a:rPr lang="ar-SA" sz="2800" dirty="0" smtClean="0">
                <a:solidFill>
                  <a:srgbClr val="003300"/>
                </a:solidFill>
              </a:rPr>
              <a:t>عجـًـل</a:t>
            </a:r>
          </a:p>
        </p:txBody>
      </p:sp>
      <p:sp>
        <p:nvSpPr>
          <p:cNvPr id="5" name="مربع نص 4"/>
          <p:cNvSpPr txBox="1"/>
          <p:nvPr/>
        </p:nvSpPr>
        <p:spPr>
          <a:xfrm>
            <a:off x="447259" y="318142"/>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7256587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68</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solidFill>
                  <a:srgbClr val="C00000"/>
                </a:solidFill>
                <a:cs typeface="AL-Mohanad" pitchFamily="2" charset="-78"/>
              </a:rPr>
              <a:t>أرّخ</a:t>
            </a:r>
            <a:r>
              <a:rPr lang="ar-SA" sz="2400" dirty="0" smtClean="0">
                <a:solidFill>
                  <a:srgbClr val="003300"/>
                </a:solidFill>
                <a:cs typeface="AL-Mohanad" pitchFamily="2" charset="-78"/>
              </a:rPr>
              <a:t>       وثّق       صوّر       ركّز       فهّم       شاور       ابحث       عجّل</a:t>
            </a:r>
            <a:endParaRPr lang="ar-SA" sz="2400" dirty="0">
              <a:solidFill>
                <a:srgbClr val="003300"/>
              </a:solidFill>
              <a:cs typeface="AL-Mohanad" pitchFamily="2" charset="-78"/>
            </a:endParaRPr>
          </a:p>
        </p:txBody>
      </p:sp>
      <p:sp>
        <p:nvSpPr>
          <p:cNvPr id="9" name="مربع نص 8"/>
          <p:cNvSpPr txBox="1"/>
          <p:nvPr/>
        </p:nvSpPr>
        <p:spPr>
          <a:xfrm>
            <a:off x="4211960" y="1236820"/>
            <a:ext cx="2472797" cy="1862048"/>
          </a:xfrm>
          <a:prstGeom prst="rect">
            <a:avLst/>
          </a:prstGeom>
          <a:noFill/>
        </p:spPr>
        <p:txBody>
          <a:bodyPr wrap="square" rtlCol="1">
            <a:spAutoFit/>
          </a:bodyPr>
          <a:lstStyle/>
          <a:p>
            <a:pPr algn="justLow"/>
            <a:r>
              <a:rPr lang="ar-SA" sz="11500" dirty="0" smtClean="0">
                <a:solidFill>
                  <a:srgbClr val="003300"/>
                </a:solidFill>
                <a:cs typeface="AL-Mohanad" pitchFamily="2" charset="-78"/>
              </a:rPr>
              <a:t>أرّخ</a:t>
            </a:r>
          </a:p>
        </p:txBody>
      </p:sp>
      <p:cxnSp>
        <p:nvCxnSpPr>
          <p:cNvPr id="10" name="رابط مستقيم 9"/>
          <p:cNvCxnSpPr/>
          <p:nvPr/>
        </p:nvCxnSpPr>
        <p:spPr>
          <a:xfrm flipH="1">
            <a:off x="4001221" y="1194466"/>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457200" y="1180236"/>
            <a:ext cx="3456384" cy="4708981"/>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800" dirty="0" smtClean="0">
                <a:solidFill>
                  <a:srgbClr val="003300"/>
                </a:solidFill>
              </a:rPr>
              <a:t>التقرير وثيقة مهمة، لها قيمتها في الوقت الحالي، وقد تصبح قيمتها أكبر مع الزمان.</a:t>
            </a:r>
          </a:p>
          <a:p>
            <a:pPr marL="457200" indent="-457200" algn="justLow">
              <a:spcBef>
                <a:spcPts val="1200"/>
              </a:spcBef>
              <a:buFont typeface="Arial" panose="020B0604020202020204" pitchFamily="34" charset="0"/>
              <a:buChar char="•"/>
            </a:pPr>
            <a:r>
              <a:rPr lang="ar-SA" sz="2800" dirty="0" smtClean="0">
                <a:solidFill>
                  <a:srgbClr val="003300"/>
                </a:solidFill>
              </a:rPr>
              <a:t>اكتب التقرير وكأنك تكتب للتأريخ.</a:t>
            </a:r>
          </a:p>
          <a:p>
            <a:pPr marL="457200" indent="-457200" algn="justLow">
              <a:spcBef>
                <a:spcPts val="1200"/>
              </a:spcBef>
              <a:buFont typeface="Arial" panose="020B0604020202020204" pitchFamily="34" charset="0"/>
              <a:buChar char="•"/>
            </a:pPr>
            <a:r>
              <a:rPr lang="ar-SA" sz="2800" dirty="0" smtClean="0">
                <a:solidFill>
                  <a:srgbClr val="003300"/>
                </a:solidFill>
              </a:rPr>
              <a:t>استحضر في كل صفحة من تقريرك أن أجيالا ستأتي بعدك لتراجعها، وتفيد منها.</a:t>
            </a:r>
          </a:p>
        </p:txBody>
      </p:sp>
      <p:pic>
        <p:nvPicPr>
          <p:cNvPr id="12" name="Picture 2" descr="C:\Users\atoman\Desktop\تنزيل.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892" y="3645024"/>
            <a:ext cx="2352675" cy="1943100"/>
          </a:xfrm>
          <a:prstGeom prst="rect">
            <a:avLst/>
          </a:prstGeom>
          <a:noFill/>
          <a:extLst>
            <a:ext uri="{909E8E84-426E-40DD-AFC4-6F175D3DCCD1}">
              <a14:hiddenFill xmlns:a14="http://schemas.microsoft.com/office/drawing/2010/main">
                <a:solidFill>
                  <a:srgbClr val="FFFFFF"/>
                </a:solidFill>
              </a14:hiddenFill>
            </a:ext>
          </a:extLst>
        </p:spPr>
      </p:pic>
      <p:sp>
        <p:nvSpPr>
          <p:cNvPr id="13" name="مربع نص 12"/>
          <p:cNvSpPr txBox="1"/>
          <p:nvPr/>
        </p:nvSpPr>
        <p:spPr>
          <a:xfrm>
            <a:off x="447259" y="318142"/>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14" name="مستطيل مستدير الزوايا 13"/>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6"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7"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8"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9"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20"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21"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32154143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69</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cs typeface="AL-Mohanad" pitchFamily="2" charset="-78"/>
              </a:rPr>
              <a:t>أرّخ</a:t>
            </a:r>
            <a:r>
              <a:rPr lang="ar-SA" sz="2400" dirty="0" smtClean="0">
                <a:solidFill>
                  <a:srgbClr val="003300"/>
                </a:solidFill>
                <a:cs typeface="AL-Mohanad" pitchFamily="2" charset="-78"/>
              </a:rPr>
              <a:t>       </a:t>
            </a:r>
            <a:r>
              <a:rPr lang="ar-SA" sz="2400" dirty="0" smtClean="0">
                <a:solidFill>
                  <a:srgbClr val="C00000"/>
                </a:solidFill>
                <a:cs typeface="AL-Mohanad" pitchFamily="2" charset="-78"/>
              </a:rPr>
              <a:t>وثّق</a:t>
            </a:r>
            <a:r>
              <a:rPr lang="ar-SA" sz="2400" dirty="0" smtClean="0">
                <a:solidFill>
                  <a:srgbClr val="003300"/>
                </a:solidFill>
                <a:cs typeface="AL-Mohanad" pitchFamily="2" charset="-78"/>
              </a:rPr>
              <a:t>       صوّر       ركّز       فهّم       شاور       ابحث       عجّل</a:t>
            </a:r>
            <a:endParaRPr lang="ar-SA" sz="2400" dirty="0">
              <a:solidFill>
                <a:srgbClr val="003300"/>
              </a:solidFill>
              <a:cs typeface="AL-Mohanad" pitchFamily="2" charset="-78"/>
            </a:endParaRPr>
          </a:p>
        </p:txBody>
      </p:sp>
      <p:sp>
        <p:nvSpPr>
          <p:cNvPr id="13" name="مربع نص 12"/>
          <p:cNvSpPr txBox="1"/>
          <p:nvPr/>
        </p:nvSpPr>
        <p:spPr>
          <a:xfrm>
            <a:off x="4205061" y="1340768"/>
            <a:ext cx="2472797" cy="1862048"/>
          </a:xfrm>
          <a:prstGeom prst="rect">
            <a:avLst/>
          </a:prstGeom>
          <a:noFill/>
        </p:spPr>
        <p:txBody>
          <a:bodyPr wrap="square" rtlCol="1">
            <a:spAutoFit/>
          </a:bodyPr>
          <a:lstStyle/>
          <a:p>
            <a:pPr algn="justLow"/>
            <a:r>
              <a:rPr lang="ar-SA" sz="11500" dirty="0" smtClean="0">
                <a:solidFill>
                  <a:srgbClr val="003300"/>
                </a:solidFill>
                <a:cs typeface="AL-Mohanad" pitchFamily="2" charset="-78"/>
              </a:rPr>
              <a:t>وثــّق</a:t>
            </a:r>
          </a:p>
        </p:txBody>
      </p:sp>
      <p:cxnSp>
        <p:nvCxnSpPr>
          <p:cNvPr id="14" name="رابط مستقيم 13"/>
          <p:cNvCxnSpPr/>
          <p:nvPr/>
        </p:nvCxnSpPr>
        <p:spPr>
          <a:xfrm flipH="1">
            <a:off x="4415201" y="1221206"/>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426615" y="1052736"/>
            <a:ext cx="3988586" cy="4955203"/>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600" dirty="0" smtClean="0">
                <a:solidFill>
                  <a:srgbClr val="003300"/>
                </a:solidFill>
              </a:rPr>
              <a:t>لامجال في التقرير لكلمة تقريبا، أو من المحتمل.</a:t>
            </a:r>
          </a:p>
          <a:p>
            <a:pPr marL="457200" indent="-457200" algn="justLow">
              <a:spcBef>
                <a:spcPts val="1200"/>
              </a:spcBef>
              <a:buFont typeface="Arial" panose="020B0604020202020204" pitchFamily="34" charset="0"/>
              <a:buChar char="•"/>
            </a:pPr>
            <a:r>
              <a:rPr lang="ar-SA" sz="2600" dirty="0" smtClean="0">
                <a:solidFill>
                  <a:srgbClr val="003300"/>
                </a:solidFill>
              </a:rPr>
              <a:t>جميع المعلومات يجب أن تكون دقيقة.</a:t>
            </a:r>
          </a:p>
          <a:p>
            <a:pPr marL="457200" indent="-457200" algn="justLow">
              <a:spcBef>
                <a:spcPts val="1200"/>
              </a:spcBef>
              <a:buFont typeface="Arial" panose="020B0604020202020204" pitchFamily="34" charset="0"/>
              <a:buChar char="•"/>
            </a:pPr>
            <a:r>
              <a:rPr lang="ar-SA" sz="2600" dirty="0" smtClean="0">
                <a:solidFill>
                  <a:srgbClr val="003300"/>
                </a:solidFill>
              </a:rPr>
              <a:t>أحل واسند واذكر مرجعا لكل جديد في تقريرك.</a:t>
            </a:r>
          </a:p>
          <a:p>
            <a:pPr marL="457200" indent="-457200" algn="justLow">
              <a:spcBef>
                <a:spcPts val="1200"/>
              </a:spcBef>
              <a:buFont typeface="Arial" panose="020B0604020202020204" pitchFamily="34" charset="0"/>
              <a:buChar char="•"/>
            </a:pPr>
            <a:r>
              <a:rPr lang="ar-SA" sz="2600" dirty="0" smtClean="0">
                <a:solidFill>
                  <a:srgbClr val="003300"/>
                </a:solidFill>
              </a:rPr>
              <a:t>من التوثيق أن يكون معك دفتر أو ورقة صغيرة في جيبك طوال الرحلة لتسجيل الأسماء والأحداث المهمة التي قد تنسى، ومن ثم تفرغها في التقرير.</a:t>
            </a:r>
          </a:p>
        </p:txBody>
      </p:sp>
      <p:pic>
        <p:nvPicPr>
          <p:cNvPr id="16" name="Picture 2" descr="C:\Users\atoman\Desktop\case_studies_re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3420" y="3561466"/>
            <a:ext cx="1856078" cy="1861669"/>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p:cNvSpPr txBox="1"/>
          <p:nvPr/>
        </p:nvSpPr>
        <p:spPr>
          <a:xfrm>
            <a:off x="447259" y="318142"/>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7"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8"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9"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20"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21"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255032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a:t>
            </a:fld>
            <a:endParaRPr lang="ar-SA"/>
          </a:p>
        </p:txBody>
      </p:sp>
      <p:sp>
        <p:nvSpPr>
          <p:cNvPr id="7" name="مربع نص 6"/>
          <p:cNvSpPr txBox="1">
            <a:spLocks/>
          </p:cNvSpPr>
          <p:nvPr/>
        </p:nvSpPr>
        <p:spPr>
          <a:xfrm>
            <a:off x="323528" y="116632"/>
            <a:ext cx="6696744" cy="6264696"/>
          </a:xfrm>
          <a:prstGeom prst="rect">
            <a:avLst/>
          </a:prstGeom>
          <a:solidFill>
            <a:schemeClr val="bg1"/>
          </a:solidFill>
        </p:spPr>
        <p:txBody>
          <a:bodyPr wrap="square" rtlCol="1" anchor="ctr" anchorCtr="1">
            <a:noAutofit/>
          </a:bodyPr>
          <a:lstStyle/>
          <a:p>
            <a:pPr algn="ctr"/>
            <a:r>
              <a:rPr lang="ar-SA" sz="6600" dirty="0">
                <a:solidFill>
                  <a:schemeClr val="accent6">
                    <a:lumMod val="50000"/>
                  </a:schemeClr>
                </a:solidFill>
              </a:rPr>
              <a:t>أهمية </a:t>
            </a:r>
            <a:r>
              <a:rPr lang="ar-SA" sz="6600" dirty="0" smtClean="0">
                <a:solidFill>
                  <a:schemeClr val="accent6">
                    <a:lumMod val="50000"/>
                  </a:schemeClr>
                </a:solidFill>
              </a:rPr>
              <a:t>التقرير الفني</a:t>
            </a:r>
            <a:endParaRPr lang="ar-SA" sz="6600" dirty="0">
              <a:solidFill>
                <a:schemeClr val="accent6">
                  <a:lumMod val="50000"/>
                </a:schemeClr>
              </a:solidFill>
            </a:endParaRPr>
          </a:p>
        </p:txBody>
      </p:sp>
    </p:spTree>
    <p:extLst>
      <p:ext uri="{BB962C8B-B14F-4D97-AF65-F5344CB8AC3E}">
        <p14:creationId xmlns:p14="http://schemas.microsoft.com/office/powerpoint/2010/main" val="32660095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70</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cs typeface="AL-Mohanad" pitchFamily="2" charset="-78"/>
              </a:rPr>
              <a:t>أرّخ</a:t>
            </a:r>
            <a:r>
              <a:rPr lang="ar-SA" sz="2400" dirty="0" smtClean="0">
                <a:solidFill>
                  <a:srgbClr val="003300"/>
                </a:solidFill>
                <a:cs typeface="AL-Mohanad" pitchFamily="2" charset="-78"/>
              </a:rPr>
              <a:t>       وثّق       </a:t>
            </a:r>
            <a:r>
              <a:rPr lang="ar-SA" sz="2400" dirty="0" smtClean="0">
                <a:solidFill>
                  <a:srgbClr val="C00000"/>
                </a:solidFill>
                <a:cs typeface="AL-Mohanad" pitchFamily="2" charset="-78"/>
              </a:rPr>
              <a:t>صوّر</a:t>
            </a:r>
            <a:r>
              <a:rPr lang="ar-SA" sz="2400" dirty="0" smtClean="0">
                <a:solidFill>
                  <a:srgbClr val="003300"/>
                </a:solidFill>
                <a:cs typeface="AL-Mohanad" pitchFamily="2" charset="-78"/>
              </a:rPr>
              <a:t>       ركّز       فهّم       شاور       ابحث       عجّل</a:t>
            </a:r>
            <a:endParaRPr lang="ar-SA" sz="2400" dirty="0">
              <a:solidFill>
                <a:srgbClr val="003300"/>
              </a:solidFill>
              <a:cs typeface="AL-Mohanad" pitchFamily="2" charset="-78"/>
            </a:endParaRPr>
          </a:p>
        </p:txBody>
      </p:sp>
      <p:sp>
        <p:nvSpPr>
          <p:cNvPr id="7" name="مربع نص 6"/>
          <p:cNvSpPr txBox="1"/>
          <p:nvPr/>
        </p:nvSpPr>
        <p:spPr>
          <a:xfrm>
            <a:off x="4300128" y="1280079"/>
            <a:ext cx="2472797" cy="1862048"/>
          </a:xfrm>
          <a:prstGeom prst="rect">
            <a:avLst/>
          </a:prstGeom>
          <a:noFill/>
        </p:spPr>
        <p:txBody>
          <a:bodyPr wrap="square" rtlCol="1">
            <a:spAutoFit/>
          </a:bodyPr>
          <a:lstStyle/>
          <a:p>
            <a:pPr algn="justLow"/>
            <a:r>
              <a:rPr lang="ar-SA" sz="11500" dirty="0" smtClean="0">
                <a:solidFill>
                  <a:srgbClr val="003300"/>
                </a:solidFill>
                <a:cs typeface="AL-Mohanad" pitchFamily="2" charset="-78"/>
              </a:rPr>
              <a:t>صوّر</a:t>
            </a:r>
          </a:p>
        </p:txBody>
      </p:sp>
      <p:cxnSp>
        <p:nvCxnSpPr>
          <p:cNvPr id="9" name="رابط مستقيم 8"/>
          <p:cNvCxnSpPr/>
          <p:nvPr/>
        </p:nvCxnSpPr>
        <p:spPr>
          <a:xfrm flipH="1">
            <a:off x="4211960" y="1208697"/>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pic>
        <p:nvPicPr>
          <p:cNvPr id="10" name="Picture 2" descr="C:\Users\atoman\Desktop\تنزيل (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4187" y="3789040"/>
            <a:ext cx="1988501" cy="1325667"/>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p:cNvSpPr txBox="1"/>
          <p:nvPr/>
        </p:nvSpPr>
        <p:spPr>
          <a:xfrm>
            <a:off x="460919" y="1052736"/>
            <a:ext cx="3751041" cy="4955203"/>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600" dirty="0" smtClean="0">
                <a:solidFill>
                  <a:srgbClr val="003300"/>
                </a:solidFill>
              </a:rPr>
              <a:t>الصورة أبلغ من الكلمات.</a:t>
            </a:r>
          </a:p>
          <a:p>
            <a:pPr marL="457200" indent="-457200" algn="justLow">
              <a:spcBef>
                <a:spcPts val="1200"/>
              </a:spcBef>
              <a:buFont typeface="Arial" panose="020B0604020202020204" pitchFamily="34" charset="0"/>
              <a:buChar char="•"/>
            </a:pPr>
            <a:r>
              <a:rPr lang="ar-SA" sz="2600" dirty="0" smtClean="0">
                <a:solidFill>
                  <a:srgbClr val="003300"/>
                </a:solidFill>
              </a:rPr>
              <a:t>سهلت الجوالات التوثيق بالصور.</a:t>
            </a:r>
          </a:p>
          <a:p>
            <a:pPr marL="457200" indent="-457200" algn="justLow">
              <a:spcBef>
                <a:spcPts val="1200"/>
              </a:spcBef>
              <a:buFont typeface="Arial" panose="020B0604020202020204" pitchFamily="34" charset="0"/>
              <a:buChar char="•"/>
            </a:pPr>
            <a:r>
              <a:rPr lang="ar-SA" sz="2600" dirty="0" smtClean="0">
                <a:solidFill>
                  <a:srgbClr val="003300"/>
                </a:solidFill>
              </a:rPr>
              <a:t>صور بإسهاب، وكرر الصورة من أكثر من زاوية، فربما تسعفك أحداها بمعلومة ثمينة.</a:t>
            </a:r>
          </a:p>
          <a:p>
            <a:pPr marL="457200" indent="-457200" algn="justLow">
              <a:spcBef>
                <a:spcPts val="1200"/>
              </a:spcBef>
              <a:buFont typeface="Arial" panose="020B0604020202020204" pitchFamily="34" charset="0"/>
              <a:buChar char="•"/>
            </a:pPr>
            <a:r>
              <a:rPr lang="ar-SA" sz="2600" dirty="0" smtClean="0">
                <a:solidFill>
                  <a:srgbClr val="003300"/>
                </a:solidFill>
              </a:rPr>
              <a:t>صور بجودة عالية، وعند إدراجها في التقرير اجعلها بجودة متوسطة لتخفيف حجم ملف التقرير؛ وتسهيل تداوله.</a:t>
            </a:r>
          </a:p>
        </p:txBody>
      </p:sp>
      <p:sp>
        <p:nvSpPr>
          <p:cNvPr id="12" name="مربع نص 11"/>
          <p:cNvSpPr txBox="1"/>
          <p:nvPr/>
        </p:nvSpPr>
        <p:spPr>
          <a:xfrm>
            <a:off x="447259" y="318142"/>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13" name="مستطيل مستدير الزوايا 12"/>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5"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6"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7"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8"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9"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20"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248736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71</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cs typeface="AL-Mohanad" pitchFamily="2" charset="-78"/>
              </a:rPr>
              <a:t>أرّخ</a:t>
            </a:r>
            <a:r>
              <a:rPr lang="ar-SA" sz="2400" dirty="0" smtClean="0">
                <a:solidFill>
                  <a:srgbClr val="003300"/>
                </a:solidFill>
                <a:cs typeface="AL-Mohanad" pitchFamily="2" charset="-78"/>
              </a:rPr>
              <a:t>       وثّق       صوّر       </a:t>
            </a:r>
            <a:r>
              <a:rPr lang="ar-SA" sz="2400" dirty="0" smtClean="0">
                <a:solidFill>
                  <a:srgbClr val="C00000"/>
                </a:solidFill>
                <a:cs typeface="AL-Mohanad" pitchFamily="2" charset="-78"/>
              </a:rPr>
              <a:t>ركّز</a:t>
            </a:r>
            <a:r>
              <a:rPr lang="ar-SA" sz="2400" dirty="0" smtClean="0">
                <a:solidFill>
                  <a:srgbClr val="003300"/>
                </a:solidFill>
                <a:cs typeface="AL-Mohanad" pitchFamily="2" charset="-78"/>
              </a:rPr>
              <a:t>       فهّم       شاور       ابحث       عجّل</a:t>
            </a:r>
            <a:endParaRPr lang="ar-SA" sz="2400" dirty="0">
              <a:solidFill>
                <a:srgbClr val="003300"/>
              </a:solidFill>
              <a:cs typeface="AL-Mohanad" pitchFamily="2" charset="-78"/>
            </a:endParaRPr>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7" name="مربع نص 6"/>
          <p:cNvSpPr txBox="1"/>
          <p:nvPr/>
        </p:nvSpPr>
        <p:spPr>
          <a:xfrm>
            <a:off x="3934069" y="1331808"/>
            <a:ext cx="2798171" cy="1862048"/>
          </a:xfrm>
          <a:prstGeom prst="rect">
            <a:avLst/>
          </a:prstGeom>
          <a:noFill/>
        </p:spPr>
        <p:txBody>
          <a:bodyPr wrap="square" rtlCol="1">
            <a:spAutoFit/>
          </a:bodyPr>
          <a:lstStyle/>
          <a:p>
            <a:pPr algn="ctr"/>
            <a:r>
              <a:rPr lang="ar-SA" sz="11500" dirty="0" smtClean="0">
                <a:solidFill>
                  <a:srgbClr val="003300"/>
                </a:solidFill>
                <a:cs typeface="AL-Mohanad" pitchFamily="2" charset="-78"/>
              </a:rPr>
              <a:t>ركّز</a:t>
            </a:r>
          </a:p>
        </p:txBody>
      </p:sp>
      <p:cxnSp>
        <p:nvCxnSpPr>
          <p:cNvPr id="9" name="رابط مستقيم 8"/>
          <p:cNvCxnSpPr/>
          <p:nvPr/>
        </p:nvCxnSpPr>
        <p:spPr>
          <a:xfrm flipH="1">
            <a:off x="3594720" y="1151353"/>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683568" y="1208697"/>
            <a:ext cx="2820574" cy="3970318"/>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800" dirty="0" smtClean="0">
                <a:solidFill>
                  <a:srgbClr val="003300"/>
                </a:solidFill>
              </a:rPr>
              <a:t>التقرير وثيقة تقدم لجهة إدارية أعلى، هذه الجهة مشغولة بقضايا متعددة؛ تقريرك أحدها، فأوجز في عبارتك، لتوصل الفكرة كاملة بشكل مركز، وشامل.</a:t>
            </a:r>
          </a:p>
        </p:txBody>
      </p:sp>
      <p:pic>
        <p:nvPicPr>
          <p:cNvPr id="11" name="Picture 2" descr="C:\Users\atoman\Desktop\images (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8085" y="3501304"/>
            <a:ext cx="2004069" cy="1501117"/>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مستدير الزوايا 11"/>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4"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5"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6"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8"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19"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248736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72</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cs typeface="AL-Mohanad" pitchFamily="2" charset="-78"/>
              </a:rPr>
              <a:t>أرّخ</a:t>
            </a:r>
            <a:r>
              <a:rPr lang="ar-SA" sz="2400" dirty="0" smtClean="0">
                <a:solidFill>
                  <a:srgbClr val="003300"/>
                </a:solidFill>
                <a:cs typeface="AL-Mohanad" pitchFamily="2" charset="-78"/>
              </a:rPr>
              <a:t>       وثّق       صوّر       ركّز       </a:t>
            </a:r>
            <a:r>
              <a:rPr lang="ar-SA" sz="2400" dirty="0" smtClean="0">
                <a:solidFill>
                  <a:srgbClr val="C00000"/>
                </a:solidFill>
                <a:cs typeface="AL-Mohanad" pitchFamily="2" charset="-78"/>
              </a:rPr>
              <a:t>فهّم</a:t>
            </a:r>
            <a:r>
              <a:rPr lang="ar-SA" sz="2400" dirty="0" smtClean="0">
                <a:solidFill>
                  <a:srgbClr val="003300"/>
                </a:solidFill>
                <a:cs typeface="AL-Mohanad" pitchFamily="2" charset="-78"/>
              </a:rPr>
              <a:t>       شاور       ابحث       عجّل</a:t>
            </a:r>
            <a:endParaRPr lang="ar-SA" sz="2400" dirty="0">
              <a:solidFill>
                <a:srgbClr val="003300"/>
              </a:solidFill>
              <a:cs typeface="AL-Mohanad" pitchFamily="2" charset="-78"/>
            </a:endParaRPr>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7" name="مربع نص 6"/>
          <p:cNvSpPr txBox="1"/>
          <p:nvPr/>
        </p:nvSpPr>
        <p:spPr>
          <a:xfrm>
            <a:off x="4235960" y="1484784"/>
            <a:ext cx="2472797" cy="1862048"/>
          </a:xfrm>
          <a:prstGeom prst="rect">
            <a:avLst/>
          </a:prstGeom>
          <a:noFill/>
        </p:spPr>
        <p:txBody>
          <a:bodyPr wrap="square" rtlCol="1">
            <a:spAutoFit/>
          </a:bodyPr>
          <a:lstStyle/>
          <a:p>
            <a:pPr algn="ctr"/>
            <a:r>
              <a:rPr lang="ar-SA" sz="11500" dirty="0" smtClean="0">
                <a:solidFill>
                  <a:srgbClr val="003300"/>
                </a:solidFill>
                <a:cs typeface="AL-Mohanad" pitchFamily="2" charset="-78"/>
              </a:rPr>
              <a:t>فهّم</a:t>
            </a:r>
          </a:p>
        </p:txBody>
      </p:sp>
      <p:cxnSp>
        <p:nvCxnSpPr>
          <p:cNvPr id="9" name="رابط مستقيم 8"/>
          <p:cNvCxnSpPr/>
          <p:nvPr/>
        </p:nvCxnSpPr>
        <p:spPr>
          <a:xfrm flipH="1">
            <a:off x="3779912" y="1192710"/>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457200" y="1192710"/>
            <a:ext cx="3209528" cy="4555093"/>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800" dirty="0" smtClean="0">
                <a:solidFill>
                  <a:srgbClr val="003300"/>
                </a:solidFill>
              </a:rPr>
              <a:t>عندما تستغرق في موضوع، تستوعب تفاصيله وجوانبه، وربما يغيب عن ذهنك أن غيرك لا يعرف عنه شيئا أصلا.</a:t>
            </a:r>
          </a:p>
          <a:p>
            <a:pPr marL="457200" indent="-457200" algn="justLow">
              <a:spcBef>
                <a:spcPts val="1200"/>
              </a:spcBef>
              <a:buFont typeface="Arial" panose="020B0604020202020204" pitchFamily="34" charset="0"/>
              <a:buChar char="•"/>
            </a:pPr>
            <a:r>
              <a:rPr lang="ar-SA" sz="2800" dirty="0" smtClean="0">
                <a:solidFill>
                  <a:srgbClr val="003300"/>
                </a:solidFill>
              </a:rPr>
              <a:t>حرر التقرير وأنت تستحضر أن هناك من لا يعرف عن الموضوع شيئا إطلاقا.</a:t>
            </a:r>
          </a:p>
        </p:txBody>
      </p:sp>
      <p:pic>
        <p:nvPicPr>
          <p:cNvPr id="11" name="Picture 2" descr="C:\Users\atoman\Desktop\understand-terms.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17114"/>
          <a:stretch/>
        </p:blipFill>
        <p:spPr bwMode="auto">
          <a:xfrm>
            <a:off x="4644008" y="4341642"/>
            <a:ext cx="1656702" cy="1406161"/>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مستدير الزوايا 11"/>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4"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5"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6"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8"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19"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248736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73</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cs typeface="AL-Mohanad" pitchFamily="2" charset="-78"/>
              </a:rPr>
              <a:t>أرّخ</a:t>
            </a:r>
            <a:r>
              <a:rPr lang="ar-SA" sz="2400" dirty="0" smtClean="0">
                <a:solidFill>
                  <a:srgbClr val="003300"/>
                </a:solidFill>
                <a:cs typeface="AL-Mohanad" pitchFamily="2" charset="-78"/>
              </a:rPr>
              <a:t>       وثّق       صوّر       ركّز       فهّم       </a:t>
            </a:r>
            <a:r>
              <a:rPr lang="ar-SA" sz="2400" dirty="0" smtClean="0">
                <a:solidFill>
                  <a:srgbClr val="C00000"/>
                </a:solidFill>
                <a:cs typeface="AL-Mohanad" pitchFamily="2" charset="-78"/>
              </a:rPr>
              <a:t>شاور</a:t>
            </a:r>
            <a:r>
              <a:rPr lang="ar-SA" sz="2400" dirty="0" smtClean="0">
                <a:solidFill>
                  <a:srgbClr val="003300"/>
                </a:solidFill>
                <a:cs typeface="AL-Mohanad" pitchFamily="2" charset="-78"/>
              </a:rPr>
              <a:t>       ابحث       عجّل</a:t>
            </a:r>
            <a:endParaRPr lang="ar-SA" sz="2400" dirty="0">
              <a:solidFill>
                <a:srgbClr val="003300"/>
              </a:solidFill>
              <a:cs typeface="AL-Mohanad" pitchFamily="2" charset="-78"/>
            </a:endParaRPr>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7" name="مربع نص 6"/>
          <p:cNvSpPr txBox="1"/>
          <p:nvPr/>
        </p:nvSpPr>
        <p:spPr>
          <a:xfrm>
            <a:off x="4189637" y="1212326"/>
            <a:ext cx="2472797" cy="1862048"/>
          </a:xfrm>
          <a:prstGeom prst="rect">
            <a:avLst/>
          </a:prstGeom>
          <a:noFill/>
        </p:spPr>
        <p:txBody>
          <a:bodyPr wrap="square" rtlCol="1">
            <a:spAutoFit/>
          </a:bodyPr>
          <a:lstStyle/>
          <a:p>
            <a:pPr algn="ctr"/>
            <a:r>
              <a:rPr lang="ar-SA" sz="11500" dirty="0" smtClean="0">
                <a:solidFill>
                  <a:srgbClr val="003300"/>
                </a:solidFill>
                <a:cs typeface="AL-Mohanad" pitchFamily="2" charset="-78"/>
              </a:rPr>
              <a:t>شاور</a:t>
            </a:r>
          </a:p>
        </p:txBody>
      </p:sp>
      <p:cxnSp>
        <p:nvCxnSpPr>
          <p:cNvPr id="9" name="رابط مستقيم 8"/>
          <p:cNvCxnSpPr/>
          <p:nvPr/>
        </p:nvCxnSpPr>
        <p:spPr>
          <a:xfrm flipH="1">
            <a:off x="4067944" y="1212326"/>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pic>
        <p:nvPicPr>
          <p:cNvPr id="10" name="Picture 2" descr="C:\Users\atoman\Desktop\images.jpg"/>
          <p:cNvPicPr>
            <a:picLocks noChangeAspect="1" noChangeArrowheads="1"/>
          </p:cNvPicPr>
          <p:nvPr/>
        </p:nvPicPr>
        <p:blipFill>
          <a:blip r:embed="rId2">
            <a:clrChange>
              <a:clrFrom>
                <a:srgbClr val="D4D9DF"/>
              </a:clrFrom>
              <a:clrTo>
                <a:srgbClr val="D4D9DF">
                  <a:alpha val="0"/>
                </a:srgbClr>
              </a:clrTo>
            </a:clrChange>
            <a:extLst>
              <a:ext uri="{28A0092B-C50C-407E-A947-70E740481C1C}">
                <a14:useLocalDpi xmlns:a14="http://schemas.microsoft.com/office/drawing/2010/main" val="0"/>
              </a:ext>
            </a:extLst>
          </a:blip>
          <a:srcRect/>
          <a:stretch>
            <a:fillRect/>
          </a:stretch>
        </p:blipFill>
        <p:spPr bwMode="auto">
          <a:xfrm>
            <a:off x="4509567" y="3933056"/>
            <a:ext cx="2172550" cy="1414502"/>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p:cNvSpPr txBox="1"/>
          <p:nvPr/>
        </p:nvSpPr>
        <p:spPr>
          <a:xfrm>
            <a:off x="611560" y="1506540"/>
            <a:ext cx="3343200" cy="3539430"/>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800" dirty="0" smtClean="0">
                <a:solidFill>
                  <a:srgbClr val="003300"/>
                </a:solidFill>
              </a:rPr>
              <a:t>التقرير وثيقة، تحكي واقعا، وتطرح توصيات، وحلولا، فإذا أشكل عليك أمر، فشاور المختصين قبل طرح توصيتك، لأنها قد ينتج عنها قرار حاسم تتحمل مسؤوليته.</a:t>
            </a:r>
          </a:p>
        </p:txBody>
      </p:sp>
      <p:sp>
        <p:nvSpPr>
          <p:cNvPr id="12" name="مستطيل مستدير الزوايا 11"/>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4"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5"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6"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8"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19"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24873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74</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cs typeface="AL-Mohanad" pitchFamily="2" charset="-78"/>
              </a:rPr>
              <a:t>أرّخ</a:t>
            </a:r>
            <a:r>
              <a:rPr lang="ar-SA" sz="2400" dirty="0" smtClean="0">
                <a:solidFill>
                  <a:srgbClr val="003300"/>
                </a:solidFill>
                <a:cs typeface="AL-Mohanad" pitchFamily="2" charset="-78"/>
              </a:rPr>
              <a:t>       وثّق       صوّر       ركّز       فهّم       شاور       </a:t>
            </a:r>
            <a:r>
              <a:rPr lang="ar-SA" sz="2400" dirty="0" smtClean="0">
                <a:solidFill>
                  <a:srgbClr val="C00000"/>
                </a:solidFill>
                <a:cs typeface="AL-Mohanad" pitchFamily="2" charset="-78"/>
              </a:rPr>
              <a:t>ابحث</a:t>
            </a:r>
            <a:r>
              <a:rPr lang="ar-SA" sz="2400" dirty="0" smtClean="0">
                <a:solidFill>
                  <a:srgbClr val="003300"/>
                </a:solidFill>
                <a:cs typeface="AL-Mohanad" pitchFamily="2" charset="-78"/>
              </a:rPr>
              <a:t>       عجّل</a:t>
            </a:r>
            <a:endParaRPr lang="ar-SA" sz="2400" dirty="0">
              <a:solidFill>
                <a:srgbClr val="003300"/>
              </a:solidFill>
              <a:cs typeface="AL-Mohanad" pitchFamily="2" charset="-78"/>
            </a:endParaRPr>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7" name="مربع نص 6"/>
          <p:cNvSpPr txBox="1"/>
          <p:nvPr/>
        </p:nvSpPr>
        <p:spPr>
          <a:xfrm>
            <a:off x="3923928" y="1250767"/>
            <a:ext cx="2767162" cy="1862048"/>
          </a:xfrm>
          <a:prstGeom prst="rect">
            <a:avLst/>
          </a:prstGeom>
          <a:noFill/>
        </p:spPr>
        <p:txBody>
          <a:bodyPr wrap="square" rtlCol="1">
            <a:spAutoFit/>
          </a:bodyPr>
          <a:lstStyle/>
          <a:p>
            <a:pPr algn="ctr"/>
            <a:r>
              <a:rPr lang="ar-SA" sz="11500" dirty="0" smtClean="0">
                <a:solidFill>
                  <a:srgbClr val="003300"/>
                </a:solidFill>
                <a:cs typeface="AL-Mohanad" pitchFamily="2" charset="-78"/>
              </a:rPr>
              <a:t>ابحث</a:t>
            </a:r>
          </a:p>
        </p:txBody>
      </p:sp>
      <p:cxnSp>
        <p:nvCxnSpPr>
          <p:cNvPr id="9" name="رابط مستقيم 8"/>
          <p:cNvCxnSpPr/>
          <p:nvPr/>
        </p:nvCxnSpPr>
        <p:spPr>
          <a:xfrm flipH="1">
            <a:off x="3668553" y="1111109"/>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pic>
        <p:nvPicPr>
          <p:cNvPr id="10" name="Picture 2" descr="C:\Users\atoman\Desktop\referen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809" y="3717032"/>
            <a:ext cx="20574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p:cNvSpPr txBox="1"/>
          <p:nvPr/>
        </p:nvSpPr>
        <p:spPr>
          <a:xfrm>
            <a:off x="716225" y="1250767"/>
            <a:ext cx="2952328" cy="4401205"/>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800" dirty="0" smtClean="0">
                <a:solidFill>
                  <a:srgbClr val="003300"/>
                </a:solidFill>
              </a:rPr>
              <a:t>ليست كل المعلومات المهمة للتقرير موجودة في مكان الزيارة، هناك معلومات ناقصة، ولا بد من تضمينها في تقريرك، فابحث عنها، وأدرجها موثقة ليكتمل التقرير.</a:t>
            </a:r>
          </a:p>
        </p:txBody>
      </p:sp>
      <p:sp>
        <p:nvSpPr>
          <p:cNvPr id="12" name="مستطيل مستدير الزوايا 11"/>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4"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5"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6"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8"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19"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248736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75</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cs typeface="AL-Mohanad" pitchFamily="2" charset="-78"/>
              </a:rPr>
              <a:t>أرّخ</a:t>
            </a:r>
            <a:r>
              <a:rPr lang="ar-SA" sz="2400" dirty="0" smtClean="0">
                <a:solidFill>
                  <a:srgbClr val="003300"/>
                </a:solidFill>
                <a:cs typeface="AL-Mohanad" pitchFamily="2" charset="-78"/>
              </a:rPr>
              <a:t>       وثّق       صوّر       ركّز       فهّم       شاور       ابحث       </a:t>
            </a:r>
            <a:r>
              <a:rPr lang="ar-SA" sz="2400" dirty="0" smtClean="0">
                <a:solidFill>
                  <a:srgbClr val="C00000"/>
                </a:solidFill>
                <a:cs typeface="AL-Mohanad" pitchFamily="2" charset="-78"/>
              </a:rPr>
              <a:t>عجّل</a:t>
            </a:r>
            <a:endParaRPr lang="ar-SA" sz="2400" dirty="0">
              <a:solidFill>
                <a:srgbClr val="C00000"/>
              </a:solidFill>
              <a:cs typeface="AL-Mohanad" pitchFamily="2" charset="-78"/>
            </a:endParaRPr>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7" name="مربع نص 6"/>
          <p:cNvSpPr txBox="1"/>
          <p:nvPr/>
        </p:nvSpPr>
        <p:spPr>
          <a:xfrm>
            <a:off x="3878849" y="1340768"/>
            <a:ext cx="2767162" cy="1862048"/>
          </a:xfrm>
          <a:prstGeom prst="rect">
            <a:avLst/>
          </a:prstGeom>
          <a:noFill/>
        </p:spPr>
        <p:txBody>
          <a:bodyPr wrap="square" rtlCol="1">
            <a:spAutoFit/>
          </a:bodyPr>
          <a:lstStyle/>
          <a:p>
            <a:pPr algn="ctr"/>
            <a:r>
              <a:rPr lang="ar-SA" sz="11500" dirty="0" smtClean="0">
                <a:solidFill>
                  <a:srgbClr val="003300"/>
                </a:solidFill>
                <a:cs typeface="AL-Mohanad" pitchFamily="2" charset="-78"/>
              </a:rPr>
              <a:t>عجِّل</a:t>
            </a:r>
          </a:p>
        </p:txBody>
      </p:sp>
      <p:cxnSp>
        <p:nvCxnSpPr>
          <p:cNvPr id="9" name="رابط مستقيم 8"/>
          <p:cNvCxnSpPr/>
          <p:nvPr/>
        </p:nvCxnSpPr>
        <p:spPr>
          <a:xfrm flipH="1">
            <a:off x="3851920" y="1201654"/>
            <a:ext cx="72008" cy="468052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436067" y="1107316"/>
            <a:ext cx="3271837" cy="4985980"/>
          </a:xfrm>
          <a:prstGeom prst="rect">
            <a:avLst/>
          </a:prstGeom>
          <a:noFill/>
        </p:spPr>
        <p:txBody>
          <a:bodyPr wrap="square" rtlCol="1">
            <a:spAutoFit/>
          </a:bodyPr>
          <a:lstStyle/>
          <a:p>
            <a:pPr marL="457200" indent="-457200" algn="justLow">
              <a:spcBef>
                <a:spcPts val="1200"/>
              </a:spcBef>
              <a:buFont typeface="Arial" panose="020B0604020202020204" pitchFamily="34" charset="0"/>
              <a:buChar char="•"/>
            </a:pPr>
            <a:r>
              <a:rPr lang="ar-SA" sz="2200" dirty="0" smtClean="0">
                <a:solidFill>
                  <a:srgbClr val="003300"/>
                </a:solidFill>
              </a:rPr>
              <a:t>بعد انقضاء الزيارة؛ تبقى تفاصيلها وانطباعاتها حاضرة في الذهن، ويسهل كتابتها وتوثيقها، وكلما طال عليها الزمن، اعترى النسيان بعضها أو أكثرها، وربما صار من الصعب عليك تذكر جوانب مهمة.</a:t>
            </a:r>
          </a:p>
          <a:p>
            <a:pPr marL="457200" indent="-457200" algn="justLow">
              <a:spcBef>
                <a:spcPts val="1200"/>
              </a:spcBef>
              <a:buFont typeface="Arial" panose="020B0604020202020204" pitchFamily="34" charset="0"/>
              <a:buChar char="•"/>
            </a:pPr>
            <a:r>
              <a:rPr lang="ar-SA" sz="2200" dirty="0" smtClean="0">
                <a:solidFill>
                  <a:srgbClr val="003300"/>
                </a:solidFill>
              </a:rPr>
              <a:t>عجل بكتابة التقرير فور عودتك من الزيارة، ومن الذكاء أن تستغل وقت انتظار رحلة العودة في المطار لكتابة التقرير، فتزيح عنك شغلا، وتكسب حضور الذهن.</a:t>
            </a:r>
          </a:p>
        </p:txBody>
      </p:sp>
      <p:pic>
        <p:nvPicPr>
          <p:cNvPr id="11" name="Picture 2" descr="C:\Users\atoman\Desktop\a151ab2cc11f4fbede486244ac90832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2784" y="3647052"/>
            <a:ext cx="2039291" cy="1529469"/>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مستدير الزوايا 11"/>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4"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5"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6"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7"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8"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19"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3248736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76</a:t>
            </a:fld>
            <a:endParaRPr lang="ar-SA"/>
          </a:p>
        </p:txBody>
      </p:sp>
      <p:sp>
        <p:nvSpPr>
          <p:cNvPr id="5" name="مستطيل 4"/>
          <p:cNvSpPr/>
          <p:nvPr/>
        </p:nvSpPr>
        <p:spPr>
          <a:xfrm>
            <a:off x="107504" y="6309320"/>
            <a:ext cx="7941163" cy="461665"/>
          </a:xfrm>
          <a:prstGeom prst="rect">
            <a:avLst/>
          </a:prstGeom>
        </p:spPr>
        <p:txBody>
          <a:bodyPr wrap="square">
            <a:spAutoFit/>
          </a:bodyPr>
          <a:lstStyle/>
          <a:p>
            <a:pPr algn="justLow"/>
            <a:r>
              <a:rPr lang="ar-SA" sz="2400" dirty="0" smtClean="0">
                <a:solidFill>
                  <a:srgbClr val="FF0000"/>
                </a:solidFill>
                <a:cs typeface="AL-Mohanad" pitchFamily="2" charset="-78"/>
              </a:rPr>
              <a:t>أرّخ       وثّق       صوّر       ركّز       فهّم       شاور       ابحث       عجّل</a:t>
            </a:r>
            <a:endParaRPr lang="ar-SA" sz="2400" dirty="0">
              <a:solidFill>
                <a:srgbClr val="FF0000"/>
              </a:solidFill>
              <a:cs typeface="AL-Mohanad" pitchFamily="2" charset="-78"/>
            </a:endParaRPr>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sp>
        <p:nvSpPr>
          <p:cNvPr id="7" name="مربع نص 6"/>
          <p:cNvSpPr txBox="1"/>
          <p:nvPr/>
        </p:nvSpPr>
        <p:spPr>
          <a:xfrm>
            <a:off x="5508104" y="1246454"/>
            <a:ext cx="1182986" cy="523220"/>
          </a:xfrm>
          <a:prstGeom prst="rect">
            <a:avLst/>
          </a:prstGeom>
          <a:noFill/>
        </p:spPr>
        <p:txBody>
          <a:bodyPr wrap="square" rtlCol="1">
            <a:spAutoFit/>
          </a:bodyPr>
          <a:lstStyle/>
          <a:p>
            <a:pPr algn="justLow"/>
            <a:r>
              <a:rPr lang="ar-SA" sz="2800" dirty="0" smtClean="0"/>
              <a:t>الهيكل</a:t>
            </a:r>
            <a:endParaRPr lang="ar-SA" sz="2800" dirty="0"/>
          </a:p>
        </p:txBody>
      </p:sp>
      <p:graphicFrame>
        <p:nvGraphicFramePr>
          <p:cNvPr id="9" name="جدول 8"/>
          <p:cNvGraphicFramePr>
            <a:graphicFrameLocks noGrp="1"/>
          </p:cNvGraphicFramePr>
          <p:nvPr>
            <p:extLst>
              <p:ext uri="{D42A27DB-BD31-4B8C-83A1-F6EECF244321}">
                <p14:modId xmlns:p14="http://schemas.microsoft.com/office/powerpoint/2010/main" val="1973535479"/>
              </p:ext>
            </p:extLst>
          </p:nvPr>
        </p:nvGraphicFramePr>
        <p:xfrm>
          <a:off x="930491" y="2204864"/>
          <a:ext cx="5472474" cy="3840480"/>
        </p:xfrm>
        <a:graphic>
          <a:graphicData uri="http://schemas.openxmlformats.org/drawingml/2006/table">
            <a:tbl>
              <a:tblPr rtl="1" firstRow="1" bandRow="1">
                <a:tableStyleId>{5C22544A-7EE6-4342-B048-85BDC9FD1C3A}</a:tableStyleId>
              </a:tblPr>
              <a:tblGrid>
                <a:gridCol w="1751888">
                  <a:extLst>
                    <a:ext uri="{9D8B030D-6E8A-4147-A177-3AD203B41FA5}">
                      <a16:colId xmlns:a16="http://schemas.microsoft.com/office/drawing/2014/main" val="20000"/>
                    </a:ext>
                  </a:extLst>
                </a:gridCol>
                <a:gridCol w="1751888">
                  <a:extLst>
                    <a:ext uri="{9D8B030D-6E8A-4147-A177-3AD203B41FA5}">
                      <a16:colId xmlns:a16="http://schemas.microsoft.com/office/drawing/2014/main" val="20001"/>
                    </a:ext>
                  </a:extLst>
                </a:gridCol>
                <a:gridCol w="1968698">
                  <a:extLst>
                    <a:ext uri="{9D8B030D-6E8A-4147-A177-3AD203B41FA5}">
                      <a16:colId xmlns:a16="http://schemas.microsoft.com/office/drawing/2014/main" val="20002"/>
                    </a:ext>
                  </a:extLst>
                </a:gridCol>
              </a:tblGrid>
              <a:tr h="636071">
                <a:tc>
                  <a:txBody>
                    <a:bodyPr/>
                    <a:lstStyle/>
                    <a:p>
                      <a:pPr algn="ctr" rtl="1"/>
                      <a:r>
                        <a:rPr lang="ar-SA" sz="3600" dirty="0" smtClean="0">
                          <a:ln>
                            <a:solidFill>
                              <a:srgbClr val="003300"/>
                            </a:solidFill>
                          </a:ln>
                          <a:solidFill>
                            <a:srgbClr val="003300"/>
                          </a:solidFill>
                        </a:rPr>
                        <a:t>الحجم</a:t>
                      </a:r>
                      <a:endParaRPr lang="ar-SA" sz="3600" dirty="0">
                        <a:ln>
                          <a:solidFill>
                            <a:srgbClr val="003300"/>
                          </a:solidFill>
                        </a:ln>
                        <a:solidFill>
                          <a:srgbClr val="003300"/>
                        </a:solidFill>
                      </a:endParaRPr>
                    </a:p>
                  </a:txBody>
                  <a:tcPr>
                    <a:noFill/>
                  </a:tcPr>
                </a:tc>
                <a:tc>
                  <a:txBody>
                    <a:bodyPr/>
                    <a:lstStyle/>
                    <a:p>
                      <a:pPr algn="ctr" rtl="1"/>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الأهمية</a:t>
                      </a:r>
                      <a:endParaRPr lang="ar-SA" sz="3600" dirty="0">
                        <a:ln>
                          <a:solidFill>
                            <a:srgbClr val="003300"/>
                          </a:solidFill>
                        </a:ln>
                        <a:solidFill>
                          <a:srgbClr val="003300"/>
                        </a:solidFill>
                      </a:endParaRPr>
                    </a:p>
                  </a:txBody>
                  <a:tcPr>
                    <a:noFill/>
                  </a:tcPr>
                </a:tc>
                <a:extLst>
                  <a:ext uri="{0D108BD9-81ED-4DB2-BD59-A6C34878D82A}">
                    <a16:rowId xmlns:a16="http://schemas.microsoft.com/office/drawing/2014/main" val="10000"/>
                  </a:ext>
                </a:extLst>
              </a:tr>
              <a:tr h="636071">
                <a:tc>
                  <a:txBody>
                    <a:bodyPr/>
                    <a:lstStyle/>
                    <a:p>
                      <a:pPr algn="ctr" rtl="1"/>
                      <a:r>
                        <a:rPr lang="ar-SA" sz="3600" dirty="0" smtClean="0">
                          <a:ln>
                            <a:solidFill>
                              <a:srgbClr val="003300"/>
                            </a:solidFill>
                          </a:ln>
                          <a:solidFill>
                            <a:srgbClr val="003300"/>
                          </a:solidFill>
                        </a:rPr>
                        <a:t>10%</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مقدمة</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20%</a:t>
                      </a:r>
                      <a:endParaRPr lang="ar-SA" sz="3600" dirty="0">
                        <a:ln>
                          <a:solidFill>
                            <a:srgbClr val="003300"/>
                          </a:solidFill>
                        </a:ln>
                        <a:solidFill>
                          <a:srgbClr val="003300"/>
                        </a:solidFill>
                      </a:endParaRPr>
                    </a:p>
                  </a:txBody>
                  <a:tcPr>
                    <a:noFill/>
                  </a:tcPr>
                </a:tc>
                <a:extLst>
                  <a:ext uri="{0D108BD9-81ED-4DB2-BD59-A6C34878D82A}">
                    <a16:rowId xmlns:a16="http://schemas.microsoft.com/office/drawing/2014/main" val="10001"/>
                  </a:ext>
                </a:extLst>
              </a:tr>
              <a:tr h="636071">
                <a:tc>
                  <a:txBody>
                    <a:bodyPr/>
                    <a:lstStyle/>
                    <a:p>
                      <a:pPr algn="ctr" rtl="1"/>
                      <a:r>
                        <a:rPr lang="ar-SA" sz="3600" dirty="0" smtClean="0">
                          <a:ln>
                            <a:solidFill>
                              <a:srgbClr val="003300"/>
                            </a:solidFill>
                          </a:ln>
                          <a:solidFill>
                            <a:srgbClr val="003300"/>
                          </a:solidFill>
                        </a:rPr>
                        <a:t>80%</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متن</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20%</a:t>
                      </a:r>
                      <a:endParaRPr lang="ar-SA" sz="3600" dirty="0">
                        <a:ln>
                          <a:solidFill>
                            <a:srgbClr val="003300"/>
                          </a:solidFill>
                        </a:ln>
                        <a:solidFill>
                          <a:srgbClr val="003300"/>
                        </a:solidFill>
                      </a:endParaRPr>
                    </a:p>
                  </a:txBody>
                  <a:tcPr>
                    <a:noFill/>
                  </a:tcPr>
                </a:tc>
                <a:extLst>
                  <a:ext uri="{0D108BD9-81ED-4DB2-BD59-A6C34878D82A}">
                    <a16:rowId xmlns:a16="http://schemas.microsoft.com/office/drawing/2014/main" val="10002"/>
                  </a:ext>
                </a:extLst>
              </a:tr>
              <a:tr h="636071">
                <a:tc>
                  <a:txBody>
                    <a:bodyPr/>
                    <a:lstStyle/>
                    <a:p>
                      <a:pPr algn="ctr" rtl="1"/>
                      <a:r>
                        <a:rPr lang="ar-SA" sz="3600" dirty="0" smtClean="0">
                          <a:ln>
                            <a:solidFill>
                              <a:srgbClr val="003300"/>
                            </a:solidFill>
                          </a:ln>
                          <a:solidFill>
                            <a:srgbClr val="003300"/>
                          </a:solidFill>
                        </a:rPr>
                        <a:t>5%</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خلاصة</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20%</a:t>
                      </a:r>
                      <a:endParaRPr lang="ar-SA" sz="3600" dirty="0">
                        <a:ln>
                          <a:solidFill>
                            <a:srgbClr val="003300"/>
                          </a:solidFill>
                        </a:ln>
                        <a:solidFill>
                          <a:srgbClr val="003300"/>
                        </a:solidFill>
                      </a:endParaRPr>
                    </a:p>
                  </a:txBody>
                  <a:tcPr>
                    <a:noFill/>
                  </a:tcPr>
                </a:tc>
                <a:extLst>
                  <a:ext uri="{0D108BD9-81ED-4DB2-BD59-A6C34878D82A}">
                    <a16:rowId xmlns:a16="http://schemas.microsoft.com/office/drawing/2014/main" val="10003"/>
                  </a:ext>
                </a:extLst>
              </a:tr>
              <a:tr h="636071">
                <a:tc>
                  <a:txBody>
                    <a:bodyPr/>
                    <a:lstStyle/>
                    <a:p>
                      <a:pPr algn="ctr" rtl="1"/>
                      <a:r>
                        <a:rPr lang="ar-SA" sz="3600" dirty="0" smtClean="0">
                          <a:ln>
                            <a:solidFill>
                              <a:srgbClr val="003300"/>
                            </a:solidFill>
                          </a:ln>
                          <a:solidFill>
                            <a:srgbClr val="003300"/>
                          </a:solidFill>
                        </a:rPr>
                        <a:t>5%</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توصيات</a:t>
                      </a:r>
                      <a:endParaRPr lang="ar-SA" sz="3600" dirty="0">
                        <a:ln>
                          <a:solidFill>
                            <a:srgbClr val="003300"/>
                          </a:solidFill>
                        </a:ln>
                        <a:solidFill>
                          <a:srgbClr val="003300"/>
                        </a:solidFill>
                      </a:endParaRPr>
                    </a:p>
                  </a:txBody>
                  <a:tcPr>
                    <a:noFill/>
                  </a:tcPr>
                </a:tc>
                <a:tc>
                  <a:txBody>
                    <a:bodyPr/>
                    <a:lstStyle/>
                    <a:p>
                      <a:pPr algn="ctr" rtl="1"/>
                      <a:r>
                        <a:rPr lang="ar-SA" sz="3600" dirty="0" smtClean="0">
                          <a:ln>
                            <a:solidFill>
                              <a:srgbClr val="003300"/>
                            </a:solidFill>
                          </a:ln>
                          <a:solidFill>
                            <a:srgbClr val="003300"/>
                          </a:solidFill>
                        </a:rPr>
                        <a:t>40%</a:t>
                      </a:r>
                      <a:endParaRPr lang="ar-SA" sz="3600" dirty="0">
                        <a:ln>
                          <a:solidFill>
                            <a:srgbClr val="003300"/>
                          </a:solidFill>
                        </a:ln>
                        <a:solidFill>
                          <a:srgbClr val="003300"/>
                        </a:solidFill>
                      </a:endParaRPr>
                    </a:p>
                  </a:txBody>
                  <a:tcPr>
                    <a:noFill/>
                  </a:tcPr>
                </a:tc>
                <a:extLst>
                  <a:ext uri="{0D108BD9-81ED-4DB2-BD59-A6C34878D82A}">
                    <a16:rowId xmlns:a16="http://schemas.microsoft.com/office/drawing/2014/main" val="10004"/>
                  </a:ext>
                </a:extLst>
              </a:tr>
              <a:tr h="636071">
                <a:tc>
                  <a:txBody>
                    <a:bodyPr/>
                    <a:lstStyle/>
                    <a:p>
                      <a:pPr algn="ctr" rtl="1"/>
                      <a:endParaRPr lang="ar-SA" sz="3600">
                        <a:ln>
                          <a:solidFill>
                            <a:srgbClr val="003300"/>
                          </a:solidFill>
                        </a:ln>
                        <a:solidFill>
                          <a:srgbClr val="003300"/>
                        </a:solidFill>
                      </a:endParaRPr>
                    </a:p>
                  </a:txBody>
                  <a:tcPr>
                    <a:noFill/>
                  </a:tcPr>
                </a:tc>
                <a:tc>
                  <a:txBody>
                    <a:bodyPr/>
                    <a:lstStyle/>
                    <a:p>
                      <a:pPr algn="ctr" rtl="1"/>
                      <a:endParaRPr lang="ar-SA" sz="3600">
                        <a:ln>
                          <a:solidFill>
                            <a:srgbClr val="003300"/>
                          </a:solidFill>
                        </a:ln>
                        <a:solidFill>
                          <a:srgbClr val="003300"/>
                        </a:solidFill>
                      </a:endParaRPr>
                    </a:p>
                  </a:txBody>
                  <a:tcPr>
                    <a:noFill/>
                  </a:tcPr>
                </a:tc>
                <a:tc>
                  <a:txBody>
                    <a:bodyPr/>
                    <a:lstStyle/>
                    <a:p>
                      <a:pPr algn="ctr" rtl="1"/>
                      <a:endParaRPr lang="ar-SA" sz="3600" dirty="0">
                        <a:ln>
                          <a:solidFill>
                            <a:srgbClr val="003300"/>
                          </a:solidFill>
                        </a:ln>
                        <a:solidFill>
                          <a:srgbClr val="003300"/>
                        </a:solidFill>
                      </a:endParaRPr>
                    </a:p>
                  </a:txBody>
                  <a:tcPr>
                    <a:noFill/>
                  </a:tcPr>
                </a:tc>
                <a:extLst>
                  <a:ext uri="{0D108BD9-81ED-4DB2-BD59-A6C34878D82A}">
                    <a16:rowId xmlns:a16="http://schemas.microsoft.com/office/drawing/2014/main" val="10005"/>
                  </a:ext>
                </a:extLst>
              </a:tr>
            </a:tbl>
          </a:graphicData>
        </a:graphic>
      </p:graphicFrame>
      <p:sp>
        <p:nvSpPr>
          <p:cNvPr id="10" name="مستطيل مستدير الزوايا 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1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5"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6"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1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7669238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77</a:t>
            </a:fld>
            <a:endParaRPr lang="ar-SA"/>
          </a:p>
        </p:txBody>
      </p:sp>
      <p:sp>
        <p:nvSpPr>
          <p:cNvPr id="8" name="مربع نص 7"/>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أفكار ونصائح عامة للتقرير الجيد</a:t>
            </a:r>
            <a:endParaRPr lang="ar-SA" sz="2800" dirty="0">
              <a:solidFill>
                <a:schemeClr val="accent6">
                  <a:lumMod val="50000"/>
                </a:schemeClr>
              </a:solidFill>
            </a:endParaRPr>
          </a:p>
        </p:txBody>
      </p:sp>
      <p:cxnSp>
        <p:nvCxnSpPr>
          <p:cNvPr id="10" name="رابط مستقيم 9"/>
          <p:cNvCxnSpPr/>
          <p:nvPr/>
        </p:nvCxnSpPr>
        <p:spPr>
          <a:xfrm>
            <a:off x="622052" y="5039681"/>
            <a:ext cx="618219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575226" y="5111689"/>
            <a:ext cx="648072" cy="104411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2367314" y="5111689"/>
            <a:ext cx="648072" cy="468052"/>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2367314" y="4844388"/>
            <a:ext cx="648072" cy="117013"/>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3159402" y="5111689"/>
            <a:ext cx="648072" cy="4680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3159402" y="2924943"/>
            <a:ext cx="648072" cy="20284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p:cNvSpPr/>
          <p:nvPr/>
        </p:nvSpPr>
        <p:spPr>
          <a:xfrm>
            <a:off x="3951490" y="5111689"/>
            <a:ext cx="648072" cy="4680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3951490" y="4499621"/>
            <a:ext cx="648072" cy="4680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4815586" y="4391609"/>
            <a:ext cx="1809150" cy="584775"/>
          </a:xfrm>
          <a:prstGeom prst="rect">
            <a:avLst/>
          </a:prstGeom>
        </p:spPr>
        <p:txBody>
          <a:bodyPr wrap="square">
            <a:spAutoFit/>
          </a:bodyPr>
          <a:lstStyle/>
          <a:p>
            <a:pPr algn="l"/>
            <a:r>
              <a:rPr lang="ar-SA" sz="3200" dirty="0">
                <a:ln>
                  <a:solidFill>
                    <a:srgbClr val="003300"/>
                  </a:solidFill>
                </a:ln>
                <a:solidFill>
                  <a:srgbClr val="003300"/>
                </a:solidFill>
              </a:rPr>
              <a:t>الحجم</a:t>
            </a:r>
          </a:p>
        </p:txBody>
      </p:sp>
      <p:sp>
        <p:nvSpPr>
          <p:cNvPr id="19" name="مستطيل 18"/>
          <p:cNvSpPr/>
          <p:nvPr/>
        </p:nvSpPr>
        <p:spPr>
          <a:xfrm>
            <a:off x="4815586" y="5081956"/>
            <a:ext cx="1775186" cy="584775"/>
          </a:xfrm>
          <a:prstGeom prst="rect">
            <a:avLst/>
          </a:prstGeom>
        </p:spPr>
        <p:txBody>
          <a:bodyPr wrap="square">
            <a:spAutoFit/>
          </a:bodyPr>
          <a:lstStyle/>
          <a:p>
            <a:pPr algn="l"/>
            <a:r>
              <a:rPr lang="ar-SA" sz="3200" dirty="0">
                <a:ln>
                  <a:solidFill>
                    <a:srgbClr val="003300"/>
                  </a:solidFill>
                </a:ln>
                <a:solidFill>
                  <a:srgbClr val="003300"/>
                </a:solidFill>
              </a:rPr>
              <a:t>الأهمية</a:t>
            </a:r>
          </a:p>
        </p:txBody>
      </p:sp>
      <p:sp>
        <p:nvSpPr>
          <p:cNvPr id="20" name="مستطيل 19"/>
          <p:cNvSpPr/>
          <p:nvPr/>
        </p:nvSpPr>
        <p:spPr>
          <a:xfrm>
            <a:off x="1572262" y="4859661"/>
            <a:ext cx="648072" cy="1170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rot="16200000">
            <a:off x="3830570" y="1548031"/>
            <a:ext cx="728083" cy="461665"/>
          </a:xfrm>
          <a:prstGeom prst="rect">
            <a:avLst/>
          </a:prstGeom>
        </p:spPr>
        <p:txBody>
          <a:bodyPr wrap="none">
            <a:spAutoFit/>
          </a:bodyPr>
          <a:lstStyle/>
          <a:p>
            <a:pPr algn="ctr"/>
            <a:r>
              <a:rPr lang="ar-SA" sz="2400" dirty="0">
                <a:ln>
                  <a:solidFill>
                    <a:srgbClr val="003300"/>
                  </a:solidFill>
                </a:ln>
                <a:solidFill>
                  <a:srgbClr val="003300"/>
                </a:solidFill>
              </a:rPr>
              <a:t>مقدمة</a:t>
            </a:r>
          </a:p>
        </p:txBody>
      </p:sp>
      <p:sp>
        <p:nvSpPr>
          <p:cNvPr id="22" name="مستطيل 21"/>
          <p:cNvSpPr/>
          <p:nvPr/>
        </p:nvSpPr>
        <p:spPr>
          <a:xfrm rot="16200000">
            <a:off x="3149705" y="1469035"/>
            <a:ext cx="543739" cy="461665"/>
          </a:xfrm>
          <a:prstGeom prst="rect">
            <a:avLst/>
          </a:prstGeom>
        </p:spPr>
        <p:txBody>
          <a:bodyPr wrap="none">
            <a:spAutoFit/>
          </a:bodyPr>
          <a:lstStyle/>
          <a:p>
            <a:pPr algn="ctr"/>
            <a:r>
              <a:rPr lang="ar-SA" sz="2400" dirty="0">
                <a:ln>
                  <a:solidFill>
                    <a:srgbClr val="003300"/>
                  </a:solidFill>
                </a:ln>
                <a:solidFill>
                  <a:srgbClr val="003300"/>
                </a:solidFill>
              </a:rPr>
              <a:t>متن</a:t>
            </a:r>
          </a:p>
        </p:txBody>
      </p:sp>
      <p:sp>
        <p:nvSpPr>
          <p:cNvPr id="23" name="مستطيل 22"/>
          <p:cNvSpPr/>
          <p:nvPr/>
        </p:nvSpPr>
        <p:spPr>
          <a:xfrm rot="16200000">
            <a:off x="2218994" y="1640837"/>
            <a:ext cx="907621" cy="461665"/>
          </a:xfrm>
          <a:prstGeom prst="rect">
            <a:avLst/>
          </a:prstGeom>
        </p:spPr>
        <p:txBody>
          <a:bodyPr wrap="none">
            <a:spAutoFit/>
          </a:bodyPr>
          <a:lstStyle/>
          <a:p>
            <a:pPr algn="ctr"/>
            <a:r>
              <a:rPr lang="ar-SA" sz="2400" dirty="0">
                <a:ln>
                  <a:solidFill>
                    <a:srgbClr val="003300"/>
                  </a:solidFill>
                </a:ln>
                <a:solidFill>
                  <a:srgbClr val="003300"/>
                </a:solidFill>
              </a:rPr>
              <a:t>خلاصة</a:t>
            </a:r>
          </a:p>
        </p:txBody>
      </p:sp>
      <p:sp>
        <p:nvSpPr>
          <p:cNvPr id="24" name="مستطيل 23"/>
          <p:cNvSpPr/>
          <p:nvPr/>
        </p:nvSpPr>
        <p:spPr>
          <a:xfrm rot="16200000">
            <a:off x="1316560" y="1691058"/>
            <a:ext cx="1018227" cy="461665"/>
          </a:xfrm>
          <a:prstGeom prst="rect">
            <a:avLst/>
          </a:prstGeom>
        </p:spPr>
        <p:txBody>
          <a:bodyPr wrap="none">
            <a:spAutoFit/>
          </a:bodyPr>
          <a:lstStyle/>
          <a:p>
            <a:pPr algn="ctr"/>
            <a:r>
              <a:rPr lang="ar-SA" sz="2400" dirty="0">
                <a:ln>
                  <a:solidFill>
                    <a:srgbClr val="003300"/>
                  </a:solidFill>
                </a:ln>
                <a:solidFill>
                  <a:srgbClr val="003300"/>
                </a:solidFill>
              </a:rPr>
              <a:t>توصيات</a:t>
            </a:r>
          </a:p>
        </p:txBody>
      </p:sp>
      <p:cxnSp>
        <p:nvCxnSpPr>
          <p:cNvPr id="25" name="رابط كسهم مستقيم 24"/>
          <p:cNvCxnSpPr/>
          <p:nvPr/>
        </p:nvCxnSpPr>
        <p:spPr>
          <a:xfrm>
            <a:off x="4311530" y="2142905"/>
            <a:ext cx="0" cy="2338463"/>
          </a:xfrm>
          <a:prstGeom prst="straightConnector1">
            <a:avLst/>
          </a:prstGeom>
          <a:ln w="38100">
            <a:solidFill>
              <a:schemeClr val="accent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3483438" y="1988841"/>
            <a:ext cx="0" cy="864095"/>
          </a:xfrm>
          <a:prstGeom prst="straightConnector1">
            <a:avLst/>
          </a:prstGeom>
          <a:ln w="38100">
            <a:solidFill>
              <a:schemeClr val="accent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a:off x="2727354" y="2267373"/>
            <a:ext cx="0" cy="2552078"/>
          </a:xfrm>
          <a:prstGeom prst="straightConnector1">
            <a:avLst/>
          </a:prstGeom>
          <a:ln w="38100">
            <a:solidFill>
              <a:schemeClr val="accent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a:off x="1925219" y="2375385"/>
            <a:ext cx="10047" cy="2429545"/>
          </a:xfrm>
          <a:prstGeom prst="straightConnector1">
            <a:avLst/>
          </a:prstGeom>
          <a:ln w="38100">
            <a:solidFill>
              <a:schemeClr val="accent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 name="مربع نص 28"/>
          <p:cNvSpPr txBox="1"/>
          <p:nvPr/>
        </p:nvSpPr>
        <p:spPr>
          <a:xfrm>
            <a:off x="5374679" y="1251232"/>
            <a:ext cx="1182986" cy="523220"/>
          </a:xfrm>
          <a:prstGeom prst="rect">
            <a:avLst/>
          </a:prstGeom>
          <a:noFill/>
        </p:spPr>
        <p:txBody>
          <a:bodyPr wrap="square" rtlCol="1">
            <a:spAutoFit/>
          </a:bodyPr>
          <a:lstStyle/>
          <a:p>
            <a:pPr algn="justLow"/>
            <a:r>
              <a:rPr lang="ar-SA" sz="2800" dirty="0" smtClean="0"/>
              <a:t>الحجم</a:t>
            </a:r>
            <a:endParaRPr lang="ar-SA" sz="2800" dirty="0"/>
          </a:p>
        </p:txBody>
      </p:sp>
      <p:sp>
        <p:nvSpPr>
          <p:cNvPr id="30" name="مستطيل مستدير الزوايا 29"/>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32"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33"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34"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35"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36" name="سهم إلى اليسار 13"/>
          <p:cNvSpPr/>
          <p:nvPr/>
        </p:nvSpPr>
        <p:spPr>
          <a:xfrm>
            <a:off x="6876256" y="4742562"/>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a:solidFill>
                  <a:srgbClr val="FF0000"/>
                </a:solidFill>
              </a:rPr>
              <a:t>أفكار ونصائح عامة</a:t>
            </a:r>
            <a:endParaRPr lang="en-US" sz="2000" b="1" dirty="0">
              <a:solidFill>
                <a:srgbClr val="FF0000"/>
              </a:solidFill>
            </a:endParaRPr>
          </a:p>
        </p:txBody>
      </p:sp>
      <p:sp>
        <p:nvSpPr>
          <p:cNvPr id="37"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18703974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78</a:t>
            </a:fld>
            <a:endParaRPr lang="ar-SA"/>
          </a:p>
        </p:txBody>
      </p:sp>
      <p:pic>
        <p:nvPicPr>
          <p:cNvPr id="6146" name="Picture 2" descr="https://pbs.twimg.com/media/CTyEyZmWwAA7Wp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62" y="1484784"/>
            <a:ext cx="4559275" cy="4559275"/>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275855" y="316353"/>
            <a:ext cx="2592288" cy="646331"/>
          </a:xfrm>
          <a:prstGeom prst="rect">
            <a:avLst/>
          </a:prstGeom>
          <a:noFill/>
        </p:spPr>
        <p:txBody>
          <a:bodyPr wrap="square" rtlCol="1">
            <a:spAutoFit/>
          </a:bodyPr>
          <a:lstStyle/>
          <a:p>
            <a:pPr algn="ctr"/>
            <a:r>
              <a:rPr lang="ar-SA" sz="3600" b="1" u="sng" dirty="0" smtClean="0">
                <a:solidFill>
                  <a:schemeClr val="accent1">
                    <a:lumMod val="50000"/>
                  </a:schemeClr>
                </a:solidFill>
              </a:rPr>
              <a:t>فائدة إدارية</a:t>
            </a:r>
            <a:endParaRPr lang="ar-SA" sz="3600" b="1" u="sng" dirty="0">
              <a:solidFill>
                <a:schemeClr val="accent1">
                  <a:lumMod val="50000"/>
                </a:schemeClr>
              </a:solidFill>
            </a:endParaRPr>
          </a:p>
        </p:txBody>
      </p:sp>
    </p:spTree>
    <p:extLst>
      <p:ext uri="{BB962C8B-B14F-4D97-AF65-F5344CB8AC3E}">
        <p14:creationId xmlns:p14="http://schemas.microsoft.com/office/powerpoint/2010/main" val="3000349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79</a:t>
            </a:fld>
            <a:endParaRPr lang="ar-SA"/>
          </a:p>
        </p:txBody>
      </p:sp>
      <p:sp>
        <p:nvSpPr>
          <p:cNvPr id="4" name="مربع نص 3"/>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dirty="0"/>
              <a:t>تطبيقات عملية</a:t>
            </a:r>
          </a:p>
        </p:txBody>
      </p:sp>
    </p:spTree>
    <p:extLst>
      <p:ext uri="{BB962C8B-B14F-4D97-AF65-F5344CB8AC3E}">
        <p14:creationId xmlns:p14="http://schemas.microsoft.com/office/powerpoint/2010/main" val="265150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8</a:t>
            </a:fld>
            <a:endParaRPr lang="ar-SA"/>
          </a:p>
        </p:txBody>
      </p:sp>
      <p:sp>
        <p:nvSpPr>
          <p:cNvPr id="2" name="مستطيل 1"/>
          <p:cNvSpPr/>
          <p:nvPr/>
        </p:nvSpPr>
        <p:spPr>
          <a:xfrm>
            <a:off x="457200" y="1103833"/>
            <a:ext cx="6419056" cy="5262979"/>
          </a:xfrm>
          <a:prstGeom prst="rect">
            <a:avLst/>
          </a:prstGeom>
        </p:spPr>
        <p:txBody>
          <a:bodyPr wrap="square">
            <a:spAutoFit/>
          </a:bodyPr>
          <a:lstStyle/>
          <a:p>
            <a:pPr algn="justLow"/>
            <a:r>
              <a:rPr lang="ar-SA" sz="2400" b="1" dirty="0" smtClean="0">
                <a:solidFill>
                  <a:schemeClr val="tx2">
                    <a:lumMod val="75000"/>
                  </a:schemeClr>
                </a:solidFill>
              </a:rPr>
              <a:t>ما هو التقرير:</a:t>
            </a:r>
          </a:p>
          <a:p>
            <a:pPr algn="justLow"/>
            <a:endParaRPr lang="ar-SA" sz="2400" b="1" dirty="0" smtClean="0">
              <a:solidFill>
                <a:schemeClr val="tx2">
                  <a:lumMod val="75000"/>
                </a:schemeClr>
              </a:solidFill>
            </a:endParaRPr>
          </a:p>
          <a:p>
            <a:pPr algn="justLow"/>
            <a:r>
              <a:rPr lang="ar-SA" sz="2400" b="1" dirty="0"/>
              <a:t>التقرير عبارة عن: </a:t>
            </a:r>
          </a:p>
          <a:p>
            <a:pPr algn="justLow"/>
            <a:endParaRPr lang="ar-SA" sz="2400" dirty="0" smtClean="0"/>
          </a:p>
          <a:p>
            <a:pPr algn="justLow"/>
            <a:r>
              <a:rPr lang="ar-SA" sz="2400" dirty="0" smtClean="0"/>
              <a:t>وثيقة </a:t>
            </a:r>
            <a:r>
              <a:rPr lang="ar-SA" sz="2400" dirty="0"/>
              <a:t>مِهنيّة تتضمن دراسة مُشكلة أو أزمة أو مسألة مُتعلقة بنقل معلومات وبيانات ونتائج، هدفُها تقديم أفكار وتوصيات مُترتبة على هذه </a:t>
            </a:r>
            <a:r>
              <a:rPr lang="ar-SA" sz="2400" dirty="0" smtClean="0"/>
              <a:t>الدِراسة.</a:t>
            </a:r>
            <a:endParaRPr lang="en-US" sz="2800" dirty="0"/>
          </a:p>
          <a:p>
            <a:pPr algn="justLow"/>
            <a:endParaRPr lang="ar-SA" sz="2400" dirty="0" smtClean="0"/>
          </a:p>
          <a:p>
            <a:pPr algn="justLow"/>
            <a:r>
              <a:rPr lang="ar-SA" sz="2400" dirty="0" smtClean="0"/>
              <a:t>ضرب </a:t>
            </a:r>
            <a:r>
              <a:rPr lang="ar-SA" sz="2400" dirty="0"/>
              <a:t>من ضروب الكتابة الوظيفية يتضمن قدراً من الحقائق والمعلومات حول موضوع معين, أو شخص </a:t>
            </a:r>
            <a:r>
              <a:rPr lang="ar-SA" sz="2400" dirty="0" smtClean="0"/>
              <a:t>معين، أو </a:t>
            </a:r>
            <a:r>
              <a:rPr lang="ar-SA" sz="2400" dirty="0"/>
              <a:t>حالة معينة, بناءً على طلب محدد, أو وفقاً لغرض مقصود ، وتحليلها وذكر الاقتراحات </a:t>
            </a:r>
            <a:r>
              <a:rPr lang="ar-SA" sz="2400" dirty="0" smtClean="0"/>
              <a:t>والتوصيات.</a:t>
            </a:r>
          </a:p>
          <a:p>
            <a:pPr algn="justLow"/>
            <a:endParaRPr lang="ar-SA" sz="2400" dirty="0"/>
          </a:p>
          <a:p>
            <a:pPr algn="justLow"/>
            <a:endParaRPr lang="en-US" sz="2400" dirty="0" smtClean="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تعاريف</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6876256" y="1225059"/>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FF0000"/>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2025089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80</a:t>
            </a:fld>
            <a:endParaRPr lang="ar-SA"/>
          </a:p>
        </p:txBody>
      </p:sp>
      <p:sp>
        <p:nvSpPr>
          <p:cNvPr id="4" name="مربع نص 3"/>
          <p:cNvSpPr txBox="1"/>
          <p:nvPr/>
        </p:nvSpPr>
        <p:spPr>
          <a:xfrm>
            <a:off x="458327"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تطبيقات عملية</a:t>
            </a:r>
            <a:endParaRPr lang="ar-SA" sz="2800" dirty="0">
              <a:solidFill>
                <a:schemeClr val="accent6">
                  <a:lumMod val="50000"/>
                </a:schemeClr>
              </a:solidFill>
            </a:endParaRPr>
          </a:p>
        </p:txBody>
      </p:sp>
      <p:sp>
        <p:nvSpPr>
          <p:cNvPr id="7" name="مربع نص 6"/>
          <p:cNvSpPr txBox="1"/>
          <p:nvPr/>
        </p:nvSpPr>
        <p:spPr>
          <a:xfrm>
            <a:off x="436067" y="1107316"/>
            <a:ext cx="6296173" cy="4308872"/>
          </a:xfrm>
          <a:prstGeom prst="rect">
            <a:avLst/>
          </a:prstGeom>
          <a:noFill/>
        </p:spPr>
        <p:txBody>
          <a:bodyPr wrap="square" rtlCol="1">
            <a:spAutoFit/>
          </a:bodyPr>
          <a:lstStyle/>
          <a:p>
            <a:pPr algn="justLow">
              <a:spcBef>
                <a:spcPts val="1200"/>
              </a:spcBef>
            </a:pPr>
            <a:endParaRPr lang="ar-SA" sz="3200" dirty="0" smtClean="0">
              <a:solidFill>
                <a:srgbClr val="003300"/>
              </a:solidFill>
            </a:endParaRPr>
          </a:p>
          <a:p>
            <a:pPr algn="ctr">
              <a:spcBef>
                <a:spcPts val="1200"/>
              </a:spcBef>
            </a:pPr>
            <a:r>
              <a:rPr lang="ar-SA" sz="3200" dirty="0" smtClean="0">
                <a:solidFill>
                  <a:srgbClr val="003300"/>
                </a:solidFill>
              </a:rPr>
              <a:t>احضر جهازك المحمول.</a:t>
            </a:r>
          </a:p>
          <a:p>
            <a:pPr algn="ctr">
              <a:spcBef>
                <a:spcPts val="1200"/>
              </a:spcBef>
            </a:pPr>
            <a:endParaRPr lang="ar-SA" sz="3200" dirty="0" smtClean="0">
              <a:solidFill>
                <a:srgbClr val="003300"/>
              </a:solidFill>
            </a:endParaRPr>
          </a:p>
          <a:p>
            <a:pPr algn="ctr">
              <a:spcBef>
                <a:spcPts val="1200"/>
              </a:spcBef>
            </a:pPr>
            <a:r>
              <a:rPr lang="ar-SA" sz="3200" dirty="0" smtClean="0">
                <a:solidFill>
                  <a:srgbClr val="003300"/>
                </a:solidFill>
              </a:rPr>
              <a:t>أحضر </a:t>
            </a:r>
            <a:r>
              <a:rPr lang="ar-SA" sz="3200" dirty="0">
                <a:solidFill>
                  <a:srgbClr val="003300"/>
                </a:solidFill>
              </a:rPr>
              <a:t>آخر تقرير فني قدمته فيما يخص عملك في </a:t>
            </a:r>
            <a:r>
              <a:rPr lang="ar-SA" sz="3200" dirty="0" smtClean="0">
                <a:solidFill>
                  <a:srgbClr val="003300"/>
                </a:solidFill>
              </a:rPr>
              <a:t>الشركة مطبوعا.</a:t>
            </a:r>
          </a:p>
          <a:p>
            <a:pPr algn="ctr">
              <a:spcBef>
                <a:spcPts val="1200"/>
              </a:spcBef>
            </a:pPr>
            <a:endParaRPr lang="ar-SA" sz="3200" dirty="0" smtClean="0">
              <a:solidFill>
                <a:srgbClr val="003300"/>
              </a:solidFill>
            </a:endParaRPr>
          </a:p>
          <a:p>
            <a:pPr algn="ctr">
              <a:spcBef>
                <a:spcPts val="1200"/>
              </a:spcBef>
            </a:pPr>
            <a:r>
              <a:rPr lang="ar-SA" sz="3200" dirty="0" smtClean="0">
                <a:solidFill>
                  <a:srgbClr val="003300"/>
                </a:solidFill>
              </a:rPr>
              <a:t>ضع على الجهاز نسخة من هذا التقرير.</a:t>
            </a: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6877383" y="5417929"/>
            <a:ext cx="1943089"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400" b="1" dirty="0">
                <a:solidFill>
                  <a:srgbClr val="FF0000"/>
                </a:solidFill>
              </a:rPr>
              <a:t>تطبيقات عملية</a:t>
            </a:r>
            <a:endParaRPr lang="en-US" sz="2400" b="1" dirty="0">
              <a:solidFill>
                <a:srgbClr val="FF0000"/>
              </a:solidFill>
            </a:endParaRPr>
          </a:p>
        </p:txBody>
      </p:sp>
    </p:spTree>
    <p:extLst>
      <p:ext uri="{BB962C8B-B14F-4D97-AF65-F5344CB8AC3E}">
        <p14:creationId xmlns:p14="http://schemas.microsoft.com/office/powerpoint/2010/main" val="34207948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81</a:t>
            </a:fld>
            <a:endParaRPr lang="ar-SA"/>
          </a:p>
        </p:txBody>
      </p:sp>
      <p:sp>
        <p:nvSpPr>
          <p:cNvPr id="4" name="مربع نص 3"/>
          <p:cNvSpPr txBox="1"/>
          <p:nvPr/>
        </p:nvSpPr>
        <p:spPr>
          <a:xfrm>
            <a:off x="458327"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تطبيقات عملية</a:t>
            </a:r>
            <a:endParaRPr lang="ar-SA" sz="2800" dirty="0">
              <a:solidFill>
                <a:schemeClr val="accent6">
                  <a:lumMod val="50000"/>
                </a:schemeClr>
              </a:solidFill>
            </a:endParaRPr>
          </a:p>
        </p:txBody>
      </p:sp>
      <p:sp>
        <p:nvSpPr>
          <p:cNvPr id="7" name="مربع نص 6"/>
          <p:cNvSpPr txBox="1"/>
          <p:nvPr/>
        </p:nvSpPr>
        <p:spPr>
          <a:xfrm>
            <a:off x="683568" y="1107316"/>
            <a:ext cx="6048672" cy="4647426"/>
          </a:xfrm>
          <a:prstGeom prst="rect">
            <a:avLst/>
          </a:prstGeom>
          <a:noFill/>
        </p:spPr>
        <p:txBody>
          <a:bodyPr wrap="square" rtlCol="1">
            <a:spAutoFit/>
          </a:bodyPr>
          <a:lstStyle/>
          <a:p>
            <a:pPr algn="justLow">
              <a:spcBef>
                <a:spcPts val="2400"/>
              </a:spcBef>
            </a:pPr>
            <a:r>
              <a:rPr lang="ar-SA" sz="2400" dirty="0" smtClean="0">
                <a:solidFill>
                  <a:srgbClr val="003300"/>
                </a:solidFill>
              </a:rPr>
              <a:t>التمرين: </a:t>
            </a:r>
          </a:p>
          <a:p>
            <a:pPr marL="342900" indent="-342900" algn="justLow">
              <a:spcBef>
                <a:spcPts val="2400"/>
              </a:spcBef>
              <a:buFont typeface="Arial" pitchFamily="34" charset="0"/>
              <a:buChar char="•"/>
            </a:pPr>
            <a:r>
              <a:rPr lang="ar-SA" sz="2400" dirty="0" smtClean="0">
                <a:solidFill>
                  <a:srgbClr val="003300"/>
                </a:solidFill>
              </a:rPr>
              <a:t>سيتم تبديل التقارير المطبوعة بين الحاضرين بحيث يقوم كل واحد منهم بدور المدير الذي يرفع إليه التقرير.</a:t>
            </a:r>
          </a:p>
          <a:p>
            <a:pPr marL="342900" indent="-342900" algn="justLow">
              <a:spcBef>
                <a:spcPts val="2400"/>
              </a:spcBef>
              <a:buFont typeface="Arial" pitchFamily="34" charset="0"/>
              <a:buChar char="•"/>
            </a:pPr>
            <a:r>
              <a:rPr lang="ar-SA" sz="2400" dirty="0" smtClean="0">
                <a:solidFill>
                  <a:srgbClr val="003300"/>
                </a:solidFill>
              </a:rPr>
              <a:t>يقوم المدير الافتراضي بمراجعة التقرير وفق جدول المعايير، ويحدد نقاط القوة والضعف.</a:t>
            </a:r>
          </a:p>
          <a:p>
            <a:pPr marL="342900" indent="-342900" algn="justLow">
              <a:spcBef>
                <a:spcPts val="2400"/>
              </a:spcBef>
              <a:buFont typeface="Arial" pitchFamily="34" charset="0"/>
              <a:buChar char="•"/>
            </a:pPr>
            <a:r>
              <a:rPr lang="ar-SA" sz="2400" dirty="0" smtClean="0">
                <a:solidFill>
                  <a:srgbClr val="003300"/>
                </a:solidFill>
              </a:rPr>
              <a:t>يعاد كل تقرير لصاحبه مع الملحوظات، ومن ثم يتم العمل على الحاسب المحمول لتعديل الملحوظات على التقرير.</a:t>
            </a:r>
          </a:p>
          <a:p>
            <a:pPr marL="342900" indent="-342900" algn="justLow">
              <a:spcBef>
                <a:spcPts val="2400"/>
              </a:spcBef>
              <a:buFont typeface="Arial" pitchFamily="34" charset="0"/>
              <a:buChar char="•"/>
            </a:pPr>
            <a:r>
              <a:rPr lang="ar-SA" sz="2400" dirty="0" smtClean="0">
                <a:solidFill>
                  <a:srgbClr val="003300"/>
                </a:solidFill>
              </a:rPr>
              <a:t>يعاد تبديل التقارير مرة أخرى إلكترونيا بين الحضور بعد التعديل لقياس الفرق بين التقرير قبل وبعد التعديل.</a:t>
            </a: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6877383" y="5417929"/>
            <a:ext cx="1943089"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400" b="1" dirty="0">
                <a:solidFill>
                  <a:srgbClr val="FF0000"/>
                </a:solidFill>
              </a:rPr>
              <a:t>تطبيقات عملية</a:t>
            </a:r>
            <a:endParaRPr lang="en-US" sz="2400" b="1" dirty="0">
              <a:solidFill>
                <a:srgbClr val="FF0000"/>
              </a:solidFill>
            </a:endParaRPr>
          </a:p>
        </p:txBody>
      </p:sp>
    </p:spTree>
    <p:extLst>
      <p:ext uri="{BB962C8B-B14F-4D97-AF65-F5344CB8AC3E}">
        <p14:creationId xmlns:p14="http://schemas.microsoft.com/office/powerpoint/2010/main" val="39916595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82</a:t>
            </a:fld>
            <a:endParaRPr lang="ar-SA"/>
          </a:p>
        </p:txBody>
      </p:sp>
      <p:sp>
        <p:nvSpPr>
          <p:cNvPr id="4" name="مربع نص 3"/>
          <p:cNvSpPr txBox="1"/>
          <p:nvPr/>
        </p:nvSpPr>
        <p:spPr>
          <a:xfrm>
            <a:off x="458327" y="332656"/>
            <a:ext cx="6419056" cy="523220"/>
          </a:xfrm>
          <a:prstGeom prst="rect">
            <a:avLst/>
          </a:prstGeom>
          <a:noFill/>
        </p:spPr>
        <p:txBody>
          <a:bodyPr wrap="square" rtlCol="1">
            <a:spAutoFit/>
          </a:bodyPr>
          <a:lstStyle/>
          <a:p>
            <a:pPr algn="ctr"/>
            <a:r>
              <a:rPr lang="ar-SA" sz="2800" dirty="0" smtClean="0">
                <a:solidFill>
                  <a:schemeClr val="accent6">
                    <a:lumMod val="50000"/>
                  </a:schemeClr>
                </a:solidFill>
              </a:rPr>
              <a:t>تطبيقات عملية (هذا النموذج يطبق على التقرير مرتين)</a:t>
            </a:r>
            <a:endParaRPr lang="ar-SA" sz="2800" dirty="0">
              <a:solidFill>
                <a:schemeClr val="accent6">
                  <a:lumMod val="50000"/>
                </a:schemeClr>
              </a:solidFill>
            </a:endParaRPr>
          </a:p>
        </p:txBody>
      </p:sp>
      <p:sp>
        <p:nvSpPr>
          <p:cNvPr id="5" name="مستطيل مستدير الزوايا 4"/>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7092280" y="122505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00" dirty="0">
                <a:solidFill>
                  <a:schemeClr val="accent1">
                    <a:lumMod val="60000"/>
                    <a:lumOff val="40000"/>
                  </a:schemeClr>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400" b="1" dirty="0">
                <a:solidFill>
                  <a:srgbClr val="FF0000"/>
                </a:solidFill>
              </a:rPr>
              <a:t>تطبيقات عملية</a:t>
            </a:r>
            <a:endParaRPr lang="en-US" sz="2400" b="1" dirty="0">
              <a:solidFill>
                <a:srgbClr val="FF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158157063"/>
              </p:ext>
            </p:extLst>
          </p:nvPr>
        </p:nvGraphicFramePr>
        <p:xfrm>
          <a:off x="323528" y="1028549"/>
          <a:ext cx="6633951" cy="5573235"/>
        </p:xfrm>
        <a:graphic>
          <a:graphicData uri="http://schemas.openxmlformats.org/drawingml/2006/table">
            <a:tbl>
              <a:tblPr rtl="1" firstRow="1" bandRow="1">
                <a:tableStyleId>{5C22544A-7EE6-4342-B048-85BDC9FD1C3A}</a:tableStyleId>
              </a:tblPr>
              <a:tblGrid>
                <a:gridCol w="529741">
                  <a:extLst>
                    <a:ext uri="{9D8B030D-6E8A-4147-A177-3AD203B41FA5}">
                      <a16:colId xmlns:a16="http://schemas.microsoft.com/office/drawing/2014/main" val="20000"/>
                    </a:ext>
                  </a:extLst>
                </a:gridCol>
                <a:gridCol w="2923155">
                  <a:extLst>
                    <a:ext uri="{9D8B030D-6E8A-4147-A177-3AD203B41FA5}">
                      <a16:colId xmlns:a16="http://schemas.microsoft.com/office/drawing/2014/main" val="20001"/>
                    </a:ext>
                  </a:extLst>
                </a:gridCol>
                <a:gridCol w="636211">
                  <a:extLst>
                    <a:ext uri="{9D8B030D-6E8A-4147-A177-3AD203B41FA5}">
                      <a16:colId xmlns:a16="http://schemas.microsoft.com/office/drawing/2014/main" val="20002"/>
                    </a:ext>
                  </a:extLst>
                </a:gridCol>
                <a:gridCol w="636211">
                  <a:extLst>
                    <a:ext uri="{9D8B030D-6E8A-4147-A177-3AD203B41FA5}">
                      <a16:colId xmlns:a16="http://schemas.microsoft.com/office/drawing/2014/main" val="20003"/>
                    </a:ext>
                  </a:extLst>
                </a:gridCol>
                <a:gridCol w="636211">
                  <a:extLst>
                    <a:ext uri="{9D8B030D-6E8A-4147-A177-3AD203B41FA5}">
                      <a16:colId xmlns:a16="http://schemas.microsoft.com/office/drawing/2014/main" val="20004"/>
                    </a:ext>
                  </a:extLst>
                </a:gridCol>
                <a:gridCol w="636211">
                  <a:extLst>
                    <a:ext uri="{9D8B030D-6E8A-4147-A177-3AD203B41FA5}">
                      <a16:colId xmlns:a16="http://schemas.microsoft.com/office/drawing/2014/main" val="20005"/>
                    </a:ext>
                  </a:extLst>
                </a:gridCol>
                <a:gridCol w="636211">
                  <a:extLst>
                    <a:ext uri="{9D8B030D-6E8A-4147-A177-3AD203B41FA5}">
                      <a16:colId xmlns:a16="http://schemas.microsoft.com/office/drawing/2014/main" val="20006"/>
                    </a:ext>
                  </a:extLst>
                </a:gridCol>
              </a:tblGrid>
              <a:tr h="535283">
                <a:tc>
                  <a:txBody>
                    <a:bodyPr/>
                    <a:lstStyle/>
                    <a:p>
                      <a:pPr rtl="1"/>
                      <a:endParaRPr lang="ar-SA" sz="1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800" dirty="0" smtClean="0"/>
                        <a:t>معايير التقييم</a:t>
                      </a:r>
                    </a:p>
                  </a:txBody>
                  <a:tcPr anchor="ctr"/>
                </a:tc>
                <a:tc>
                  <a:txBody>
                    <a:bodyPr/>
                    <a:lstStyle/>
                    <a:p>
                      <a:pPr algn="ctr" rtl="1"/>
                      <a:r>
                        <a:rPr lang="ar-SA" sz="2800" dirty="0" smtClean="0"/>
                        <a:t>0</a:t>
                      </a:r>
                      <a:endParaRPr lang="ar-SA" sz="2800" dirty="0"/>
                    </a:p>
                  </a:txBody>
                  <a:tcPr anchor="ctr"/>
                </a:tc>
                <a:tc>
                  <a:txBody>
                    <a:bodyPr/>
                    <a:lstStyle/>
                    <a:p>
                      <a:pPr algn="ctr" rtl="1"/>
                      <a:r>
                        <a:rPr lang="ar-SA" sz="2800" dirty="0" smtClean="0"/>
                        <a:t>1</a:t>
                      </a:r>
                      <a:endParaRPr lang="ar-SA" sz="2800" dirty="0"/>
                    </a:p>
                  </a:txBody>
                  <a:tcPr anchor="ctr"/>
                </a:tc>
                <a:tc>
                  <a:txBody>
                    <a:bodyPr/>
                    <a:lstStyle/>
                    <a:p>
                      <a:pPr algn="ctr" rtl="1"/>
                      <a:r>
                        <a:rPr lang="ar-SA" sz="2800" dirty="0" smtClean="0"/>
                        <a:t>2</a:t>
                      </a:r>
                      <a:endParaRPr lang="ar-SA" sz="2800" dirty="0"/>
                    </a:p>
                  </a:txBody>
                  <a:tcPr anchor="ctr"/>
                </a:tc>
                <a:tc>
                  <a:txBody>
                    <a:bodyPr/>
                    <a:lstStyle/>
                    <a:p>
                      <a:pPr algn="ctr" rtl="1"/>
                      <a:r>
                        <a:rPr lang="ar-SA" sz="2800" dirty="0" smtClean="0"/>
                        <a:t>3</a:t>
                      </a:r>
                      <a:endParaRPr lang="ar-SA" sz="2800" dirty="0"/>
                    </a:p>
                  </a:txBody>
                  <a:tcPr anchor="ctr"/>
                </a:tc>
                <a:tc>
                  <a:txBody>
                    <a:bodyPr/>
                    <a:lstStyle/>
                    <a:p>
                      <a:pPr algn="ctr" rtl="1"/>
                      <a:r>
                        <a:rPr lang="ar-SA" sz="2800" dirty="0" smtClean="0"/>
                        <a:t>4</a:t>
                      </a:r>
                      <a:endParaRPr lang="ar-SA" sz="2800" dirty="0"/>
                    </a:p>
                  </a:txBody>
                  <a:tcPr anchor="ctr"/>
                </a:tc>
                <a:extLst>
                  <a:ext uri="{0D108BD9-81ED-4DB2-BD59-A6C34878D82A}">
                    <a16:rowId xmlns:a16="http://schemas.microsoft.com/office/drawing/2014/main" val="10000"/>
                  </a:ext>
                </a:extLst>
              </a:tr>
              <a:tr h="314872">
                <a:tc>
                  <a:txBody>
                    <a:bodyPr/>
                    <a:lstStyle/>
                    <a:p>
                      <a:pPr algn="ctr" rtl="1"/>
                      <a:r>
                        <a:rPr lang="ar-SA" sz="1400" dirty="0" smtClean="0"/>
                        <a:t>1</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تحقيق السبب من كتابته</a:t>
                      </a:r>
                    </a:p>
                  </a:txBody>
                  <a:tcPr/>
                </a:tc>
                <a:tc>
                  <a:txBody>
                    <a:bodyPr/>
                    <a:lstStyle/>
                    <a:p>
                      <a:pPr rtl="1"/>
                      <a:endParaRPr lang="ar-SA" sz="1400" dirty="0"/>
                    </a:p>
                  </a:txBody>
                  <a:tcPr/>
                </a:tc>
                <a:tc>
                  <a:txBody>
                    <a:bodyPr/>
                    <a:lstStyle/>
                    <a:p>
                      <a:pPr rtl="1"/>
                      <a:endParaRPr lang="ar-SA" sz="1400"/>
                    </a:p>
                  </a:txBody>
                  <a:tcPr/>
                </a:tc>
                <a:tc>
                  <a:txBody>
                    <a:bodyPr/>
                    <a:lstStyle/>
                    <a:p>
                      <a:pPr rtl="1"/>
                      <a:endParaRPr lang="ar-SA" sz="1400"/>
                    </a:p>
                  </a:txBody>
                  <a:tcPr/>
                </a:tc>
                <a:tc>
                  <a:txBody>
                    <a:bodyPr/>
                    <a:lstStyle/>
                    <a:p>
                      <a:pPr rtl="1"/>
                      <a:endParaRPr lang="ar-SA" sz="1400"/>
                    </a:p>
                  </a:txBody>
                  <a:tcPr/>
                </a:tc>
                <a:tc>
                  <a:txBody>
                    <a:bodyPr/>
                    <a:lstStyle/>
                    <a:p>
                      <a:pPr rtl="1"/>
                      <a:endParaRPr lang="ar-SA" sz="1400"/>
                    </a:p>
                  </a:txBody>
                  <a:tcPr/>
                </a:tc>
                <a:extLst>
                  <a:ext uri="{0D108BD9-81ED-4DB2-BD59-A6C34878D82A}">
                    <a16:rowId xmlns:a16="http://schemas.microsoft.com/office/drawing/2014/main" val="10001"/>
                  </a:ext>
                </a:extLst>
              </a:tr>
              <a:tr h="314872">
                <a:tc>
                  <a:txBody>
                    <a:bodyPr/>
                    <a:lstStyle/>
                    <a:p>
                      <a:pPr algn="ctr" rtl="1"/>
                      <a:r>
                        <a:rPr lang="ar-SA" sz="1400" dirty="0" smtClean="0"/>
                        <a:t>2</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الارتباط بالموضوع</a:t>
                      </a:r>
                    </a:p>
                  </a:txBody>
                  <a:tcPr/>
                </a:tc>
                <a:tc>
                  <a:txBody>
                    <a:bodyPr/>
                    <a:lstStyle/>
                    <a:p>
                      <a:pPr rtl="1"/>
                      <a:endParaRPr lang="ar-SA" sz="1400" dirty="0"/>
                    </a:p>
                  </a:txBody>
                  <a:tcPr/>
                </a:tc>
                <a:tc>
                  <a:txBody>
                    <a:bodyPr/>
                    <a:lstStyle/>
                    <a:p>
                      <a:pPr rtl="1"/>
                      <a:endParaRPr lang="ar-SA" sz="1400"/>
                    </a:p>
                  </a:txBody>
                  <a:tcPr/>
                </a:tc>
                <a:tc>
                  <a:txBody>
                    <a:bodyPr/>
                    <a:lstStyle/>
                    <a:p>
                      <a:pPr rtl="1"/>
                      <a:endParaRPr lang="ar-SA" sz="1400"/>
                    </a:p>
                  </a:txBody>
                  <a:tcPr/>
                </a:tc>
                <a:tc>
                  <a:txBody>
                    <a:bodyPr/>
                    <a:lstStyle/>
                    <a:p>
                      <a:pPr rtl="1"/>
                      <a:endParaRPr lang="ar-SA" sz="1400"/>
                    </a:p>
                  </a:txBody>
                  <a:tcPr/>
                </a:tc>
                <a:tc>
                  <a:txBody>
                    <a:bodyPr/>
                    <a:lstStyle/>
                    <a:p>
                      <a:pPr rtl="1"/>
                      <a:endParaRPr lang="ar-SA" sz="1400"/>
                    </a:p>
                  </a:txBody>
                  <a:tcPr/>
                </a:tc>
                <a:extLst>
                  <a:ext uri="{0D108BD9-81ED-4DB2-BD59-A6C34878D82A}">
                    <a16:rowId xmlns:a16="http://schemas.microsoft.com/office/drawing/2014/main" val="10002"/>
                  </a:ext>
                </a:extLst>
              </a:tr>
              <a:tr h="314872">
                <a:tc>
                  <a:txBody>
                    <a:bodyPr/>
                    <a:lstStyle/>
                    <a:p>
                      <a:pPr algn="ctr" rtl="1"/>
                      <a:r>
                        <a:rPr lang="ar-SA" sz="1400" dirty="0" smtClean="0"/>
                        <a:t>3</a:t>
                      </a:r>
                      <a:endParaRPr lang="ar-SA" sz="1400" dirty="0"/>
                    </a:p>
                  </a:txBody>
                  <a:tcPr/>
                </a:tc>
                <a:tc>
                  <a:txBody>
                    <a:bodyPr/>
                    <a:lstStyle/>
                    <a:p>
                      <a:pPr rtl="1"/>
                      <a:r>
                        <a:rPr lang="ar-SA" sz="1400" dirty="0" smtClean="0"/>
                        <a:t>الإيجاز</a:t>
                      </a:r>
                      <a:endParaRPr lang="ar-SA" sz="1400" dirty="0"/>
                    </a:p>
                  </a:txBody>
                  <a:tcPr/>
                </a:tc>
                <a:tc>
                  <a:txBody>
                    <a:bodyPr/>
                    <a:lstStyle/>
                    <a:p>
                      <a:pPr rtl="1"/>
                      <a:endParaRPr lang="ar-SA" sz="1400" dirty="0"/>
                    </a:p>
                  </a:txBody>
                  <a:tcPr/>
                </a:tc>
                <a:tc>
                  <a:txBody>
                    <a:bodyPr/>
                    <a:lstStyle/>
                    <a:p>
                      <a:pPr rtl="1"/>
                      <a:endParaRPr lang="ar-SA" sz="1400"/>
                    </a:p>
                  </a:txBody>
                  <a:tcPr/>
                </a:tc>
                <a:tc>
                  <a:txBody>
                    <a:bodyPr/>
                    <a:lstStyle/>
                    <a:p>
                      <a:pPr rtl="1"/>
                      <a:endParaRPr lang="ar-SA" sz="1400"/>
                    </a:p>
                  </a:txBody>
                  <a:tcPr/>
                </a:tc>
                <a:tc>
                  <a:txBody>
                    <a:bodyPr/>
                    <a:lstStyle/>
                    <a:p>
                      <a:pPr rtl="1"/>
                      <a:endParaRPr lang="ar-SA" sz="1400"/>
                    </a:p>
                  </a:txBody>
                  <a:tcPr/>
                </a:tc>
                <a:tc>
                  <a:txBody>
                    <a:bodyPr/>
                    <a:lstStyle/>
                    <a:p>
                      <a:pPr rtl="1"/>
                      <a:endParaRPr lang="ar-SA" sz="1400"/>
                    </a:p>
                  </a:txBody>
                  <a:tcPr/>
                </a:tc>
                <a:extLst>
                  <a:ext uri="{0D108BD9-81ED-4DB2-BD59-A6C34878D82A}">
                    <a16:rowId xmlns:a16="http://schemas.microsoft.com/office/drawing/2014/main" val="10003"/>
                  </a:ext>
                </a:extLst>
              </a:tr>
              <a:tr h="314872">
                <a:tc>
                  <a:txBody>
                    <a:bodyPr/>
                    <a:lstStyle/>
                    <a:p>
                      <a:pPr algn="ctr" rtl="1"/>
                      <a:r>
                        <a:rPr lang="ar-SA" sz="1400" dirty="0" smtClean="0"/>
                        <a:t>4</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وضوح اللُغة </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a:p>
                  </a:txBody>
                  <a:tcPr/>
                </a:tc>
                <a:tc>
                  <a:txBody>
                    <a:bodyPr/>
                    <a:lstStyle/>
                    <a:p>
                      <a:pPr rtl="1"/>
                      <a:endParaRPr lang="ar-SA" sz="1400"/>
                    </a:p>
                  </a:txBody>
                  <a:tcPr/>
                </a:tc>
                <a:extLst>
                  <a:ext uri="{0D108BD9-81ED-4DB2-BD59-A6C34878D82A}">
                    <a16:rowId xmlns:a16="http://schemas.microsoft.com/office/drawing/2014/main" val="10004"/>
                  </a:ext>
                </a:extLst>
              </a:tr>
              <a:tr h="314872">
                <a:tc>
                  <a:txBody>
                    <a:bodyPr/>
                    <a:lstStyle/>
                    <a:p>
                      <a:pPr algn="ctr" rtl="1"/>
                      <a:r>
                        <a:rPr lang="ar-SA" sz="1400" dirty="0" smtClean="0"/>
                        <a:t>5</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التوضيح بالرُسوم البيانية</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a:p>
                  </a:txBody>
                  <a:tcPr/>
                </a:tc>
                <a:tc>
                  <a:txBody>
                    <a:bodyPr/>
                    <a:lstStyle/>
                    <a:p>
                      <a:pPr rtl="1"/>
                      <a:endParaRPr lang="ar-SA" sz="1400"/>
                    </a:p>
                  </a:txBody>
                  <a:tcPr/>
                </a:tc>
                <a:tc>
                  <a:txBody>
                    <a:bodyPr/>
                    <a:lstStyle/>
                    <a:p>
                      <a:pPr rtl="1"/>
                      <a:endParaRPr lang="ar-SA" sz="1400"/>
                    </a:p>
                  </a:txBody>
                  <a:tcPr/>
                </a:tc>
                <a:extLst>
                  <a:ext uri="{0D108BD9-81ED-4DB2-BD59-A6C34878D82A}">
                    <a16:rowId xmlns:a16="http://schemas.microsoft.com/office/drawing/2014/main" val="10005"/>
                  </a:ext>
                </a:extLst>
              </a:tr>
              <a:tr h="314872">
                <a:tc>
                  <a:txBody>
                    <a:bodyPr/>
                    <a:lstStyle/>
                    <a:p>
                      <a:pPr algn="ctr" rtl="1"/>
                      <a:r>
                        <a:rPr lang="ar-SA" sz="1400" dirty="0" smtClean="0"/>
                        <a:t>6</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صِحة البيانات ومَدي دِقتِها</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06"/>
                  </a:ext>
                </a:extLst>
              </a:tr>
              <a:tr h="314872">
                <a:tc>
                  <a:txBody>
                    <a:bodyPr/>
                    <a:lstStyle/>
                    <a:p>
                      <a:pPr algn="ctr" rtl="1"/>
                      <a:r>
                        <a:rPr lang="ar-SA" sz="1400" dirty="0" smtClean="0"/>
                        <a:t>7</a:t>
                      </a:r>
                      <a:endParaRPr lang="ar-SA" sz="1400" dirty="0"/>
                    </a:p>
                  </a:txBody>
                  <a:tcPr/>
                </a:tc>
                <a:tc>
                  <a:txBody>
                    <a:bodyPr/>
                    <a:lstStyle/>
                    <a:p>
                      <a:pPr rtl="1"/>
                      <a:r>
                        <a:rPr lang="ar-SA" sz="1400" dirty="0" smtClean="0"/>
                        <a:t>التوثيق</a:t>
                      </a:r>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07"/>
                  </a:ext>
                </a:extLst>
              </a:tr>
              <a:tr h="314872">
                <a:tc>
                  <a:txBody>
                    <a:bodyPr/>
                    <a:lstStyle/>
                    <a:p>
                      <a:pPr algn="ctr" rtl="1"/>
                      <a:r>
                        <a:rPr lang="ar-SA" sz="1400" dirty="0" smtClean="0"/>
                        <a:t>8</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حجم الكتابة ومناسبته للتقرير</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08"/>
                  </a:ext>
                </a:extLst>
              </a:tr>
              <a:tr h="314872">
                <a:tc>
                  <a:txBody>
                    <a:bodyPr/>
                    <a:lstStyle/>
                    <a:p>
                      <a:pPr algn="ctr" rtl="1"/>
                      <a:r>
                        <a:rPr lang="ar-SA" sz="1400" dirty="0" smtClean="0"/>
                        <a:t>9</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تحديد وقت كتابته وفترته ومعده</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09"/>
                  </a:ext>
                </a:extLst>
              </a:tr>
              <a:tr h="314872">
                <a:tc>
                  <a:txBody>
                    <a:bodyPr/>
                    <a:lstStyle/>
                    <a:p>
                      <a:pPr algn="ctr" rtl="1"/>
                      <a:r>
                        <a:rPr lang="ar-SA" sz="1400" dirty="0" smtClean="0"/>
                        <a:t>10</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القُدرة على الإقناع </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10"/>
                  </a:ext>
                </a:extLst>
              </a:tr>
              <a:tr h="314872">
                <a:tc>
                  <a:txBody>
                    <a:bodyPr/>
                    <a:lstStyle/>
                    <a:p>
                      <a:pPr algn="ctr" rtl="1"/>
                      <a:r>
                        <a:rPr lang="ar-SA" sz="1400" dirty="0" smtClean="0"/>
                        <a:t>11</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الموضوعية</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11"/>
                  </a:ext>
                </a:extLst>
              </a:tr>
              <a:tr h="314872">
                <a:tc>
                  <a:txBody>
                    <a:bodyPr/>
                    <a:lstStyle/>
                    <a:p>
                      <a:pPr algn="ctr" rtl="1"/>
                      <a:r>
                        <a:rPr lang="ar-SA" sz="1400" dirty="0" smtClean="0"/>
                        <a:t>12</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وجود الخلاصة</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12"/>
                  </a:ext>
                </a:extLst>
              </a:tr>
              <a:tr h="314872">
                <a:tc>
                  <a:txBody>
                    <a:bodyPr/>
                    <a:lstStyle/>
                    <a:p>
                      <a:pPr algn="ctr" rtl="1"/>
                      <a:r>
                        <a:rPr lang="ar-SA" sz="1400" dirty="0" smtClean="0"/>
                        <a:t>13</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وجود</a:t>
                      </a:r>
                      <a:r>
                        <a:rPr lang="ar-SA" sz="1400" baseline="0" dirty="0" smtClean="0"/>
                        <a:t> </a:t>
                      </a:r>
                      <a:r>
                        <a:rPr lang="ar-SA" sz="1400" dirty="0" smtClean="0"/>
                        <a:t>التوصيات </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13"/>
                  </a:ext>
                </a:extLst>
              </a:tr>
              <a:tr h="314872">
                <a:tc>
                  <a:txBody>
                    <a:bodyPr/>
                    <a:lstStyle/>
                    <a:p>
                      <a:pPr algn="ctr" rtl="1"/>
                      <a:r>
                        <a:rPr lang="ar-SA" sz="1400" dirty="0" smtClean="0"/>
                        <a:t>14</a:t>
                      </a:r>
                      <a:endParaRPr lang="ar-SA" sz="14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t>تحديد الإجراء الذي يجب تنفيذه</a:t>
                      </a:r>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tc>
                  <a:txBody>
                    <a:bodyPr/>
                    <a:lstStyle/>
                    <a:p>
                      <a:pPr rtl="1"/>
                      <a:endParaRPr lang="ar-SA" sz="1400" dirty="0"/>
                    </a:p>
                  </a:txBody>
                  <a:tcPr/>
                </a:tc>
                <a:extLst>
                  <a:ext uri="{0D108BD9-81ED-4DB2-BD59-A6C34878D82A}">
                    <a16:rowId xmlns:a16="http://schemas.microsoft.com/office/drawing/2014/main" val="10014"/>
                  </a:ext>
                </a:extLst>
              </a:tr>
              <a:tr h="314872">
                <a:tc grid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ar-SA" sz="1400" dirty="0" smtClean="0">
                          <a:solidFill>
                            <a:srgbClr val="FF0000"/>
                          </a:solidFill>
                        </a:rPr>
                        <a:t>مجموع جزئي للأعمدة</a:t>
                      </a:r>
                    </a:p>
                  </a:txBody>
                  <a:tcPr>
                    <a:solidFill>
                      <a:schemeClr val="accent6">
                        <a:lumMod val="20000"/>
                        <a:lumOff val="80000"/>
                      </a:schemeClr>
                    </a:solidFill>
                  </a:tcPr>
                </a:tc>
                <a:tc hMerge="1">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lang="ar-SA" sz="1400" dirty="0" smtClean="0">
                        <a:solidFill>
                          <a:srgbClr val="FF0000"/>
                        </a:solidFill>
                      </a:endParaRPr>
                    </a:p>
                  </a:txBody>
                  <a:tcPr/>
                </a:tc>
                <a:tc>
                  <a:txBody>
                    <a:bodyPr/>
                    <a:lstStyle/>
                    <a:p>
                      <a:pPr rtl="1"/>
                      <a:endParaRPr lang="ar-SA" sz="1400" dirty="0"/>
                    </a:p>
                  </a:txBody>
                  <a:tcPr>
                    <a:solidFill>
                      <a:schemeClr val="accent6">
                        <a:lumMod val="20000"/>
                        <a:lumOff val="80000"/>
                      </a:schemeClr>
                    </a:solidFill>
                  </a:tcPr>
                </a:tc>
                <a:tc>
                  <a:txBody>
                    <a:bodyPr/>
                    <a:lstStyle/>
                    <a:p>
                      <a:pPr rtl="1"/>
                      <a:endParaRPr lang="ar-SA" sz="1400" dirty="0"/>
                    </a:p>
                  </a:txBody>
                  <a:tcPr>
                    <a:solidFill>
                      <a:schemeClr val="accent6">
                        <a:lumMod val="20000"/>
                        <a:lumOff val="80000"/>
                      </a:schemeClr>
                    </a:solidFill>
                  </a:tcPr>
                </a:tc>
                <a:tc>
                  <a:txBody>
                    <a:bodyPr/>
                    <a:lstStyle/>
                    <a:p>
                      <a:pPr rtl="1"/>
                      <a:endParaRPr lang="ar-SA" sz="1400" dirty="0"/>
                    </a:p>
                  </a:txBody>
                  <a:tcPr>
                    <a:solidFill>
                      <a:schemeClr val="accent6">
                        <a:lumMod val="20000"/>
                        <a:lumOff val="80000"/>
                      </a:schemeClr>
                    </a:solidFill>
                  </a:tcPr>
                </a:tc>
                <a:tc>
                  <a:txBody>
                    <a:bodyPr/>
                    <a:lstStyle/>
                    <a:p>
                      <a:pPr rtl="1"/>
                      <a:endParaRPr lang="ar-SA" sz="1400" dirty="0"/>
                    </a:p>
                  </a:txBody>
                  <a:tcPr>
                    <a:solidFill>
                      <a:schemeClr val="accent6">
                        <a:lumMod val="20000"/>
                        <a:lumOff val="80000"/>
                      </a:schemeClr>
                    </a:solidFill>
                  </a:tcPr>
                </a:tc>
                <a:tc>
                  <a:txBody>
                    <a:bodyPr/>
                    <a:lstStyle/>
                    <a:p>
                      <a:pPr rtl="1"/>
                      <a:endParaRPr lang="ar-SA" sz="1400" dirty="0"/>
                    </a:p>
                  </a:txBody>
                  <a:tcPr>
                    <a:solidFill>
                      <a:schemeClr val="accent6">
                        <a:lumMod val="20000"/>
                        <a:lumOff val="80000"/>
                      </a:schemeClr>
                    </a:solidFill>
                  </a:tcPr>
                </a:tc>
                <a:extLst>
                  <a:ext uri="{0D108BD9-81ED-4DB2-BD59-A6C34878D82A}">
                    <a16:rowId xmlns:a16="http://schemas.microsoft.com/office/drawing/2014/main" val="10015"/>
                  </a:ext>
                </a:extLst>
              </a:tr>
              <a:tr h="314872">
                <a:tc grid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ar-SA" sz="1400" b="1" dirty="0" smtClean="0">
                          <a:solidFill>
                            <a:srgbClr val="FF0000"/>
                          </a:solidFill>
                        </a:rPr>
                        <a:t>المجموع الكلي من 56 ، والنسبة</a:t>
                      </a:r>
                    </a:p>
                  </a:txBody>
                  <a:tcPr>
                    <a:solidFill>
                      <a:schemeClr val="accent6">
                        <a:lumMod val="20000"/>
                        <a:lumOff val="80000"/>
                      </a:schemeClr>
                    </a:solidFill>
                  </a:tcPr>
                </a:tc>
                <a:tc hMerge="1">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lang="ar-SA" sz="1400" b="1" dirty="0" smtClean="0">
                        <a:solidFill>
                          <a:srgbClr val="FF0000"/>
                        </a:solidFill>
                      </a:endParaRPr>
                    </a:p>
                  </a:txBody>
                  <a:tcPr/>
                </a:tc>
                <a:tc gridSpan="5">
                  <a:txBody>
                    <a:bodyPr/>
                    <a:lstStyle/>
                    <a:p>
                      <a:pPr rtl="1"/>
                      <a:endParaRPr lang="ar-SA" sz="1400" dirty="0"/>
                    </a:p>
                  </a:txBody>
                  <a:tcPr>
                    <a:solidFill>
                      <a:schemeClr val="accent6">
                        <a:lumMod val="20000"/>
                        <a:lumOff val="80000"/>
                      </a:schemeClr>
                    </a:solidFill>
                  </a:tcPr>
                </a:tc>
                <a:tc hMerge="1">
                  <a:txBody>
                    <a:bodyPr/>
                    <a:lstStyle/>
                    <a:p>
                      <a:pPr rtl="1"/>
                      <a:endParaRPr lang="ar-SA" sz="1400" dirty="0"/>
                    </a:p>
                  </a:txBody>
                  <a:tcPr/>
                </a:tc>
                <a:tc hMerge="1">
                  <a:txBody>
                    <a:bodyPr/>
                    <a:lstStyle/>
                    <a:p>
                      <a:pPr rtl="1"/>
                      <a:endParaRPr lang="ar-SA" sz="1400" dirty="0"/>
                    </a:p>
                  </a:txBody>
                  <a:tcPr/>
                </a:tc>
                <a:tc hMerge="1">
                  <a:txBody>
                    <a:bodyPr/>
                    <a:lstStyle/>
                    <a:p>
                      <a:pPr rtl="1"/>
                      <a:endParaRPr lang="ar-SA" sz="1400" dirty="0"/>
                    </a:p>
                  </a:txBody>
                  <a:tcPr/>
                </a:tc>
                <a:tc hMerge="1">
                  <a:txBody>
                    <a:bodyPr/>
                    <a:lstStyle/>
                    <a:p>
                      <a:pPr rtl="1"/>
                      <a:endParaRPr lang="ar-SA" sz="1400" dirty="0"/>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6269621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83</a:t>
            </a:fld>
            <a:endParaRPr lang="ar-SA"/>
          </a:p>
        </p:txBody>
      </p:sp>
      <p:sp>
        <p:nvSpPr>
          <p:cNvPr id="5" name="مربع نص 4"/>
          <p:cNvSpPr txBox="1"/>
          <p:nvPr/>
        </p:nvSpPr>
        <p:spPr>
          <a:xfrm>
            <a:off x="107504" y="188640"/>
            <a:ext cx="6840760" cy="6192688"/>
          </a:xfrm>
          <a:prstGeom prst="rect">
            <a:avLst/>
          </a:prstGeom>
          <a:solidFill>
            <a:schemeClr val="bg1"/>
          </a:solidFill>
        </p:spPr>
        <p:txBody>
          <a:bodyPr wrap="square" rtlCol="1" anchor="ctr" anchorCtr="1">
            <a:noAutofit/>
          </a:bodyPr>
          <a:lstStyle>
            <a:defPPr>
              <a:defRPr lang="ar-SA"/>
            </a:defPPr>
            <a:lvl1pPr algn="ctr">
              <a:defRPr sz="6600">
                <a:solidFill>
                  <a:schemeClr val="accent6">
                    <a:lumMod val="50000"/>
                  </a:schemeClr>
                </a:solidFill>
              </a:defRPr>
            </a:lvl1pPr>
          </a:lstStyle>
          <a:p>
            <a:r>
              <a:rPr lang="ar-SA" dirty="0" smtClean="0"/>
              <a:t>تم بحمد الله</a:t>
            </a:r>
            <a:endParaRPr lang="ar-SA" dirty="0"/>
          </a:p>
        </p:txBody>
      </p:sp>
    </p:spTree>
    <p:extLst>
      <p:ext uri="{BB962C8B-B14F-4D97-AF65-F5344CB8AC3E}">
        <p14:creationId xmlns:p14="http://schemas.microsoft.com/office/powerpoint/2010/main" val="113761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B34F065-1154-456A-91E3-76DE8E75E17B}" type="slidenum">
              <a:rPr lang="ar-SA" smtClean="0"/>
              <a:t>9</a:t>
            </a:fld>
            <a:endParaRPr lang="ar-SA"/>
          </a:p>
        </p:txBody>
      </p:sp>
      <p:sp>
        <p:nvSpPr>
          <p:cNvPr id="2" name="مستطيل 1"/>
          <p:cNvSpPr/>
          <p:nvPr/>
        </p:nvSpPr>
        <p:spPr>
          <a:xfrm>
            <a:off x="457200" y="1103833"/>
            <a:ext cx="6419056" cy="4893647"/>
          </a:xfrm>
          <a:prstGeom prst="rect">
            <a:avLst/>
          </a:prstGeom>
        </p:spPr>
        <p:txBody>
          <a:bodyPr wrap="square">
            <a:spAutoFit/>
          </a:bodyPr>
          <a:lstStyle/>
          <a:p>
            <a:pPr algn="justLow"/>
            <a:r>
              <a:rPr lang="ar-SA" sz="2400" b="1" dirty="0" smtClean="0"/>
              <a:t>التقرير </a:t>
            </a:r>
            <a:r>
              <a:rPr lang="ar-SA" sz="2400" b="1" dirty="0"/>
              <a:t>عبارة عن: </a:t>
            </a:r>
          </a:p>
          <a:p>
            <a:pPr algn="justLow"/>
            <a:endParaRPr lang="ar-SA" sz="2400" dirty="0"/>
          </a:p>
          <a:p>
            <a:pPr algn="justLow"/>
            <a:r>
              <a:rPr lang="ar-SA" sz="2400" dirty="0"/>
              <a:t>وسيلة اتصال خاصة بوصف موضوع معين ، ويتضمن حقائق وبيانات ومعلومات تعرض على القارئ ، من أجل اتخاذ توصية ، أو قرار ، وهي أما أن تكون شفهية ، أو </a:t>
            </a:r>
            <a:r>
              <a:rPr lang="ar-SA" sz="2400" dirty="0" smtClean="0"/>
              <a:t>تحريرية.</a:t>
            </a:r>
            <a:endParaRPr lang="en-US" sz="2400" dirty="0"/>
          </a:p>
          <a:p>
            <a:pPr algn="justLow"/>
            <a:endParaRPr lang="ar-SA" sz="2400" dirty="0" smtClean="0"/>
          </a:p>
          <a:p>
            <a:pPr algn="justLow"/>
            <a:r>
              <a:rPr lang="ar-SA" sz="2400" dirty="0" smtClean="0"/>
              <a:t>وثيقة </a:t>
            </a:r>
            <a:r>
              <a:rPr lang="ar-SA" sz="2400" dirty="0"/>
              <a:t>إدارية للاتصال الكتابي </a:t>
            </a:r>
            <a:r>
              <a:rPr lang="ar-SA" sz="2400" dirty="0" err="1"/>
              <a:t>أوالشفوي</a:t>
            </a:r>
            <a:r>
              <a:rPr lang="ar-SA" sz="2400" dirty="0"/>
              <a:t> بين مختلف المستويات الإدارية تتضمن عرضاً وافياً للمعلومات المتعلقة بموضوع معين</a:t>
            </a:r>
            <a:r>
              <a:rPr lang="en-US" sz="2400" dirty="0"/>
              <a:t>. </a:t>
            </a:r>
          </a:p>
          <a:p>
            <a:pPr algn="justLow"/>
            <a:endParaRPr lang="ar-SA" sz="2400" dirty="0" smtClean="0"/>
          </a:p>
          <a:p>
            <a:pPr algn="justLow"/>
            <a:r>
              <a:rPr lang="ar-SA" sz="2400" dirty="0" smtClean="0"/>
              <a:t>عرض </a:t>
            </a:r>
            <a:r>
              <a:rPr lang="ar-SA" sz="2400" dirty="0"/>
              <a:t>كتابي أو شفوي للحقائق والبيانات الخاصة بموضوع معين أو مشكلة معينة عرضاً تحليلياً بطريقة سلسة مبسطة مع ذكر المقترحات التي تتناسب مع النتائج التي يتم التوصل إليها من خلال التحليل</a:t>
            </a:r>
            <a:endParaRPr lang="en-US" sz="2400" dirty="0" smtClean="0"/>
          </a:p>
        </p:txBody>
      </p:sp>
      <p:sp>
        <p:nvSpPr>
          <p:cNvPr id="5" name="مربع نص 4"/>
          <p:cNvSpPr txBox="1"/>
          <p:nvPr/>
        </p:nvSpPr>
        <p:spPr>
          <a:xfrm>
            <a:off x="457200" y="332656"/>
            <a:ext cx="6419056" cy="523220"/>
          </a:xfrm>
          <a:prstGeom prst="rect">
            <a:avLst/>
          </a:prstGeom>
          <a:noFill/>
        </p:spPr>
        <p:txBody>
          <a:bodyPr wrap="square" rtlCol="1">
            <a:spAutoFit/>
          </a:bodyPr>
          <a:lstStyle/>
          <a:p>
            <a:pPr algn="ctr"/>
            <a:r>
              <a:rPr lang="ar-SA" sz="2800" dirty="0">
                <a:solidFill>
                  <a:schemeClr val="accent6">
                    <a:lumMod val="50000"/>
                  </a:schemeClr>
                </a:solidFill>
              </a:rPr>
              <a:t>أهمية </a:t>
            </a:r>
            <a:r>
              <a:rPr lang="ar-SA" sz="2800" dirty="0" smtClean="0">
                <a:solidFill>
                  <a:schemeClr val="accent6">
                    <a:lumMod val="50000"/>
                  </a:schemeClr>
                </a:solidFill>
              </a:rPr>
              <a:t>التقرير الفني</a:t>
            </a:r>
            <a:endParaRPr lang="ar-SA" sz="2800" dirty="0">
              <a:solidFill>
                <a:schemeClr val="accent6">
                  <a:lumMod val="50000"/>
                </a:schemeClr>
              </a:solidFill>
            </a:endParaRPr>
          </a:p>
        </p:txBody>
      </p:sp>
      <p:sp>
        <p:nvSpPr>
          <p:cNvPr id="7" name="مستطيل مستدير الزوايا 6"/>
          <p:cNvSpPr/>
          <p:nvPr/>
        </p:nvSpPr>
        <p:spPr>
          <a:xfrm>
            <a:off x="8244408" y="1028546"/>
            <a:ext cx="432048" cy="5208766"/>
          </a:xfrm>
          <a:prstGeom prst="roundRect">
            <a:avLst>
              <a:gd name="adj" fmla="val 3243"/>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2"/>
          <p:cNvSpPr/>
          <p:nvPr/>
        </p:nvSpPr>
        <p:spPr>
          <a:xfrm>
            <a:off x="6876256" y="1225059"/>
            <a:ext cx="1944216"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FF0000"/>
                </a:solidFill>
              </a:rPr>
              <a:t>أهمية التقرير الفني</a:t>
            </a:r>
          </a:p>
        </p:txBody>
      </p:sp>
      <p:sp>
        <p:nvSpPr>
          <p:cNvPr id="9" name="سهم إلى اليسار 7"/>
          <p:cNvSpPr/>
          <p:nvPr/>
        </p:nvSpPr>
        <p:spPr>
          <a:xfrm>
            <a:off x="7092280" y="193425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أساسيات الكتابة الفنية</a:t>
            </a:r>
            <a:endParaRPr lang="en-US" sz="1300" dirty="0">
              <a:solidFill>
                <a:schemeClr val="accent1">
                  <a:lumMod val="60000"/>
                  <a:lumOff val="40000"/>
                </a:schemeClr>
              </a:solidFill>
            </a:endParaRPr>
          </a:p>
        </p:txBody>
      </p:sp>
      <p:sp>
        <p:nvSpPr>
          <p:cNvPr id="10" name="سهم إلى اليسار 8"/>
          <p:cNvSpPr/>
          <p:nvPr/>
        </p:nvSpPr>
        <p:spPr>
          <a:xfrm>
            <a:off x="7092280" y="2654330"/>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التقرير الفني الجيد</a:t>
            </a:r>
            <a:endParaRPr lang="en-US" sz="1300" dirty="0">
              <a:solidFill>
                <a:schemeClr val="accent1">
                  <a:lumMod val="60000"/>
                  <a:lumOff val="40000"/>
                </a:schemeClr>
              </a:solidFill>
            </a:endParaRPr>
          </a:p>
        </p:txBody>
      </p:sp>
      <p:sp>
        <p:nvSpPr>
          <p:cNvPr id="11" name="سهم إلى اليسار 11"/>
          <p:cNvSpPr/>
          <p:nvPr/>
        </p:nvSpPr>
        <p:spPr>
          <a:xfrm>
            <a:off x="7092280" y="335699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مراحل إعداد وكتابة التقرير</a:t>
            </a:r>
            <a:endParaRPr lang="en-US" sz="1300" dirty="0">
              <a:solidFill>
                <a:schemeClr val="accent1">
                  <a:lumMod val="60000"/>
                  <a:lumOff val="40000"/>
                </a:schemeClr>
              </a:solidFill>
            </a:endParaRPr>
          </a:p>
        </p:txBody>
      </p:sp>
      <p:sp>
        <p:nvSpPr>
          <p:cNvPr id="12" name="سهم إلى اليسار 12"/>
          <p:cNvSpPr/>
          <p:nvPr/>
        </p:nvSpPr>
        <p:spPr>
          <a:xfrm>
            <a:off x="7092280" y="4049777"/>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خصائص الكتابة الفنية</a:t>
            </a:r>
            <a:endParaRPr lang="en-US" sz="1300" dirty="0">
              <a:solidFill>
                <a:schemeClr val="accent1">
                  <a:lumMod val="60000"/>
                  <a:lumOff val="40000"/>
                </a:schemeClr>
              </a:solidFill>
            </a:endParaRPr>
          </a:p>
        </p:txBody>
      </p:sp>
      <p:sp>
        <p:nvSpPr>
          <p:cNvPr id="13" name="سهم إلى اليسار 13"/>
          <p:cNvSpPr/>
          <p:nvPr/>
        </p:nvSpPr>
        <p:spPr>
          <a:xfrm>
            <a:off x="7092280" y="4742562"/>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أفكار ونصائح عامة</a:t>
            </a:r>
            <a:endParaRPr lang="en-US" sz="1300" dirty="0">
              <a:solidFill>
                <a:schemeClr val="accent1">
                  <a:lumMod val="60000"/>
                  <a:lumOff val="40000"/>
                </a:schemeClr>
              </a:solidFill>
            </a:endParaRPr>
          </a:p>
        </p:txBody>
      </p:sp>
      <p:sp>
        <p:nvSpPr>
          <p:cNvPr id="14" name="سهم إلى اليسار 14"/>
          <p:cNvSpPr/>
          <p:nvPr/>
        </p:nvSpPr>
        <p:spPr>
          <a:xfrm>
            <a:off x="7092280" y="5417929"/>
            <a:ext cx="1728192" cy="603359"/>
          </a:xfrm>
          <a:prstGeom prst="leftArrow">
            <a:avLst>
              <a:gd name="adj1" fmla="val 88611"/>
              <a:gd name="adj2" fmla="val 164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300" dirty="0">
                <a:solidFill>
                  <a:schemeClr val="accent1">
                    <a:lumMod val="60000"/>
                    <a:lumOff val="40000"/>
                  </a:schemeClr>
                </a:solidFill>
              </a:rPr>
              <a:t>تطبيقات عملية</a:t>
            </a:r>
            <a:endParaRPr lang="en-US" sz="1300" dirty="0">
              <a:solidFill>
                <a:schemeClr val="accent1">
                  <a:lumMod val="60000"/>
                  <a:lumOff val="40000"/>
                </a:schemeClr>
              </a:solidFill>
            </a:endParaRPr>
          </a:p>
        </p:txBody>
      </p:sp>
    </p:spTree>
    <p:extLst>
      <p:ext uri="{BB962C8B-B14F-4D97-AF65-F5344CB8AC3E}">
        <p14:creationId xmlns:p14="http://schemas.microsoft.com/office/powerpoint/2010/main" val="439408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1">
        <a:noAutofit/>
      </a:bodyPr>
      <a:lstStyle>
        <a:defPPr algn="ctr">
          <a:defRPr sz="6600" dirty="0">
            <a:solidFill>
              <a:schemeClr val="accent6">
                <a:lumMod val="50000"/>
              </a:schemeClr>
            </a:solidFill>
          </a:defRPr>
        </a:defPPr>
      </a:lstStyle>
    </a:tx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4578</Words>
  <Application>Microsoft Office PowerPoint</Application>
  <PresentationFormat>عرض على الشاشة (4:3)</PresentationFormat>
  <Paragraphs>1100</Paragraphs>
  <Slides>83</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83</vt:i4>
      </vt:variant>
    </vt:vector>
  </HeadingPairs>
  <TitlesOfParts>
    <vt:vector size="90" baseType="lpstr">
      <vt:lpstr>AL-Mohanad</vt:lpstr>
      <vt:lpstr>Arial</vt:lpstr>
      <vt:lpstr>Calibri</vt:lpstr>
      <vt:lpstr>DroidArabicKufi-Regular</vt:lpstr>
      <vt:lpstr>Times New Roman</vt:lpstr>
      <vt:lpstr>Wingdings 2</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أحمد رشدي طومان</dc:creator>
  <cp:lastModifiedBy>المستخدم</cp:lastModifiedBy>
  <cp:revision>153</cp:revision>
  <dcterms:created xsi:type="dcterms:W3CDTF">2016-09-04T11:17:24Z</dcterms:created>
  <dcterms:modified xsi:type="dcterms:W3CDTF">2019-10-23T04:25:36Z</dcterms:modified>
</cp:coreProperties>
</file>