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28" d="100"/>
          <a:sy n="28" d="100"/>
        </p:scale>
        <p:origin x="7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4B8430-C473-4DD3-8FE6-D8F01EB71F14}" type="datetimeFigureOut">
              <a:rPr lang="ar-SA" smtClean="0"/>
              <a:t>15/02/1442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C7C6B3-C63F-4B9F-8FBB-B36D0B09D88F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2ZaUXgWH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406640" cy="1472184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DNA Quantification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 smtClean="0">
                <a:solidFill>
                  <a:srgbClr val="C00000"/>
                </a:solidFill>
              </a:rPr>
              <a:t>قياس كمية الدنا</a:t>
            </a:r>
            <a:endParaRPr lang="ar-SA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404664"/>
            <a:ext cx="7848872" cy="3645024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GB" sz="2000" b="1" dirty="0" smtClean="0"/>
              <a:t>15-Compute for OD260/OD280. A ratio value of 1.8 suggests a highly pure preparation of DNA. Ratio values much less than that implies significant presence of contaminants (generally proteins) such that accurate </a:t>
            </a:r>
            <a:r>
              <a:rPr lang="en-GB" sz="2000" b="1" dirty="0" err="1" smtClean="0"/>
              <a:t>quantitation</a:t>
            </a:r>
            <a:r>
              <a:rPr lang="en-GB" sz="2000" b="1" dirty="0" smtClean="0"/>
              <a:t> of </a:t>
            </a:r>
            <a:r>
              <a:rPr lang="en-GB" sz="2000" b="1" dirty="0" err="1" smtClean="0"/>
              <a:t>nulceic</a:t>
            </a:r>
            <a:r>
              <a:rPr lang="en-GB" sz="2000" b="1" dirty="0" smtClean="0"/>
              <a:t> acids is not guaranteed.</a:t>
            </a:r>
            <a:endParaRPr lang="en-US" sz="2000" b="1" dirty="0" smtClean="0"/>
          </a:p>
          <a:p>
            <a:pPr lvl="0" algn="l">
              <a:buNone/>
            </a:pPr>
            <a:r>
              <a:rPr lang="en-GB" sz="2000" b="1" dirty="0" smtClean="0"/>
              <a:t>16- Read the OD values for the other samples at 260 and 280 nm by repeating the steps described above. Make sure to wash the </a:t>
            </a:r>
            <a:r>
              <a:rPr lang="en-GB" sz="2000" b="1" dirty="0" err="1" smtClean="0"/>
              <a:t>cuvette</a:t>
            </a:r>
            <a:r>
              <a:rPr lang="en-GB" sz="2000" b="1" dirty="0" smtClean="0"/>
              <a:t> thoroughly with TE between DNA samples.</a:t>
            </a:r>
            <a:endParaRPr lang="en-US" sz="2000" b="1" dirty="0" smtClean="0"/>
          </a:p>
          <a:p>
            <a:endParaRPr lang="ar-SA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3645024"/>
            <a:ext cx="8100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15- حساب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OD260 / OD280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تشير قيمة النسبة 1.8 إلى عدد نقي للغاية للحمض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النووي.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اذا كانت القيمه  أقل بكثير مما يعني وجود كبير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للملوثات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(بشكل عام البروتينات) بحيث لا يتم ضمان الكميات الدقيقة للأحماض النووية.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16.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اقرأ قيم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O.D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للعينات الأخرى عند 260 و 280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نانومتر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 طريق تكرار الخطوات الموضحة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أعلاه.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تأكد من غسل الخلية الزجاجيه  جيدًا باستخدام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المحلول المنظم  بين عينات الحمض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النووي .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30354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94910" y="2420888"/>
            <a:ext cx="8149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  <a:hlinkClick r:id="rId2"/>
              </a:rPr>
              <a:t>https://www.youtube.com/watch?v=qw2ZaUXgWHU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187624" y="1052736"/>
            <a:ext cx="76328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يمكنك  التوسع بمشاهدة  الافلام  ذات </a:t>
            </a:r>
            <a:r>
              <a:rPr lang="ar-SA" sz="3600" b="1" dirty="0" err="1" smtClean="0">
                <a:solidFill>
                  <a:srgbClr val="C00000"/>
                </a:solidFill>
              </a:rPr>
              <a:t>العلاقه</a:t>
            </a:r>
            <a:r>
              <a:rPr lang="ar-SA" sz="3600" b="1" dirty="0" smtClean="0">
                <a:solidFill>
                  <a:srgbClr val="C00000"/>
                </a:solidFill>
              </a:rPr>
              <a:t> </a:t>
            </a:r>
            <a:endParaRPr lang="ar-SA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60648"/>
            <a:ext cx="7848872" cy="48006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/>
              <a:t>DNA yield can be assessed using various methods including absorbance (optical density), </a:t>
            </a:r>
            <a:r>
              <a:rPr lang="en-GB" sz="2400" b="1" dirty="0" err="1" smtClean="0"/>
              <a:t>agarose</a:t>
            </a:r>
            <a:r>
              <a:rPr lang="en-GB" sz="2400" b="1" dirty="0" smtClean="0"/>
              <a:t> gel electrophoresis, or use of fluorescent DNA-binding dyes. All three methods are convenient, but have varying requirements in terms of equipment needed, ease of use, and calculations to consider.</a:t>
            </a:r>
            <a:endParaRPr lang="en-US" sz="2400" b="1" dirty="0" smtClean="0"/>
          </a:p>
          <a:p>
            <a:endParaRPr lang="ar-SA" sz="2400" b="1" dirty="0" smtClean="0"/>
          </a:p>
          <a:p>
            <a:r>
              <a:rPr lang="ar-SA" sz="2400" b="1" dirty="0" smtClean="0"/>
              <a:t>امكن تقييم كمية  </a:t>
            </a:r>
            <a:r>
              <a:rPr lang="en-US" sz="2400" b="1" dirty="0" smtClean="0"/>
              <a:t>DNA </a:t>
            </a:r>
            <a:r>
              <a:rPr lang="ar-SA" sz="2400" b="1" dirty="0" smtClean="0"/>
              <a:t> المستخلصه باستخدام طرق مختلفة بما في ذلك </a:t>
            </a:r>
            <a:r>
              <a:rPr lang="ar-SA" sz="2400" b="1" dirty="0" err="1" smtClean="0"/>
              <a:t>الامتصاص </a:t>
            </a:r>
            <a:r>
              <a:rPr lang="ar-SA" sz="2400" b="1" dirty="0" smtClean="0"/>
              <a:t>(الكثافة </a:t>
            </a:r>
            <a:r>
              <a:rPr lang="ar-SA" sz="2400" b="1" dirty="0" err="1" smtClean="0"/>
              <a:t>الضوئيه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) </a:t>
            </a:r>
            <a:r>
              <a:rPr lang="ar-SA" sz="2400" b="1" dirty="0" smtClean="0"/>
              <a:t>، </a:t>
            </a:r>
            <a:r>
              <a:rPr lang="ar-SA" sz="2400" b="1" dirty="0" err="1" smtClean="0"/>
              <a:t>التفريد</a:t>
            </a:r>
            <a:r>
              <a:rPr lang="ar-SA" sz="2400" b="1" dirty="0" smtClean="0"/>
              <a:t> الكهربائي  لجل </a:t>
            </a:r>
            <a:r>
              <a:rPr lang="ar-SA" sz="2400" b="1" dirty="0" err="1" smtClean="0"/>
              <a:t>الاجاروز</a:t>
            </a:r>
            <a:r>
              <a:rPr lang="ar-SA" sz="2400" b="1" dirty="0" smtClean="0"/>
              <a:t>  ، أو استخدام الأصباغ المظهره ل </a:t>
            </a:r>
            <a:r>
              <a:rPr lang="en-US" sz="2400" b="1" dirty="0" smtClean="0"/>
              <a:t>DNA</a:t>
            </a:r>
            <a:r>
              <a:rPr lang="ar-SA" sz="2400" b="1" dirty="0" err="1" smtClean="0"/>
              <a:t>.</a:t>
            </a:r>
            <a:r>
              <a:rPr lang="ar-SA" sz="2400" b="1" dirty="0" smtClean="0"/>
              <a:t> جميع الطرق الثلاثة </a:t>
            </a:r>
            <a:r>
              <a:rPr lang="ar-SA" sz="2400" b="1" dirty="0" err="1" smtClean="0"/>
              <a:t>ملائمة </a:t>
            </a:r>
            <a:r>
              <a:rPr lang="ar-SA" sz="2400" b="1" dirty="0" smtClean="0"/>
              <a:t>، ولكن لها متطلبات مختلفة من حيث المعدات </a:t>
            </a:r>
            <a:r>
              <a:rPr lang="ar-SA" sz="2400" b="1" dirty="0" err="1" smtClean="0"/>
              <a:t>اللازمة </a:t>
            </a:r>
            <a:r>
              <a:rPr lang="ar-SA" sz="2400" b="1" dirty="0" smtClean="0"/>
              <a:t>، وسهولة </a:t>
            </a:r>
            <a:r>
              <a:rPr lang="ar-SA" sz="2400" b="1" dirty="0" err="1" smtClean="0"/>
              <a:t>الاستخدام </a:t>
            </a:r>
            <a:r>
              <a:rPr lang="ar-SA" sz="2400" b="1" dirty="0" smtClean="0"/>
              <a:t>، والحسابات التي يجب مراعاتها.</a:t>
            </a:r>
            <a:endParaRPr lang="en-US" sz="2400" b="1" dirty="0" smtClean="0"/>
          </a:p>
          <a:p>
            <a:endParaRPr lang="ar-SA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162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417638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/>
              </a:rPr>
              <a:t>Checking the quality by spectrophotometer method</a:t>
            </a:r>
            <a:r>
              <a:rPr lang="ar-SA" sz="2400" b="1" dirty="0" smtClean="0">
                <a:solidFill>
                  <a:srgbClr val="C00000"/>
                </a:solidFill>
                <a:effectLst/>
              </a:rPr>
              <a:t/>
            </a:r>
            <a:br>
              <a:rPr lang="ar-SA" sz="2400" b="1" dirty="0" smtClean="0">
                <a:solidFill>
                  <a:srgbClr val="C00000"/>
                </a:solidFill>
                <a:effectLst/>
              </a:rPr>
            </a:br>
            <a:r>
              <a:rPr lang="en-US" sz="2400" b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/>
              </a:rPr>
            </a:br>
            <a:r>
              <a:rPr lang="ar-SA" sz="2400" b="1" dirty="0" smtClean="0">
                <a:solidFill>
                  <a:srgbClr val="C00000"/>
                </a:solidFill>
                <a:effectLst/>
              </a:rPr>
              <a:t>التحقق من الجودة الاستخلاص  بطريقة مقياس الطيف الضوئي</a:t>
            </a:r>
            <a:r>
              <a:rPr lang="en-US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C00000"/>
                </a:solidFill>
                <a:effectLst/>
              </a:rPr>
            </a:br>
            <a:endParaRPr lang="ar-SA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268760"/>
            <a:ext cx="7818072" cy="5088632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GB" sz="2000" b="1" dirty="0" smtClean="0"/>
              <a:t>Genomic DNA extraction reading at OD260 is equivalent to 50 µg/ml). A pure DNA solution has an OD260:OD280 ratio of 1.8 ± 1.The DNA</a:t>
            </a:r>
            <a:endParaRPr lang="ar-SA" sz="2000" b="1" dirty="0" smtClean="0"/>
          </a:p>
          <a:p>
            <a:pPr algn="l">
              <a:buNone/>
            </a:pPr>
            <a:r>
              <a:rPr lang="en-GB" sz="2000" b="1" dirty="0" smtClean="0">
                <a:solidFill>
                  <a:srgbClr val="00B050"/>
                </a:solidFill>
              </a:rPr>
              <a:t> concentration is calculated using the formula,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algn="l">
              <a:buNone/>
            </a:pPr>
            <a:r>
              <a:rPr lang="en-GB" sz="2000" b="1" dirty="0" smtClean="0"/>
              <a:t> DNA concentration (µg /µl) = OD at 260 nm × dilution times × standard value </a:t>
            </a:r>
            <a:endParaRPr lang="en-US" sz="2000" b="1" dirty="0" smtClean="0"/>
          </a:p>
          <a:p>
            <a:pPr algn="l">
              <a:buNone/>
            </a:pPr>
            <a:r>
              <a:rPr lang="en-GB" sz="2000" b="1" dirty="0" smtClean="0"/>
              <a:t>If OD260 is 1.00, it is equivalent to 50 µg DNA per ml (standard).</a:t>
            </a:r>
            <a:endParaRPr lang="en-US" sz="2000" b="1" dirty="0" smtClean="0"/>
          </a:p>
          <a:p>
            <a:pPr algn="l">
              <a:buNone/>
            </a:pPr>
            <a:r>
              <a:rPr lang="en-GB" sz="2000" b="1" dirty="0" smtClean="0"/>
              <a:t>We are taking 50 µl of DNA in 1 ml TE buffer, which means it is </a:t>
            </a:r>
            <a:endParaRPr lang="ar-SA" sz="2000" b="1" dirty="0" smtClean="0"/>
          </a:p>
          <a:p>
            <a:pPr algn="l">
              <a:buNone/>
            </a:pPr>
            <a:r>
              <a:rPr lang="en-GB" sz="2000" b="1" dirty="0" smtClean="0"/>
              <a:t>diluted 20 times.</a:t>
            </a:r>
            <a:endParaRPr lang="en-US" sz="2000" b="1" dirty="0" smtClean="0"/>
          </a:p>
          <a:p>
            <a:pPr>
              <a:buNone/>
            </a:pPr>
            <a:r>
              <a:rPr lang="ar-SA" sz="1900" b="1" dirty="0" err="1" smtClean="0"/>
              <a:t>قراة</a:t>
            </a:r>
            <a:r>
              <a:rPr lang="ar-SA" sz="1900" b="1" dirty="0" smtClean="0"/>
              <a:t> </a:t>
            </a:r>
            <a:r>
              <a:rPr lang="ar-SA" sz="1900" b="1" dirty="0" err="1" smtClean="0"/>
              <a:t>الجينوم</a:t>
            </a:r>
            <a:r>
              <a:rPr lang="ar-SA" sz="1900" b="1" dirty="0" smtClean="0"/>
              <a:t>  بجهاز الطيف عند  </a:t>
            </a:r>
            <a:r>
              <a:rPr lang="en-US" sz="1900" b="1" dirty="0" smtClean="0"/>
              <a:t>O.D260 </a:t>
            </a:r>
            <a:r>
              <a:rPr lang="ar-SA" sz="1900" b="1" dirty="0" smtClean="0"/>
              <a:t>لوزن  50 </a:t>
            </a:r>
            <a:r>
              <a:rPr lang="ar-SA" sz="1900" b="1" dirty="0" err="1" smtClean="0"/>
              <a:t>ميكروغرام</a:t>
            </a:r>
            <a:r>
              <a:rPr lang="ar-SA" sz="1900" b="1" dirty="0" smtClean="0"/>
              <a:t> /1 </a:t>
            </a:r>
            <a:r>
              <a:rPr lang="ar-SA" sz="1900" b="1" dirty="0" err="1" smtClean="0"/>
              <a:t>مل.</a:t>
            </a:r>
            <a:r>
              <a:rPr lang="ar-SA" sz="1900" b="1" dirty="0" smtClean="0"/>
              <a:t> يحتوي محلول </a:t>
            </a:r>
            <a:r>
              <a:rPr lang="en-US" sz="1900" b="1" dirty="0" smtClean="0"/>
              <a:t>DNA </a:t>
            </a:r>
            <a:r>
              <a:rPr lang="ar-SA" sz="1900" b="1" dirty="0" smtClean="0"/>
              <a:t>النقي على نسبة </a:t>
            </a:r>
            <a:r>
              <a:rPr lang="en-US" sz="1900" b="1" dirty="0" smtClean="0"/>
              <a:t>O.D 260: O.D 280 </a:t>
            </a:r>
            <a:r>
              <a:rPr lang="ar-SA" sz="1900" b="1" dirty="0" smtClean="0"/>
              <a:t>تبلغ </a:t>
            </a:r>
            <a:r>
              <a:rPr lang="ar-SA" sz="1900" b="1" dirty="0" err="1" smtClean="0"/>
              <a:t>1.8 </a:t>
            </a:r>
            <a:r>
              <a:rPr lang="ar-SA" sz="1900" b="1" dirty="0" smtClean="0"/>
              <a:t>: 1.</a:t>
            </a:r>
          </a:p>
          <a:p>
            <a:pPr>
              <a:buNone/>
            </a:pPr>
            <a:r>
              <a:rPr lang="ar-SA" sz="1900" b="1" u="sng" dirty="0" smtClean="0">
                <a:solidFill>
                  <a:srgbClr val="00B050"/>
                </a:solidFill>
              </a:rPr>
              <a:t> يتم حساب تركيز الحمض النووي باستخدام </a:t>
            </a:r>
            <a:r>
              <a:rPr lang="ar-SA" sz="1900" b="1" u="sng" dirty="0" err="1" smtClean="0">
                <a:solidFill>
                  <a:srgbClr val="00B050"/>
                </a:solidFill>
              </a:rPr>
              <a:t>الصيغة :</a:t>
            </a:r>
            <a:endParaRPr lang="en-US" sz="1900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SA" sz="1900" b="1" dirty="0" smtClean="0"/>
              <a:t>تركيز الحمض </a:t>
            </a:r>
            <a:r>
              <a:rPr lang="ar-SA" sz="1900" b="1" dirty="0" err="1" smtClean="0"/>
              <a:t>النووي </a:t>
            </a:r>
            <a:r>
              <a:rPr lang="ar-SA" sz="1900" b="1" dirty="0" smtClean="0"/>
              <a:t>(</a:t>
            </a:r>
            <a:r>
              <a:rPr lang="ar-SA" sz="1900" b="1" dirty="0" err="1" smtClean="0"/>
              <a:t>ميكروغرام</a:t>
            </a:r>
            <a:r>
              <a:rPr lang="ar-SA" sz="1900" b="1" dirty="0" smtClean="0"/>
              <a:t> / </a:t>
            </a:r>
            <a:r>
              <a:rPr lang="ar-SA" sz="1900" b="1" dirty="0" err="1" smtClean="0"/>
              <a:t>ميكرولتر) =</a:t>
            </a:r>
            <a:r>
              <a:rPr lang="ar-SA" sz="1900" b="1" dirty="0" smtClean="0"/>
              <a:t> </a:t>
            </a:r>
            <a:r>
              <a:rPr lang="en-US" sz="1900" b="1" dirty="0" smtClean="0"/>
              <a:t>O.D </a:t>
            </a:r>
            <a:r>
              <a:rPr lang="ar-SA" sz="1900" b="1" dirty="0" smtClean="0"/>
              <a:t>عند 260 </a:t>
            </a:r>
            <a:r>
              <a:rPr lang="ar-SA" sz="1900" b="1" dirty="0" err="1" smtClean="0"/>
              <a:t>نانومتر</a:t>
            </a:r>
            <a:r>
              <a:rPr lang="ar-SA" sz="1900" b="1" dirty="0" smtClean="0"/>
              <a:t> × مرات </a:t>
            </a:r>
            <a:r>
              <a:rPr lang="ar-SA" sz="1900" b="1" dirty="0" err="1" smtClean="0"/>
              <a:t>التخفيف </a:t>
            </a:r>
            <a:r>
              <a:rPr lang="ar-SA" sz="1900" b="1" dirty="0" smtClean="0"/>
              <a:t>× القيمة القياسية.</a:t>
            </a:r>
            <a:endParaRPr lang="en-US" sz="1900" b="1" dirty="0" smtClean="0"/>
          </a:p>
          <a:p>
            <a:pPr>
              <a:buNone/>
            </a:pPr>
            <a:r>
              <a:rPr lang="ar-SA" sz="1900" b="1" dirty="0" smtClean="0"/>
              <a:t>إذا كان </a:t>
            </a:r>
            <a:r>
              <a:rPr lang="en-US" sz="1900" b="1" dirty="0" smtClean="0"/>
              <a:t>O.D260 </a:t>
            </a:r>
            <a:r>
              <a:rPr lang="ar-SA" sz="1900" b="1" dirty="0" smtClean="0"/>
              <a:t>يساوي </a:t>
            </a:r>
            <a:r>
              <a:rPr lang="ar-SA" sz="1900" b="1" dirty="0" err="1" smtClean="0"/>
              <a:t>1.00 </a:t>
            </a:r>
            <a:r>
              <a:rPr lang="ar-SA" sz="1900" b="1" dirty="0" smtClean="0"/>
              <a:t>، فإنه يعادل 50 </a:t>
            </a:r>
            <a:r>
              <a:rPr lang="ar-SA" sz="1900" b="1" dirty="0" err="1" smtClean="0"/>
              <a:t>ميكروغرام</a:t>
            </a:r>
            <a:r>
              <a:rPr lang="ar-SA" sz="1900" b="1" dirty="0" smtClean="0"/>
              <a:t> من الحمض النووي لكل </a:t>
            </a:r>
            <a:r>
              <a:rPr lang="ar-SA" sz="1900" b="1" dirty="0" err="1" smtClean="0"/>
              <a:t>مل </a:t>
            </a:r>
            <a:r>
              <a:rPr lang="ar-SA" sz="1900" b="1" dirty="0" smtClean="0"/>
              <a:t>(قياسي)</a:t>
            </a:r>
            <a:r>
              <a:rPr lang="ar-SA" sz="2000" dirty="0" smtClean="0"/>
              <a:t> </a:t>
            </a:r>
            <a:r>
              <a:rPr lang="ar-SA" sz="2000" b="1" dirty="0" smtClean="0"/>
              <a:t>نحن نأخذ 50 </a:t>
            </a:r>
            <a:r>
              <a:rPr lang="ar-SA" sz="2000" b="1" dirty="0" err="1" smtClean="0"/>
              <a:t>ميكرولتر</a:t>
            </a:r>
            <a:r>
              <a:rPr lang="ar-SA" sz="2000" b="1" dirty="0" smtClean="0"/>
              <a:t> من الحمض النووي في 1 مل محلول المنظم  </a:t>
            </a:r>
            <a:r>
              <a:rPr lang="en-US" sz="2000" b="1" dirty="0" smtClean="0"/>
              <a:t>TE </a:t>
            </a:r>
            <a:r>
              <a:rPr lang="ar-SA" sz="2000" b="1" dirty="0" smtClean="0"/>
              <a:t>، مما يعني أنه مخفف 20 </a:t>
            </a:r>
            <a:r>
              <a:rPr lang="ar-SA" sz="2000" b="1" dirty="0" err="1" smtClean="0"/>
              <a:t>مرة .</a:t>
            </a:r>
            <a:endParaRPr lang="en-US" sz="2000" b="1" dirty="0" smtClean="0"/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endParaRPr lang="ar-SA" sz="19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18448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60648"/>
            <a:ext cx="7498080" cy="3024336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GB" sz="2000" b="1" u="sng" dirty="0" smtClean="0">
                <a:solidFill>
                  <a:srgbClr val="00B050"/>
                </a:solidFill>
              </a:rPr>
              <a:t>For example:</a:t>
            </a:r>
            <a:endParaRPr lang="en-US" sz="2000" b="1" u="sng" dirty="0" smtClean="0">
              <a:solidFill>
                <a:srgbClr val="00B050"/>
              </a:solidFill>
            </a:endParaRPr>
          </a:p>
          <a:p>
            <a:pPr algn="l">
              <a:buNone/>
            </a:pPr>
            <a:r>
              <a:rPr lang="en-GB" sz="2000" b="1" dirty="0" smtClean="0"/>
              <a:t>if the spectrophotometer reading is 0.112 (say), </a:t>
            </a:r>
            <a:endParaRPr lang="ar-SA" sz="2000" b="1" dirty="0" smtClean="0"/>
          </a:p>
          <a:p>
            <a:pPr algn="l">
              <a:buNone/>
            </a:pPr>
            <a:r>
              <a:rPr lang="en-GB" sz="2000" b="1" u="sng" dirty="0" smtClean="0">
                <a:solidFill>
                  <a:srgbClr val="00B050"/>
                </a:solidFill>
              </a:rPr>
              <a:t>then the concentration of DNA is calculated as, </a:t>
            </a:r>
            <a:endParaRPr lang="en-US" sz="2000" b="1" u="sng" dirty="0" smtClean="0">
              <a:solidFill>
                <a:srgbClr val="00B050"/>
              </a:solidFill>
            </a:endParaRPr>
          </a:p>
          <a:p>
            <a:pPr algn="l">
              <a:buNone/>
            </a:pPr>
            <a:r>
              <a:rPr lang="en-GB" sz="2000" b="1" dirty="0" smtClean="0"/>
              <a:t>DNA concentration (µg/µl) = 0.112 × 20 × 50= 112 µg/ml.</a:t>
            </a:r>
            <a:endParaRPr lang="en-US" sz="2000" b="1" dirty="0" smtClean="0"/>
          </a:p>
          <a:p>
            <a:pPr algn="l">
              <a:buNone/>
            </a:pPr>
            <a:r>
              <a:rPr lang="en-GB" sz="2000" b="1" dirty="0" smtClean="0"/>
              <a:t>Most DNA extracts are not reasonably pure and therefore estimates of concentration using </a:t>
            </a:r>
            <a:r>
              <a:rPr lang="en-GB" sz="2000" b="1" dirty="0" err="1" smtClean="0"/>
              <a:t>spectrophotometric</a:t>
            </a:r>
            <a:r>
              <a:rPr lang="en-GB" sz="2000" b="1" dirty="0" smtClean="0"/>
              <a:t> measurements of UV absorption may be misleading because of the interference by RNA or non-nucleic acids contaminants.</a:t>
            </a:r>
            <a:endParaRPr lang="en-US" sz="2000" b="1" dirty="0" smtClean="0"/>
          </a:p>
          <a:p>
            <a:endParaRPr lang="ar-SA" sz="2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3151422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مثال :</a:t>
            </a:r>
            <a:endParaRPr kumimoji="0" lang="en-U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اذا كانت قراءة مقياس الطيف الضوئي  عند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O.D260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 0.112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نانوميتر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A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فسيتم حساب تركيز الحمض النووي على </a:t>
            </a:r>
            <a:r>
              <a:rPr kumimoji="0" lang="ar-SA" sz="24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أنه </a:t>
            </a:r>
            <a:r>
              <a:rPr kumimoji="0" lang="ar-SA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تركيز الحمض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النووي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ميكروغرام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/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ميكرولتر)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0.112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×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20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×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50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 112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ميكروغرام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/ مل.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معظم مستخلصات الحمض النووي ليست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نقية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وبالتالي فإن تقديرات التركيز باستخدام قياسات الطيف الضوئي لامتصاص الأشعة فوق البنفسجية قد تكون مضللة بسبب التداخل بواسطة ملوثات الحمض النووي الريبي أو الأحماض غير النووية.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6685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836712"/>
            <a:ext cx="7498080" cy="48006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In this case</a:t>
            </a:r>
            <a:r>
              <a:rPr lang="en-GB" sz="2400" b="1" dirty="0" smtClean="0"/>
              <a:t>, quantification of the DNA can be achieved by running the DNA samples on 1 % </a:t>
            </a:r>
            <a:r>
              <a:rPr lang="en-GB" sz="2400" b="1" dirty="0" err="1" smtClean="0"/>
              <a:t>agarose</a:t>
            </a:r>
            <a:r>
              <a:rPr lang="en-GB" sz="2400" b="1" dirty="0" smtClean="0"/>
              <a:t> gel stained with </a:t>
            </a:r>
            <a:r>
              <a:rPr lang="en-GB" sz="2400" b="1" dirty="0" err="1" smtClean="0"/>
              <a:t>ethidium</a:t>
            </a:r>
            <a:r>
              <a:rPr lang="en-GB" sz="2400" b="1" dirty="0" smtClean="0"/>
              <a:t> bromide (0.5 </a:t>
            </a:r>
            <a:endParaRPr lang="ar-SA" sz="2400" b="1" dirty="0" smtClean="0"/>
          </a:p>
          <a:p>
            <a:pPr algn="l">
              <a:buNone/>
            </a:pPr>
            <a:r>
              <a:rPr lang="en-GB" sz="2400" b="1" dirty="0" smtClean="0"/>
              <a:t>µg/ml). </a:t>
            </a:r>
            <a:endParaRPr lang="en-US" sz="2400" b="1" dirty="0" smtClean="0"/>
          </a:p>
          <a:p>
            <a:endParaRPr lang="ar-SA" sz="2800" b="1" dirty="0" smtClean="0"/>
          </a:p>
          <a:p>
            <a:endParaRPr lang="ar-SA" sz="2800" b="1" dirty="0" smtClean="0"/>
          </a:p>
          <a:p>
            <a:pPr>
              <a:buNone/>
            </a:pPr>
            <a:r>
              <a:rPr lang="ar-SA" sz="2800" b="1" dirty="0" smtClean="0"/>
              <a:t>في هذه </a:t>
            </a:r>
            <a:r>
              <a:rPr lang="ar-SA" sz="2800" b="1" dirty="0" err="1" smtClean="0"/>
              <a:t>الحالة </a:t>
            </a:r>
            <a:r>
              <a:rPr lang="ar-SA" sz="2800" b="1" dirty="0" smtClean="0"/>
              <a:t>، يمكن </a:t>
            </a:r>
            <a:r>
              <a:rPr lang="ar-SA" sz="2800" b="1" dirty="0" smtClean="0">
                <a:solidFill>
                  <a:srgbClr val="00B050"/>
                </a:solidFill>
              </a:rPr>
              <a:t>تحقيق القياس الكمي </a:t>
            </a:r>
            <a:r>
              <a:rPr lang="ar-SA" sz="2800" b="1" dirty="0" smtClean="0"/>
              <a:t>للحمض النووي عن طريق تشغيل عينات الحمض النووي على 1٪ جل </a:t>
            </a:r>
            <a:r>
              <a:rPr lang="ar-SA" sz="2800" b="1" dirty="0" err="1" smtClean="0"/>
              <a:t>أجاروز</a:t>
            </a:r>
            <a:r>
              <a:rPr lang="ar-SA" sz="2800" b="1" dirty="0" smtClean="0"/>
              <a:t> ملونه </a:t>
            </a:r>
            <a:r>
              <a:rPr lang="ar-SA" sz="2800" b="1" dirty="0" err="1" smtClean="0"/>
              <a:t>ببروميد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إيثيديوم</a:t>
            </a:r>
            <a:r>
              <a:rPr lang="ar-SA" sz="2800" b="1" dirty="0" smtClean="0"/>
              <a:t> (0.5 </a:t>
            </a:r>
            <a:r>
              <a:rPr lang="ar-SA" sz="2800" b="1" dirty="0" err="1" smtClean="0"/>
              <a:t>ميكروغرام</a:t>
            </a:r>
            <a:r>
              <a:rPr lang="ar-SA" sz="2800" b="1" dirty="0" smtClean="0"/>
              <a:t> / مل</a:t>
            </a:r>
            <a:r>
              <a:rPr lang="ar-SA" sz="2800" b="1" dirty="0" err="1" smtClean="0"/>
              <a:t>).</a:t>
            </a:r>
            <a:endParaRPr lang="en-US" sz="2800" b="1" dirty="0" smtClean="0"/>
          </a:p>
          <a:p>
            <a:pPr>
              <a:buNone/>
            </a:pPr>
            <a:r>
              <a:rPr lang="ar-SA" sz="2800" b="1" dirty="0" smtClean="0"/>
              <a:t> </a:t>
            </a:r>
            <a:endParaRPr lang="en-US" sz="2800" b="1" dirty="0" smtClean="0"/>
          </a:p>
          <a:p>
            <a:pPr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/>
              </a:rPr>
              <a:t>Procedure for </a:t>
            </a:r>
            <a:r>
              <a:rPr lang="en-GB" sz="2400" b="1" dirty="0" err="1" smtClean="0">
                <a:solidFill>
                  <a:srgbClr val="C00000"/>
                </a:solidFill>
                <a:effectLst/>
              </a:rPr>
              <a:t>Spectrophotometre</a:t>
            </a:r>
            <a:r>
              <a:rPr lang="en-GB" sz="2400" b="1" dirty="0" smtClean="0">
                <a:solidFill>
                  <a:srgbClr val="C00000"/>
                </a:solidFill>
                <a:effectLst/>
              </a:rPr>
              <a:t> measurement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ar-SA" sz="2400" b="1" dirty="0" smtClean="0">
                <a:solidFill>
                  <a:srgbClr val="C00000"/>
                </a:solidFill>
              </a:rPr>
              <a:t>إجراء قياس الطيف </a:t>
            </a:r>
            <a:r>
              <a:rPr lang="ar-SA" sz="2400" b="1" dirty="0" err="1" smtClean="0">
                <a:solidFill>
                  <a:srgbClr val="C00000"/>
                </a:solidFill>
              </a:rPr>
              <a:t>الضوئي :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lvl="0" algn="l" rtl="0">
              <a:buNone/>
            </a:pPr>
            <a:r>
              <a:rPr lang="en-GB" sz="2400" b="1" dirty="0" smtClean="0"/>
              <a:t>1- Switch on the spectrophotometer and allow warming up.</a:t>
            </a:r>
            <a:endParaRPr lang="en-US" sz="2400" b="1" dirty="0" smtClean="0"/>
          </a:p>
          <a:p>
            <a:pPr lvl="0" algn="l">
              <a:buNone/>
            </a:pPr>
            <a:r>
              <a:rPr lang="en-GB" sz="2400" b="1" dirty="0" smtClean="0"/>
              <a:t>2- Turn on the mode to UV.</a:t>
            </a:r>
            <a:endParaRPr lang="en-US" sz="2400" b="1" dirty="0" smtClean="0"/>
          </a:p>
          <a:p>
            <a:pPr lvl="0" algn="l">
              <a:buNone/>
            </a:pPr>
            <a:r>
              <a:rPr lang="en-GB" sz="2400" b="1" dirty="0" smtClean="0"/>
              <a:t>3-Set the wavelength to 280 nm.</a:t>
            </a:r>
            <a:endParaRPr lang="en-US" sz="2400" b="1" dirty="0" smtClean="0"/>
          </a:p>
          <a:p>
            <a:pPr lvl="0" algn="l">
              <a:buNone/>
            </a:pPr>
            <a:r>
              <a:rPr lang="en-GB" sz="2400" b="1" dirty="0" smtClean="0"/>
              <a:t>4- Wash the </a:t>
            </a:r>
            <a:r>
              <a:rPr lang="en-GB" sz="2400" b="1" dirty="0" err="1" smtClean="0"/>
              <a:t>cuvette</a:t>
            </a:r>
            <a:r>
              <a:rPr lang="en-GB" sz="2400" b="1" dirty="0" smtClean="0"/>
              <a:t> with distilled H2O. Dry with </a:t>
            </a:r>
            <a:r>
              <a:rPr lang="en-GB" sz="2400" b="1" dirty="0" err="1" smtClean="0"/>
              <a:t>tisuue</a:t>
            </a:r>
            <a:r>
              <a:rPr lang="en-GB" sz="2400" b="1" dirty="0" smtClean="0"/>
              <a:t>.</a:t>
            </a:r>
            <a:endParaRPr lang="en-US" sz="2400" b="1" dirty="0" smtClean="0"/>
          </a:p>
          <a:p>
            <a:pPr algn="l">
              <a:buNone/>
            </a:pPr>
            <a:endParaRPr lang="ar-SA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59632" y="4221088"/>
            <a:ext cx="75598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 قم بتشغيل مقياس الطيف الضوئي.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قم بتشغيل الوضع على الأشعة فوق البنفسجية.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تعيين الطول الموجي إلى 280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نانومتر.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اغسل الخليه الزجاجيه   باستخدام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H2O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المقطر.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يجفف باستخدام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المناديل .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2224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88640"/>
            <a:ext cx="7848872" cy="2557264"/>
          </a:xfrm>
        </p:spPr>
        <p:txBody>
          <a:bodyPr/>
          <a:lstStyle/>
          <a:p>
            <a:pPr lvl="0" algn="l" rtl="0">
              <a:buNone/>
            </a:pPr>
            <a:r>
              <a:rPr lang="en-GB" sz="2000" b="1" dirty="0" smtClean="0"/>
              <a:t>5-using a micropipette, clean the inside of the </a:t>
            </a:r>
            <a:r>
              <a:rPr lang="en-GB" sz="2000" b="1" dirty="0" err="1" smtClean="0"/>
              <a:t>cuvette</a:t>
            </a:r>
            <a:r>
              <a:rPr lang="en-GB" sz="2000" b="1" dirty="0" smtClean="0"/>
              <a:t> by TE buffer.</a:t>
            </a:r>
            <a:endParaRPr lang="en-US" sz="2000" b="1" dirty="0" smtClean="0"/>
          </a:p>
          <a:p>
            <a:pPr lvl="0" algn="l">
              <a:buNone/>
            </a:pPr>
            <a:r>
              <a:rPr lang="en-GB" sz="2000" b="1" dirty="0" smtClean="0"/>
              <a:t>6-Insert the cell containing 100 µl of TE into chamber.</a:t>
            </a:r>
            <a:endParaRPr lang="en-US" sz="2000" b="1" dirty="0" smtClean="0"/>
          </a:p>
          <a:p>
            <a:pPr lvl="0" algn="l">
              <a:buNone/>
            </a:pPr>
            <a:r>
              <a:rPr lang="en-GB" sz="2000" b="1" dirty="0" smtClean="0"/>
              <a:t>7-Set the reading to zero.</a:t>
            </a:r>
            <a:endParaRPr lang="en-US" sz="2000" b="1" dirty="0" smtClean="0"/>
          </a:p>
          <a:p>
            <a:pPr lvl="0" algn="l">
              <a:buNone/>
            </a:pPr>
            <a:r>
              <a:rPr lang="en-GB" sz="2000" b="1" dirty="0" smtClean="0"/>
              <a:t>8-Set wavelength to 260 and then set the reading to zero.</a:t>
            </a:r>
            <a:endParaRPr lang="en-US" sz="2000" b="1" dirty="0" smtClean="0"/>
          </a:p>
          <a:p>
            <a:pPr lvl="0" algn="l">
              <a:buNone/>
            </a:pPr>
            <a:r>
              <a:rPr lang="en-GB" sz="2000" b="1" dirty="0" smtClean="0"/>
              <a:t>9- Remove the </a:t>
            </a:r>
            <a:r>
              <a:rPr lang="en-GB" sz="2000" b="1" dirty="0" err="1" smtClean="0"/>
              <a:t>cuvette</a:t>
            </a:r>
            <a:r>
              <a:rPr lang="en-GB" sz="2000" b="1" dirty="0" smtClean="0"/>
              <a:t> from its compartment and discard the TE.</a:t>
            </a:r>
            <a:endParaRPr lang="en-US" sz="2000" b="1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31640" y="2746957"/>
            <a:ext cx="76318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5- باستخدام ماصة صغيرة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ماكروببت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يتم تنظيف الخلايا الزجاجيه   بواسطة بفر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أدخل الخلية  الزجاجيه التي تحتوي على 100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ميكرولتر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في الجهاز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السبكتروفوتوميتر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7.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اضبط القراءة على الصفر.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8.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اضبط الطول الموجي على 260 ثم اضبط القراءة على صفر.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9.اخرج الخليه الزجاجيه  من الجهاز  وتخلص من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9791" y="11624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260648"/>
            <a:ext cx="7498080" cy="2160240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GB" sz="2400" b="1" dirty="0" smtClean="0"/>
              <a:t>10-Add 5.0 µI of the DNA sample in the </a:t>
            </a:r>
            <a:r>
              <a:rPr lang="en-GB" sz="2400" b="1" dirty="0" err="1" smtClean="0"/>
              <a:t>cuvette</a:t>
            </a:r>
            <a:r>
              <a:rPr lang="en-GB" sz="2400" b="1" dirty="0" smtClean="0"/>
              <a:t>. </a:t>
            </a:r>
            <a:endParaRPr lang="en-US" sz="2400" b="1" dirty="0" smtClean="0"/>
          </a:p>
          <a:p>
            <a:pPr lvl="0" algn="l">
              <a:buNone/>
            </a:pPr>
            <a:r>
              <a:rPr lang="en-GB" sz="2400" b="1" dirty="0" smtClean="0"/>
              <a:t>11-Add 95 µl of TE. Mix solution thoroughly.</a:t>
            </a:r>
            <a:endParaRPr lang="en-US" sz="2400" b="1" dirty="0" smtClean="0"/>
          </a:p>
          <a:p>
            <a:pPr lvl="0" algn="l">
              <a:buNone/>
            </a:pPr>
            <a:r>
              <a:rPr lang="en-US" sz="2400" b="1" dirty="0" smtClean="0"/>
              <a:t>12- </a:t>
            </a:r>
            <a:r>
              <a:rPr lang="en-GB" sz="2400" b="1" dirty="0" smtClean="0"/>
              <a:t>Insert the </a:t>
            </a:r>
            <a:r>
              <a:rPr lang="en-GB" sz="2400" b="1" dirty="0" err="1" smtClean="0"/>
              <a:t>cuvette</a:t>
            </a:r>
            <a:r>
              <a:rPr lang="en-GB" sz="2400" b="1" dirty="0" smtClean="0"/>
              <a:t> into the sample compartment and close the cover tightly.</a:t>
            </a:r>
            <a:endParaRPr lang="en-US" sz="2400" b="1" dirty="0" smtClean="0"/>
          </a:p>
          <a:p>
            <a:pPr algn="l">
              <a:buNone/>
            </a:pPr>
            <a:endParaRPr lang="ar-SA" sz="24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2492896"/>
            <a:ext cx="77038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10- أضف 5.0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µI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لتر من عينة الحمض النووي في الخلية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الزجاجيه 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11.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إضافة 95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ميكرولتر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TE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امزج المحلول جيدًا.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12.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أدخل الخلية الزجاجيه في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حجيرة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العينة وأغلق الغطاء بإحكام.</a:t>
            </a: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15576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88640"/>
            <a:ext cx="7498080" cy="2952328"/>
          </a:xfrm>
        </p:spPr>
        <p:txBody>
          <a:bodyPr>
            <a:normAutofit/>
          </a:bodyPr>
          <a:lstStyle/>
          <a:p>
            <a:pPr lvl="0" algn="l" rtl="0">
              <a:buNone/>
            </a:pPr>
            <a:r>
              <a:rPr lang="en-GB" sz="2000" b="1" dirty="0" smtClean="0"/>
              <a:t>13-Read the OD value directly from the screen. This gives the DNA concentration when multiplied by 1000. That is, if OD equals 0.200 then DNA concentration equals 0.200 x 50 x 20 = 200 µg/ml (50 because 1 unit OD corresponds to a concentration of 50 µg/ml and 20 because the DNA solution was diluted 20 X).</a:t>
            </a:r>
            <a:endParaRPr lang="en-US" sz="2000" b="1" dirty="0" smtClean="0"/>
          </a:p>
          <a:p>
            <a:pPr algn="l">
              <a:buNone/>
            </a:pPr>
            <a:r>
              <a:rPr lang="en-GB" sz="2000" b="1" dirty="0" smtClean="0">
                <a:solidFill>
                  <a:srgbClr val="00B050"/>
                </a:solidFill>
              </a:rPr>
              <a:t>To assess purity of the samples: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0" algn="l">
              <a:buNone/>
            </a:pPr>
            <a:r>
              <a:rPr lang="en-GB" sz="2000" b="1" dirty="0" smtClean="0"/>
              <a:t>14-Read the OD at 280 nm.</a:t>
            </a:r>
            <a:endParaRPr lang="en-US" sz="2000" b="1" dirty="0" smtClean="0"/>
          </a:p>
          <a:p>
            <a:endParaRPr lang="ar-SA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2924944"/>
            <a:ext cx="8100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اقرأ قيمة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O.D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مباشرة من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الشاشة.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وهذا يعطي تركيز الحمض النووي عند ضربه في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1000.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أي إذا كان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O.D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يساوي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0.200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فإن تركيز الحمض النووي يساوي 0.200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50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20=200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ميكروغرام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/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مل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(50 لأن وحدة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O.D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تتوافق مع تركيز 50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ميكروغرام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/ مل و 20 لأن تم تخفيف محلول الحمض النووي 20 مره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X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لتقييم نقاء العينات: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14.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قراءة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O.D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عند  280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نانومتر.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136" y="1988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14709</TotalTime>
  <Words>1079</Words>
  <Application>Microsoft Office PowerPoint</Application>
  <PresentationFormat>On-screen Show (4:3)</PresentationFormat>
  <Paragraphs>69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Majalla UI</vt:lpstr>
      <vt:lpstr>Verdana</vt:lpstr>
      <vt:lpstr>Wingdings 2</vt:lpstr>
      <vt:lpstr>انقلاب</vt:lpstr>
      <vt:lpstr>DNA Quantification </vt:lpstr>
      <vt:lpstr>PowerPoint Presentation</vt:lpstr>
      <vt:lpstr>Checking the quality by spectrophotometer method  التحقق من الجودة الاستخلاص  بطريقة مقياس الطيف الضوئي </vt:lpstr>
      <vt:lpstr>PowerPoint Presentation</vt:lpstr>
      <vt:lpstr>PowerPoint Presentation</vt:lpstr>
      <vt:lpstr>Procedure for Spectrophotometre measurement إجراء قياس الطيف الضوئي 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Quantification </dc:title>
  <dc:creator>a</dc:creator>
  <cp:lastModifiedBy>maha abanomai</cp:lastModifiedBy>
  <cp:revision>25</cp:revision>
  <dcterms:created xsi:type="dcterms:W3CDTF">2020-09-11T06:52:24Z</dcterms:created>
  <dcterms:modified xsi:type="dcterms:W3CDTF">2020-10-12T15:05:01Z</dcterms:modified>
</cp:coreProperties>
</file>