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7"/>
  </p:notesMasterIdLst>
  <p:sldIdLst>
    <p:sldId id="284" r:id="rId2"/>
    <p:sldId id="260" r:id="rId3"/>
    <p:sldId id="283" r:id="rId4"/>
    <p:sldId id="295" r:id="rId5"/>
    <p:sldId id="302" r:id="rId6"/>
    <p:sldId id="298" r:id="rId7"/>
    <p:sldId id="299" r:id="rId8"/>
    <p:sldId id="300" r:id="rId9"/>
    <p:sldId id="301" r:id="rId10"/>
    <p:sldId id="303" r:id="rId11"/>
    <p:sldId id="296" r:id="rId12"/>
    <p:sldId id="297" r:id="rId13"/>
    <p:sldId id="304" r:id="rId14"/>
    <p:sldId id="305" r:id="rId15"/>
    <p:sldId id="286" r:id="rId16"/>
    <p:sldId id="287" r:id="rId17"/>
    <p:sldId id="288" r:id="rId18"/>
    <p:sldId id="289" r:id="rId19"/>
    <p:sldId id="306" r:id="rId20"/>
    <p:sldId id="290" r:id="rId21"/>
    <p:sldId id="291" r:id="rId22"/>
    <p:sldId id="292" r:id="rId23"/>
    <p:sldId id="293" r:id="rId24"/>
    <p:sldId id="294" r:id="rId25"/>
    <p:sldId id="282" r:id="rId26"/>
  </p:sldIdLst>
  <p:sldSz cx="9144000" cy="6858000" type="screen4x3"/>
  <p:notesSz cx="6858000" cy="9144000"/>
  <p:custDataLst>
    <p:tags r:id="rId28"/>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05B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192956-203B-47E5-9889-44F387AC1BA8}" type="datetimeFigureOut">
              <a:rPr lang="en-US" smtClean="0"/>
              <a:pPr/>
              <a:t>9/11/2018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682916-9884-4D68-9D27-5C8A370DB7DA}" type="slidenum">
              <a:rPr lang="en-US" smtClean="0"/>
              <a:pPr/>
              <a:t>‹#›</a:t>
            </a:fld>
            <a:endParaRPr lang="en-US"/>
          </a:p>
        </p:txBody>
      </p:sp>
    </p:spTree>
    <p:extLst>
      <p:ext uri="{BB962C8B-B14F-4D97-AF65-F5344CB8AC3E}">
        <p14:creationId xmlns:p14="http://schemas.microsoft.com/office/powerpoint/2010/main" xmlns="" val="2025262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DCA8C4-A4E7-4D1B-8C7F-40EE90B1A0C2}" type="slidenum">
              <a:rPr lang="en-US"/>
              <a:pPr/>
              <a:t>15</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4030348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081DAC-6096-413E-9E3A-C65C55E730FA}" type="slidenum">
              <a:rPr lang="en-US"/>
              <a:pPr/>
              <a:t>16</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xmlns="" val="386800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B2ABB4-D759-4031-ADEF-EA70AB1E4894}" type="slidenum">
              <a:rPr lang="en-US"/>
              <a:pPr/>
              <a:t>17</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4052175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291822-FB1E-4133-B15E-FFF06FED0386}" type="slidenum">
              <a:rPr lang="en-US"/>
              <a:pPr/>
              <a:t>18</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2971823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682916-9884-4D68-9D27-5C8A370DB7DA}" type="slidenum">
              <a:rPr lang="en-US" smtClean="0"/>
              <a:pPr/>
              <a:t>19</a:t>
            </a:fld>
            <a:endParaRPr lang="en-US"/>
          </a:p>
        </p:txBody>
      </p:sp>
    </p:spTree>
    <p:extLst>
      <p:ext uri="{BB962C8B-B14F-4D97-AF65-F5344CB8AC3E}">
        <p14:creationId xmlns:p14="http://schemas.microsoft.com/office/powerpoint/2010/main" xmlns="" val="2709404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174F50-1733-4DD7-9275-8A6ECF8A3A79}" type="slidenum">
              <a:rPr lang="en-US"/>
              <a:pPr/>
              <a:t>20</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942786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24073B-B01A-4E73-946D-C3B2FB7C52B4}" type="slidenum">
              <a:rPr lang="en-US"/>
              <a:pPr/>
              <a:t>21</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628549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A29C1C-0BD6-4D13-89AF-A63127C3E360}" type="slidenum">
              <a:rPr lang="en-US"/>
              <a:pPr/>
              <a:t>22</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587676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048D9E-F25A-4601-B043-292ED431D86B}" type="slidenum">
              <a:rPr lang="en-US"/>
              <a:pPr/>
              <a:t>24</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797215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9B1A2EC3-DE63-414F-937E-3762F8838D06}"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6A02F469-276C-4C54-BE8F-42BCF1E6B9C7}"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9138" y="228600"/>
            <a:ext cx="1878012"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5100" y="228600"/>
            <a:ext cx="5481638"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D7FD87F-0B02-460F-B596-48CCF342B037}"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EB6298-F1C6-401A-AD17-9034E9148B2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083BE977-80A6-4A27-9D13-644FDC77ABD1}"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241D779-77EF-4F55-97B2-7E15F39225E3}"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100"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60975"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8DC8DFD5-B529-4049-9DE3-B4E1D384DEE9}"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3E48D649-B70B-42F1-942E-53093154B184}"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84753BB6-FD85-4AE2-8997-41F404973EF6}"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DABEC5DF-4F28-457A-851B-2881C0069A39}"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9204B13B-0902-4D03-84C6-091EA29A662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F93FA80C-3F6A-41C0-85F1-3C5CE2835C5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defRPr/>
            </a:pPr>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defRPr/>
            </a:pPr>
            <a:endParaRPr lang="en-US"/>
          </a:p>
        </p:txBody>
      </p:sp>
      <p:sp>
        <p:nvSpPr>
          <p:cNvPr id="16" name="Oval 15"/>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1">
              <a:defRPr/>
            </a:pPr>
            <a:endParaRPr lang="en-US"/>
          </a:p>
        </p:txBody>
      </p:sp>
      <p:sp>
        <p:nvSpPr>
          <p:cNvPr id="17" name="Oval 16"/>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1">
              <a:defRPr/>
            </a:pPr>
            <a:endParaRPr lang="en-US"/>
          </a:p>
        </p:txBody>
      </p:sp>
      <p:sp>
        <p:nvSpPr>
          <p:cNvPr id="5" name="Title Placeholder 4"/>
          <p:cNvSpPr>
            <a:spLocks noGrp="1"/>
          </p:cNvSpPr>
          <p:nvPr>
            <p:ph type="title"/>
          </p:nvPr>
        </p:nvSpPr>
        <p:spPr>
          <a:xfrm>
            <a:off x="1447800" y="228600"/>
            <a:ext cx="7499350" cy="1143000"/>
          </a:xfrm>
          <a:prstGeom prst="rect">
            <a:avLst/>
          </a:prstGeom>
        </p:spPr>
        <p:txBody>
          <a:bodyPr anchor="ctr">
            <a:normAutofit/>
          </a:bodyPr>
          <a:lstStyle>
            <a:extLst/>
          </a:lstStyle>
          <a:p>
            <a:r>
              <a:rPr lang="en-US" smtClean="0"/>
              <a:t>Click to edit Master title style</a:t>
            </a:r>
            <a:endParaRPr lang="en-US"/>
          </a:p>
        </p:txBody>
      </p:sp>
      <p:sp>
        <p:nvSpPr>
          <p:cNvPr id="18450"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 name="Date Placeholder 6"/>
          <p:cNvSpPr>
            <a:spLocks noGrp="1"/>
          </p:cNvSpPr>
          <p:nvPr>
            <p:ph type="dt" sz="half" idx="2"/>
          </p:nvPr>
        </p:nvSpPr>
        <p:spPr>
          <a:xfrm>
            <a:off x="3581400" y="6305550"/>
            <a:ext cx="2133600" cy="476250"/>
          </a:xfrm>
          <a:prstGeom prst="rect">
            <a:avLst/>
          </a:prstGeom>
        </p:spPr>
        <p:txBody>
          <a:bodyPr anchor="b"/>
          <a:lstStyle>
            <a:lvl1pPr algn="r" rtl="1">
              <a:defRPr sz="1200">
                <a:solidFill>
                  <a:schemeClr val="bg2">
                    <a:shade val="50000"/>
                    <a:satMod val="200000"/>
                  </a:schemeClr>
                </a:solidFill>
                <a:latin typeface="Arial" charset="0"/>
                <a:cs typeface="Arial" charset="0"/>
              </a:defRPr>
            </a:lvl1pPr>
            <a:extLst/>
          </a:lstStyle>
          <a:p>
            <a:pPr>
              <a:defRPr/>
            </a:pPr>
            <a:endParaRPr lang="en-US"/>
          </a:p>
        </p:txBody>
      </p:sp>
      <p:sp>
        <p:nvSpPr>
          <p:cNvPr id="21" name="Footer Placeholder 19"/>
          <p:cNvSpPr>
            <a:spLocks noGrp="1"/>
          </p:cNvSpPr>
          <p:nvPr>
            <p:ph type="ftr" sz="quarter" idx="3"/>
          </p:nvPr>
        </p:nvSpPr>
        <p:spPr>
          <a:xfrm>
            <a:off x="5715000" y="6305550"/>
            <a:ext cx="2895600" cy="476250"/>
          </a:xfrm>
          <a:prstGeom prst="rect">
            <a:avLst/>
          </a:prstGeom>
        </p:spPr>
        <p:txBody>
          <a:bodyPr anchor="b"/>
          <a:lstStyle>
            <a:lvl1pPr rtl="1">
              <a:defRPr sz="1200">
                <a:solidFill>
                  <a:schemeClr val="bg2">
                    <a:shade val="50000"/>
                    <a:satMod val="200000"/>
                  </a:schemeClr>
                </a:solidFill>
                <a:latin typeface="Arial" charset="0"/>
                <a:cs typeface="Arial" charset="0"/>
              </a:defRPr>
            </a:lvl1pPr>
            <a:extLst/>
          </a:lstStyle>
          <a:p>
            <a:pPr>
              <a:defRPr/>
            </a:pPr>
            <a:endParaRPr lang="en-US"/>
          </a:p>
        </p:txBody>
      </p:sp>
      <p:sp>
        <p:nvSpPr>
          <p:cNvPr id="23" name="Slide Number Placeholder 9"/>
          <p:cNvSpPr>
            <a:spLocks noGrp="1"/>
          </p:cNvSpPr>
          <p:nvPr>
            <p:ph type="sldNum" sz="quarter" idx="4"/>
          </p:nvPr>
        </p:nvSpPr>
        <p:spPr>
          <a:xfrm>
            <a:off x="8613775" y="6305550"/>
            <a:ext cx="457200" cy="476250"/>
          </a:xfrm>
          <a:prstGeom prst="rect">
            <a:avLst/>
          </a:prstGeom>
        </p:spPr>
        <p:txBody>
          <a:bodyPr anchor="b"/>
          <a:lstStyle>
            <a:lvl1pPr algn="ctr" rtl="1">
              <a:defRPr sz="1200">
                <a:solidFill>
                  <a:schemeClr val="bg2">
                    <a:shade val="50000"/>
                    <a:satMod val="200000"/>
                  </a:schemeClr>
                </a:solidFill>
                <a:latin typeface="Arial" charset="0"/>
                <a:cs typeface="Arial" charset="0"/>
              </a:defRPr>
            </a:lvl1pPr>
            <a:extLst/>
          </a:lstStyle>
          <a:p>
            <a:pPr>
              <a:defRPr/>
            </a:pPr>
            <a:fld id="{8339E214-5169-479E-A900-E9DEE425A4C5}" type="slidenum">
              <a:rPr lang="ar-SA"/>
              <a:pPr>
                <a:defRPr/>
              </a:pPr>
              <a:t>‹#›</a:t>
            </a:fld>
            <a:endParaRPr lang="en-US"/>
          </a:p>
        </p:txBody>
      </p:sp>
      <p:pic>
        <p:nvPicPr>
          <p:cNvPr id="18454" name="Picture 22" descr="ksuLogo"/>
          <p:cNvPicPr>
            <a:picLocks noChangeAspect="1" noChangeArrowheads="1"/>
          </p:cNvPicPr>
          <p:nvPr userDrawn="1"/>
        </p:nvPicPr>
        <p:blipFill>
          <a:blip r:embed="rId15" cstate="print"/>
          <a:srcRect l="7663" t="2370" r="7663" b="5017"/>
          <a:stretch>
            <a:fillRect/>
          </a:stretch>
        </p:blipFill>
        <p:spPr bwMode="auto">
          <a:xfrm>
            <a:off x="0" y="76200"/>
            <a:ext cx="974725" cy="1066800"/>
          </a:xfrm>
          <a:prstGeom prst="rect">
            <a:avLst/>
          </a:prstGeom>
          <a:noFill/>
        </p:spPr>
      </p:pic>
      <p:sp>
        <p:nvSpPr>
          <p:cNvPr id="18455" name="Text Box 23"/>
          <p:cNvSpPr txBox="1">
            <a:spLocks noChangeArrowheads="1"/>
          </p:cNvSpPr>
          <p:nvPr userDrawn="1"/>
        </p:nvSpPr>
        <p:spPr bwMode="auto">
          <a:xfrm>
            <a:off x="6934200" y="381000"/>
            <a:ext cx="2209800" cy="336550"/>
          </a:xfrm>
          <a:prstGeom prst="rect">
            <a:avLst/>
          </a:prstGeom>
          <a:noFill/>
          <a:ln w="9525">
            <a:noFill/>
            <a:miter lim="800000"/>
            <a:headEnd/>
            <a:tailEnd/>
          </a:ln>
          <a:effectLst/>
        </p:spPr>
        <p:txBody>
          <a:bodyPr>
            <a:spAutoFit/>
          </a:bodyPr>
          <a:lstStyle/>
          <a:p>
            <a:pPr>
              <a:spcBef>
                <a:spcPct val="50000"/>
              </a:spcBef>
            </a:pPr>
            <a:r>
              <a:rPr lang="en-US" sz="1600" b="1">
                <a:latin typeface="Times New Roman" pitchFamily="18" charset="0"/>
              </a:rPr>
              <a:t>Industrial Engineering</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l" rtl="0" eaLnBrk="0" fontAlgn="base" hangingPunct="0">
        <a:spcBef>
          <a:spcPct val="0"/>
        </a:spcBef>
        <a:spcAft>
          <a:spcPct val="0"/>
        </a:spcAft>
        <a:defRPr sz="4300">
          <a:solidFill>
            <a:srgbClr val="572314"/>
          </a:solidFill>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ea typeface="Majalla UI"/>
          <a:cs typeface="Majalla UI"/>
        </a:defRPr>
      </a:lvl2pPr>
      <a:lvl3pPr algn="l" rtl="0" eaLnBrk="0" fontAlgn="base" hangingPunct="0">
        <a:spcBef>
          <a:spcPct val="0"/>
        </a:spcBef>
        <a:spcAft>
          <a:spcPct val="0"/>
        </a:spcAft>
        <a:defRPr sz="4300">
          <a:solidFill>
            <a:srgbClr val="572314"/>
          </a:solidFill>
          <a:latin typeface="Gill Sans MT" pitchFamily="34" charset="0"/>
          <a:ea typeface="Majalla UI"/>
          <a:cs typeface="Majalla UI"/>
        </a:defRPr>
      </a:lvl3pPr>
      <a:lvl4pPr algn="l" rtl="0" eaLnBrk="0" fontAlgn="base" hangingPunct="0">
        <a:spcBef>
          <a:spcPct val="0"/>
        </a:spcBef>
        <a:spcAft>
          <a:spcPct val="0"/>
        </a:spcAft>
        <a:defRPr sz="4300">
          <a:solidFill>
            <a:srgbClr val="572314"/>
          </a:solidFill>
          <a:latin typeface="Gill Sans MT" pitchFamily="34" charset="0"/>
          <a:ea typeface="Majalla UI"/>
          <a:cs typeface="Majalla UI"/>
        </a:defRPr>
      </a:lvl4pPr>
      <a:lvl5pPr algn="l" rtl="0" eaLnBrk="0" fontAlgn="base" hangingPunct="0">
        <a:spcBef>
          <a:spcPct val="0"/>
        </a:spcBef>
        <a:spcAft>
          <a:spcPct val="0"/>
        </a:spcAft>
        <a:defRPr sz="4300">
          <a:solidFill>
            <a:srgbClr val="572314"/>
          </a:solidFill>
          <a:latin typeface="Gill Sans MT" pitchFamily="34" charset="0"/>
          <a:ea typeface="Majalla UI"/>
          <a:cs typeface="Majalla UI"/>
        </a:defRPr>
      </a:lvl5pPr>
      <a:lvl6pPr marL="457200" algn="l" rtl="0" eaLnBrk="0" fontAlgn="base" hangingPunct="0">
        <a:spcBef>
          <a:spcPct val="0"/>
        </a:spcBef>
        <a:spcAft>
          <a:spcPct val="0"/>
        </a:spcAft>
        <a:defRPr sz="4300">
          <a:solidFill>
            <a:srgbClr val="572314"/>
          </a:solidFill>
          <a:latin typeface="Gill Sans MT" pitchFamily="34" charset="0"/>
          <a:ea typeface="Majalla UI"/>
          <a:cs typeface="Majalla UI"/>
        </a:defRPr>
      </a:lvl6pPr>
      <a:lvl7pPr marL="914400" algn="l" rtl="0" eaLnBrk="0" fontAlgn="base" hangingPunct="0">
        <a:spcBef>
          <a:spcPct val="0"/>
        </a:spcBef>
        <a:spcAft>
          <a:spcPct val="0"/>
        </a:spcAft>
        <a:defRPr sz="4300">
          <a:solidFill>
            <a:srgbClr val="572314"/>
          </a:solidFill>
          <a:latin typeface="Gill Sans MT" pitchFamily="34" charset="0"/>
          <a:ea typeface="Majalla UI"/>
          <a:cs typeface="Majalla UI"/>
        </a:defRPr>
      </a:lvl7pPr>
      <a:lvl8pPr marL="1371600" algn="l" rtl="0" eaLnBrk="0" fontAlgn="base" hangingPunct="0">
        <a:spcBef>
          <a:spcPct val="0"/>
        </a:spcBef>
        <a:spcAft>
          <a:spcPct val="0"/>
        </a:spcAft>
        <a:defRPr sz="4300">
          <a:solidFill>
            <a:srgbClr val="572314"/>
          </a:solidFill>
          <a:latin typeface="Gill Sans MT" pitchFamily="34" charset="0"/>
          <a:ea typeface="Majalla UI"/>
          <a:cs typeface="Majalla UI"/>
        </a:defRPr>
      </a:lvl8pPr>
      <a:lvl9pPr marL="1828800" algn="l" rtl="0" eaLnBrk="0" fontAlgn="base" hangingPunct="0">
        <a:spcBef>
          <a:spcPct val="0"/>
        </a:spcBef>
        <a:spcAft>
          <a:spcPct val="0"/>
        </a:spcAft>
        <a:defRPr sz="4300">
          <a:solidFill>
            <a:srgbClr val="572314"/>
          </a:solidFill>
          <a:latin typeface="Gill Sans MT" pitchFamily="34" charset="0"/>
          <a:ea typeface="Majalla UI"/>
          <a:cs typeface="Majalla UI"/>
        </a:defRPr>
      </a:lvl9pPr>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a:solidFill>
            <a:schemeClr val="tx1"/>
          </a:solidFill>
          <a:latin typeface="+mn-lt"/>
          <a:ea typeface="+mn-ea"/>
          <a:cs typeface="+mn-cs"/>
        </a:defRPr>
      </a:lvl5pPr>
      <a:lvl6pPr marL="1754188" indent="-182563" algn="l" rtl="0" eaLnBrk="0" fontAlgn="base" hangingPunct="0">
        <a:spcBef>
          <a:spcPct val="20000"/>
        </a:spcBef>
        <a:spcAft>
          <a:spcPct val="0"/>
        </a:spcAft>
        <a:buClr>
          <a:srgbClr val="84AA33"/>
        </a:buClr>
        <a:buFont typeface="Wingdings 2" pitchFamily="18" charset="2"/>
        <a:buChar char=""/>
        <a:defRPr sz="2000">
          <a:solidFill>
            <a:schemeClr val="tx1"/>
          </a:solidFill>
          <a:latin typeface="+mn-lt"/>
          <a:ea typeface="+mn-ea"/>
          <a:cs typeface="+mn-cs"/>
        </a:defRPr>
      </a:lvl6pPr>
      <a:lvl7pPr marL="2211388" indent="-182563" algn="l" rtl="0" eaLnBrk="0" fontAlgn="base" hangingPunct="0">
        <a:spcBef>
          <a:spcPct val="20000"/>
        </a:spcBef>
        <a:spcAft>
          <a:spcPct val="0"/>
        </a:spcAft>
        <a:buClr>
          <a:srgbClr val="84AA33"/>
        </a:buClr>
        <a:buFont typeface="Wingdings 2" pitchFamily="18" charset="2"/>
        <a:buChar char=""/>
        <a:defRPr sz="2000">
          <a:solidFill>
            <a:schemeClr val="tx1"/>
          </a:solidFill>
          <a:latin typeface="+mn-lt"/>
          <a:ea typeface="+mn-ea"/>
          <a:cs typeface="+mn-cs"/>
        </a:defRPr>
      </a:lvl7pPr>
      <a:lvl8pPr marL="2668588" indent="-182563" algn="l" rtl="0" eaLnBrk="0" fontAlgn="base" hangingPunct="0">
        <a:spcBef>
          <a:spcPct val="20000"/>
        </a:spcBef>
        <a:spcAft>
          <a:spcPct val="0"/>
        </a:spcAft>
        <a:buClr>
          <a:srgbClr val="84AA33"/>
        </a:buClr>
        <a:buFont typeface="Wingdings 2" pitchFamily="18" charset="2"/>
        <a:buChar char=""/>
        <a:defRPr sz="2000">
          <a:solidFill>
            <a:schemeClr val="tx1"/>
          </a:solidFill>
          <a:latin typeface="+mn-lt"/>
          <a:ea typeface="+mn-ea"/>
          <a:cs typeface="+mn-cs"/>
        </a:defRPr>
      </a:lvl8pPr>
      <a:lvl9pPr marL="3125788" indent="-182563" algn="l" rtl="0" eaLnBrk="0" fontAlgn="base" hangingPunct="0">
        <a:spcBef>
          <a:spcPct val="20000"/>
        </a:spcBef>
        <a:spcAft>
          <a:spcPct val="0"/>
        </a:spcAft>
        <a:buClr>
          <a:srgbClr val="84AA33"/>
        </a:buClr>
        <a:buFont typeface="Wingdings 2" pitchFamily="18" charset="2"/>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4.vml"/><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8.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2.vml"/><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3.vml"/><Relationship Id="rId4" Type="http://schemas.openxmlformats.org/officeDocument/2006/relationships/oleObject" Target="../embeddings/Microsoft_Office_Excel_97-2003_Worksheet2.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ctrTitle"/>
          </p:nvPr>
        </p:nvSpPr>
        <p:spPr bwMode="auto">
          <a:xfrm>
            <a:off x="1143000" y="2130425"/>
            <a:ext cx="7772400" cy="1470025"/>
          </a:xfrm>
          <a:noFill/>
        </p:spPr>
        <p:txBody>
          <a:bodyPr vert="horz" wrap="square" lIns="91440" tIns="45720" rIns="91440" bIns="45720" numCol="1" anchorCtr="0" compatLnSpc="1">
            <a:prstTxWarp prst="textNoShape">
              <a:avLst/>
            </a:prstTxWarp>
          </a:bodyPr>
          <a:lstStyle/>
          <a:p>
            <a:r>
              <a:rPr lang="en-US" dirty="0"/>
              <a:t>Design of Experiments</a:t>
            </a:r>
            <a:br>
              <a:rPr lang="en-US" dirty="0"/>
            </a:br>
            <a:r>
              <a:rPr lang="en-US" dirty="0"/>
              <a:t>		</a:t>
            </a:r>
            <a:r>
              <a:rPr lang="en-US" sz="3200" dirty="0"/>
              <a:t>(Lecture </a:t>
            </a:r>
            <a:r>
              <a:rPr lang="en-US" sz="3200" dirty="0" smtClean="0"/>
              <a:t>IV)</a:t>
            </a:r>
            <a:endParaRPr lang="en-US" sz="3200" dirty="0"/>
          </a:p>
        </p:txBody>
      </p:sp>
      <p:sp>
        <p:nvSpPr>
          <p:cNvPr id="5123" name="Rectangle 3"/>
          <p:cNvSpPr>
            <a:spLocks noGrp="1"/>
          </p:cNvSpPr>
          <p:nvPr>
            <p:ph type="subTitle" idx="1"/>
          </p:nvPr>
        </p:nvSpPr>
        <p:spPr>
          <a:xfrm>
            <a:off x="1600200" y="3886200"/>
            <a:ext cx="6400800" cy="1752600"/>
          </a:xfrm>
        </p:spPr>
        <p:txBody>
          <a:bodyPr/>
          <a:lstStyle/>
          <a:p>
            <a:pPr marL="82550"/>
            <a:r>
              <a:rPr lang="en-US"/>
              <a:t>Dr. Adham Ragab</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II</a:t>
            </a:r>
            <a:endParaRPr lang="en-US" dirty="0"/>
          </a:p>
        </p:txBody>
      </p:sp>
      <p:sp>
        <p:nvSpPr>
          <p:cNvPr id="3" name="Content Placeholder 2"/>
          <p:cNvSpPr>
            <a:spLocks noGrp="1"/>
          </p:cNvSpPr>
          <p:nvPr>
            <p:ph idx="1"/>
          </p:nvPr>
        </p:nvSpPr>
        <p:spPr/>
        <p:txBody>
          <a:bodyPr/>
          <a:lstStyle/>
          <a:p>
            <a:r>
              <a:rPr lang="en-US" dirty="0" smtClean="0"/>
              <a:t>A company produces aluminum sheets. The sheet is considered defected if the number of flaws exceeds 2. The probability mass function is shown in the figure. What is the expected defect rate of the produced sheets?</a:t>
            </a:r>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Probability Mass Function</a:t>
            </a:r>
            <a:endParaRPr lang="en-US" dirty="0"/>
          </a:p>
        </p:txBody>
      </p:sp>
      <p:pic>
        <p:nvPicPr>
          <p:cNvPr id="25604" name="Picture 4" descr="fig0208"/>
          <p:cNvPicPr>
            <a:picLocks noChangeAspect="1" noChangeArrowheads="1"/>
          </p:cNvPicPr>
          <p:nvPr/>
        </p:nvPicPr>
        <p:blipFill>
          <a:blip r:embed="rId3" cstate="print"/>
          <a:srcRect/>
          <a:stretch>
            <a:fillRect/>
          </a:stretch>
        </p:blipFill>
        <p:spPr bwMode="auto">
          <a:xfrm>
            <a:off x="1285875" y="2146300"/>
            <a:ext cx="6858000" cy="47117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PDF</a:t>
            </a:r>
            <a:endParaRPr lang="en-US" dirty="0"/>
          </a:p>
        </p:txBody>
      </p:sp>
      <p:sp>
        <p:nvSpPr>
          <p:cNvPr id="3" name="Content Placeholder 2"/>
          <p:cNvSpPr>
            <a:spLocks noGrp="1"/>
          </p:cNvSpPr>
          <p:nvPr>
            <p:ph idx="1"/>
          </p:nvPr>
        </p:nvSpPr>
        <p:spPr/>
        <p:txBody>
          <a:bodyPr/>
          <a:lstStyle/>
          <a:p>
            <a:r>
              <a:rPr lang="en-US" dirty="0" smtClean="0"/>
              <a:t>A continuous random variable is one whose possible values form a continuous set.</a:t>
            </a:r>
          </a:p>
          <a:p>
            <a:r>
              <a:rPr lang="en-US" dirty="0" smtClean="0"/>
              <a:t>The probability distribution of a continuous random variable is called: </a:t>
            </a:r>
            <a:r>
              <a:rPr lang="en-US" dirty="0" smtClean="0">
                <a:solidFill>
                  <a:srgbClr val="1205BB"/>
                </a:solidFill>
              </a:rPr>
              <a:t>Probability density Function</a:t>
            </a:r>
          </a:p>
          <a:p>
            <a:endParaRPr lang="en-US" dirty="0" smtClean="0"/>
          </a:p>
          <a:p>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a:bodyPr>
          <a:lstStyle/>
          <a:p>
            <a:pPr algn="l"/>
            <a:r>
              <a:rPr lang="en-US" sz="3600" b="1" dirty="0" smtClean="0">
                <a:solidFill>
                  <a:schemeClr val="tx1"/>
                </a:solidFill>
              </a:rPr>
              <a:t>PDF, cont.</a:t>
            </a:r>
            <a:endParaRPr lang="en-US" sz="3600" b="1" dirty="0">
              <a:solidFill>
                <a:schemeClr val="tx1"/>
              </a:solidFill>
            </a:endParaRPr>
          </a:p>
        </p:txBody>
      </p:sp>
      <p:sp>
        <p:nvSpPr>
          <p:cNvPr id="108547" name="Rectangle 3"/>
          <p:cNvSpPr>
            <a:spLocks noGrp="1" noChangeArrowheads="1"/>
          </p:cNvSpPr>
          <p:nvPr>
            <p:ph type="body" idx="1"/>
          </p:nvPr>
        </p:nvSpPr>
        <p:spPr>
          <a:xfrm>
            <a:off x="609600" y="1600200"/>
            <a:ext cx="7772400" cy="4114800"/>
          </a:xfrm>
        </p:spPr>
        <p:txBody>
          <a:bodyPr/>
          <a:lstStyle/>
          <a:p>
            <a:pPr>
              <a:buFontTx/>
              <a:buNone/>
            </a:pPr>
            <a:endParaRPr lang="en-US" b="1"/>
          </a:p>
          <a:p>
            <a:pPr>
              <a:buFontTx/>
              <a:buNone/>
            </a:pPr>
            <a:endParaRPr lang="en-US"/>
          </a:p>
        </p:txBody>
      </p:sp>
      <p:sp>
        <p:nvSpPr>
          <p:cNvPr id="108548" name="Line 4"/>
          <p:cNvSpPr>
            <a:spLocks noChangeShapeType="1"/>
          </p:cNvSpPr>
          <p:nvPr/>
        </p:nvSpPr>
        <p:spPr bwMode="auto">
          <a:xfrm>
            <a:off x="762000" y="1447800"/>
            <a:ext cx="6096000" cy="0"/>
          </a:xfrm>
          <a:prstGeom prst="line">
            <a:avLst/>
          </a:prstGeom>
          <a:noFill/>
          <a:ln w="38100">
            <a:solidFill>
              <a:schemeClr val="tx1"/>
            </a:solidFill>
            <a:round/>
            <a:headEnd/>
            <a:tailEnd/>
          </a:ln>
          <a:effectLst/>
        </p:spPr>
        <p:txBody>
          <a:bodyPr/>
          <a:lstStyle/>
          <a:p>
            <a:endParaRPr lang="en-US"/>
          </a:p>
        </p:txBody>
      </p:sp>
      <p:sp>
        <p:nvSpPr>
          <p:cNvPr id="108550" name="Rectangle 6"/>
          <p:cNvSpPr>
            <a:spLocks noChangeArrowheads="1"/>
          </p:cNvSpPr>
          <p:nvPr/>
        </p:nvSpPr>
        <p:spPr bwMode="auto">
          <a:xfrm>
            <a:off x="914400" y="5486400"/>
            <a:ext cx="7491413" cy="523220"/>
          </a:xfrm>
          <a:prstGeom prst="rect">
            <a:avLst/>
          </a:prstGeom>
          <a:noFill/>
          <a:ln w="9525">
            <a:noFill/>
            <a:miter lim="800000"/>
            <a:headEnd/>
            <a:tailEnd/>
          </a:ln>
          <a:effectLst/>
        </p:spPr>
        <p:txBody>
          <a:bodyPr>
            <a:spAutoFit/>
          </a:bodyPr>
          <a:lstStyle/>
          <a:p>
            <a:pPr>
              <a:spcBef>
                <a:spcPct val="50000"/>
              </a:spcBef>
            </a:pPr>
            <a:r>
              <a:rPr lang="en-US" dirty="0" smtClean="0">
                <a:solidFill>
                  <a:srgbClr val="000000"/>
                </a:solidFill>
                <a:latin typeface="Arial" pitchFamily="34" charset="0"/>
              </a:rPr>
              <a:t>Probability </a:t>
            </a:r>
            <a:r>
              <a:rPr lang="en-US" dirty="0">
                <a:solidFill>
                  <a:srgbClr val="000000"/>
                </a:solidFill>
                <a:latin typeface="Arial" pitchFamily="34" charset="0"/>
              </a:rPr>
              <a:t>determined from the area under </a:t>
            </a:r>
            <a:r>
              <a:rPr lang="en-US" i="1" dirty="0">
                <a:solidFill>
                  <a:srgbClr val="000000"/>
                </a:solidFill>
                <a:latin typeface="Arial" pitchFamily="34" charset="0"/>
              </a:rPr>
              <a:t>f</a:t>
            </a:r>
            <a:r>
              <a:rPr lang="en-US" dirty="0">
                <a:solidFill>
                  <a:srgbClr val="000000"/>
                </a:solidFill>
                <a:latin typeface="Arial" pitchFamily="34" charset="0"/>
              </a:rPr>
              <a:t>(</a:t>
            </a:r>
            <a:r>
              <a:rPr lang="en-US" i="1" dirty="0">
                <a:solidFill>
                  <a:srgbClr val="000000"/>
                </a:solidFill>
                <a:latin typeface="Arial" pitchFamily="34" charset="0"/>
              </a:rPr>
              <a:t>x</a:t>
            </a:r>
            <a:r>
              <a:rPr lang="en-US" dirty="0">
                <a:solidFill>
                  <a:srgbClr val="000000"/>
                </a:solidFill>
                <a:latin typeface="Arial" pitchFamily="34" charset="0"/>
              </a:rPr>
              <a:t>).</a:t>
            </a:r>
            <a:endParaRPr lang="en-US" sz="2800" dirty="0">
              <a:solidFill>
                <a:srgbClr val="000000"/>
              </a:solidFill>
              <a:latin typeface="Times New Roman PS" charset="0"/>
            </a:endParaRPr>
          </a:p>
        </p:txBody>
      </p:sp>
      <p:pic>
        <p:nvPicPr>
          <p:cNvPr id="108552" name="Picture 8"/>
          <p:cNvPicPr>
            <a:picLocks noChangeAspect="1" noChangeArrowheads="1"/>
          </p:cNvPicPr>
          <p:nvPr/>
        </p:nvPicPr>
        <p:blipFill>
          <a:blip r:embed="rId3" cstate="print"/>
          <a:srcRect/>
          <a:stretch>
            <a:fillRect/>
          </a:stretch>
        </p:blipFill>
        <p:spPr bwMode="auto">
          <a:xfrm>
            <a:off x="914400" y="2362200"/>
            <a:ext cx="7696200" cy="2616200"/>
          </a:xfrm>
          <a:prstGeom prst="rect">
            <a:avLst/>
          </a:prstGeom>
          <a:noFill/>
          <a:ln w="9525">
            <a:noFill/>
            <a:miter lim="800000"/>
            <a:headEnd/>
            <a:tailEnd/>
          </a:ln>
          <a:effectLst/>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pPr algn="l"/>
            <a:r>
              <a:rPr lang="en-US" sz="3600" b="1" dirty="0" smtClean="0">
                <a:solidFill>
                  <a:schemeClr val="tx1"/>
                </a:solidFill>
              </a:rPr>
              <a:t>PDF, cont.</a:t>
            </a:r>
            <a:endParaRPr lang="en-US" sz="3600" b="1" dirty="0">
              <a:solidFill>
                <a:schemeClr val="tx1"/>
              </a:solidFill>
            </a:endParaRPr>
          </a:p>
        </p:txBody>
      </p:sp>
      <p:sp>
        <p:nvSpPr>
          <p:cNvPr id="109571" name="Rectangle 3"/>
          <p:cNvSpPr>
            <a:spLocks noGrp="1" noChangeArrowheads="1"/>
          </p:cNvSpPr>
          <p:nvPr>
            <p:ph type="body" idx="1"/>
          </p:nvPr>
        </p:nvSpPr>
        <p:spPr>
          <a:xfrm>
            <a:off x="609600" y="1600200"/>
            <a:ext cx="7772400" cy="4114800"/>
          </a:xfrm>
        </p:spPr>
        <p:txBody>
          <a:bodyPr/>
          <a:lstStyle/>
          <a:p>
            <a:pPr>
              <a:buFontTx/>
              <a:buNone/>
            </a:pPr>
            <a:endParaRPr lang="en-US" b="1"/>
          </a:p>
          <a:p>
            <a:pPr>
              <a:buFontTx/>
              <a:buNone/>
            </a:pPr>
            <a:endParaRPr lang="en-US"/>
          </a:p>
        </p:txBody>
      </p:sp>
      <p:sp>
        <p:nvSpPr>
          <p:cNvPr id="109572" name="Line 4"/>
          <p:cNvSpPr>
            <a:spLocks noChangeShapeType="1"/>
          </p:cNvSpPr>
          <p:nvPr/>
        </p:nvSpPr>
        <p:spPr bwMode="auto">
          <a:xfrm>
            <a:off x="762000" y="1447800"/>
            <a:ext cx="6096000" cy="0"/>
          </a:xfrm>
          <a:prstGeom prst="line">
            <a:avLst/>
          </a:prstGeom>
          <a:noFill/>
          <a:ln w="38100">
            <a:solidFill>
              <a:schemeClr val="tx1"/>
            </a:solidFill>
            <a:round/>
            <a:headEnd/>
            <a:tailEnd/>
          </a:ln>
          <a:effectLst/>
        </p:spPr>
        <p:txBody>
          <a:bodyPr/>
          <a:lstStyle/>
          <a:p>
            <a:endParaRPr lang="en-US"/>
          </a:p>
        </p:txBody>
      </p:sp>
      <p:sp>
        <p:nvSpPr>
          <p:cNvPr id="109573" name="Rectangle 5"/>
          <p:cNvSpPr>
            <a:spLocks noChangeArrowheads="1"/>
          </p:cNvSpPr>
          <p:nvPr/>
        </p:nvSpPr>
        <p:spPr bwMode="auto">
          <a:xfrm>
            <a:off x="685800" y="1676400"/>
            <a:ext cx="7491413" cy="519113"/>
          </a:xfrm>
          <a:prstGeom prst="rect">
            <a:avLst/>
          </a:prstGeom>
          <a:noFill/>
          <a:ln w="9525">
            <a:noFill/>
            <a:miter lim="800000"/>
            <a:headEnd/>
            <a:tailEnd/>
          </a:ln>
          <a:effectLst/>
        </p:spPr>
        <p:txBody>
          <a:bodyPr>
            <a:spAutoFit/>
          </a:bodyPr>
          <a:lstStyle/>
          <a:p>
            <a:pPr>
              <a:spcBef>
                <a:spcPct val="50000"/>
              </a:spcBef>
            </a:pPr>
            <a:r>
              <a:rPr lang="en-US" sz="2800" b="1" dirty="0"/>
              <a:t>Definition</a:t>
            </a:r>
            <a:endParaRPr lang="en-US" sz="2800" dirty="0"/>
          </a:p>
        </p:txBody>
      </p:sp>
      <p:pic>
        <p:nvPicPr>
          <p:cNvPr id="109576" name="Picture 8"/>
          <p:cNvPicPr>
            <a:picLocks noChangeAspect="1" noChangeArrowheads="1"/>
          </p:cNvPicPr>
          <p:nvPr/>
        </p:nvPicPr>
        <p:blipFill>
          <a:blip r:embed="rId3" cstate="print"/>
          <a:srcRect/>
          <a:stretch>
            <a:fillRect/>
          </a:stretch>
        </p:blipFill>
        <p:spPr bwMode="auto">
          <a:xfrm>
            <a:off x="304800" y="2286000"/>
            <a:ext cx="8534400" cy="3641725"/>
          </a:xfrm>
          <a:prstGeom prst="rect">
            <a:avLst/>
          </a:prstGeom>
          <a:noFill/>
          <a:ln w="9525">
            <a:noFill/>
            <a:miter lim="800000"/>
            <a:headEnd/>
            <a:tailEnd/>
          </a:ln>
          <a:effectLst/>
        </p:spPr>
      </p:pic>
      <p:sp>
        <p:nvSpPr>
          <p:cNvPr id="7" name="Rectangle 6"/>
          <p:cNvSpPr/>
          <p:nvPr/>
        </p:nvSpPr>
        <p:spPr>
          <a:xfrm>
            <a:off x="1066800" y="5943600"/>
            <a:ext cx="7467600" cy="369332"/>
          </a:xfrm>
          <a:prstGeom prst="rect">
            <a:avLst/>
          </a:prstGeom>
        </p:spPr>
        <p:txBody>
          <a:bodyPr wrap="square">
            <a:spAutoFit/>
          </a:bodyPr>
          <a:lstStyle/>
          <a:p>
            <a:r>
              <a:rPr lang="en-US" dirty="0" smtClean="0"/>
              <a:t>http://civil.colorado.edu/~balajir/CVEN5454/lectures/ch04.ppt</a:t>
            </a:r>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476EDBB-2B7A-400F-BB2F-37F1056C5942}" type="slidenum">
              <a:rPr lang="en-US"/>
              <a:pPr/>
              <a:t>15</a:t>
            </a:fld>
            <a:endParaRPr lang="en-US"/>
          </a:p>
        </p:txBody>
      </p:sp>
      <p:sp>
        <p:nvSpPr>
          <p:cNvPr id="21506" name="Rectangle 2"/>
          <p:cNvSpPr>
            <a:spLocks noGrp="1" noChangeArrowheads="1"/>
          </p:cNvSpPr>
          <p:nvPr>
            <p:ph type="title"/>
          </p:nvPr>
        </p:nvSpPr>
        <p:spPr/>
        <p:txBody>
          <a:bodyPr>
            <a:normAutofit/>
          </a:bodyPr>
          <a:lstStyle/>
          <a:p>
            <a:r>
              <a:rPr lang="en-US" dirty="0" smtClean="0"/>
              <a:t>The </a:t>
            </a:r>
            <a:r>
              <a:rPr lang="en-US" dirty="0"/>
              <a:t>Normal Distribution</a:t>
            </a:r>
          </a:p>
        </p:txBody>
      </p:sp>
      <p:sp>
        <p:nvSpPr>
          <p:cNvPr id="21507" name="Rectangle 3"/>
          <p:cNvSpPr>
            <a:spLocks noGrp="1" noChangeArrowheads="1"/>
          </p:cNvSpPr>
          <p:nvPr>
            <p:ph type="body" idx="1"/>
          </p:nvPr>
        </p:nvSpPr>
        <p:spPr/>
        <p:txBody>
          <a:bodyPr/>
          <a:lstStyle/>
          <a:p>
            <a:pPr>
              <a:lnSpc>
                <a:spcPct val="90000"/>
              </a:lnSpc>
            </a:pPr>
            <a:r>
              <a:rPr lang="en-US" dirty="0"/>
              <a:t>The </a:t>
            </a:r>
            <a:r>
              <a:rPr lang="en-US" b="1" dirty="0">
                <a:solidFill>
                  <a:srgbClr val="FF0000"/>
                </a:solidFill>
              </a:rPr>
              <a:t>normal distribution</a:t>
            </a:r>
            <a:r>
              <a:rPr lang="en-US" dirty="0">
                <a:solidFill>
                  <a:srgbClr val="FF0000"/>
                </a:solidFill>
              </a:rPr>
              <a:t> </a:t>
            </a:r>
            <a:r>
              <a:rPr lang="en-US" dirty="0"/>
              <a:t>(also called the Gaussian distribution) is by far the most commonly used distribution in statistics.  This distribution provides a good model for many, although not all, continuous populations.  </a:t>
            </a:r>
          </a:p>
          <a:p>
            <a:pPr>
              <a:lnSpc>
                <a:spcPct val="90000"/>
              </a:lnSpc>
            </a:pPr>
            <a:r>
              <a:rPr lang="en-US" dirty="0"/>
              <a:t>The normal distribution is continuous rather than discrete.  The mean of a normal population may have any value, and the variance may have any positive value.</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4E348D59-3F06-42D6-B5B8-0716C1CEE3A6}" type="slidenum">
              <a:rPr lang="en-US"/>
              <a:pPr/>
              <a:t>16</a:t>
            </a:fld>
            <a:endParaRPr lang="en-US"/>
          </a:p>
        </p:txBody>
      </p:sp>
      <p:sp>
        <p:nvSpPr>
          <p:cNvPr id="22530" name="Rectangle 2"/>
          <p:cNvSpPr>
            <a:spLocks noGrp="1" noChangeArrowheads="1"/>
          </p:cNvSpPr>
          <p:nvPr>
            <p:ph type="title"/>
          </p:nvPr>
        </p:nvSpPr>
        <p:spPr/>
        <p:txBody>
          <a:bodyPr>
            <a:normAutofit fontScale="90000"/>
          </a:bodyPr>
          <a:lstStyle/>
          <a:p>
            <a:r>
              <a:rPr lang="en-US"/>
              <a:t>Normal R.V.:</a:t>
            </a:r>
            <a:br>
              <a:rPr lang="en-US"/>
            </a:br>
            <a:r>
              <a:rPr lang="en-US"/>
              <a:t>pdf, mean, and variance</a:t>
            </a:r>
          </a:p>
        </p:txBody>
      </p:sp>
      <p:sp>
        <p:nvSpPr>
          <p:cNvPr id="22531" name="Rectangle 3"/>
          <p:cNvSpPr>
            <a:spLocks noGrp="1" noChangeArrowheads="1"/>
          </p:cNvSpPr>
          <p:nvPr>
            <p:ph type="body" idx="1"/>
          </p:nvPr>
        </p:nvSpPr>
        <p:spPr/>
        <p:txBody>
          <a:bodyPr/>
          <a:lstStyle/>
          <a:p>
            <a:pPr>
              <a:buFontTx/>
              <a:buNone/>
            </a:pPr>
            <a:r>
              <a:rPr lang="en-US" dirty="0"/>
              <a:t>The probability density function of a normal population with mean </a:t>
            </a:r>
            <a:r>
              <a:rPr lang="en-US" i="1" dirty="0">
                <a:sym typeface="Symbol" pitchFamily="18" charset="2"/>
              </a:rPr>
              <a:t> </a:t>
            </a:r>
            <a:r>
              <a:rPr lang="en-US" dirty="0">
                <a:sym typeface="Symbol" pitchFamily="18" charset="2"/>
              </a:rPr>
              <a:t>and variance </a:t>
            </a:r>
            <a:r>
              <a:rPr lang="en-US" i="1" dirty="0">
                <a:sym typeface="Symbol" pitchFamily="18" charset="2"/>
              </a:rPr>
              <a:t></a:t>
            </a:r>
            <a:r>
              <a:rPr lang="en-US" baseline="30000" dirty="0">
                <a:sym typeface="Symbol" pitchFamily="18" charset="2"/>
              </a:rPr>
              <a:t>2 </a:t>
            </a:r>
            <a:r>
              <a:rPr lang="en-US" dirty="0">
                <a:sym typeface="Symbol" pitchFamily="18" charset="2"/>
              </a:rPr>
              <a:t>is given by</a:t>
            </a:r>
          </a:p>
          <a:p>
            <a:pPr>
              <a:buFontTx/>
              <a:buNone/>
            </a:pPr>
            <a:endParaRPr lang="en-US" dirty="0">
              <a:sym typeface="Symbol" pitchFamily="18" charset="2"/>
            </a:endParaRPr>
          </a:p>
          <a:p>
            <a:pPr>
              <a:buFontTx/>
              <a:buNone/>
            </a:pPr>
            <a:endParaRPr lang="en-US" dirty="0">
              <a:sym typeface="Symbol" pitchFamily="18" charset="2"/>
            </a:endParaRPr>
          </a:p>
          <a:p>
            <a:pPr>
              <a:buFontTx/>
              <a:buNone/>
            </a:pPr>
            <a:endParaRPr lang="en-US" dirty="0">
              <a:sym typeface="Symbol" pitchFamily="18" charset="2"/>
            </a:endParaRPr>
          </a:p>
        </p:txBody>
      </p:sp>
      <p:sp>
        <p:nvSpPr>
          <p:cNvPr id="225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22535" name="Rectangle 7"/>
          <p:cNvSpPr>
            <a:spLocks noChangeArrowheads="1"/>
          </p:cNvSpPr>
          <p:nvPr/>
        </p:nvSpPr>
        <p:spPr bwMode="auto">
          <a:xfrm>
            <a:off x="0" y="3167063"/>
            <a:ext cx="9144000" cy="0"/>
          </a:xfrm>
          <a:prstGeom prst="rect">
            <a:avLst/>
          </a:prstGeom>
          <a:noFill/>
          <a:ln w="9525">
            <a:noFill/>
            <a:miter lim="800000"/>
            <a:headEnd/>
            <a:tailEnd/>
          </a:ln>
          <a:effectLst/>
        </p:spPr>
        <p:txBody>
          <a:bodyPr wrap="none" anchor="ctr">
            <a:spAutoFit/>
          </a:bodyPr>
          <a:lstStyle/>
          <a:p>
            <a:endParaRPr lang="en-US"/>
          </a:p>
        </p:txBody>
      </p:sp>
      <p:sp>
        <p:nvSpPr>
          <p:cNvPr id="22537" name="Rectangle 9"/>
          <p:cNvSpPr>
            <a:spLocks noChangeArrowheads="1"/>
          </p:cNvSpPr>
          <p:nvPr/>
        </p:nvSpPr>
        <p:spPr bwMode="auto">
          <a:xfrm>
            <a:off x="0" y="31956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2536" name="Object 8"/>
          <p:cNvGraphicFramePr>
            <a:graphicFrameLocks noChangeAspect="1"/>
          </p:cNvGraphicFramePr>
          <p:nvPr/>
        </p:nvGraphicFramePr>
        <p:xfrm>
          <a:off x="1905000" y="3024191"/>
          <a:ext cx="5181600" cy="904875"/>
        </p:xfrm>
        <a:graphic>
          <a:graphicData uri="http://schemas.openxmlformats.org/presentationml/2006/ole">
            <p:oleObj spid="_x0000_s78854" name="Equation" r:id="rId5" imgW="2679700" imgH="469900" progId="">
              <p:embed/>
            </p:oleObj>
          </a:graphicData>
        </a:graphic>
      </p:graphicFrame>
      <p:sp>
        <p:nvSpPr>
          <p:cNvPr id="10" name="Rectangle 9"/>
          <p:cNvSpPr/>
          <p:nvPr/>
        </p:nvSpPr>
        <p:spPr>
          <a:xfrm>
            <a:off x="1524000" y="4876800"/>
            <a:ext cx="7086600" cy="369332"/>
          </a:xfrm>
          <a:prstGeom prst="rect">
            <a:avLst/>
          </a:prstGeom>
        </p:spPr>
        <p:txBody>
          <a:bodyPr wrap="square">
            <a:spAutoFit/>
          </a:bodyPr>
          <a:lstStyle/>
          <a:p>
            <a:r>
              <a:rPr lang="en-US" dirty="0" smtClean="0"/>
              <a:t>https://www.youtube.com/watch?v=VQepRP-f6GA</a:t>
            </a:r>
            <a:endParaRPr lang="en-US" dirty="0"/>
          </a:p>
        </p:txBody>
      </p:sp>
    </p:spTree>
    <p:custDataLst>
      <p:tags r:id="rId2"/>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22AF71A-5AD8-48D8-868A-BD8621FCC371}" type="slidenum">
              <a:rPr lang="en-US"/>
              <a:pPr/>
              <a:t>17</a:t>
            </a:fld>
            <a:endParaRPr lang="en-US"/>
          </a:p>
        </p:txBody>
      </p:sp>
      <p:sp>
        <p:nvSpPr>
          <p:cNvPr id="23554" name="Rectangle 2"/>
          <p:cNvSpPr>
            <a:spLocks noGrp="1" noChangeArrowheads="1"/>
          </p:cNvSpPr>
          <p:nvPr>
            <p:ph type="title"/>
          </p:nvPr>
        </p:nvSpPr>
        <p:spPr>
          <a:xfrm>
            <a:off x="457200" y="274638"/>
            <a:ext cx="8229600" cy="639762"/>
          </a:xfrm>
        </p:spPr>
        <p:txBody>
          <a:bodyPr>
            <a:normAutofit fontScale="90000"/>
          </a:bodyPr>
          <a:lstStyle/>
          <a:p>
            <a:r>
              <a:rPr lang="en-US" sz="3600"/>
              <a:t>68-95-99.7% Rule</a:t>
            </a:r>
          </a:p>
        </p:txBody>
      </p:sp>
      <p:sp>
        <p:nvSpPr>
          <p:cNvPr id="23555" name="Rectangle 3"/>
          <p:cNvSpPr>
            <a:spLocks noGrp="1" noChangeArrowheads="1"/>
          </p:cNvSpPr>
          <p:nvPr>
            <p:ph type="body" idx="1"/>
          </p:nvPr>
        </p:nvSpPr>
        <p:spPr>
          <a:xfrm>
            <a:off x="842994" y="914400"/>
            <a:ext cx="8229600" cy="5562600"/>
          </a:xfrm>
        </p:spPr>
        <p:txBody>
          <a:bodyPr/>
          <a:lstStyle/>
          <a:p>
            <a:pPr>
              <a:buFontTx/>
              <a:buNone/>
            </a:pPr>
            <a:endParaRPr lang="en-US" sz="2400" dirty="0"/>
          </a:p>
          <a:p>
            <a:pPr>
              <a:buFontTx/>
              <a:buNone/>
            </a:pPr>
            <a:endParaRPr lang="en-US" sz="2400" dirty="0"/>
          </a:p>
          <a:p>
            <a:pPr>
              <a:buFontTx/>
              <a:buNone/>
            </a:pPr>
            <a:endParaRPr lang="en-US" sz="2400" dirty="0"/>
          </a:p>
          <a:p>
            <a:pPr>
              <a:buFontTx/>
              <a:buNone/>
            </a:pPr>
            <a:endParaRPr lang="en-US" sz="2400" dirty="0"/>
          </a:p>
          <a:p>
            <a:pPr>
              <a:buFontTx/>
              <a:buNone/>
            </a:pPr>
            <a:endParaRPr lang="en-US" sz="2400" dirty="0"/>
          </a:p>
          <a:p>
            <a:pPr>
              <a:buFontTx/>
              <a:buNone/>
            </a:pPr>
            <a:endParaRPr lang="en-US" sz="2400" dirty="0"/>
          </a:p>
          <a:p>
            <a:pPr>
              <a:buFontTx/>
              <a:buNone/>
            </a:pPr>
            <a:r>
              <a:rPr lang="en-US" sz="2400" dirty="0"/>
              <a:t>This figure represents a plot of the normal probability density function with mean </a:t>
            </a:r>
            <a:r>
              <a:rPr lang="en-US" sz="2400" i="1" dirty="0">
                <a:sym typeface="Symbol" pitchFamily="18" charset="2"/>
              </a:rPr>
              <a:t> </a:t>
            </a:r>
            <a:r>
              <a:rPr lang="en-US" sz="2400" dirty="0">
                <a:sym typeface="Symbol" pitchFamily="18" charset="2"/>
              </a:rPr>
              <a:t>and standard deviation </a:t>
            </a:r>
            <a:r>
              <a:rPr lang="en-US" sz="2400" i="1" dirty="0">
                <a:sym typeface="Symbol" pitchFamily="18" charset="2"/>
              </a:rPr>
              <a:t>.  </a:t>
            </a:r>
            <a:r>
              <a:rPr lang="en-US" sz="2400" dirty="0">
                <a:sym typeface="Symbol" pitchFamily="18" charset="2"/>
              </a:rPr>
              <a:t>Note that the curve is symmetric about </a:t>
            </a:r>
            <a:r>
              <a:rPr lang="en-US" sz="2400" i="1" dirty="0">
                <a:sym typeface="Symbol" pitchFamily="18" charset="2"/>
              </a:rPr>
              <a:t></a:t>
            </a:r>
            <a:r>
              <a:rPr lang="en-US" sz="2400" dirty="0">
                <a:sym typeface="Symbol" pitchFamily="18" charset="2"/>
              </a:rPr>
              <a:t>, so that </a:t>
            </a:r>
            <a:r>
              <a:rPr lang="en-US" sz="2400" i="1" dirty="0">
                <a:sym typeface="Symbol" pitchFamily="18" charset="2"/>
              </a:rPr>
              <a:t></a:t>
            </a:r>
            <a:r>
              <a:rPr lang="en-US" sz="2400" baseline="30000" dirty="0">
                <a:sym typeface="Symbol" pitchFamily="18" charset="2"/>
              </a:rPr>
              <a:t> </a:t>
            </a:r>
            <a:r>
              <a:rPr lang="en-US" sz="2400" dirty="0">
                <a:sym typeface="Symbol" pitchFamily="18" charset="2"/>
              </a:rPr>
              <a:t>is the median as well as the mean.  It is also the case for the normal population.</a:t>
            </a:r>
          </a:p>
          <a:p>
            <a:pPr>
              <a:buFont typeface="Wingdings" pitchFamily="2" charset="2"/>
              <a:buChar char="§"/>
            </a:pPr>
            <a:r>
              <a:rPr lang="en-US" sz="2400" dirty="0">
                <a:sym typeface="Symbol" pitchFamily="18" charset="2"/>
              </a:rPr>
              <a:t>About 68% of the population is in the interval </a:t>
            </a:r>
            <a:r>
              <a:rPr lang="en-US" sz="2400" i="1" dirty="0">
                <a:sym typeface="Symbol" pitchFamily="18" charset="2"/>
              </a:rPr>
              <a:t> </a:t>
            </a:r>
            <a:r>
              <a:rPr lang="en-US" sz="2400" dirty="0">
                <a:sym typeface="Symbol" pitchFamily="18" charset="2"/>
              </a:rPr>
              <a:t> </a:t>
            </a:r>
            <a:r>
              <a:rPr lang="en-US" sz="2400" i="1" dirty="0">
                <a:sym typeface="Symbol" pitchFamily="18" charset="2"/>
              </a:rPr>
              <a:t>. </a:t>
            </a:r>
          </a:p>
          <a:p>
            <a:pPr>
              <a:buFont typeface="Wingdings" pitchFamily="2" charset="2"/>
              <a:buChar char="§"/>
            </a:pPr>
            <a:r>
              <a:rPr lang="en-US" sz="2400" dirty="0">
                <a:sym typeface="Symbol" pitchFamily="18" charset="2"/>
              </a:rPr>
              <a:t>About 95% of the population is in the interval </a:t>
            </a:r>
            <a:r>
              <a:rPr lang="en-US" sz="2400" i="1" dirty="0">
                <a:sym typeface="Symbol" pitchFamily="18" charset="2"/>
              </a:rPr>
              <a:t> </a:t>
            </a:r>
            <a:r>
              <a:rPr lang="en-US" sz="2400" dirty="0">
                <a:sym typeface="Symbol" pitchFamily="18" charset="2"/>
              </a:rPr>
              <a:t> 2</a:t>
            </a:r>
            <a:r>
              <a:rPr lang="en-US" sz="2400" i="1" dirty="0">
                <a:sym typeface="Symbol" pitchFamily="18" charset="2"/>
              </a:rPr>
              <a:t>.</a:t>
            </a:r>
          </a:p>
          <a:p>
            <a:pPr>
              <a:buFont typeface="Wingdings" pitchFamily="2" charset="2"/>
              <a:buChar char="§"/>
            </a:pPr>
            <a:r>
              <a:rPr lang="en-US" sz="2400" dirty="0">
                <a:sym typeface="Symbol" pitchFamily="18" charset="2"/>
              </a:rPr>
              <a:t>About 99.7% of the population is in the interval </a:t>
            </a:r>
            <a:r>
              <a:rPr lang="en-US" sz="2400" i="1" dirty="0">
                <a:sym typeface="Symbol" pitchFamily="18" charset="2"/>
              </a:rPr>
              <a:t> </a:t>
            </a:r>
            <a:r>
              <a:rPr lang="en-US" sz="2400" dirty="0">
                <a:sym typeface="Symbol" pitchFamily="18" charset="2"/>
              </a:rPr>
              <a:t> 3</a:t>
            </a:r>
            <a:r>
              <a:rPr lang="en-US" sz="2400" i="1" dirty="0">
                <a:sym typeface="Symbol" pitchFamily="18" charset="2"/>
              </a:rPr>
              <a:t>.</a:t>
            </a:r>
          </a:p>
        </p:txBody>
      </p:sp>
      <p:pic>
        <p:nvPicPr>
          <p:cNvPr id="23556" name="Picture 4" descr="bignormalareas"/>
          <p:cNvPicPr>
            <a:picLocks noChangeAspect="1" noChangeArrowheads="1"/>
          </p:cNvPicPr>
          <p:nvPr/>
        </p:nvPicPr>
        <p:blipFill>
          <a:blip r:embed="rId4" cstate="print"/>
          <a:srcRect/>
          <a:stretch>
            <a:fillRect/>
          </a:stretch>
        </p:blipFill>
        <p:spPr bwMode="auto">
          <a:xfrm>
            <a:off x="2062185" y="990600"/>
            <a:ext cx="5724525" cy="23622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8EBACD3-3BF4-4ACD-9FCC-7CF390ABB6C0}" type="slidenum">
              <a:rPr lang="en-US"/>
              <a:pPr/>
              <a:t>18</a:t>
            </a:fld>
            <a:endParaRPr lang="en-US"/>
          </a:p>
        </p:txBody>
      </p:sp>
      <p:sp>
        <p:nvSpPr>
          <p:cNvPr id="25602" name="Rectangle 2"/>
          <p:cNvSpPr>
            <a:spLocks noGrp="1" noChangeArrowheads="1"/>
          </p:cNvSpPr>
          <p:nvPr>
            <p:ph type="title"/>
          </p:nvPr>
        </p:nvSpPr>
        <p:spPr/>
        <p:txBody>
          <a:bodyPr/>
          <a:lstStyle/>
          <a:p>
            <a:r>
              <a:rPr lang="en-US"/>
              <a:t>Standard Normal Distribution</a:t>
            </a:r>
          </a:p>
        </p:txBody>
      </p:sp>
      <p:sp>
        <p:nvSpPr>
          <p:cNvPr id="25603" name="Rectangle 3"/>
          <p:cNvSpPr>
            <a:spLocks noGrp="1" noChangeArrowheads="1"/>
          </p:cNvSpPr>
          <p:nvPr>
            <p:ph type="body" idx="1"/>
          </p:nvPr>
        </p:nvSpPr>
        <p:spPr/>
        <p:txBody>
          <a:bodyPr/>
          <a:lstStyle/>
          <a:p>
            <a:pPr>
              <a:lnSpc>
                <a:spcPct val="90000"/>
              </a:lnSpc>
              <a:buFontTx/>
              <a:buNone/>
            </a:pPr>
            <a:r>
              <a:rPr lang="en-US" sz="2800" dirty="0"/>
              <a:t>In general, we convert to standard units by subtracting the mean and dividing by the standard deviation.  Thus, if </a:t>
            </a:r>
            <a:r>
              <a:rPr lang="en-US" sz="2800" i="1" dirty="0"/>
              <a:t>x</a:t>
            </a:r>
            <a:r>
              <a:rPr lang="en-US" sz="2800" dirty="0"/>
              <a:t> is an item sampled from a normal population with mean </a:t>
            </a:r>
            <a:r>
              <a:rPr lang="en-US" sz="2800" i="1" dirty="0">
                <a:sym typeface="Symbol" pitchFamily="18" charset="2"/>
              </a:rPr>
              <a:t> </a:t>
            </a:r>
            <a:r>
              <a:rPr lang="en-US" sz="2800" dirty="0">
                <a:sym typeface="Symbol" pitchFamily="18" charset="2"/>
              </a:rPr>
              <a:t>and variance </a:t>
            </a:r>
            <a:r>
              <a:rPr lang="en-US" sz="2800" i="1" dirty="0">
                <a:sym typeface="Symbol" pitchFamily="18" charset="2"/>
              </a:rPr>
              <a:t></a:t>
            </a:r>
            <a:r>
              <a:rPr lang="en-US" sz="2800" baseline="30000" dirty="0">
                <a:sym typeface="Symbol" pitchFamily="18" charset="2"/>
              </a:rPr>
              <a:t>2</a:t>
            </a:r>
            <a:r>
              <a:rPr lang="en-US" sz="2800" dirty="0">
                <a:sym typeface="Symbol" pitchFamily="18" charset="2"/>
              </a:rPr>
              <a:t>, the standard unit equivalent of </a:t>
            </a:r>
            <a:r>
              <a:rPr lang="en-US" sz="2800" i="1" dirty="0">
                <a:sym typeface="Symbol" pitchFamily="18" charset="2"/>
              </a:rPr>
              <a:t>x</a:t>
            </a:r>
            <a:r>
              <a:rPr lang="en-US" sz="2800" dirty="0">
                <a:sym typeface="Symbol" pitchFamily="18" charset="2"/>
              </a:rPr>
              <a:t> is the number </a:t>
            </a:r>
            <a:r>
              <a:rPr lang="en-US" sz="2800" i="1" dirty="0">
                <a:sym typeface="Symbol" pitchFamily="18" charset="2"/>
              </a:rPr>
              <a:t>z</a:t>
            </a:r>
            <a:r>
              <a:rPr lang="en-US" sz="2800" dirty="0">
                <a:sym typeface="Symbol" pitchFamily="18" charset="2"/>
              </a:rPr>
              <a:t>, where</a:t>
            </a:r>
          </a:p>
          <a:p>
            <a:pPr>
              <a:lnSpc>
                <a:spcPct val="90000"/>
              </a:lnSpc>
              <a:buFontTx/>
              <a:buNone/>
            </a:pPr>
            <a:r>
              <a:rPr lang="en-US" sz="2800" dirty="0">
                <a:sym typeface="Symbol" pitchFamily="18" charset="2"/>
              </a:rPr>
              <a:t>			</a:t>
            </a:r>
            <a:r>
              <a:rPr lang="en-US" sz="2800" i="1" dirty="0">
                <a:sym typeface="Symbol" pitchFamily="18" charset="2"/>
              </a:rPr>
              <a:t>z = </a:t>
            </a:r>
            <a:r>
              <a:rPr lang="en-US" sz="2800" dirty="0">
                <a:sym typeface="Symbol" pitchFamily="18" charset="2"/>
              </a:rPr>
              <a:t>(</a:t>
            </a:r>
            <a:r>
              <a:rPr lang="en-US" sz="2800" i="1" dirty="0">
                <a:sym typeface="Symbol" pitchFamily="18" charset="2"/>
              </a:rPr>
              <a:t>x - </a:t>
            </a:r>
            <a:r>
              <a:rPr lang="en-US" sz="2800" dirty="0">
                <a:sym typeface="Symbol" pitchFamily="18" charset="2"/>
              </a:rPr>
              <a:t>)/</a:t>
            </a:r>
            <a:r>
              <a:rPr lang="en-US" sz="2800" i="1" dirty="0">
                <a:sym typeface="Symbol" pitchFamily="18" charset="2"/>
              </a:rPr>
              <a:t>.</a:t>
            </a:r>
          </a:p>
          <a:p>
            <a:pPr>
              <a:lnSpc>
                <a:spcPct val="90000"/>
              </a:lnSpc>
              <a:buFontTx/>
              <a:buNone/>
            </a:pPr>
            <a:r>
              <a:rPr lang="en-US" sz="2800" dirty="0">
                <a:sym typeface="Symbol" pitchFamily="18" charset="2"/>
              </a:rPr>
              <a:t>The number </a:t>
            </a:r>
            <a:r>
              <a:rPr lang="en-US" sz="2800" i="1" dirty="0">
                <a:sym typeface="Symbol" pitchFamily="18" charset="2"/>
              </a:rPr>
              <a:t>z</a:t>
            </a:r>
            <a:r>
              <a:rPr lang="en-US" sz="2800" dirty="0">
                <a:sym typeface="Symbol" pitchFamily="18" charset="2"/>
              </a:rPr>
              <a:t> is sometimes called the </a:t>
            </a:r>
            <a:r>
              <a:rPr lang="en-US" sz="2800" i="1" dirty="0">
                <a:sym typeface="Symbol" pitchFamily="18" charset="2"/>
              </a:rPr>
              <a:t>“z</a:t>
            </a:r>
            <a:r>
              <a:rPr lang="en-US" sz="2800" dirty="0">
                <a:sym typeface="Symbol" pitchFamily="18" charset="2"/>
              </a:rPr>
              <a:t>-score” of </a:t>
            </a:r>
            <a:r>
              <a:rPr lang="en-US" sz="2800" i="1" dirty="0">
                <a:sym typeface="Symbol" pitchFamily="18" charset="2"/>
              </a:rPr>
              <a:t>x.  </a:t>
            </a:r>
            <a:r>
              <a:rPr lang="en-US" sz="2800" dirty="0">
                <a:sym typeface="Symbol" pitchFamily="18" charset="2"/>
              </a:rPr>
              <a:t>The </a:t>
            </a:r>
            <a:r>
              <a:rPr lang="en-US" sz="2800" i="1" dirty="0">
                <a:sym typeface="Symbol" pitchFamily="18" charset="2"/>
              </a:rPr>
              <a:t>z</a:t>
            </a:r>
            <a:r>
              <a:rPr lang="en-US" sz="2800" dirty="0">
                <a:sym typeface="Symbol" pitchFamily="18" charset="2"/>
              </a:rPr>
              <a:t>-score is an item sampled from a normal population with mean 0 and standard deviation of 1.  This normal distribution is called the </a:t>
            </a:r>
            <a:r>
              <a:rPr lang="en-US" sz="2800" b="1" dirty="0">
                <a:solidFill>
                  <a:srgbClr val="FF0000"/>
                </a:solidFill>
                <a:sym typeface="Symbol" pitchFamily="18" charset="2"/>
              </a:rPr>
              <a:t>standard normal distribution</a:t>
            </a:r>
            <a:r>
              <a:rPr lang="en-US" sz="2800" dirty="0">
                <a:sym typeface="Symbol" pitchFamily="18" charset="2"/>
              </a:rPr>
              <a:t>.</a:t>
            </a:r>
          </a:p>
          <a:p>
            <a:pPr>
              <a:lnSpc>
                <a:spcPct val="90000"/>
              </a:lnSpc>
              <a:buFontTx/>
              <a:buNone/>
            </a:pPr>
            <a:endParaRPr lang="en-US" i="1" dirty="0">
              <a:sym typeface="Symbol" pitchFamily="18" charset="2"/>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609600"/>
            <a:ext cx="8077200" cy="1143000"/>
          </a:xfrm>
        </p:spPr>
        <p:txBody>
          <a:bodyPr>
            <a:normAutofit fontScale="90000"/>
          </a:bodyPr>
          <a:lstStyle/>
          <a:p>
            <a:pPr algn="l"/>
            <a:r>
              <a:rPr lang="en-US" sz="3600" b="1" dirty="0" smtClean="0">
                <a:solidFill>
                  <a:schemeClr val="tx1"/>
                </a:solidFill>
              </a:rPr>
              <a:t>Normal </a:t>
            </a:r>
            <a:r>
              <a:rPr lang="en-US" sz="3600" b="1" dirty="0">
                <a:solidFill>
                  <a:schemeClr val="tx1"/>
                </a:solidFill>
              </a:rPr>
              <a:t>Distribution</a:t>
            </a:r>
            <a:br>
              <a:rPr lang="en-US" sz="3600" b="1" dirty="0">
                <a:solidFill>
                  <a:schemeClr val="tx1"/>
                </a:solidFill>
              </a:rPr>
            </a:br>
            <a:endParaRPr lang="en-US" sz="3600" b="1" dirty="0">
              <a:solidFill>
                <a:schemeClr val="tx1"/>
              </a:solidFill>
            </a:endParaRPr>
          </a:p>
        </p:txBody>
      </p:sp>
      <p:sp>
        <p:nvSpPr>
          <p:cNvPr id="131075" name="Rectangle 3"/>
          <p:cNvSpPr>
            <a:spLocks noGrp="1" noChangeArrowheads="1"/>
          </p:cNvSpPr>
          <p:nvPr>
            <p:ph type="body" idx="1"/>
          </p:nvPr>
        </p:nvSpPr>
        <p:spPr>
          <a:xfrm>
            <a:off x="609600" y="1600200"/>
            <a:ext cx="7772400" cy="4114800"/>
          </a:xfrm>
        </p:spPr>
        <p:txBody>
          <a:bodyPr/>
          <a:lstStyle/>
          <a:p>
            <a:pPr>
              <a:buFontTx/>
              <a:buNone/>
            </a:pPr>
            <a:endParaRPr lang="en-US" b="1"/>
          </a:p>
          <a:p>
            <a:pPr>
              <a:buFontTx/>
              <a:buNone/>
            </a:pPr>
            <a:endParaRPr lang="en-US"/>
          </a:p>
        </p:txBody>
      </p:sp>
      <p:sp>
        <p:nvSpPr>
          <p:cNvPr id="131076" name="Line 4"/>
          <p:cNvSpPr>
            <a:spLocks noChangeShapeType="1"/>
          </p:cNvSpPr>
          <p:nvPr/>
        </p:nvSpPr>
        <p:spPr bwMode="auto">
          <a:xfrm>
            <a:off x="762000" y="1295400"/>
            <a:ext cx="5029200" cy="0"/>
          </a:xfrm>
          <a:prstGeom prst="line">
            <a:avLst/>
          </a:prstGeom>
          <a:noFill/>
          <a:ln w="38100">
            <a:solidFill>
              <a:schemeClr val="tx1"/>
            </a:solidFill>
            <a:round/>
            <a:headEnd/>
            <a:tailEnd/>
          </a:ln>
          <a:effectLst/>
        </p:spPr>
        <p:txBody>
          <a:bodyPr/>
          <a:lstStyle/>
          <a:p>
            <a:endParaRPr lang="en-US"/>
          </a:p>
        </p:txBody>
      </p:sp>
      <p:sp>
        <p:nvSpPr>
          <p:cNvPr id="131080" name="Rectangle 8"/>
          <p:cNvSpPr>
            <a:spLocks noChangeArrowheads="1"/>
          </p:cNvSpPr>
          <p:nvPr/>
        </p:nvSpPr>
        <p:spPr bwMode="auto">
          <a:xfrm>
            <a:off x="1066800" y="4724400"/>
            <a:ext cx="7796213" cy="830997"/>
          </a:xfrm>
          <a:prstGeom prst="rect">
            <a:avLst/>
          </a:prstGeom>
          <a:noFill/>
          <a:ln w="9525">
            <a:noFill/>
            <a:miter lim="800000"/>
            <a:headEnd/>
            <a:tailEnd/>
          </a:ln>
          <a:effectLst/>
        </p:spPr>
        <p:txBody>
          <a:bodyPr>
            <a:spAutoFit/>
          </a:bodyPr>
          <a:lstStyle/>
          <a:p>
            <a:pPr algn="ctr">
              <a:spcBef>
                <a:spcPct val="50000"/>
              </a:spcBef>
            </a:pPr>
            <a:r>
              <a:rPr lang="en-US" sz="2400" dirty="0" smtClean="0">
                <a:solidFill>
                  <a:srgbClr val="000000"/>
                </a:solidFill>
                <a:latin typeface="Arial" pitchFamily="34" charset="0"/>
              </a:rPr>
              <a:t>Normal </a:t>
            </a:r>
            <a:r>
              <a:rPr lang="en-US" sz="2400" dirty="0">
                <a:solidFill>
                  <a:srgbClr val="000000"/>
                </a:solidFill>
                <a:latin typeface="Arial" pitchFamily="34" charset="0"/>
              </a:rPr>
              <a:t>probability density functions for selected values of the parameters </a:t>
            </a:r>
            <a:r>
              <a:rPr lang="en-US" sz="2400" dirty="0">
                <a:solidFill>
                  <a:srgbClr val="000000"/>
                </a:solidFill>
                <a:latin typeface="Arial" pitchFamily="34" charset="0"/>
                <a:sym typeface="Symbol" pitchFamily="18" charset="2"/>
              </a:rPr>
              <a:t> and </a:t>
            </a:r>
            <a:r>
              <a:rPr lang="en-US" sz="2400" baseline="30000" dirty="0">
                <a:solidFill>
                  <a:srgbClr val="000000"/>
                </a:solidFill>
                <a:latin typeface="Arial" pitchFamily="34" charset="0"/>
                <a:sym typeface="Symbol" pitchFamily="18" charset="2"/>
              </a:rPr>
              <a:t>2</a:t>
            </a:r>
            <a:r>
              <a:rPr lang="en-US" sz="2400" dirty="0">
                <a:solidFill>
                  <a:srgbClr val="000000"/>
                </a:solidFill>
                <a:latin typeface="Arial" pitchFamily="34" charset="0"/>
              </a:rPr>
              <a:t>.</a:t>
            </a:r>
            <a:endParaRPr lang="en-US" sz="3600" dirty="0">
              <a:solidFill>
                <a:srgbClr val="000000"/>
              </a:solidFill>
              <a:latin typeface="Times New Roman PS" charset="0"/>
            </a:endParaRPr>
          </a:p>
        </p:txBody>
      </p:sp>
      <p:pic>
        <p:nvPicPr>
          <p:cNvPr id="131081" name="Picture 9"/>
          <p:cNvPicPr>
            <a:picLocks noChangeAspect="1" noChangeArrowheads="1"/>
          </p:cNvPicPr>
          <p:nvPr/>
        </p:nvPicPr>
        <p:blipFill>
          <a:blip r:embed="rId4" cstate="print"/>
          <a:srcRect/>
          <a:stretch>
            <a:fillRect/>
          </a:stretch>
        </p:blipFill>
        <p:spPr bwMode="auto">
          <a:xfrm>
            <a:off x="685800" y="2068513"/>
            <a:ext cx="7924800" cy="2427287"/>
          </a:xfrm>
          <a:prstGeom prst="rect">
            <a:avLst/>
          </a:prstGeom>
          <a:noFill/>
          <a:ln w="9525">
            <a:noFill/>
            <a:miter lim="800000"/>
            <a:headEnd/>
            <a:tailEnd/>
          </a:ln>
          <a:effectLst/>
        </p:spPr>
      </p:pic>
      <p:sp>
        <p:nvSpPr>
          <p:cNvPr id="7" name="Rectangle 6"/>
          <p:cNvSpPr/>
          <p:nvPr/>
        </p:nvSpPr>
        <p:spPr>
          <a:xfrm>
            <a:off x="1066800" y="5943600"/>
            <a:ext cx="7467600" cy="369332"/>
          </a:xfrm>
          <a:prstGeom prst="rect">
            <a:avLst/>
          </a:prstGeom>
        </p:spPr>
        <p:txBody>
          <a:bodyPr wrap="square">
            <a:spAutoFit/>
          </a:bodyPr>
          <a:lstStyle/>
          <a:p>
            <a:r>
              <a:rPr lang="en-US" dirty="0" smtClean="0"/>
              <a:t>http://civil.colorado.edu/~balajir/CVEN5454/lectures/ch04.ppt</a:t>
            </a: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r>
              <a:rPr lang="en-US"/>
              <a:t>Outline</a:t>
            </a:r>
          </a:p>
        </p:txBody>
      </p:sp>
      <p:sp>
        <p:nvSpPr>
          <p:cNvPr id="22531" name="Rectangle 3"/>
          <p:cNvSpPr>
            <a:spLocks noGrp="1"/>
          </p:cNvSpPr>
          <p:nvPr>
            <p:ph type="body" idx="1"/>
          </p:nvPr>
        </p:nvSpPr>
        <p:spPr/>
        <p:txBody>
          <a:bodyPr/>
          <a:lstStyle/>
          <a:p>
            <a:r>
              <a:rPr lang="en-US" dirty="0" smtClean="0"/>
              <a:t>Review of normal distribution basics.</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9884D8-DB25-428F-B36C-333510CB66BD}" type="slidenum">
              <a:rPr lang="en-US"/>
              <a:pPr/>
              <a:t>20</a:t>
            </a:fld>
            <a:endParaRPr lang="en-US"/>
          </a:p>
        </p:txBody>
      </p:sp>
      <p:sp>
        <p:nvSpPr>
          <p:cNvPr id="26626" name="Rectangle 2"/>
          <p:cNvSpPr>
            <a:spLocks noGrp="1" noChangeArrowheads="1"/>
          </p:cNvSpPr>
          <p:nvPr>
            <p:ph type="title"/>
          </p:nvPr>
        </p:nvSpPr>
        <p:spPr/>
        <p:txBody>
          <a:bodyPr/>
          <a:lstStyle/>
          <a:p>
            <a:r>
              <a:rPr lang="en-US" dirty="0" smtClean="0"/>
              <a:t>Example</a:t>
            </a:r>
            <a:endParaRPr lang="en-US" dirty="0"/>
          </a:p>
        </p:txBody>
      </p:sp>
      <p:sp>
        <p:nvSpPr>
          <p:cNvPr id="26627" name="Rectangle 3"/>
          <p:cNvSpPr>
            <a:spLocks noGrp="1" noChangeArrowheads="1"/>
          </p:cNvSpPr>
          <p:nvPr>
            <p:ph type="body" idx="1"/>
          </p:nvPr>
        </p:nvSpPr>
        <p:spPr/>
        <p:txBody>
          <a:bodyPr/>
          <a:lstStyle/>
          <a:p>
            <a:pPr>
              <a:lnSpc>
                <a:spcPct val="80000"/>
              </a:lnSpc>
              <a:buFontTx/>
              <a:buNone/>
            </a:pPr>
            <a:r>
              <a:rPr lang="en-US" dirty="0"/>
              <a:t>Aluminum sheets used to make beverage cans have thicknesses that are normally distributed with mean 10 and standard deviation </a:t>
            </a:r>
            <a:r>
              <a:rPr lang="en-US" dirty="0" smtClean="0"/>
              <a:t>1.3 thousandths of inches.  </a:t>
            </a:r>
            <a:r>
              <a:rPr lang="en-US" dirty="0"/>
              <a:t>A particular sheet is 10.8 thousandths of an inch thick.  Find the </a:t>
            </a:r>
            <a:r>
              <a:rPr lang="en-US" i="1" dirty="0"/>
              <a:t>z</a:t>
            </a:r>
            <a:r>
              <a:rPr lang="en-US" dirty="0"/>
              <a:t>-score</a:t>
            </a:r>
            <a:r>
              <a:rPr lang="en-US" dirty="0" smtClean="0"/>
              <a:t>.</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45E29C-172D-45CD-A9BC-5B1A0AEC187C}" type="slidenum">
              <a:rPr lang="en-US"/>
              <a:pPr/>
              <a:t>21</a:t>
            </a:fld>
            <a:endParaRPr lang="en-US"/>
          </a:p>
        </p:txBody>
      </p:sp>
      <p:sp>
        <p:nvSpPr>
          <p:cNvPr id="76802" name="Rectangle 2"/>
          <p:cNvSpPr>
            <a:spLocks noGrp="1" noChangeArrowheads="1"/>
          </p:cNvSpPr>
          <p:nvPr>
            <p:ph type="title"/>
          </p:nvPr>
        </p:nvSpPr>
        <p:spPr/>
        <p:txBody>
          <a:bodyPr/>
          <a:lstStyle/>
          <a:p>
            <a:r>
              <a:rPr lang="en-US" dirty="0" smtClean="0"/>
              <a:t>Example</a:t>
            </a:r>
            <a:endParaRPr lang="en-US" dirty="0"/>
          </a:p>
        </p:txBody>
      </p:sp>
      <p:sp>
        <p:nvSpPr>
          <p:cNvPr id="76803" name="Rectangle 3"/>
          <p:cNvSpPr>
            <a:spLocks noGrp="1" noChangeArrowheads="1"/>
          </p:cNvSpPr>
          <p:nvPr>
            <p:ph type="body" idx="1"/>
          </p:nvPr>
        </p:nvSpPr>
        <p:spPr/>
        <p:txBody>
          <a:bodyPr/>
          <a:lstStyle/>
          <a:p>
            <a:pPr>
              <a:buFontTx/>
              <a:buNone/>
            </a:pPr>
            <a:r>
              <a:rPr lang="en-US" dirty="0"/>
              <a:t>The thickness of a certain sheet has a </a:t>
            </a:r>
            <a:r>
              <a:rPr lang="en-US" i="1" dirty="0"/>
              <a:t>z</a:t>
            </a:r>
            <a:r>
              <a:rPr lang="en-US" dirty="0"/>
              <a:t>-score of -1.7.  Find the thickness of the sheet in the original units of thousandths of inches.</a:t>
            </a:r>
          </a:p>
          <a:p>
            <a:pPr>
              <a:buFontTx/>
              <a:buNone/>
            </a:pPr>
            <a:endParaRPr lang="en-US" dirty="0">
              <a:sym typeface="Symbol" pitchFamily="18" charset="2"/>
            </a:endParaRPr>
          </a:p>
          <a:p>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7EABB59-1B21-40E8-9538-44FB60B30355}" type="slidenum">
              <a:rPr lang="en-US"/>
              <a:pPr/>
              <a:t>22</a:t>
            </a:fld>
            <a:endParaRPr lang="en-US"/>
          </a:p>
        </p:txBody>
      </p:sp>
      <p:sp>
        <p:nvSpPr>
          <p:cNvPr id="28674" name="Rectangle 2"/>
          <p:cNvSpPr>
            <a:spLocks noGrp="1" noChangeArrowheads="1"/>
          </p:cNvSpPr>
          <p:nvPr>
            <p:ph type="title"/>
          </p:nvPr>
        </p:nvSpPr>
        <p:spPr/>
        <p:txBody>
          <a:bodyPr/>
          <a:lstStyle/>
          <a:p>
            <a:r>
              <a:rPr lang="en-US" dirty="0" smtClean="0"/>
              <a:t>Examples</a:t>
            </a:r>
            <a:endParaRPr lang="en-US" dirty="0"/>
          </a:p>
        </p:txBody>
      </p:sp>
      <p:sp>
        <p:nvSpPr>
          <p:cNvPr id="28675" name="Rectangle 3"/>
          <p:cNvSpPr>
            <a:spLocks noGrp="1" noChangeArrowheads="1"/>
          </p:cNvSpPr>
          <p:nvPr>
            <p:ph type="body" idx="1"/>
          </p:nvPr>
        </p:nvSpPr>
        <p:spPr/>
        <p:txBody>
          <a:bodyPr/>
          <a:lstStyle/>
          <a:p>
            <a:pPr marL="609600" indent="-609600">
              <a:buFontTx/>
              <a:buNone/>
            </a:pPr>
            <a:r>
              <a:rPr lang="en-US" dirty="0"/>
              <a:t>Find the area under normal curve to the left of </a:t>
            </a:r>
            <a:r>
              <a:rPr lang="en-US" i="1" dirty="0"/>
              <a:t>z</a:t>
            </a:r>
            <a:r>
              <a:rPr lang="en-US" dirty="0"/>
              <a:t> = 0.47.  </a:t>
            </a:r>
          </a:p>
          <a:p>
            <a:pPr marL="609600" indent="-609600">
              <a:buFontTx/>
              <a:buNone/>
            </a:pPr>
            <a:r>
              <a:rPr lang="en-US" dirty="0"/>
              <a:t>	</a:t>
            </a:r>
          </a:p>
        </p:txBody>
      </p:sp>
      <p:pic>
        <p:nvPicPr>
          <p:cNvPr id="5" name="Picture 3" descr="fig0405"/>
          <p:cNvPicPr>
            <a:picLocks noChangeAspect="1" noChangeArrowheads="1"/>
          </p:cNvPicPr>
          <p:nvPr/>
        </p:nvPicPr>
        <p:blipFill>
          <a:blip r:embed="rId4" cstate="print"/>
          <a:srcRect/>
          <a:stretch>
            <a:fillRect/>
          </a:stretch>
        </p:blipFill>
        <p:spPr bwMode="auto">
          <a:xfrm>
            <a:off x="1357290" y="4071942"/>
            <a:ext cx="7126305" cy="2230152"/>
          </a:xfrm>
          <a:prstGeom prst="rect">
            <a:avLst/>
          </a:prstGeom>
          <a:noFill/>
          <a:ln w="9525">
            <a:noFill/>
            <a:miter lim="800000"/>
            <a:headEnd/>
            <a:tailEnd/>
          </a:ln>
          <a:effectLst/>
        </p:spPr>
      </p:pic>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Find the area under the curve to the right of </a:t>
            </a:r>
            <a:r>
              <a:rPr lang="en-US" i="1" dirty="0" smtClean="0"/>
              <a:t>z</a:t>
            </a:r>
            <a:r>
              <a:rPr lang="en-US" dirty="0" smtClean="0"/>
              <a:t> = 1.38.</a:t>
            </a:r>
          </a:p>
          <a:p>
            <a:endParaRPr lang="en-US" dirty="0"/>
          </a:p>
        </p:txBody>
      </p:sp>
      <p:pic>
        <p:nvPicPr>
          <p:cNvPr id="4" name="Picture 3" descr="fig0406"/>
          <p:cNvPicPr>
            <a:picLocks noChangeAspect="1" noChangeArrowheads="1"/>
          </p:cNvPicPr>
          <p:nvPr/>
        </p:nvPicPr>
        <p:blipFill>
          <a:blip r:embed="rId3" cstate="print"/>
          <a:srcRect/>
          <a:stretch>
            <a:fillRect/>
          </a:stretch>
        </p:blipFill>
        <p:spPr bwMode="auto">
          <a:xfrm>
            <a:off x="1571604" y="3071810"/>
            <a:ext cx="6840553" cy="2147879"/>
          </a:xfrm>
          <a:prstGeom prst="rect">
            <a:avLst/>
          </a:prstGeom>
          <a:noFill/>
          <a:ln w="9525">
            <a:noFill/>
            <a:miter lim="800000"/>
            <a:headEnd/>
            <a:tailEnd/>
          </a:ln>
          <a:effectLst/>
        </p:spPr>
      </p:pic>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5266DF-9252-4F57-910C-C7115D2D4FE1}" type="slidenum">
              <a:rPr lang="en-US"/>
              <a:pPr/>
              <a:t>24</a:t>
            </a:fld>
            <a:endParaRPr lang="en-US"/>
          </a:p>
        </p:txBody>
      </p:sp>
      <p:sp>
        <p:nvSpPr>
          <p:cNvPr id="29698" name="Rectangle 2"/>
          <p:cNvSpPr>
            <a:spLocks noGrp="1" noChangeArrowheads="1"/>
          </p:cNvSpPr>
          <p:nvPr>
            <p:ph type="title"/>
          </p:nvPr>
        </p:nvSpPr>
        <p:spPr/>
        <p:txBody>
          <a:bodyPr/>
          <a:lstStyle/>
          <a:p>
            <a:r>
              <a:rPr lang="en-US" dirty="0"/>
              <a:t>Example </a:t>
            </a:r>
            <a:r>
              <a:rPr lang="en-US" dirty="0" smtClean="0"/>
              <a:t>4.43</a:t>
            </a:r>
            <a:endParaRPr lang="en-US" dirty="0"/>
          </a:p>
        </p:txBody>
      </p:sp>
      <p:sp>
        <p:nvSpPr>
          <p:cNvPr id="29699" name="Rectangle 3"/>
          <p:cNvSpPr>
            <a:spLocks noGrp="1" noChangeArrowheads="1"/>
          </p:cNvSpPr>
          <p:nvPr>
            <p:ph type="body" idx="1"/>
          </p:nvPr>
        </p:nvSpPr>
        <p:spPr/>
        <p:txBody>
          <a:bodyPr/>
          <a:lstStyle/>
          <a:p>
            <a:pPr>
              <a:lnSpc>
                <a:spcPct val="90000"/>
              </a:lnSpc>
              <a:buFontTx/>
              <a:buNone/>
            </a:pPr>
            <a:r>
              <a:rPr lang="en-US" dirty="0"/>
              <a:t>Find the area under the normal curve between </a:t>
            </a:r>
            <a:r>
              <a:rPr lang="en-US" i="1" dirty="0"/>
              <a:t>z</a:t>
            </a:r>
            <a:r>
              <a:rPr lang="en-US" dirty="0"/>
              <a:t> = 0.71 and </a:t>
            </a:r>
            <a:r>
              <a:rPr lang="en-US" i="1" dirty="0"/>
              <a:t>z</a:t>
            </a:r>
            <a:r>
              <a:rPr lang="en-US" dirty="0"/>
              <a:t> = 1.28.</a:t>
            </a:r>
          </a:p>
          <a:p>
            <a:pPr>
              <a:lnSpc>
                <a:spcPct val="90000"/>
              </a:lnSpc>
              <a:buFontTx/>
              <a:buNone/>
            </a:pPr>
            <a:endParaRPr lang="en-US" dirty="0"/>
          </a:p>
          <a:p>
            <a:pPr>
              <a:lnSpc>
                <a:spcPct val="90000"/>
              </a:lnSpc>
              <a:buFontTx/>
              <a:buNone/>
            </a:pPr>
            <a:endParaRPr lang="en-US" dirty="0"/>
          </a:p>
          <a:p>
            <a:pPr>
              <a:lnSpc>
                <a:spcPct val="90000"/>
              </a:lnSpc>
              <a:buFontTx/>
              <a:buNone/>
            </a:pPr>
            <a:endParaRPr lang="en-US" dirty="0"/>
          </a:p>
          <a:p>
            <a:pPr>
              <a:lnSpc>
                <a:spcPct val="90000"/>
              </a:lnSpc>
              <a:buFontTx/>
              <a:buNone/>
            </a:pPr>
            <a:endParaRPr lang="en-US" dirty="0"/>
          </a:p>
          <a:p>
            <a:pPr>
              <a:lnSpc>
                <a:spcPct val="90000"/>
              </a:lnSpc>
              <a:buFontTx/>
              <a:buNone/>
            </a:pPr>
            <a:r>
              <a:rPr lang="en-US" dirty="0"/>
              <a:t>	</a:t>
            </a:r>
          </a:p>
        </p:txBody>
      </p:sp>
      <p:pic>
        <p:nvPicPr>
          <p:cNvPr id="5" name="Picture 3" descr="fig0407"/>
          <p:cNvPicPr>
            <a:picLocks noChangeAspect="1" noChangeArrowheads="1"/>
          </p:cNvPicPr>
          <p:nvPr/>
        </p:nvPicPr>
        <p:blipFill>
          <a:blip r:embed="rId4" cstate="print"/>
          <a:srcRect/>
          <a:stretch>
            <a:fillRect/>
          </a:stretch>
        </p:blipFill>
        <p:spPr bwMode="auto">
          <a:xfrm>
            <a:off x="1314052" y="2928934"/>
            <a:ext cx="7829948" cy="1285884"/>
          </a:xfrm>
          <a:prstGeom prst="rect">
            <a:avLst/>
          </a:prstGeom>
          <a:noFill/>
          <a:ln w="9525">
            <a:noFill/>
            <a:miter lim="800000"/>
            <a:headEnd/>
            <a:tailEnd/>
          </a:ln>
          <a:effectLst/>
        </p:spPr>
      </p:pic>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Normal distribution is the most common probability distribution used in statistics.</a:t>
            </a:r>
          </a:p>
          <a:p>
            <a:r>
              <a:rPr lang="en-US" dirty="0" smtClean="0"/>
              <a:t>Any normal distribution could be transformed to a standard normal distribution for the convenience of using the tables.</a:t>
            </a:r>
            <a:endParaRPr lang="en-US"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pPr algn="l"/>
            <a:r>
              <a:rPr lang="en-US" smtClean="0">
                <a:effectLst/>
                <a:cs typeface="Majalla UI"/>
              </a:rPr>
              <a:t>Objectives</a:t>
            </a:r>
          </a:p>
        </p:txBody>
      </p:sp>
      <p:sp>
        <p:nvSpPr>
          <p:cNvPr id="25603" name="Rectangle 3"/>
          <p:cNvSpPr>
            <a:spLocks noGrp="1"/>
          </p:cNvSpPr>
          <p:nvPr>
            <p:ph type="body" idx="1"/>
          </p:nvPr>
        </p:nvSpPr>
        <p:spPr/>
        <p:txBody>
          <a:bodyPr/>
          <a:lstStyle/>
          <a:p>
            <a:r>
              <a:rPr lang="en-US" dirty="0" smtClean="0">
                <a:cs typeface="Majalla UI"/>
              </a:rPr>
              <a:t>By the end of this lecture the student should be able to:</a:t>
            </a:r>
          </a:p>
          <a:p>
            <a:pPr marL="611187" lvl="2" indent="-282575">
              <a:spcBef>
                <a:spcPts val="600"/>
              </a:spcBef>
              <a:buSzPct val="80000"/>
              <a:buFont typeface="Wingdings 2" pitchFamily="18" charset="2"/>
              <a:buChar char=""/>
            </a:pPr>
            <a:r>
              <a:rPr lang="en-US" sz="2800" dirty="0" smtClean="0"/>
              <a:t>Recognize the differences between discrete and continuous probability distribution.</a:t>
            </a:r>
          </a:p>
          <a:p>
            <a:pPr lvl="1"/>
            <a:r>
              <a:rPr lang="en-US" dirty="0" smtClean="0"/>
              <a:t>Understand the normal distribution</a:t>
            </a:r>
          </a:p>
          <a:p>
            <a:pPr lvl="1"/>
            <a:r>
              <a:rPr lang="en-US" dirty="0" smtClean="0"/>
              <a:t>Use normal distribution tables</a:t>
            </a:r>
          </a:p>
          <a:p>
            <a:pPr marL="611187" lvl="2" indent="-282575">
              <a:spcBef>
                <a:spcPts val="600"/>
              </a:spcBef>
              <a:buSzPct val="80000"/>
              <a:buFont typeface="Wingdings 2" pitchFamily="18" charset="2"/>
              <a:buChar char=""/>
            </a:pPr>
            <a:endParaRPr lang="en-US" dirty="0" smtClean="0"/>
          </a:p>
          <a:p>
            <a:pPr marL="611187" lvl="2" indent="-282575">
              <a:spcBef>
                <a:spcPts val="600"/>
              </a:spcBef>
              <a:buSzPct val="80000"/>
              <a:buFont typeface="Wingdings 2" pitchFamily="18" charset="2"/>
              <a:buChar char=""/>
            </a:pPr>
            <a:endParaRPr lang="en-US" dirty="0" smtClean="0"/>
          </a:p>
          <a:p>
            <a:pPr marL="611187" lvl="2" indent="-282575">
              <a:spcBef>
                <a:spcPts val="600"/>
              </a:spcBef>
              <a:buSzPct val="80000"/>
              <a:buFont typeface="Wingdings 2" pitchFamily="18" charset="2"/>
              <a:buChar char=""/>
            </a:pPr>
            <a:endParaRPr lang="en-US" dirty="0" smtClean="0"/>
          </a:p>
          <a:p>
            <a:pPr marL="611187" lvl="2" indent="-282575">
              <a:spcBef>
                <a:spcPts val="600"/>
              </a:spcBef>
              <a:buSzPct val="80000"/>
              <a:buFont typeface="Wingdings 2" pitchFamily="18" charset="2"/>
              <a:buChar char=""/>
            </a:pPr>
            <a:endParaRPr lang="en-US" dirty="0" smtClean="0"/>
          </a:p>
          <a:p>
            <a:endParaRPr lang="en-US" dirty="0" smtClean="0">
              <a:cs typeface="Majalla UI"/>
            </a:endParaRPr>
          </a:p>
          <a:p>
            <a:pPr lvl="1"/>
            <a:endParaRPr lang="en-US" dirty="0" smtClean="0">
              <a:cs typeface="Majalla UI"/>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9350" cy="990600"/>
          </a:xfrm>
        </p:spPr>
        <p:txBody>
          <a:bodyPr>
            <a:normAutofit/>
          </a:bodyPr>
          <a:lstStyle/>
          <a:p>
            <a:pPr>
              <a:defRPr/>
            </a:pPr>
            <a:r>
              <a:rPr lang="en-US" dirty="0" smtClean="0"/>
              <a:t>Random Variables</a:t>
            </a:r>
            <a:endParaRPr lang="en-US" dirty="0"/>
          </a:p>
        </p:txBody>
      </p:sp>
      <p:sp>
        <p:nvSpPr>
          <p:cNvPr id="23555" name="Content Placeholder 2"/>
          <p:cNvSpPr>
            <a:spLocks noGrp="1"/>
          </p:cNvSpPr>
          <p:nvPr>
            <p:ph idx="1"/>
          </p:nvPr>
        </p:nvSpPr>
        <p:spPr/>
        <p:txBody>
          <a:bodyPr/>
          <a:lstStyle/>
          <a:p>
            <a:r>
              <a:rPr lang="en-US" dirty="0" smtClean="0"/>
              <a:t>Random Variable (RV): A numeric outcome that results from an experiment</a:t>
            </a:r>
            <a:endParaRPr lang="en-US" dirty="0" smtClean="0">
              <a:cs typeface="Majalla UI"/>
            </a:endParaRPr>
          </a:p>
          <a:p>
            <a:r>
              <a:rPr lang="en-US" dirty="0" smtClean="0"/>
              <a:t>The description of the possible values of a random value </a:t>
            </a:r>
            <a:r>
              <a:rPr lang="en-US" i="1" dirty="0" smtClean="0"/>
              <a:t>X</a:t>
            </a:r>
            <a:r>
              <a:rPr lang="en-US" dirty="0" smtClean="0"/>
              <a:t> and the probabilities of each has a name: the probability distribution.</a:t>
            </a:r>
            <a:endParaRPr lang="en-US" dirty="0" smtClean="0">
              <a:cs typeface="Majalla UI"/>
            </a:endParaRPr>
          </a:p>
          <a:p>
            <a:pPr>
              <a:buFontTx/>
              <a:buNone/>
            </a:pPr>
            <a:endParaRPr lang="en-US" dirty="0" smtClean="0">
              <a:cs typeface="Majalla UI"/>
            </a:endParaRPr>
          </a:p>
          <a:p>
            <a:pPr>
              <a:buFontTx/>
              <a:buNone/>
            </a:pPr>
            <a:endParaRPr lang="en-US" dirty="0" smtClean="0">
              <a:cs typeface="Majalla UI"/>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smtClean="0"/>
              <a:t>PMF</a:t>
            </a:r>
            <a:endParaRPr lang="en-US" dirty="0"/>
          </a:p>
        </p:txBody>
      </p:sp>
      <p:sp>
        <p:nvSpPr>
          <p:cNvPr id="22531" name="Content Placeholder 6"/>
          <p:cNvSpPr>
            <a:spLocks noGrp="1"/>
          </p:cNvSpPr>
          <p:nvPr>
            <p:ph idx="1"/>
          </p:nvPr>
        </p:nvSpPr>
        <p:spPr/>
        <p:txBody>
          <a:bodyPr/>
          <a:lstStyle/>
          <a:p>
            <a:r>
              <a:rPr lang="en-US" dirty="0" smtClean="0"/>
              <a:t>Discrete random variable is one whose possible values form a discrete set</a:t>
            </a:r>
          </a:p>
          <a:p>
            <a:r>
              <a:rPr lang="en-US" dirty="0" smtClean="0"/>
              <a:t>The probability distribution of a discrete random variable is called: </a:t>
            </a:r>
            <a:r>
              <a:rPr lang="en-US" dirty="0" smtClean="0">
                <a:solidFill>
                  <a:srgbClr val="1205BB"/>
                </a:solidFill>
              </a:rPr>
              <a:t>Probability Mass Function</a:t>
            </a:r>
          </a:p>
          <a:p>
            <a:pPr>
              <a:buFontTx/>
              <a:buNone/>
            </a:pPr>
            <a:endParaRPr lang="en-US" dirty="0" smtClean="0">
              <a:cs typeface="Majalla UI"/>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639763"/>
          </a:xfrm>
        </p:spPr>
        <p:txBody>
          <a:bodyPr/>
          <a:lstStyle/>
          <a:p>
            <a:pPr eaLnBrk="1" hangingPunct="1"/>
            <a:r>
              <a:rPr lang="en-US" sz="3200" dirty="0" smtClean="0"/>
              <a:t>Example I – Rolling 2 Dice (Red/Green)</a:t>
            </a:r>
          </a:p>
        </p:txBody>
      </p:sp>
      <p:graphicFrame>
        <p:nvGraphicFramePr>
          <p:cNvPr id="7896" name="Group 728"/>
          <p:cNvGraphicFramePr>
            <a:graphicFrameLocks noGrp="1"/>
          </p:cNvGraphicFramePr>
          <p:nvPr>
            <p:ph idx="1"/>
          </p:nvPr>
        </p:nvGraphicFramePr>
        <p:xfrm>
          <a:off x="609600" y="1752600"/>
          <a:ext cx="8077200" cy="4579303"/>
        </p:xfrm>
        <a:graphic>
          <a:graphicData uri="http://schemas.openxmlformats.org/drawingml/2006/table">
            <a:tbl>
              <a:tblPr/>
              <a:tblGrid>
                <a:gridCol w="1382584"/>
                <a:gridCol w="924755"/>
                <a:gridCol w="1155185"/>
                <a:gridCol w="1152153"/>
                <a:gridCol w="1155185"/>
                <a:gridCol w="1152153"/>
                <a:gridCol w="1155185"/>
              </a:tblGrid>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0000"/>
                          </a:solidFill>
                          <a:effectLst/>
                          <a:latin typeface="Arial" charset="0"/>
                        </a:rPr>
                        <a:t>Red</a:t>
                      </a:r>
                      <a:r>
                        <a:rPr kumimoji="0" lang="en-US" sz="2000" b="0" i="0" u="none" strike="noStrike" cap="none" normalizeH="0" baseline="0" dirty="0" smtClean="0">
                          <a:ln>
                            <a:noFill/>
                          </a:ln>
                          <a:solidFill>
                            <a:srgbClr val="7030A0"/>
                          </a:solidFill>
                          <a:effectLst/>
                          <a:latin typeface="Arial" charset="0"/>
                        </a:rPr>
                        <a:t>\</a:t>
                      </a:r>
                      <a:r>
                        <a:rPr kumimoji="0" lang="en-US" sz="2000" b="0" i="0" u="none" strike="noStrike" cap="none" normalizeH="0" baseline="0" dirty="0" smtClean="0">
                          <a:ln>
                            <a:noFill/>
                          </a:ln>
                          <a:solidFill>
                            <a:srgbClr val="00B050"/>
                          </a:solidFill>
                          <a:effectLst/>
                          <a:latin typeface="Arial" charset="0"/>
                        </a:rPr>
                        <a:t>Green</a:t>
                      </a:r>
                    </a:p>
                  </a:txBody>
                  <a:tcPr horzOverflow="overflow">
                    <a:lnL w="12700" cap="flat" cmpd="sng" algn="ctr">
                      <a:solidFill>
                        <a:srgbClr val="FFCC00"/>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B050"/>
                          </a:solidFill>
                          <a:effectLst/>
                          <a:latin typeface="Arial" charset="0"/>
                        </a:rPr>
                        <a:t>1</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B050"/>
                          </a:solidFill>
                          <a:effectLst/>
                          <a:latin typeface="Arial" charset="0"/>
                        </a:rPr>
                        <a:t>2</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B050"/>
                          </a:solidFill>
                          <a:effectLst/>
                          <a:latin typeface="Arial" charset="0"/>
                        </a:rPr>
                        <a:t>3</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B050"/>
                          </a:solidFill>
                          <a:effectLst/>
                          <a:latin typeface="Arial" charset="0"/>
                        </a:rPr>
                        <a:t>4</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B050"/>
                          </a:solidFill>
                          <a:effectLst/>
                          <a:latin typeface="Arial" charset="0"/>
                        </a:rPr>
                        <a:t>5</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B050"/>
                          </a:solidFill>
                          <a:effectLst/>
                          <a:latin typeface="Arial" charset="0"/>
                        </a:rPr>
                        <a:t>6</a:t>
                      </a:r>
                    </a:p>
                  </a:txBody>
                  <a:tcPr horzOverflow="overflow">
                    <a:lnL w="12700" cap="flat" cmpd="sng" algn="ctr">
                      <a:solidFill>
                        <a:schemeClr val="folHlink"/>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FF0000"/>
                          </a:solidFill>
                          <a:effectLst/>
                          <a:latin typeface="Arial" charset="0"/>
                        </a:rPr>
                        <a:t>1</a:t>
                      </a:r>
                    </a:p>
                  </a:txBody>
                  <a:tcPr horzOverflow="overflow">
                    <a:lnL w="12700" cap="flat" cmpd="sng" algn="ctr">
                      <a:solidFill>
                        <a:srgbClr val="FFCC00"/>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2</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3</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4</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5</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6</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7</a:t>
                      </a:r>
                    </a:p>
                  </a:txBody>
                  <a:tcPr horzOverflow="overflow">
                    <a:lnL w="12700" cap="flat" cmpd="sng" algn="ctr">
                      <a:solidFill>
                        <a:schemeClr val="folHlink"/>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0000"/>
                          </a:solidFill>
                          <a:effectLst/>
                          <a:latin typeface="Arial" charset="0"/>
                        </a:rPr>
                        <a:t>2</a:t>
                      </a:r>
                    </a:p>
                  </a:txBody>
                  <a:tcPr horzOverflow="overflow">
                    <a:lnL w="12700" cap="flat" cmpd="sng" algn="ctr">
                      <a:solidFill>
                        <a:srgbClr val="FFCC00"/>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3</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4</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5</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6</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7</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8</a:t>
                      </a:r>
                    </a:p>
                  </a:txBody>
                  <a:tcPr horzOverflow="overflow">
                    <a:lnL w="12700" cap="flat" cmpd="sng" algn="ctr">
                      <a:solidFill>
                        <a:schemeClr val="folHlink"/>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0000"/>
                          </a:solidFill>
                          <a:effectLst/>
                          <a:latin typeface="Arial" charset="0"/>
                        </a:rPr>
                        <a:t>3</a:t>
                      </a:r>
                    </a:p>
                  </a:txBody>
                  <a:tcPr horzOverflow="overflow">
                    <a:lnL w="12700" cap="flat" cmpd="sng" algn="ctr">
                      <a:solidFill>
                        <a:srgbClr val="FFCC00"/>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4</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5</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6</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7</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8</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9</a:t>
                      </a:r>
                    </a:p>
                  </a:txBody>
                  <a:tcPr horzOverflow="overflow">
                    <a:lnL w="12700" cap="flat" cmpd="sng" algn="ctr">
                      <a:solidFill>
                        <a:schemeClr val="folHlink"/>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0000"/>
                          </a:solidFill>
                          <a:effectLst/>
                          <a:latin typeface="Arial" charset="0"/>
                        </a:rPr>
                        <a:t>4</a:t>
                      </a:r>
                    </a:p>
                  </a:txBody>
                  <a:tcPr horzOverflow="overflow">
                    <a:lnL w="12700" cap="flat" cmpd="sng" algn="ctr">
                      <a:solidFill>
                        <a:srgbClr val="FFCC00"/>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5</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6</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7</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8</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9</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10</a:t>
                      </a:r>
                    </a:p>
                  </a:txBody>
                  <a:tcPr horzOverflow="overflow">
                    <a:lnL w="12700" cap="flat" cmpd="sng" algn="ctr">
                      <a:solidFill>
                        <a:schemeClr val="folHlink"/>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0000"/>
                          </a:solidFill>
                          <a:effectLst/>
                          <a:latin typeface="Arial" charset="0"/>
                        </a:rPr>
                        <a:t>5</a:t>
                      </a:r>
                    </a:p>
                  </a:txBody>
                  <a:tcPr horzOverflow="overflow">
                    <a:lnL w="12700" cap="flat" cmpd="sng" algn="ctr">
                      <a:solidFill>
                        <a:srgbClr val="FFCC00"/>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6</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7</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8</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9</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10</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11</a:t>
                      </a:r>
                    </a:p>
                  </a:txBody>
                  <a:tcPr horzOverflow="overflow">
                    <a:lnL w="12700" cap="flat" cmpd="sng" algn="ctr">
                      <a:solidFill>
                        <a:schemeClr val="folHlink"/>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0000"/>
                          </a:solidFill>
                          <a:effectLst/>
                          <a:latin typeface="Arial" charset="0"/>
                        </a:rPr>
                        <a:t>6</a:t>
                      </a:r>
                    </a:p>
                  </a:txBody>
                  <a:tcPr horzOverflow="overflow">
                    <a:lnL w="12700" cap="flat" cmpd="sng" algn="ctr">
                      <a:solidFill>
                        <a:srgbClr val="FFCC00"/>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7</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8</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9</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10</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rgbClr val="7030A0"/>
                          </a:solidFill>
                          <a:effectLst/>
                          <a:latin typeface="Arial" charset="0"/>
                        </a:rPr>
                        <a:t>11</a:t>
                      </a:r>
                    </a:p>
                  </a:txBody>
                  <a:tcPr horzOverflow="overflow">
                    <a:lnL w="12700" cap="flat" cmpd="sng" algn="ctr">
                      <a:solidFill>
                        <a:schemeClr val="folHlink"/>
                      </a:solidFill>
                      <a:prstDash val="solid"/>
                      <a:round/>
                      <a:headEnd type="none" w="med" len="med"/>
                      <a:tailEnd type="none" w="med" len="med"/>
                    </a:lnL>
                    <a:lnR w="12700" cap="flat" cmpd="sng" algn="ctr">
                      <a:solidFill>
                        <a:schemeClr val="folHlink"/>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rgbClr val="7030A0"/>
                          </a:solidFill>
                          <a:effectLst/>
                          <a:latin typeface="Arial" charset="0"/>
                        </a:rPr>
                        <a:t>12</a:t>
                      </a:r>
                    </a:p>
                  </a:txBody>
                  <a:tcPr horzOverflow="overflow">
                    <a:lnL w="12700" cap="flat" cmpd="sng" algn="ctr">
                      <a:solidFill>
                        <a:schemeClr val="folHlink"/>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bl>
          </a:graphicData>
        </a:graphic>
      </p:graphicFrame>
      <p:sp>
        <p:nvSpPr>
          <p:cNvPr id="6213" name="Text Box 76"/>
          <p:cNvSpPr txBox="1">
            <a:spLocks noChangeArrowheads="1"/>
          </p:cNvSpPr>
          <p:nvPr/>
        </p:nvSpPr>
        <p:spPr bwMode="auto">
          <a:xfrm>
            <a:off x="685800" y="990600"/>
            <a:ext cx="8610600" cy="707886"/>
          </a:xfrm>
          <a:prstGeom prst="rect">
            <a:avLst/>
          </a:prstGeom>
          <a:noFill/>
          <a:ln w="9525">
            <a:noFill/>
            <a:miter lim="800000"/>
            <a:headEnd/>
            <a:tailEnd/>
          </a:ln>
          <a:effectLst/>
        </p:spPr>
        <p:txBody>
          <a:bodyPr>
            <a:spAutoFit/>
          </a:bodyPr>
          <a:lstStyle/>
          <a:p>
            <a:pPr algn="ctr">
              <a:spcBef>
                <a:spcPct val="50000"/>
              </a:spcBef>
            </a:pPr>
            <a:r>
              <a:rPr lang="en-US" sz="2000" i="1" dirty="0">
                <a:solidFill>
                  <a:srgbClr val="1205BB"/>
                </a:solidFill>
              </a:rPr>
              <a:t>Y</a:t>
            </a:r>
            <a:r>
              <a:rPr lang="en-US" sz="2000" dirty="0">
                <a:solidFill>
                  <a:srgbClr val="1205BB"/>
                </a:solidFill>
              </a:rPr>
              <a:t> = Sum of the up faces of the two die.  Table gives value of </a:t>
            </a:r>
            <a:r>
              <a:rPr lang="en-US" sz="2000" i="1" dirty="0">
                <a:solidFill>
                  <a:srgbClr val="1205BB"/>
                </a:solidFill>
              </a:rPr>
              <a:t>y</a:t>
            </a:r>
            <a:r>
              <a:rPr lang="en-US" sz="2000" dirty="0">
                <a:solidFill>
                  <a:srgbClr val="1205BB"/>
                </a:solidFill>
              </a:rPr>
              <a:t> for all elements in </a:t>
            </a:r>
            <a:r>
              <a:rPr lang="en-US" sz="2000" i="1" dirty="0">
                <a:solidFill>
                  <a:srgbClr val="1205BB"/>
                </a:solidFill>
              </a:rPr>
              <a:t>S</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algn="l" eaLnBrk="1" hangingPunct="1"/>
            <a:r>
              <a:rPr lang="en-US" sz="2800" dirty="0" smtClean="0"/>
              <a:t>Rolling 2 Dice – Probability Mass Function &amp; CDF</a:t>
            </a:r>
          </a:p>
        </p:txBody>
      </p:sp>
      <p:graphicFrame>
        <p:nvGraphicFramePr>
          <p:cNvPr id="9388" name="Group 172"/>
          <p:cNvGraphicFramePr>
            <a:graphicFrameLocks noGrp="1"/>
          </p:cNvGraphicFramePr>
          <p:nvPr>
            <p:ph sz="half" idx="1"/>
          </p:nvPr>
        </p:nvGraphicFramePr>
        <p:xfrm>
          <a:off x="304800" y="1600200"/>
          <a:ext cx="3048000" cy="4754880"/>
        </p:xfrm>
        <a:graphic>
          <a:graphicData uri="http://schemas.openxmlformats.org/drawingml/2006/table">
            <a:tbl>
              <a:tblPr/>
              <a:tblGrid>
                <a:gridCol w="838200"/>
                <a:gridCol w="1066800"/>
                <a:gridCol w="1143000"/>
              </a:tblGrid>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y</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p(y)</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F(y)</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2</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1/36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1/36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3</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2/36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3/36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4</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3/36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6/36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5</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4/36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10/36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5/36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15/36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7</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6/36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21/36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8</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5/36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26/36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9</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4/36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30/36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10</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3/36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33/36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11</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2/36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35/36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12</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1205BB"/>
                          </a:solidFill>
                          <a:effectLst/>
                          <a:latin typeface="Arial" charset="0"/>
                        </a:rPr>
                        <a:t>1/36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1205BB"/>
                          </a:solidFill>
                          <a:effectLst/>
                          <a:latin typeface="Arial" charset="0"/>
                        </a:rPr>
                        <a:t>36/36</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bl>
          </a:graphicData>
        </a:graphic>
      </p:graphicFrame>
      <p:graphicFrame>
        <p:nvGraphicFramePr>
          <p:cNvPr id="7225" name="Object 164"/>
          <p:cNvGraphicFramePr>
            <a:graphicFrameLocks noGrp="1" noChangeAspect="1"/>
          </p:cNvGraphicFramePr>
          <p:nvPr>
            <p:ph sz="half" idx="2"/>
            <p:extLst>
              <p:ext uri="{D42A27DB-BD31-4B8C-83A1-F6EECF244321}">
                <p14:modId xmlns:p14="http://schemas.microsoft.com/office/powerpoint/2010/main" xmlns="" val="1225271278"/>
              </p:ext>
            </p:extLst>
          </p:nvPr>
        </p:nvGraphicFramePr>
        <p:xfrm>
          <a:off x="3582988" y="1935163"/>
          <a:ext cx="5254625" cy="2101850"/>
        </p:xfrm>
        <a:graphic>
          <a:graphicData uri="http://schemas.openxmlformats.org/presentationml/2006/ole">
            <p:oleObj spid="_x0000_s101381" name="معادلة" r:id="rId4" imgW="2222280" imgH="888840" progId="">
              <p:embed/>
            </p:oleObj>
          </a:graphicData>
        </a:graphic>
      </p:graphicFrame>
      <p:sp>
        <p:nvSpPr>
          <p:cNvPr id="5" name="TextBox 4"/>
          <p:cNvSpPr txBox="1"/>
          <p:nvPr/>
        </p:nvSpPr>
        <p:spPr>
          <a:xfrm>
            <a:off x="3962400" y="4419600"/>
            <a:ext cx="4343400" cy="369332"/>
          </a:xfrm>
          <a:prstGeom prst="rect">
            <a:avLst/>
          </a:prstGeom>
          <a:noFill/>
        </p:spPr>
        <p:txBody>
          <a:bodyPr wrap="square" rtlCol="0">
            <a:spAutoFit/>
          </a:bodyPr>
          <a:lstStyle/>
          <a:p>
            <a:r>
              <a:rPr lang="en-US" dirty="0" smtClean="0"/>
              <a:t>CDF= Cumulative Distribution Function</a:t>
            </a:r>
            <a:endParaRPr lang="en-US" dirty="0"/>
          </a:p>
        </p:txBody>
      </p:sp>
    </p:spTree>
    <p:custDataLst>
      <p:tags r:id="rId2"/>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457200" y="228600"/>
            <a:ext cx="8229600" cy="381000"/>
          </a:xfrm>
        </p:spPr>
        <p:txBody>
          <a:bodyPr>
            <a:normAutofit fontScale="90000"/>
          </a:bodyPr>
          <a:lstStyle/>
          <a:p>
            <a:pPr eaLnBrk="1" hangingPunct="1"/>
            <a:r>
              <a:rPr lang="en-US" sz="3200" smtClean="0"/>
              <a:t>Rolling 2 Dice – Probability Mass Function</a:t>
            </a:r>
          </a:p>
        </p:txBody>
      </p:sp>
      <p:graphicFrame>
        <p:nvGraphicFramePr>
          <p:cNvPr id="8195" name="Object 5"/>
          <p:cNvGraphicFramePr>
            <a:graphicFrameLocks noGrp="1" noChangeAspect="1"/>
          </p:cNvGraphicFramePr>
          <p:nvPr>
            <p:ph idx="1"/>
          </p:nvPr>
        </p:nvGraphicFramePr>
        <p:xfrm>
          <a:off x="533400" y="711200"/>
          <a:ext cx="8001000" cy="6146800"/>
        </p:xfrm>
        <a:graphic>
          <a:graphicData uri="http://schemas.openxmlformats.org/presentationml/2006/ole">
            <p:oleObj spid="_x0000_s102405" name="Chart" r:id="rId4" imgW="11791950" imgH="9058275" progId="Excel.Sheet.8">
              <p:embed/>
            </p:oleObj>
          </a:graphicData>
        </a:graphic>
      </p:graphicFrame>
    </p:spTree>
    <p:custDataLst>
      <p:tags r:id="rId2"/>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639762"/>
          </a:xfrm>
        </p:spPr>
        <p:txBody>
          <a:bodyPr/>
          <a:lstStyle/>
          <a:p>
            <a:pPr eaLnBrk="1" hangingPunct="1"/>
            <a:r>
              <a:rPr lang="en-US" sz="2800" smtClean="0"/>
              <a:t>Rolling 2 Dice – Cumulative Distribution Function</a:t>
            </a:r>
          </a:p>
        </p:txBody>
      </p:sp>
      <p:graphicFrame>
        <p:nvGraphicFramePr>
          <p:cNvPr id="9219" name="Object 4"/>
          <p:cNvGraphicFramePr>
            <a:graphicFrameLocks noGrp="1" noChangeAspect="1"/>
          </p:cNvGraphicFramePr>
          <p:nvPr>
            <p:ph idx="1"/>
          </p:nvPr>
        </p:nvGraphicFramePr>
        <p:xfrm>
          <a:off x="457200" y="887413"/>
          <a:ext cx="7772400" cy="5970587"/>
        </p:xfrm>
        <a:graphic>
          <a:graphicData uri="http://schemas.openxmlformats.org/presentationml/2006/ole">
            <p:oleObj spid="_x0000_s103429" name="Chart" r:id="rId4" imgW="11791950" imgH="9058275" progId="Excel.Sheet.8">
              <p:embed/>
            </p:oleObj>
          </a:graphicData>
        </a:graphic>
      </p:graphicFrame>
    </p:spTree>
    <p:custDataLst>
      <p:tags r:id="rId2"/>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Solstice">
  <a:themeElements>
    <a:clrScheme name="1_Solstice 1">
      <a:dk1>
        <a:srgbClr val="000000"/>
      </a:dk1>
      <a:lt1>
        <a:srgbClr val="FFFFFF"/>
      </a:lt1>
      <a:dk2>
        <a:srgbClr val="4F271C"/>
      </a:dk2>
      <a:lt2>
        <a:srgbClr val="E7DEC9"/>
      </a:lt2>
      <a:accent1>
        <a:srgbClr val="3891A7"/>
      </a:accent1>
      <a:accent2>
        <a:srgbClr val="FEB80A"/>
      </a:accent2>
      <a:accent3>
        <a:srgbClr val="FFFFFF"/>
      </a:accent3>
      <a:accent4>
        <a:srgbClr val="000000"/>
      </a:accent4>
      <a:accent5>
        <a:srgbClr val="AEC7D0"/>
      </a:accent5>
      <a:accent6>
        <a:srgbClr val="E6A608"/>
      </a:accent6>
      <a:hlink>
        <a:srgbClr val="8DC765"/>
      </a:hlink>
      <a:folHlink>
        <a:srgbClr val="AA8A14"/>
      </a:folHlink>
    </a:clrScheme>
    <a:fontScheme name="1_Solstice">
      <a:majorFont>
        <a:latin typeface="Gill Sans MT"/>
        <a:ea typeface="Majalla UI"/>
        <a:cs typeface="Majalla UI"/>
      </a:majorFont>
      <a:minorFont>
        <a:latin typeface="Gill Sans MT"/>
        <a:ea typeface="Majalla UI"/>
        <a:cs typeface="Majalla U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olstice 1">
        <a:dk1>
          <a:srgbClr val="000000"/>
        </a:dk1>
        <a:lt1>
          <a:srgbClr val="FFFFFF"/>
        </a:lt1>
        <a:dk2>
          <a:srgbClr val="4F271C"/>
        </a:dk2>
        <a:lt2>
          <a:srgbClr val="E7DEC9"/>
        </a:lt2>
        <a:accent1>
          <a:srgbClr val="3891A7"/>
        </a:accent1>
        <a:accent2>
          <a:srgbClr val="FEB80A"/>
        </a:accent2>
        <a:accent3>
          <a:srgbClr val="FFFFFF"/>
        </a:accent3>
        <a:accent4>
          <a:srgbClr val="000000"/>
        </a:accent4>
        <a:accent5>
          <a:srgbClr val="AEC7D0"/>
        </a:accent5>
        <a:accent6>
          <a:srgbClr val="E6A608"/>
        </a:accent6>
        <a:hlink>
          <a:srgbClr val="8DC765"/>
        </a:hlink>
        <a:folHlink>
          <a:srgbClr val="AA8A1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Template>
  <TotalTime>437</TotalTime>
  <Words>786</Words>
  <Application>Microsoft Office PowerPoint</Application>
  <PresentationFormat>On-screen Show (4:3)</PresentationFormat>
  <Paragraphs>182</Paragraphs>
  <Slides>25</Slides>
  <Notes>9</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25</vt:i4>
      </vt:variant>
    </vt:vector>
  </HeadingPairs>
  <TitlesOfParts>
    <vt:vector size="29" baseType="lpstr">
      <vt:lpstr>1_Solstice</vt:lpstr>
      <vt:lpstr>معادلة</vt:lpstr>
      <vt:lpstr>Chart</vt:lpstr>
      <vt:lpstr>Equation</vt:lpstr>
      <vt:lpstr>Design of Experiments   (Lecture IV)</vt:lpstr>
      <vt:lpstr>Outline</vt:lpstr>
      <vt:lpstr>Objectives</vt:lpstr>
      <vt:lpstr>Random Variables</vt:lpstr>
      <vt:lpstr>PMF</vt:lpstr>
      <vt:lpstr>Example I – Rolling 2 Dice (Red/Green)</vt:lpstr>
      <vt:lpstr>Rolling 2 Dice – Probability Mass Function &amp; CDF</vt:lpstr>
      <vt:lpstr>Rolling 2 Dice – Probability Mass Function</vt:lpstr>
      <vt:lpstr>Rolling 2 Dice – Cumulative Distribution Function</vt:lpstr>
      <vt:lpstr>Example II</vt:lpstr>
      <vt:lpstr>Probability Mass Function</vt:lpstr>
      <vt:lpstr>PDF</vt:lpstr>
      <vt:lpstr>PDF, cont.</vt:lpstr>
      <vt:lpstr>PDF, cont.</vt:lpstr>
      <vt:lpstr>The Normal Distribution</vt:lpstr>
      <vt:lpstr>Normal R.V.: pdf, mean, and variance</vt:lpstr>
      <vt:lpstr>68-95-99.7% Rule</vt:lpstr>
      <vt:lpstr>Standard Normal Distribution</vt:lpstr>
      <vt:lpstr>Normal Distribution </vt:lpstr>
      <vt:lpstr>Example</vt:lpstr>
      <vt:lpstr>Example</vt:lpstr>
      <vt:lpstr>Examples</vt:lpstr>
      <vt:lpstr>Examples</vt:lpstr>
      <vt:lpstr>Example 4.43</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Dr.Adham</cp:lastModifiedBy>
  <cp:revision>60</cp:revision>
  <dcterms:created xsi:type="dcterms:W3CDTF">1601-01-01T00:00:00Z</dcterms:created>
  <dcterms:modified xsi:type="dcterms:W3CDTF">2018-09-11T10:18:51Z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36A45896-EFD3-4CF3-A905-80763EEE5A0F</vt:lpwstr>
  </property>
  <property fmtid="{D5CDD505-2E9C-101B-9397-08002B2CF9AE}" pid="3" name="ArticulatePath">
    <vt:lpwstr>DOE_Lecture 3-normal distribution</vt:lpwstr>
  </property>
</Properties>
</file>