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sldIdLst>
    <p:sldId id="256" r:id="rId2"/>
    <p:sldId id="334" r:id="rId3"/>
    <p:sldId id="336" r:id="rId4"/>
    <p:sldId id="257" r:id="rId5"/>
    <p:sldId id="260" r:id="rId6"/>
    <p:sldId id="270" r:id="rId7"/>
    <p:sldId id="258" r:id="rId8"/>
    <p:sldId id="269" r:id="rId9"/>
    <p:sldId id="263" r:id="rId10"/>
    <p:sldId id="259" r:id="rId11"/>
    <p:sldId id="273" r:id="rId12"/>
    <p:sldId id="303" r:id="rId13"/>
    <p:sldId id="277" r:id="rId14"/>
    <p:sldId id="275" r:id="rId15"/>
    <p:sldId id="278" r:id="rId16"/>
    <p:sldId id="276" r:id="rId17"/>
    <p:sldId id="279" r:id="rId18"/>
    <p:sldId id="281" r:id="rId19"/>
    <p:sldId id="305" r:id="rId20"/>
    <p:sldId id="307" r:id="rId21"/>
    <p:sldId id="280" r:id="rId22"/>
    <p:sldId id="271" r:id="rId23"/>
    <p:sldId id="272" r:id="rId24"/>
    <p:sldId id="274" r:id="rId25"/>
    <p:sldId id="314" r:id="rId26"/>
    <p:sldId id="286" r:id="rId27"/>
    <p:sldId id="315" r:id="rId28"/>
    <p:sldId id="313" r:id="rId29"/>
    <p:sldId id="308" r:id="rId30"/>
    <p:sldId id="288" r:id="rId31"/>
    <p:sldId id="292" r:id="rId32"/>
    <p:sldId id="317" r:id="rId33"/>
    <p:sldId id="309" r:id="rId34"/>
    <p:sldId id="266" r:id="rId35"/>
    <p:sldId id="264" r:id="rId36"/>
    <p:sldId id="265" r:id="rId37"/>
    <p:sldId id="293" r:id="rId38"/>
    <p:sldId id="294" r:id="rId39"/>
    <p:sldId id="291" r:id="rId40"/>
    <p:sldId id="302" r:id="rId41"/>
    <p:sldId id="329" r:id="rId42"/>
    <p:sldId id="310" r:id="rId43"/>
    <p:sldId id="296" r:id="rId44"/>
    <p:sldId id="297" r:id="rId45"/>
    <p:sldId id="298" r:id="rId46"/>
    <p:sldId id="301" r:id="rId47"/>
    <p:sldId id="311" r:id="rId48"/>
    <p:sldId id="320" r:id="rId49"/>
    <p:sldId id="335" r:id="rId50"/>
    <p:sldId id="327" r:id="rId51"/>
    <p:sldId id="328" r:id="rId52"/>
    <p:sldId id="319" r:id="rId53"/>
    <p:sldId id="333" r:id="rId54"/>
    <p:sldId id="33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88" autoAdjust="0"/>
  </p:normalViewPr>
  <p:slideViewPr>
    <p:cSldViewPr snapToGrid="0">
      <p:cViewPr varScale="1">
        <p:scale>
          <a:sx n="85" d="100"/>
          <a:sy n="85" d="100"/>
        </p:scale>
        <p:origin x="15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F4EE-B29C-4A34-B513-046790C4BFA7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2750-B11D-41B3-9E7C-9906CFEF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2750-B11D-41B3-9E7C-9906CFEF0E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2750-B11D-41B3-9E7C-9906CFEF0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153851-F709-440A-8402-AAF67FFB94FE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82625"/>
            <a:ext cx="6062662" cy="34115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8250" cy="4105275"/>
          </a:xfrm>
          <a:noFill/>
        </p:spPr>
        <p:txBody>
          <a:bodyPr/>
          <a:lstStyle/>
          <a:p>
            <a:endParaRPr lang="en-US" altLang="en-US" sz="2000" smtClean="0"/>
          </a:p>
          <a:p>
            <a:r>
              <a:rPr lang="en-US" altLang="en-US" sz="2000" smtClean="0"/>
              <a:t>As before, usually an editor’s judgment on original screen; some will be raised by reviewers; </a:t>
            </a:r>
          </a:p>
        </p:txBody>
      </p:sp>
    </p:spTree>
    <p:extLst>
      <p:ext uri="{BB962C8B-B14F-4D97-AF65-F5344CB8AC3E}">
        <p14:creationId xmlns:p14="http://schemas.microsoft.com/office/powerpoint/2010/main" val="177966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606E40-76DA-4EF4-B5E8-C74FD477AE3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82625"/>
            <a:ext cx="6062662" cy="341153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8250" cy="4105275"/>
          </a:xfrm>
          <a:noFill/>
        </p:spPr>
        <p:txBody>
          <a:bodyPr/>
          <a:lstStyle/>
          <a:p>
            <a:r>
              <a:rPr lang="en-US" altLang="en-US" sz="2000" smtClean="0"/>
              <a:t>Wont go into detail here; topic for another presentation and Platt and Barnes covered one of these topics at a previous round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will comment further on conclusions and references later</a:t>
            </a:r>
          </a:p>
        </p:txBody>
      </p:sp>
    </p:spTree>
    <p:extLst>
      <p:ext uri="{BB962C8B-B14F-4D97-AF65-F5344CB8AC3E}">
        <p14:creationId xmlns:p14="http://schemas.microsoft.com/office/powerpoint/2010/main" val="35369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15E43A-00BD-4839-A4DF-4E4122894CF9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82625"/>
            <a:ext cx="6062662" cy="34115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8250" cy="4105275"/>
          </a:xfrm>
          <a:noFill/>
        </p:spPr>
        <p:txBody>
          <a:bodyPr/>
          <a:lstStyle/>
          <a:p>
            <a:endParaRPr lang="en-US" altLang="en-US" sz="2000" smtClean="0"/>
          </a:p>
          <a:p>
            <a:r>
              <a:rPr lang="en-US" altLang="en-US" sz="2000" smtClean="0"/>
              <a:t>the crux of the matter; any of these tilt the balance sharply against you; if a reviewer has to struggle he or she is unlikely to view paper kindly and will probably look harder and find more scientific flaws; rarely a rejection saying your paper is so badly written we won’t accept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triggers a subconscious negative bias</a:t>
            </a:r>
          </a:p>
        </p:txBody>
      </p:sp>
    </p:spTree>
    <p:extLst>
      <p:ext uri="{BB962C8B-B14F-4D97-AF65-F5344CB8AC3E}">
        <p14:creationId xmlns:p14="http://schemas.microsoft.com/office/powerpoint/2010/main" val="420218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3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6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57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2686"/>
            <a:ext cx="8915400" cy="41985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BA73-6735-4110-972D-E3267A17B46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D657E3-01DE-4A9F-8605-600863EA0730}" type="slidenum">
              <a:rPr lang="en-US" smtClean="0"/>
              <a:t>‹#›</a:t>
            </a:fld>
            <a:endParaRPr lang="en-US"/>
          </a:p>
        </p:txBody>
      </p:sp>
      <p:pic>
        <p:nvPicPr>
          <p:cNvPr id="36" name="صورة 35"/>
          <p:cNvPicPr>
            <a:picLocks noChangeAspect="1"/>
          </p:cNvPicPr>
          <p:nvPr userDrawn="1"/>
        </p:nvPicPr>
        <p:blipFill rotWithShape="1"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32" b="17211"/>
          <a:stretch/>
        </p:blipFill>
        <p:spPr>
          <a:xfrm>
            <a:off x="177437" y="2805258"/>
            <a:ext cx="1497599" cy="4052742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 userDrawn="1"/>
        </p:nvPicPr>
        <p:blipFill rotWithShape="1"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4" b="10566"/>
          <a:stretch/>
        </p:blipFill>
        <p:spPr>
          <a:xfrm>
            <a:off x="177437" y="0"/>
            <a:ext cx="1497599" cy="4378036"/>
          </a:xfrm>
          <a:prstGeom prst="rect">
            <a:avLst/>
          </a:prstGeom>
        </p:spPr>
      </p:pic>
      <p:sp>
        <p:nvSpPr>
          <p:cNvPr id="38" name="مستطيل ذو زاوية واحدة مخدوشة 37"/>
          <p:cNvSpPr/>
          <p:nvPr userDrawn="1"/>
        </p:nvSpPr>
        <p:spPr>
          <a:xfrm flipH="1">
            <a:off x="2589212" y="1451995"/>
            <a:ext cx="9602788" cy="142612"/>
          </a:xfrm>
          <a:prstGeom prst="snip1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jl.clarivat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jl.clarivate.com/cgi-bin/jrnlst/jloptions.cgi?PC=ma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rror.incites.thomsonreuters.com/error/Error?DestApp=IC2JCR&amp;Alias=IC2&amp;Domain=.thomsonreuters.com&amp;Src=IP&amp;Params=DestApp=IC2JCR&amp;RouterURL=https://login.incites.thomsonreuters.com/&amp;Error=IPError" TargetMode="External"/><Relationship Id="rId2" Type="http://schemas.openxmlformats.org/officeDocument/2006/relationships/hyperlink" Target="http://en.wikipedia.org/wiki/Impact_fa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pscience-help.thomsonreuters.com/incitesLiveJCR/8275-TR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com/products/researcherid/" TargetMode="External"/><Relationship Id="rId2" Type="http://schemas.openxmlformats.org/officeDocument/2006/relationships/hyperlink" Target="http://en.wikipedia.org/wiki/Academic_Ranking_of_World_Universiti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stir.ac.uk/c.php?g=530418&amp;p=362867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_i(2)" TargetMode="External"/><Relationship Id="rId2" Type="http://schemas.openxmlformats.org/officeDocument/2006/relationships/hyperlink" Target="http://encyclopedia.thefreedictionary.com/Jorge+E.+Hirs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scopus.com/Content/h_autsrch_intro.htm" TargetMode="External"/><Relationship Id="rId2" Type="http://schemas.openxmlformats.org/officeDocument/2006/relationships/hyperlink" Target="http://wokinfo.com/researcher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cid.org/content/initiativ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uggester.springer.com/" TargetMode="External"/><Relationship Id="rId2" Type="http://schemas.openxmlformats.org/officeDocument/2006/relationships/hyperlink" Target="http://jane.biosemantics.org/suggestion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deref/https:/www.edanzediting.com/journal-selector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blishingcampus.elsevier.com/websites/elsevier_publishingcampus/files/Guides/Quick_guide_SS02_ENG_2015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thenticat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mjl.clarivate.com/" TargetMode="External"/><Relationship Id="rId3" Type="http://schemas.openxmlformats.org/officeDocument/2006/relationships/hyperlink" Target="https://www.researchgate.net/publication/47782388_Target_ISI_Journals-HOW_TO_WRITEPUBLISH_ISI_PAPERS" TargetMode="External"/><Relationship Id="rId7" Type="http://schemas.openxmlformats.org/officeDocument/2006/relationships/hyperlink" Target="https://en.wikipedia.org/wiki/Journal_Citation_Reports" TargetMode="External"/><Relationship Id="rId2" Type="http://schemas.openxmlformats.org/officeDocument/2006/relationships/hyperlink" Target="https://www.elsevier.com/connect/7-steps-to-publishing-in-a-scientific-journ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com/slide/6142638/" TargetMode="External"/><Relationship Id="rId5" Type="http://schemas.openxmlformats.org/officeDocument/2006/relationships/hyperlink" Target="http://ched-zrc.dlsu.edu.ph/pdfs/getting_published_in_isi_journal.pdf" TargetMode="External"/><Relationship Id="rId10" Type="http://schemas.openxmlformats.org/officeDocument/2006/relationships/hyperlink" Target="https://www.elsevier.com/connect/5-secrets-to-surviving-and-progressing-in-a-phd-program" TargetMode="External"/><Relationship Id="rId4" Type="http://schemas.openxmlformats.org/officeDocument/2006/relationships/hyperlink" Target="http://blogs.nature.com/naturejobs/2014/11/03/how-to-get-published-in-high-impact-journals-big-research-and-better-writing/" TargetMode="External"/><Relationship Id="rId9" Type="http://schemas.openxmlformats.org/officeDocument/2006/relationships/hyperlink" Target="http://ipscience-help.thomsonreuters.com/incitesLiveJCR/8275-TR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4"/>
          <p:cNvSpPr/>
          <p:nvPr/>
        </p:nvSpPr>
        <p:spPr>
          <a:xfrm flipV="1">
            <a:off x="4209863" y="0"/>
            <a:ext cx="7982138" cy="5205743"/>
          </a:xfrm>
          <a:prstGeom prst="snip1Rect">
            <a:avLst>
              <a:gd name="adj" fmla="val 4258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18939"/>
          <a:stretch/>
        </p:blipFill>
        <p:spPr>
          <a:xfrm>
            <a:off x="0" y="0"/>
            <a:ext cx="420986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4550" y="5279008"/>
            <a:ext cx="6670062" cy="15064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Presented by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Dr. Mohammad Mehedi Hassan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Information Systems </a:t>
            </a:r>
            <a:r>
              <a:rPr lang="en-US" b="1" dirty="0" err="1" smtClean="0">
                <a:solidFill>
                  <a:schemeClr val="tx2"/>
                </a:solidFill>
              </a:rPr>
              <a:t>Dept</a:t>
            </a:r>
            <a:r>
              <a:rPr lang="en-US" b="1" dirty="0" smtClean="0">
                <a:solidFill>
                  <a:schemeClr val="tx2"/>
                </a:solidFill>
              </a:rPr>
              <a:t>, CCIS, </a:t>
            </a:r>
            <a:r>
              <a:rPr lang="en-US" b="1" dirty="0" err="1" smtClean="0">
                <a:solidFill>
                  <a:schemeClr val="tx2"/>
                </a:solidFill>
              </a:rPr>
              <a:t>kSU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E-mail: mmhassan@ksu.edu.sa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4550" y="2052873"/>
            <a:ext cx="6670062" cy="2262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Publishing </a:t>
            </a:r>
            <a:r>
              <a:rPr lang="en-US" dirty="0" smtClean="0">
                <a:solidFill>
                  <a:schemeClr val="bg1"/>
                </a:solidFill>
              </a:rPr>
              <a:t>Papers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ISI-Indexed Journals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Tips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Tricks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altLang="en-US" sz="1300" i="1" dirty="0">
                <a:solidFill>
                  <a:schemeClr val="bg1"/>
                </a:solidFill>
              </a:rPr>
              <a:t/>
            </a:r>
            <a:br>
              <a:rPr lang="en-US" altLang="en-US" sz="1300" i="1" dirty="0">
                <a:solidFill>
                  <a:schemeClr val="bg1"/>
                </a:solidFill>
              </a:rPr>
            </a:b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3461" y="4794682"/>
            <a:ext cx="585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solidFill>
                  <a:schemeClr val="bg1"/>
                </a:solidFill>
              </a:rPr>
              <a:t>Contents are derived </a:t>
            </a:r>
            <a:r>
              <a:rPr lang="en-US" altLang="en-US" i="1" dirty="0">
                <a:solidFill>
                  <a:schemeClr val="bg1"/>
                </a:solidFill>
              </a:rPr>
              <a:t>from many </a:t>
            </a:r>
            <a:r>
              <a:rPr lang="en-US" altLang="en-US" i="1" dirty="0" smtClean="0">
                <a:solidFill>
                  <a:schemeClr val="bg1"/>
                </a:solidFill>
              </a:rPr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ISI?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30083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ISI stands for Institute </a:t>
            </a:r>
            <a:r>
              <a:rPr lang="en-US" b="1" dirty="0"/>
              <a:t>for Scientific Information (</a:t>
            </a:r>
            <a:r>
              <a:rPr lang="en-US" b="1" dirty="0" err="1" smtClean="0"/>
              <a:t>lSI</a:t>
            </a:r>
            <a:r>
              <a:rPr lang="en-US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 was founded by Dr. Eugene Garfield in </a:t>
            </a:r>
            <a:r>
              <a:rPr lang="en-US" b="1" dirty="0"/>
              <a:t>1960</a:t>
            </a:r>
            <a:r>
              <a:rPr lang="en-US" b="1" dirty="0" smtClean="0"/>
              <a:t>. It was part of </a:t>
            </a:r>
            <a:r>
              <a:rPr lang="en-US" b="1" dirty="0"/>
              <a:t>Thomson Reuters </a:t>
            </a:r>
            <a:r>
              <a:rPr lang="en-US" b="1" dirty="0" smtClean="0"/>
              <a:t>company, Philadelphia, USA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 </a:t>
            </a:r>
            <a:r>
              <a:rPr lang="en-US" b="1" dirty="0" smtClean="0"/>
              <a:t>Now it is owned by</a:t>
            </a:r>
            <a:r>
              <a:rPr lang="en-US" b="1" dirty="0"/>
              <a:t> </a:t>
            </a:r>
            <a:r>
              <a:rPr lang="en-US" b="1" i="1" dirty="0" err="1"/>
              <a:t>Clarivate</a:t>
            </a:r>
            <a:r>
              <a:rPr lang="en-US" b="1" i="1" dirty="0"/>
              <a:t> Analytics </a:t>
            </a:r>
            <a:r>
              <a:rPr lang="en-US" b="1" dirty="0"/>
              <a:t>(</a:t>
            </a:r>
            <a:r>
              <a:rPr lang="en-US" b="1" dirty="0">
                <a:hlinkClick r:id="rId2"/>
              </a:rPr>
              <a:t>http://mjl.clarivate.com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ISI covers thousands	of academic journals which </a:t>
            </a:r>
            <a:r>
              <a:rPr lang="en-US" b="1" dirty="0"/>
              <a:t>are </a:t>
            </a:r>
            <a:r>
              <a:rPr lang="en-US" b="1" dirty="0" smtClean="0"/>
              <a:t>available via ISI’s </a:t>
            </a:r>
            <a:r>
              <a:rPr lang="en-US" b="1" dirty="0"/>
              <a:t>Web of Knowledge (</a:t>
            </a:r>
            <a:r>
              <a:rPr lang="en-US" b="1" dirty="0" smtClean="0"/>
              <a:t>part of </a:t>
            </a:r>
            <a:r>
              <a:rPr lang="en-US" b="1" dirty="0"/>
              <a:t>web of Science) database </a:t>
            </a:r>
            <a:r>
              <a:rPr lang="en-US" b="1" dirty="0" smtClean="0"/>
              <a:t>service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34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Three ISI-Indexing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/>
              <a:t>Science Citation Index (SCI) or Science Citation Index Expanded (SCIE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lvl="1">
              <a:lnSpc>
                <a:spcPct val="150000"/>
              </a:lnSpc>
            </a:pPr>
            <a:r>
              <a:rPr lang="en-US" sz="2800" b="1" dirty="0"/>
              <a:t>Social Sciences Citation Index (</a:t>
            </a:r>
            <a:r>
              <a:rPr lang="en-US" sz="2800" b="1" dirty="0" smtClean="0"/>
              <a:t>SSCI)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Arts and Humanities Citation Index (AHCI)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 new indexing service launched in 2015 named as Emerging Sources Citation Index (ESCI)</a:t>
            </a:r>
            <a:endParaRPr lang="en-US" sz="2800" b="1" cap="all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an ISI-Indexed 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205164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There is a ISI Master List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Link</a:t>
            </a:r>
            <a:r>
              <a:rPr lang="en-US" b="1" dirty="0" smtClean="0"/>
              <a:t>: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mjl.clarivate.com/cgi-bin/jrnlst/jloptions.cgi?PC=master</a:t>
            </a:r>
            <a:r>
              <a:rPr lang="en-US" b="1" dirty="0" smtClean="0"/>
              <a:t>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Submit Journal Name or </a:t>
            </a:r>
            <a:r>
              <a:rPr lang="en-US" b="1" dirty="0" smtClean="0">
                <a:solidFill>
                  <a:srgbClr val="FF0000"/>
                </a:solidFill>
              </a:rPr>
              <a:t>Print</a:t>
            </a:r>
            <a:r>
              <a:rPr lang="en-US" b="1" dirty="0" smtClean="0"/>
              <a:t> ISSN number (most of the time) of </a:t>
            </a:r>
            <a:r>
              <a:rPr lang="en-US" b="1" dirty="0"/>
              <a:t>any journal to check its in the ISI database or not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/>
          <a:stretch/>
        </p:blipFill>
        <p:spPr>
          <a:xfrm>
            <a:off x="8758518" y="1592916"/>
            <a:ext cx="3433481" cy="526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752600"/>
            <a:ext cx="7378118" cy="4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Check ISI journal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22" y="1771649"/>
            <a:ext cx="8522682" cy="47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77" y="714376"/>
            <a:ext cx="6696894" cy="59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JCR (Journal Citation Reports)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/>
              <a:t>JCR is an annual publication by </a:t>
            </a:r>
            <a:r>
              <a:rPr lang="en-US" b="1" i="1" dirty="0" err="1"/>
              <a:t>Clarivate</a:t>
            </a:r>
            <a:r>
              <a:rPr lang="en-US" b="1" i="1" dirty="0"/>
              <a:t> Analytics (previously Thomson Reuters</a:t>
            </a:r>
            <a:r>
              <a:rPr lang="en-US" b="1" i="1" dirty="0" smtClean="0"/>
              <a:t>)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JCR lists </a:t>
            </a:r>
            <a:r>
              <a:rPr lang="en-US" b="1" dirty="0"/>
              <a:t>an </a:t>
            </a:r>
            <a:r>
              <a:rPr lang="en-US" b="1" dirty="0" smtClean="0">
                <a:hlinkClick r:id="rId2"/>
              </a:rPr>
              <a:t>impact factor </a:t>
            </a:r>
            <a:r>
              <a:rPr lang="en-US" b="1" dirty="0"/>
              <a:t>for each of the journals that it </a:t>
            </a:r>
            <a:r>
              <a:rPr lang="en-US" b="1" dirty="0" smtClean="0"/>
              <a:t>tracks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hlinkClick r:id="rId3"/>
              </a:rPr>
              <a:t>(https://error.incites.thomsonreuters.com/error/Error?DestApp=IC2JCR&amp;Alias=IC2&amp;Domain=.thomsonreuters.com&amp;Src=IP&amp;Params=DestApp%3DIC2JCR&amp;RouterURL=https%3A%2F%2Flogin.incites.thomsonreuters.com%2F&amp;Error=IPError</a:t>
            </a:r>
            <a:r>
              <a:rPr lang="en-US" b="1" dirty="0" smtClean="0"/>
              <a:t> )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impact factor is </a:t>
            </a:r>
            <a:r>
              <a:rPr lang="en-US" b="1" dirty="0" smtClean="0"/>
              <a:t>a </a:t>
            </a:r>
            <a:r>
              <a:rPr lang="en-US" b="1" dirty="0"/>
              <a:t>measure of the frequency with which </a:t>
            </a:r>
            <a:r>
              <a:rPr lang="en-US" b="1" dirty="0" smtClean="0"/>
              <a:t>the "average </a:t>
            </a:r>
            <a:r>
              <a:rPr lang="en-US" b="1" dirty="0"/>
              <a:t>article" in a journal has been cited in a particular </a:t>
            </a:r>
            <a:r>
              <a:rPr lang="en-US" b="1" dirty="0" smtClean="0"/>
              <a:t>year or period in other ISI-ranked journals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The Impact Factor is published </a:t>
            </a:r>
            <a:r>
              <a:rPr lang="en-US" b="1" dirty="0" smtClean="0">
                <a:solidFill>
                  <a:srgbClr val="FF0000"/>
                </a:solidFill>
              </a:rPr>
              <a:t>every June </a:t>
            </a:r>
            <a:r>
              <a:rPr lang="en-US" b="1" dirty="0" smtClean="0"/>
              <a:t>and corresponds to the previous year’s data.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ipscience-help.thomsonreuters.com/incitesLiveJCR/8275-TRS.html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4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JCR (Journal Citation Reports)…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JCR </a:t>
            </a:r>
            <a:r>
              <a:rPr lang="en-US" b="1" i="1" dirty="0"/>
              <a:t>has been integrated with the Web of Science and is accessed from the Web of Science-Core Collections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</a:t>
            </a:r>
            <a:r>
              <a:rPr lang="en-US" b="1" i="1" dirty="0" smtClean="0"/>
              <a:t> </a:t>
            </a:r>
            <a:r>
              <a:rPr lang="en-US" b="1" dirty="0"/>
              <a:t>is published annually in two editions:</a:t>
            </a:r>
          </a:p>
          <a:p>
            <a:pPr lvl="1">
              <a:lnSpc>
                <a:spcPct val="150000"/>
              </a:lnSpc>
            </a:pPr>
            <a:r>
              <a:rPr lang="en-US" b="1" i="1" dirty="0" smtClean="0"/>
              <a:t>JCR </a:t>
            </a:r>
            <a:r>
              <a:rPr lang="en-US" b="1" i="1" dirty="0"/>
              <a:t>Web </a:t>
            </a:r>
            <a:r>
              <a:rPr lang="en-US" b="1" dirty="0"/>
              <a:t>Science Edition: Contains data from about 5,700 journals in the areas of science and technology.</a:t>
            </a:r>
          </a:p>
          <a:p>
            <a:pPr lvl="1">
              <a:lnSpc>
                <a:spcPct val="150000"/>
              </a:lnSpc>
            </a:pPr>
            <a:r>
              <a:rPr lang="en-US" b="1" i="1" dirty="0" smtClean="0"/>
              <a:t>JCR </a:t>
            </a:r>
            <a:r>
              <a:rPr lang="en-US" b="1" i="1" dirty="0"/>
              <a:t>Web </a:t>
            </a:r>
            <a:r>
              <a:rPr lang="en-US" b="1" dirty="0"/>
              <a:t>Social Sciences Edition: Contains data from about 1,700 journals in the social sciences</a:t>
            </a:r>
            <a:r>
              <a:rPr lang="en-US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Now all journals listed in ISI Master list may not be in JCR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 err="1"/>
              <a:t>lSI</a:t>
            </a:r>
            <a:r>
              <a:rPr lang="en-US" b="1" dirty="0"/>
              <a:t> also publishes a list of </a:t>
            </a:r>
            <a:r>
              <a:rPr lang="en-US" b="1" dirty="0">
                <a:solidFill>
                  <a:srgbClr val="FF0000"/>
                </a:solidFill>
              </a:rPr>
              <a:t>highly cited researchers</a:t>
            </a:r>
            <a:r>
              <a:rPr lang="en-US" b="1" dirty="0">
                <a:solidFill>
                  <a:schemeClr val="tx1"/>
                </a:solidFill>
              </a:rPr>
              <a:t>, one of the factors included in the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Academic Ranking of World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Universities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(</a:t>
            </a:r>
            <a:r>
              <a:rPr lang="en-US" b="1" dirty="0">
                <a:hlinkClick r:id="rId3"/>
              </a:rPr>
              <a:t>https://clarivate.com/products/researcherid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)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22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check JCR Impact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0809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https</a:t>
            </a:r>
            <a:r>
              <a:rPr lang="en-US" b="1" dirty="0"/>
              <a:t>://</a:t>
            </a:r>
            <a:r>
              <a:rPr lang="en-US" b="1" dirty="0" smtClean="0"/>
              <a:t>jcr.incites.thomsonreuters.com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552232"/>
            <a:ext cx="6459897" cy="40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JCR Impact </a:t>
            </a:r>
            <a:r>
              <a:rPr lang="en-US" dirty="0" smtClean="0"/>
              <a:t>factor..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749048"/>
            <a:ext cx="6594207" cy="49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Professional Research Service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89212" y="1770748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/>
              <a:t>Associate Editor: IEEE ACCESS Journal (Q1, ISI-IF: 3.4)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Guest Editor: IEEE Internet of Things Journal (Q1, ISI-IF: 7.4)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Guest Editor: Elsevier Future Generation Computer Systems (Q1, ISI-IF: 3.99)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Guest Editor: Elsevier Journal of Parallel and Distributed Computing System (Q2, ISI-IF: 1.93)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Guest Editor: Elsevier Journal of Computer sand Electrical Engineering (Q2, ISI-IF:1.57)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Springer Multimedia Tools and Applications (Q2, ISI-IF: 1.53)</a:t>
            </a:r>
          </a:p>
        </p:txBody>
      </p:sp>
    </p:spTree>
    <p:extLst>
      <p:ext uri="{BB962C8B-B14F-4D97-AF65-F5344CB8AC3E}">
        <p14:creationId xmlns:p14="http://schemas.microsoft.com/office/powerpoint/2010/main" val="15137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How to check </a:t>
            </a:r>
            <a:r>
              <a:rPr lang="en-US" dirty="0" smtClean="0"/>
              <a:t>Quartile in JCR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758" y="1750742"/>
            <a:ext cx="6351748" cy="49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ISI-proceedings for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/>
              <a:t>lSI</a:t>
            </a:r>
            <a:r>
              <a:rPr lang="en-US" b="1" i="1" dirty="0"/>
              <a:t> Proceedings </a:t>
            </a:r>
            <a:r>
              <a:rPr lang="en-US" b="1" dirty="0"/>
              <a:t>is an index to the published literature of the most significant conferences, symposia, seminars, colloquia, workshops, and conventions in a wide range of disciplines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It </a:t>
            </a:r>
            <a:r>
              <a:rPr lang="en-US" b="1" dirty="0"/>
              <a:t>enables </a:t>
            </a:r>
            <a:r>
              <a:rPr lang="en-US" b="1" dirty="0" smtClean="0"/>
              <a:t>to </a:t>
            </a:r>
            <a:r>
              <a:rPr lang="en-US" b="1" dirty="0"/>
              <a:t>track emerging ideas and new research in </a:t>
            </a:r>
            <a:r>
              <a:rPr lang="en-US" b="1" dirty="0" smtClean="0"/>
              <a:t>specific area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 is known </a:t>
            </a:r>
            <a:r>
              <a:rPr lang="en-US" b="1" dirty="0"/>
              <a:t>as </a:t>
            </a:r>
            <a:r>
              <a:rPr lang="en-US" b="1" i="1" dirty="0"/>
              <a:t>Conference Proceedings Citation Index- Science (CPCI-S)</a:t>
            </a:r>
            <a:endParaRPr lang="en-US" b="1" i="1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Web Link: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libguides.stir.ac.uk/c.php?g=530418&amp;p=3628671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7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 Indexing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5683520" cy="398032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H-index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/>
              <a:t>The H-index </a:t>
            </a:r>
            <a:r>
              <a:rPr lang="en-US" b="1" dirty="0"/>
              <a:t>quantifies both the scientific productivity and the scientific impact of a </a:t>
            </a:r>
            <a:r>
              <a:rPr lang="en-US" b="1" dirty="0" smtClean="0"/>
              <a:t>scientist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index is based on the set of the scientist's most quoted papers and the number of citations that they have received in other people's </a:t>
            </a:r>
            <a:r>
              <a:rPr lang="en-US" b="1" dirty="0" smtClean="0"/>
              <a:t>publications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index was suggested in 2005 </a:t>
            </a:r>
            <a:r>
              <a:rPr lang="en-US" b="1" dirty="0" smtClean="0"/>
              <a:t>by </a:t>
            </a:r>
            <a:r>
              <a:rPr lang="en-US" b="1" dirty="0" smtClean="0">
                <a:hlinkClick r:id="rId2"/>
                <a:hlinkMouseOver r:id="rId3" action="ppaction://hlinkfile"/>
              </a:rPr>
              <a:t>Jorge </a:t>
            </a:r>
            <a:r>
              <a:rPr lang="en-US" b="1" dirty="0">
                <a:hlinkClick r:id="rId2"/>
                <a:hlinkMouseOver r:id="rId3" action="ppaction://hlinkfile"/>
              </a:rPr>
              <a:t>E. Hirsch</a:t>
            </a:r>
            <a:r>
              <a:rPr lang="en-US" b="1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105" y="2309632"/>
            <a:ext cx="3535012" cy="29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Scopus Indexing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18" y="2011467"/>
            <a:ext cx="8905134" cy="42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0017"/>
            <a:ext cx="8911687" cy="1280890"/>
          </a:xfrm>
        </p:spPr>
        <p:txBody>
          <a:bodyPr/>
          <a:lstStyle/>
          <a:p>
            <a:r>
              <a:rPr lang="en-US" dirty="0" smtClean="0"/>
              <a:t>DOAJ (Directory of Open Access Journal)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069" y="2098430"/>
            <a:ext cx="8643553" cy="44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Author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the context of research, unique author identifiers are one way to solve the problem of author </a:t>
            </a:r>
            <a:r>
              <a:rPr lang="en-US" b="1" dirty="0" smtClean="0"/>
              <a:t>ambiguity</a:t>
            </a:r>
          </a:p>
          <a:p>
            <a:r>
              <a:rPr lang="en-US" b="1" dirty="0"/>
              <a:t>Being able to consistently and accurately identify the author of a piece of research is valuable for researchers</a:t>
            </a:r>
          </a:p>
          <a:p>
            <a:pPr lvl="1"/>
            <a:r>
              <a:rPr lang="en-US" b="1" dirty="0"/>
              <a:t>because it means we can quickly find other work by the same author and ensure our own work is linked to him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b="1" dirty="0" smtClean="0"/>
              <a:t>Three </a:t>
            </a:r>
            <a:r>
              <a:rPr lang="en-US" b="1" dirty="0"/>
              <a:t>main unique author identifiers are: </a:t>
            </a:r>
            <a:br>
              <a:rPr lang="en-US" b="1" dirty="0"/>
            </a:br>
            <a:r>
              <a:rPr lang="en-US" b="1" dirty="0" err="1" smtClean="0">
                <a:hlinkClick r:id="rId2"/>
              </a:rPr>
              <a:t>ResearcherID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b="1" dirty="0" smtClean="0"/>
              <a:t>Developed </a:t>
            </a:r>
            <a:r>
              <a:rPr lang="en-US" b="1" dirty="0"/>
              <a:t>by Thomson </a:t>
            </a:r>
            <a:r>
              <a:rPr lang="en-US" b="1" dirty="0" smtClean="0"/>
              <a:t>Reuters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3"/>
              </a:rPr>
              <a:t>Scopus Author </a:t>
            </a:r>
            <a:r>
              <a:rPr lang="en-US" b="1" dirty="0" smtClean="0">
                <a:hlinkClick r:id="rId3"/>
              </a:rPr>
              <a:t>ID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b="1" dirty="0" smtClean="0"/>
              <a:t>Developed </a:t>
            </a:r>
            <a:r>
              <a:rPr lang="en-US" b="1" dirty="0"/>
              <a:t>by Elsevier and used in Scopus and related </a:t>
            </a:r>
            <a:r>
              <a:rPr lang="en-US" b="1" dirty="0" smtClean="0"/>
              <a:t>products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hlinkClick r:id="rId4"/>
              </a:rPr>
              <a:t>ORCID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b="1" dirty="0" smtClean="0"/>
              <a:t>Developed </a:t>
            </a:r>
            <a:r>
              <a:rPr lang="en-US" b="1" dirty="0"/>
              <a:t>by ORCID Inc., which is a non-profit, </a:t>
            </a:r>
            <a:r>
              <a:rPr lang="en-US" b="1" dirty="0" smtClean="0"/>
              <a:t>community-driven organization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280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Researcher ID </a:t>
            </a:r>
            <a:r>
              <a:rPr lang="en-US" b="1" dirty="0"/>
              <a:t>(http://</a:t>
            </a:r>
            <a:r>
              <a:rPr lang="en-US" b="1" dirty="0" smtClean="0"/>
              <a:t>www.researcherid.com</a:t>
            </a:r>
            <a:r>
              <a:rPr lang="en-US" b="1" dirty="0"/>
              <a:t>/) is used to identify authors and enables users to build a publication </a:t>
            </a:r>
            <a:r>
              <a:rPr lang="en-US" b="1" dirty="0" smtClean="0"/>
              <a:t>profile (h-Index) </a:t>
            </a:r>
            <a:r>
              <a:rPr lang="en-US" b="1" dirty="0"/>
              <a:t>and generate citation metrics from Web of </a:t>
            </a:r>
            <a:r>
              <a:rPr lang="en-US" b="1" dirty="0" smtClean="0"/>
              <a:t>Science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18" y="3140818"/>
            <a:ext cx="6339254" cy="31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Scopus 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062317"/>
            <a:ext cx="9050394" cy="43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81844"/>
            <a:ext cx="8915400" cy="3777622"/>
          </a:xfrm>
        </p:spPr>
        <p:txBody>
          <a:bodyPr/>
          <a:lstStyle/>
          <a:p>
            <a:pPr algn="just"/>
            <a:r>
              <a:rPr lang="en-US" b="1" dirty="0" err="1" smtClean="0"/>
              <a:t>Orcid</a:t>
            </a:r>
            <a:r>
              <a:rPr lang="en-US" b="1" dirty="0" smtClean="0"/>
              <a:t> creates </a:t>
            </a:r>
            <a:r>
              <a:rPr lang="en-US" b="1" dirty="0"/>
              <a:t>a central registry of unique identifiers for individual researchers </a:t>
            </a:r>
            <a:endParaRPr lang="en-US" b="1" dirty="0" smtClean="0"/>
          </a:p>
          <a:p>
            <a:pPr algn="just"/>
            <a:r>
              <a:rPr lang="en-US" b="1" dirty="0" smtClean="0"/>
              <a:t>It is now becoming a standard</a:t>
            </a:r>
            <a:r>
              <a:rPr lang="en-US" b="1" dirty="0"/>
              <a:t>, and is supported by many </a:t>
            </a:r>
            <a:r>
              <a:rPr lang="en-US" b="1" dirty="0" smtClean="0"/>
              <a:t>publishers. It can be associated to Researcher </a:t>
            </a:r>
            <a:r>
              <a:rPr lang="en-US" b="1" dirty="0" err="1" smtClean="0"/>
              <a:t>iD</a:t>
            </a:r>
            <a:r>
              <a:rPr lang="en-US" b="1" dirty="0" smtClean="0"/>
              <a:t> and Scopus </a:t>
            </a:r>
            <a:r>
              <a:rPr lang="en-US" b="1" dirty="0" err="1" smtClean="0"/>
              <a:t>iD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58" y="3666393"/>
            <a:ext cx="5713707" cy="28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145740"/>
            <a:ext cx="8915400" cy="135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Discuss how ISI journals work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1676172" y="0"/>
            <a:ext cx="10515827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Presenter Publication Lists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686823"/>
              </p:ext>
            </p:extLst>
          </p:nvPr>
        </p:nvGraphicFramePr>
        <p:xfrm>
          <a:off x="2801257" y="2754361"/>
          <a:ext cx="8703355" cy="2493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023">
                  <a:extLst>
                    <a:ext uri="{9D8B030D-6E8A-4147-A177-3AD203B41FA5}">
                      <a16:colId xmlns:a16="http://schemas.microsoft.com/office/drawing/2014/main" xmlns="" val="3587411769"/>
                    </a:ext>
                  </a:extLst>
                </a:gridCol>
                <a:gridCol w="2810332">
                  <a:extLst>
                    <a:ext uri="{9D8B030D-6E8A-4147-A177-3AD203B41FA5}">
                      <a16:colId xmlns:a16="http://schemas.microsoft.com/office/drawing/2014/main" xmlns="" val="1130060598"/>
                    </a:ext>
                  </a:extLst>
                </a:gridCol>
              </a:tblGrid>
              <a:tr h="554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ISI-Indexed Published Journals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</a:rPr>
                        <a:t>107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590165"/>
                  </a:ext>
                </a:extLst>
              </a:tr>
              <a:tr h="48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Conference Papers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447851"/>
                  </a:ext>
                </a:extLst>
              </a:tr>
              <a:tr h="48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Authored Book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066969"/>
                  </a:ext>
                </a:extLst>
              </a:tr>
              <a:tr h="48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Google Scholar Citations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2052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827479"/>
                  </a:ext>
                </a:extLst>
              </a:tr>
              <a:tr h="48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Google Scholar h-index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37803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59087" y="2059067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ea typeface="Batang"/>
              </a:rPr>
              <a:t>Publication Summary (2011-2018)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89212" y="181429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282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makes an ISI journals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66545"/>
            <a:ext cx="8799204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Strict	</a:t>
            </a:r>
            <a:r>
              <a:rPr lang="en-US" b="1" dirty="0" smtClean="0"/>
              <a:t>refereeing process</a:t>
            </a:r>
            <a:endParaRPr lang="en-US" b="1" dirty="0"/>
          </a:p>
          <a:p>
            <a:r>
              <a:rPr lang="en-US" b="1" dirty="0" smtClean="0"/>
              <a:t>From 2 </a:t>
            </a:r>
            <a:r>
              <a:rPr lang="en-US" b="1" dirty="0"/>
              <a:t>to 4 referees for each manuscript submitted</a:t>
            </a:r>
          </a:p>
          <a:p>
            <a:r>
              <a:rPr lang="en-US" b="1" dirty="0" smtClean="0"/>
              <a:t>Referees are </a:t>
            </a:r>
            <a:r>
              <a:rPr lang="en-US" b="1" dirty="0"/>
              <a:t>from the highest levels of publishers in the field/subfield</a:t>
            </a:r>
          </a:p>
          <a:p>
            <a:r>
              <a:rPr lang="en-US" b="1" dirty="0" smtClean="0"/>
              <a:t>Acceptance rate </a:t>
            </a:r>
            <a:r>
              <a:rPr lang="en-US" b="1" dirty="0"/>
              <a:t>is less than 50% (some have less than 20% acceptance rate)</a:t>
            </a:r>
          </a:p>
          <a:p>
            <a:r>
              <a:rPr lang="en-US" b="1" dirty="0" smtClean="0"/>
              <a:t>Articles</a:t>
            </a:r>
            <a:r>
              <a:rPr lang="en-US" b="1" dirty="0"/>
              <a:t>	published	tend	to	be	more highly	cited	in	the	 </a:t>
            </a:r>
            <a:r>
              <a:rPr lang="en-US" b="1" dirty="0" smtClean="0"/>
              <a:t>field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There are sub-categories and levels within the category of ISI journals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The highest level of ISI journals typically define the most original and important contributions in the field/subfield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Publishing in an ISI journal is a very good indicator that one’s research is considered a significant contribution to the </a:t>
            </a:r>
            <a:r>
              <a:rPr lang="en-US" b="1" dirty="0" smtClean="0"/>
              <a:t>field/subfield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8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Select ISI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34987"/>
            <a:ext cx="8915400" cy="4132729"/>
          </a:xfrm>
        </p:spPr>
        <p:txBody>
          <a:bodyPr>
            <a:normAutofit/>
          </a:bodyPr>
          <a:lstStyle/>
          <a:p>
            <a:r>
              <a:rPr lang="en-US" b="1" dirty="0" smtClean="0"/>
              <a:t>Choose </a:t>
            </a:r>
            <a:r>
              <a:rPr lang="en-US" b="1" dirty="0"/>
              <a:t>field of </a:t>
            </a:r>
            <a:r>
              <a:rPr lang="en-US" b="1" dirty="0" smtClean="0"/>
              <a:t>knowledge </a:t>
            </a:r>
            <a:endParaRPr lang="en-US" b="1" dirty="0"/>
          </a:p>
          <a:p>
            <a:r>
              <a:rPr lang="en-US" b="1" dirty="0" smtClean="0"/>
              <a:t>Determine </a:t>
            </a:r>
            <a:r>
              <a:rPr lang="en-US" b="1" dirty="0"/>
              <a:t>journals’ </a:t>
            </a:r>
            <a:r>
              <a:rPr lang="en-US" b="1" dirty="0" smtClean="0"/>
              <a:t>Impact Factor and Quartiles </a:t>
            </a:r>
          </a:p>
          <a:p>
            <a:r>
              <a:rPr lang="en-US" b="1" dirty="0" smtClean="0"/>
              <a:t>Select the journals within the quartile (Q1, Q2, Q3)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all journals selected before visit their website and:</a:t>
            </a:r>
          </a:p>
          <a:p>
            <a:pPr lvl="1"/>
            <a:r>
              <a:rPr lang="en-US" b="1" dirty="0" smtClean="0"/>
              <a:t>Check </a:t>
            </a:r>
            <a:r>
              <a:rPr lang="en-US" b="1" dirty="0"/>
              <a:t>type of works </a:t>
            </a:r>
            <a:r>
              <a:rPr lang="en-US" b="1" dirty="0" smtClean="0"/>
              <a:t>accepted (Review, Original research article, Letters etc.)</a:t>
            </a:r>
          </a:p>
          <a:p>
            <a:pPr lvl="1"/>
            <a:r>
              <a:rPr lang="en-US" b="1" dirty="0" smtClean="0"/>
              <a:t>Check the turnaround </a:t>
            </a:r>
            <a:r>
              <a:rPr lang="en-US" b="1" dirty="0"/>
              <a:t>time for articles submitted to the </a:t>
            </a:r>
            <a:r>
              <a:rPr lang="en-US" b="1" dirty="0" smtClean="0"/>
              <a:t>journal</a:t>
            </a:r>
            <a:endParaRPr lang="en-US" b="1" dirty="0"/>
          </a:p>
          <a:p>
            <a:pPr lvl="1"/>
            <a:r>
              <a:rPr lang="en-US" b="1" dirty="0" smtClean="0"/>
              <a:t>Check its publications per year</a:t>
            </a:r>
          </a:p>
          <a:p>
            <a:pPr lvl="1"/>
            <a:r>
              <a:rPr lang="en-US" b="1" dirty="0"/>
              <a:t>Check type of fees implanted</a:t>
            </a:r>
          </a:p>
          <a:p>
            <a:pPr lvl="1"/>
            <a:r>
              <a:rPr lang="en-US" b="1" dirty="0" smtClean="0"/>
              <a:t>Check if it has online edition</a:t>
            </a:r>
          </a:p>
          <a:p>
            <a:pPr lvl="1"/>
            <a:r>
              <a:rPr lang="en-US" b="1" dirty="0" smtClean="0"/>
              <a:t>Check the length </a:t>
            </a:r>
            <a:r>
              <a:rPr lang="en-US" b="1" dirty="0"/>
              <a:t>and structure of </a:t>
            </a:r>
            <a:r>
              <a:rPr lang="en-US" b="1" dirty="0" smtClean="0"/>
              <a:t>the </a:t>
            </a:r>
            <a:r>
              <a:rPr lang="en-US" b="1" dirty="0"/>
              <a:t>manuscript acceptable to the journal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96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 in a ISI Journal</a:t>
            </a:r>
            <a:endParaRPr lang="en-US" dirty="0"/>
          </a:p>
        </p:txBody>
      </p:sp>
      <p:pic>
        <p:nvPicPr>
          <p:cNvPr id="4" name="Picture 3" descr="Visio-jf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71" y="1725284"/>
            <a:ext cx="5120402" cy="46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1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652682"/>
            <a:ext cx="8915400" cy="185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Discuss the most important general considerations in publishing in ISI </a:t>
            </a:r>
            <a:r>
              <a:rPr lang="en-US" sz="3600" b="1" dirty="0" smtClean="0"/>
              <a:t>journals</a:t>
            </a:r>
            <a:endParaRPr lang="en-US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1676172" y="0"/>
            <a:ext cx="10515827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in ISI journals (Questions)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8458"/>
            <a:ext cx="8915400" cy="474681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“Is my research worth publishing?</a:t>
            </a:r>
            <a:endParaRPr lang="en-US" sz="2000" b="1" dirty="0"/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“Is my research report describing an original and significant contribution to the research literature in my field/subfield?”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“How </a:t>
            </a:r>
            <a:r>
              <a:rPr lang="en-US" sz="2000" b="1" dirty="0"/>
              <a:t>can </a:t>
            </a:r>
            <a:r>
              <a:rPr lang="en-US" sz="2000" b="1" dirty="0" smtClean="0"/>
              <a:t>I prepare my research paper </a:t>
            </a:r>
            <a:r>
              <a:rPr lang="en-US" sz="2000" b="1" dirty="0"/>
              <a:t>in the shortest possible time</a:t>
            </a:r>
            <a:r>
              <a:rPr lang="en-US" sz="2000" b="1" dirty="0" smtClean="0"/>
              <a:t>?”</a:t>
            </a:r>
            <a:endParaRPr lang="en-US" sz="2000" b="1" dirty="0"/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“ How the </a:t>
            </a:r>
            <a:r>
              <a:rPr lang="en-US" sz="2000" b="1" dirty="0"/>
              <a:t>Journal </a:t>
            </a:r>
            <a:r>
              <a:rPr lang="en-US" sz="2000" b="1" dirty="0" smtClean="0"/>
              <a:t>acceptance procedure works, how </a:t>
            </a:r>
            <a:r>
              <a:rPr lang="en-US" sz="2000" b="1" dirty="0"/>
              <a:t>many steps are </a:t>
            </a:r>
            <a:r>
              <a:rPr lang="en-US" sz="2000" b="1" dirty="0" smtClean="0"/>
              <a:t>needed?</a:t>
            </a:r>
            <a:endParaRPr lang="en-US" sz="2000" b="1" dirty="0"/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“How to find </a:t>
            </a:r>
            <a:r>
              <a:rPr lang="en-US" sz="2000" b="1" dirty="0"/>
              <a:t>a proper ISI </a:t>
            </a:r>
            <a:r>
              <a:rPr lang="en-US" sz="2000" b="1" dirty="0" smtClean="0"/>
              <a:t>Journal for my research?”</a:t>
            </a:r>
            <a:endParaRPr lang="en-US" sz="2000" b="1" dirty="0"/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“ How to increase </a:t>
            </a:r>
            <a:r>
              <a:rPr lang="en-US" sz="2000" b="1" dirty="0"/>
              <a:t>the citation of my </a:t>
            </a:r>
            <a:r>
              <a:rPr lang="en-US" sz="2000" b="1" dirty="0" smtClean="0"/>
              <a:t>papers?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94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93805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ypes of articles are published in ISI journals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1710" y="2187391"/>
            <a:ext cx="8676179" cy="3589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/>
              <a:t>Articles that </a:t>
            </a:r>
            <a:r>
              <a:rPr lang="en-US" sz="2500" b="1" dirty="0" smtClean="0"/>
              <a:t>describe and effectively present  </a:t>
            </a: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>original and significant contributions to </a:t>
            </a:r>
            <a:br>
              <a:rPr lang="en-US" sz="2500" b="1" dirty="0"/>
            </a:br>
            <a:r>
              <a:rPr lang="en-US" sz="2500" b="1" dirty="0"/>
              <a:t>the research literature</a:t>
            </a:r>
          </a:p>
        </p:txBody>
      </p:sp>
    </p:spTree>
    <p:extLst>
      <p:ext uri="{BB962C8B-B14F-4D97-AF65-F5344CB8AC3E}">
        <p14:creationId xmlns:p14="http://schemas.microsoft.com/office/powerpoint/2010/main" val="41086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57945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a contribution to the research literature?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contribution</a:t>
            </a:r>
            <a:r>
              <a:rPr lang="en-US" b="1" dirty="0"/>
              <a:t> to the research literature needs to be defined in the context of the nature of the research </a:t>
            </a:r>
            <a:r>
              <a:rPr lang="en-US" b="1" dirty="0" smtClean="0"/>
              <a:t>enterprise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significant contribution </a:t>
            </a:r>
            <a:r>
              <a:rPr lang="en-US" b="1" dirty="0"/>
              <a:t>can only be understood in the context of the current research environment and the types of research outputs that are being or considered </a:t>
            </a:r>
            <a:r>
              <a:rPr lang="en-US" b="1" dirty="0" smtClean="0"/>
              <a:t>within</a:t>
            </a:r>
          </a:p>
          <a:p>
            <a:pPr lvl="1"/>
            <a:r>
              <a:rPr lang="en-US" b="1" dirty="0" smtClean="0"/>
              <a:t>Most </a:t>
            </a:r>
            <a:r>
              <a:rPr lang="en-US" b="1" dirty="0"/>
              <a:t>scholars in my field/subfield now think/say that </a:t>
            </a:r>
            <a:r>
              <a:rPr lang="en-US" b="1" dirty="0" smtClean="0"/>
              <a:t>__________________</a:t>
            </a:r>
            <a:endParaRPr lang="en-US" b="1" dirty="0"/>
          </a:p>
          <a:p>
            <a:pPr lvl="1"/>
            <a:r>
              <a:rPr lang="en-US" b="1" dirty="0" smtClean="0"/>
              <a:t>My </a:t>
            </a:r>
            <a:r>
              <a:rPr lang="en-US" b="1" dirty="0"/>
              <a:t>research shows that ____________</a:t>
            </a:r>
          </a:p>
          <a:p>
            <a:pPr lvl="1"/>
            <a:r>
              <a:rPr lang="en-US" b="1" dirty="0" smtClean="0"/>
              <a:t>Other </a:t>
            </a:r>
            <a:r>
              <a:rPr lang="en-US" b="1" dirty="0"/>
              <a:t>scholars should appreciate my research because _________________</a:t>
            </a:r>
          </a:p>
          <a:p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7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14001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editors and reviewers look for in a </a:t>
            </a:r>
            <a:r>
              <a:rPr lang="en-US" sz="4000" dirty="0" smtClean="0"/>
              <a:t>research paper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Originality</a:t>
            </a:r>
            <a:r>
              <a:rPr lang="en-GB" altLang="zh-TW" sz="2300" dirty="0">
                <a:ea typeface="PMingLiU" pitchFamily="18" charset="-120"/>
              </a:rPr>
              <a:t> – what’s </a:t>
            </a:r>
            <a:r>
              <a:rPr lang="en-GB" altLang="zh-TW" sz="2300" b="1" dirty="0">
                <a:ea typeface="PMingLiU" pitchFamily="18" charset="-120"/>
              </a:rPr>
              <a:t>new </a:t>
            </a:r>
            <a:r>
              <a:rPr lang="en-GB" altLang="zh-TW" sz="2300" dirty="0">
                <a:ea typeface="PMingLiU" pitchFamily="18" charset="-120"/>
              </a:rPr>
              <a:t>about subject, </a:t>
            </a:r>
            <a:r>
              <a:rPr lang="en-GB" altLang="zh-TW" sz="2300" dirty="0" smtClean="0">
                <a:ea typeface="PMingLiU" pitchFamily="18" charset="-120"/>
              </a:rPr>
              <a:t>or contributions</a:t>
            </a:r>
            <a:endParaRPr lang="en-GB" altLang="zh-TW" sz="2300" dirty="0">
              <a:ea typeface="PMingLiU" pitchFamily="18" charset="-120"/>
            </a:endParaRPr>
          </a:p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Relevance</a:t>
            </a:r>
            <a:r>
              <a:rPr lang="en-GB" altLang="zh-TW" sz="2300" dirty="0">
                <a:ea typeface="PMingLiU" pitchFamily="18" charset="-120"/>
              </a:rPr>
              <a:t> to and extension of existing knowledge</a:t>
            </a:r>
          </a:p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Research methodology </a:t>
            </a:r>
            <a:r>
              <a:rPr lang="en-GB" altLang="zh-TW" sz="2300" dirty="0">
                <a:ea typeface="PMingLiU" pitchFamily="18" charset="-120"/>
              </a:rPr>
              <a:t>– are conclusions valid and objective?</a:t>
            </a:r>
          </a:p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Clarity, structure and quality of </a:t>
            </a:r>
            <a:r>
              <a:rPr lang="en-GB" altLang="zh-TW" sz="2300" b="1" dirty="0" smtClean="0">
                <a:ea typeface="PMingLiU" pitchFamily="18" charset="-120"/>
              </a:rPr>
              <a:t>writing</a:t>
            </a:r>
            <a:endParaRPr lang="en-GB" altLang="zh-TW" sz="2300" dirty="0">
              <a:ea typeface="PMingLiU" pitchFamily="18" charset="-120"/>
            </a:endParaRPr>
          </a:p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Sound, logical progression of argument</a:t>
            </a:r>
          </a:p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Theoretical and practical </a:t>
            </a:r>
            <a:r>
              <a:rPr lang="en-GB" altLang="zh-TW" sz="2300" b="1" dirty="0" smtClean="0">
                <a:ea typeface="PMingLiU" pitchFamily="18" charset="-120"/>
              </a:rPr>
              <a:t>implications - </a:t>
            </a:r>
            <a:r>
              <a:rPr lang="en-GB" altLang="zh-TW" sz="2300" dirty="0" smtClean="0">
                <a:ea typeface="PMingLiU" pitchFamily="18" charset="-120"/>
              </a:rPr>
              <a:t>the </a:t>
            </a:r>
            <a:r>
              <a:rPr lang="en-GB" altLang="zh-TW" sz="2300" dirty="0">
                <a:ea typeface="PMingLiU" pitchFamily="18" charset="-120"/>
              </a:rPr>
              <a:t>‘so </a:t>
            </a:r>
            <a:r>
              <a:rPr lang="en-GB" altLang="zh-TW" sz="2300" dirty="0" smtClean="0">
                <a:ea typeface="PMingLiU" pitchFamily="18" charset="-120"/>
              </a:rPr>
              <a:t>what’ factors</a:t>
            </a:r>
            <a:endParaRPr lang="en-GB" altLang="zh-TW" sz="2300" dirty="0">
              <a:ea typeface="PMingLiU" pitchFamily="18" charset="-120"/>
            </a:endParaRPr>
          </a:p>
          <a:p>
            <a:pPr algn="just">
              <a:lnSpc>
                <a:spcPct val="90000"/>
              </a:lnSpc>
            </a:pPr>
            <a:r>
              <a:rPr lang="en-GB" altLang="zh-TW" sz="2300" b="1" dirty="0" smtClean="0">
                <a:ea typeface="PMingLiU" pitchFamily="18" charset="-120"/>
              </a:rPr>
              <a:t>Experiment results- </a:t>
            </a:r>
            <a:r>
              <a:rPr lang="en-GB" altLang="zh-TW" sz="2300" dirty="0" smtClean="0">
                <a:ea typeface="PMingLiU" pitchFamily="18" charset="-120"/>
              </a:rPr>
              <a:t>comparing with other works</a:t>
            </a:r>
            <a:endParaRPr lang="en-GB" altLang="zh-TW" sz="2300" b="1" dirty="0" smtClean="0">
              <a:ea typeface="PMingLiU" pitchFamily="18" charset="-120"/>
            </a:endParaRPr>
          </a:p>
          <a:p>
            <a:pPr algn="just">
              <a:lnSpc>
                <a:spcPct val="90000"/>
              </a:lnSpc>
            </a:pPr>
            <a:r>
              <a:rPr lang="en-GB" altLang="zh-TW" sz="2300" b="1" dirty="0" err="1" smtClean="0">
                <a:ea typeface="PMingLiU" pitchFamily="18" charset="-120"/>
              </a:rPr>
              <a:t>Recency</a:t>
            </a:r>
            <a:r>
              <a:rPr lang="en-GB" altLang="zh-TW" sz="2300" b="1" dirty="0" smtClean="0">
                <a:ea typeface="PMingLiU" pitchFamily="18" charset="-120"/>
              </a:rPr>
              <a:t> </a:t>
            </a:r>
            <a:r>
              <a:rPr lang="en-GB" altLang="zh-TW" sz="2300" b="1" dirty="0">
                <a:ea typeface="PMingLiU" pitchFamily="18" charset="-120"/>
              </a:rPr>
              <a:t>and relevance of references</a:t>
            </a:r>
          </a:p>
          <a:p>
            <a:pPr algn="just">
              <a:lnSpc>
                <a:spcPct val="90000"/>
              </a:lnSpc>
            </a:pPr>
            <a:r>
              <a:rPr lang="en-GB" altLang="zh-TW" sz="2300" b="1" dirty="0">
                <a:ea typeface="PMingLiU" pitchFamily="18" charset="-120"/>
              </a:rPr>
              <a:t>Adherence to the editorial scope</a:t>
            </a:r>
            <a:r>
              <a:rPr lang="en-GB" altLang="zh-TW" sz="2300" dirty="0">
                <a:ea typeface="PMingLiU" pitchFamily="18" charset="-120"/>
              </a:rPr>
              <a:t> </a:t>
            </a:r>
            <a:r>
              <a:rPr lang="en-GB" altLang="zh-TW" sz="2300" b="1" dirty="0">
                <a:ea typeface="PMingLiU" pitchFamily="18" charset="-120"/>
              </a:rPr>
              <a:t>and objectives</a:t>
            </a:r>
            <a:r>
              <a:rPr lang="en-GB" altLang="zh-TW" sz="2300" dirty="0">
                <a:ea typeface="PMingLiU" pitchFamily="18" charset="-120"/>
              </a:rPr>
              <a:t> of the journal</a:t>
            </a:r>
          </a:p>
          <a:p>
            <a:pPr algn="just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3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166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Certain important points before sending the paper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92925" y="2009868"/>
            <a:ext cx="9239954" cy="4587781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TW" altLang="en-GB" sz="1800" b="1" i="1" dirty="0">
                <a:ea typeface="PMingLiU" pitchFamily="18" charset="-120"/>
              </a:rPr>
              <a:t>“</a:t>
            </a:r>
            <a:r>
              <a:rPr lang="en-GB" altLang="zh-TW" sz="2000" b="1" i="1" dirty="0">
                <a:ea typeface="PMingLiU" pitchFamily="18" charset="-120"/>
              </a:rPr>
              <a:t>Many papers are rejected simply because they don’t fulfil journal requirements.</a:t>
            </a:r>
            <a:br>
              <a:rPr lang="en-GB" altLang="zh-TW" sz="2000" b="1" i="1" dirty="0">
                <a:ea typeface="PMingLiU" pitchFamily="18" charset="-120"/>
              </a:rPr>
            </a:br>
            <a:r>
              <a:rPr lang="en-GB" altLang="zh-TW" sz="2000" b="1" i="1" dirty="0">
                <a:ea typeface="PMingLiU" pitchFamily="18" charset="-120"/>
              </a:rPr>
              <a:t>They don’t even go into the review process.”</a:t>
            </a:r>
            <a:br>
              <a:rPr lang="en-GB" altLang="zh-TW" sz="2000" b="1" i="1" dirty="0">
                <a:ea typeface="PMingLiU" pitchFamily="18" charset="-120"/>
              </a:rPr>
            </a:br>
            <a:endParaRPr lang="en-GB" altLang="zh-TW" sz="2000" b="1" i="1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r>
              <a:rPr lang="en-GB" altLang="zh-TW" sz="2000" b="1" dirty="0">
                <a:ea typeface="PMingLiU" pitchFamily="18" charset="-120"/>
              </a:rPr>
              <a:t>Identify a few possible target journals/series but be realistic</a:t>
            </a:r>
          </a:p>
          <a:p>
            <a:pPr>
              <a:lnSpc>
                <a:spcPct val="80000"/>
              </a:lnSpc>
            </a:pPr>
            <a:r>
              <a:rPr lang="en-GB" altLang="zh-TW" sz="2000" b="1" dirty="0">
                <a:ea typeface="PMingLiU" pitchFamily="18" charset="-120"/>
              </a:rPr>
              <a:t>Follow the Author Guidelines – scope, type of paper, word length, references style, </a:t>
            </a:r>
            <a:r>
              <a:rPr lang="en-GB" altLang="zh-TW" sz="2000" b="1" dirty="0" smtClean="0">
                <a:ea typeface="PMingLiU" pitchFamily="18" charset="-120"/>
              </a:rPr>
              <a:t>etc.</a:t>
            </a:r>
            <a:endParaRPr lang="en-GB" altLang="zh-TW" sz="2000" b="1" dirty="0">
              <a:ea typeface="PMingLiU" pitchFamily="18" charset="-120"/>
            </a:endParaRPr>
          </a:p>
          <a:p>
            <a:pPr algn="just">
              <a:lnSpc>
                <a:spcPct val="80000"/>
              </a:lnSpc>
            </a:pPr>
            <a:r>
              <a:rPr lang="en-GB" altLang="zh-TW" sz="2000" b="1" dirty="0">
                <a:ea typeface="PMingLiU" pitchFamily="18" charset="-120"/>
              </a:rPr>
              <a:t>Find where to send your paper (editor, regional editor, subject area editor</a:t>
            </a:r>
            <a:r>
              <a:rPr lang="en-GB" altLang="zh-TW" sz="2000" b="1" dirty="0" smtClean="0">
                <a:ea typeface="PMingLiU" pitchFamily="18" charset="-12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en-GB" altLang="zh-TW" sz="2000" b="1" dirty="0" smtClean="0">
                <a:ea typeface="PMingLiU" pitchFamily="18" charset="-120"/>
              </a:rPr>
              <a:t>Send </a:t>
            </a:r>
            <a:r>
              <a:rPr lang="en-GB" altLang="zh-TW" sz="2000" b="1" dirty="0">
                <a:ea typeface="PMingLiU" pitchFamily="18" charset="-120"/>
              </a:rPr>
              <a:t>an outline or abstract and ask if this looks suitable and interesting (or how it could be made so)</a:t>
            </a:r>
          </a:p>
          <a:p>
            <a:pPr algn="just">
              <a:lnSpc>
                <a:spcPct val="80000"/>
              </a:lnSpc>
            </a:pPr>
            <a:r>
              <a:rPr lang="en-GB" altLang="zh-TW" sz="2000" b="1" dirty="0">
                <a:ea typeface="PMingLiU" pitchFamily="18" charset="-120"/>
              </a:rPr>
              <a:t>Confirm how an editor would like a submission, e.g. e-mail; hard copy</a:t>
            </a:r>
          </a:p>
          <a:p>
            <a:pPr algn="just">
              <a:lnSpc>
                <a:spcPct val="80000"/>
              </a:lnSpc>
            </a:pPr>
            <a:r>
              <a:rPr lang="en-GB" altLang="zh-TW" sz="2000" b="1" dirty="0">
                <a:ea typeface="PMingLiU" pitchFamily="18" charset="-120"/>
              </a:rPr>
              <a:t>Read at least one issue of the publication – visit your library for access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42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99455"/>
            <a:ext cx="8911687" cy="1280890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Suitable ISI journals: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65810"/>
            <a:ext cx="5638800" cy="554073"/>
          </a:xfrm>
          <a:solidFill>
            <a:schemeClr val="tx2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http://journalfinder.elsevier.com/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63" y="1680344"/>
            <a:ext cx="6711837" cy="51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Basic considerations for publishing in ISI journals: Why and For Whom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Understanding of journal indexing services (ISI, Scopus etc.) and how to evaluate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Discuss how ISI journals work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Discuss the most important general considerations in publishing in ISI journals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Reason of Rejection from an ISI-Journals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Some strategies for improving chances of publishing in ISI journals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Personal experience sharing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59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Suitable </a:t>
            </a:r>
            <a:r>
              <a:rPr lang="en-US" dirty="0"/>
              <a:t>ISI journals: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408"/>
          <a:stretch/>
        </p:blipFill>
        <p:spPr>
          <a:xfrm>
            <a:off x="2589212" y="1612264"/>
            <a:ext cx="7781365" cy="52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Journal Finder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https://www.journalguide.com/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jane.biosemantics.org/suggestions.php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://journalsuggester.springer.com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r>
              <a:rPr lang="en-US" u="sng" dirty="0">
                <a:hlinkClick r:id="rId4"/>
              </a:rPr>
              <a:t>https://www.edanzediting.com/journal-selector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652682"/>
            <a:ext cx="8915400" cy="185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Reason of Rejection from an </a:t>
            </a:r>
            <a:r>
              <a:rPr lang="en-US" sz="3600" b="1" dirty="0" smtClean="0"/>
              <a:t>ISI-Journals</a:t>
            </a:r>
            <a:endParaRPr lang="en-US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1676172" y="0"/>
            <a:ext cx="10515827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148981"/>
            <a:ext cx="8911687" cy="128089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 smtClean="0"/>
              <a:t>General Problems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b="1" dirty="0" smtClean="0"/>
              <a:t>Issue </a:t>
            </a:r>
            <a:r>
              <a:rPr lang="en-US" altLang="en-US" b="1" dirty="0"/>
              <a:t>not </a:t>
            </a:r>
            <a:r>
              <a:rPr lang="en-US" altLang="en-US" b="1" dirty="0" smtClean="0"/>
              <a:t>important</a:t>
            </a:r>
            <a:endParaRPr lang="en-US" altLang="en-US" b="1" dirty="0"/>
          </a:p>
          <a:p>
            <a:r>
              <a:rPr lang="en-US" altLang="en-US" b="1" dirty="0" smtClean="0"/>
              <a:t>Not </a:t>
            </a:r>
            <a:r>
              <a:rPr lang="en-US" altLang="en-US" b="1" dirty="0"/>
              <a:t>original</a:t>
            </a:r>
          </a:p>
          <a:p>
            <a:r>
              <a:rPr lang="en-US" altLang="en-US" b="1" dirty="0" smtClean="0"/>
              <a:t>Not </a:t>
            </a:r>
            <a:r>
              <a:rPr lang="en-US" altLang="en-US" b="1" dirty="0"/>
              <a:t>appropriate for </a:t>
            </a:r>
            <a:r>
              <a:rPr lang="en-US" altLang="en-US" b="1" dirty="0" smtClean="0"/>
              <a:t>journal (Out of Scope)</a:t>
            </a:r>
          </a:p>
          <a:p>
            <a:r>
              <a:rPr lang="en-US" altLang="en-US" b="1" dirty="0"/>
              <a:t>Failure to format the paper according to the Guide for Authors</a:t>
            </a:r>
          </a:p>
          <a:p>
            <a:r>
              <a:rPr lang="en-US" altLang="en-US" b="1" dirty="0" smtClean="0"/>
              <a:t>Data </a:t>
            </a:r>
            <a:r>
              <a:rPr lang="en-US" altLang="en-US" b="1" dirty="0"/>
              <a:t>old &amp; now irrelevant</a:t>
            </a:r>
          </a:p>
          <a:p>
            <a:r>
              <a:rPr lang="en-US" altLang="en-US" b="1" dirty="0" smtClean="0"/>
              <a:t>Practical </a:t>
            </a:r>
            <a:r>
              <a:rPr lang="en-US" altLang="en-US" b="1" dirty="0"/>
              <a:t>difficulties -&gt; doubtful results</a:t>
            </a:r>
          </a:p>
          <a:p>
            <a:r>
              <a:rPr lang="en-US" altLang="en-US" b="1" dirty="0" smtClean="0"/>
              <a:t>Conflict </a:t>
            </a:r>
            <a:r>
              <a:rPr lang="en-US" altLang="en-US" b="1" dirty="0"/>
              <a:t>of </a:t>
            </a:r>
            <a:r>
              <a:rPr lang="en-US" altLang="en-US" b="1" dirty="0" smtClean="0"/>
              <a:t>interest</a:t>
            </a:r>
          </a:p>
          <a:p>
            <a:r>
              <a:rPr lang="en-US" altLang="en-US" b="1" dirty="0" smtClean="0"/>
              <a:t>Ethical issues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24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166910"/>
            <a:ext cx="8911687" cy="128089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 smtClean="0"/>
              <a:t>Scientific Problems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 smtClean="0"/>
              <a:t>Unclear </a:t>
            </a:r>
            <a:r>
              <a:rPr lang="en-US" altLang="en-US" b="1" dirty="0"/>
              <a:t>hypotheses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Poor </a:t>
            </a:r>
            <a:r>
              <a:rPr lang="en-US" altLang="en-US" b="1" dirty="0"/>
              <a:t>or weak design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Sample </a:t>
            </a:r>
            <a:r>
              <a:rPr lang="en-US" altLang="en-US" b="1" dirty="0"/>
              <a:t>biased or too small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Statistics </a:t>
            </a:r>
            <a:r>
              <a:rPr lang="en-US" altLang="en-US" b="1" dirty="0"/>
              <a:t>inappropriate or misapplied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Conclusions </a:t>
            </a:r>
            <a:r>
              <a:rPr lang="en-US" altLang="en-US" b="1" dirty="0"/>
              <a:t>unjustified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References </a:t>
            </a:r>
            <a:r>
              <a:rPr lang="en-US" altLang="en-US" b="1" dirty="0"/>
              <a:t>outdated</a:t>
            </a:r>
          </a:p>
        </p:txBody>
      </p:sp>
    </p:spTree>
    <p:extLst>
      <p:ext uri="{BB962C8B-B14F-4D97-AF65-F5344CB8AC3E}">
        <p14:creationId xmlns:p14="http://schemas.microsoft.com/office/powerpoint/2010/main" val="39670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175874"/>
            <a:ext cx="8911687" cy="128089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 smtClean="0"/>
              <a:t>Presentation/style Problems 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 smtClean="0"/>
              <a:t>Poorly </a:t>
            </a:r>
            <a:r>
              <a:rPr lang="en-US" altLang="en-US" b="1" dirty="0"/>
              <a:t>organized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Badly </a:t>
            </a:r>
            <a:r>
              <a:rPr lang="en-US" altLang="en-US" b="1" dirty="0"/>
              <a:t>written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Careless </a:t>
            </a:r>
            <a:r>
              <a:rPr lang="en-US" altLang="en-US" b="1" dirty="0"/>
              <a:t>errors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Terrible </a:t>
            </a:r>
            <a:r>
              <a:rPr lang="en-US" altLang="en-US" b="1" dirty="0"/>
              <a:t>tables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Needless figures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Outdated or improperly cited references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545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Author Crimes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 smtClean="0"/>
              <a:t>Duplicate publication (&amp; not telling)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Salami slicing (&amp; not telling</a:t>
            </a:r>
            <a:r>
              <a:rPr lang="en-US" altLang="en-US" b="1" dirty="0"/>
              <a:t>) </a:t>
            </a:r>
            <a:r>
              <a:rPr lang="en-US" altLang="en-US" b="1" dirty="0">
                <a:hlinkClick r:id="rId2"/>
              </a:rPr>
              <a:t>https://</a:t>
            </a:r>
            <a:r>
              <a:rPr lang="en-US" altLang="en-US" b="1" dirty="0" smtClean="0">
                <a:hlinkClick r:id="rId2"/>
              </a:rPr>
              <a:t>www.publishingcampus.elsevier.com/websites/elsevier_publishingcampus/files/Guides/Quick_guide_SS02_ENG_2015.pdf</a:t>
            </a:r>
            <a:r>
              <a:rPr lang="en-US" altLang="en-US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Plagiarism </a:t>
            </a:r>
          </a:p>
        </p:txBody>
      </p:sp>
    </p:spTree>
    <p:extLst>
      <p:ext uri="{BB962C8B-B14F-4D97-AF65-F5344CB8AC3E}">
        <p14:creationId xmlns:p14="http://schemas.microsoft.com/office/powerpoint/2010/main" val="39581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652682"/>
            <a:ext cx="8915400" cy="185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Some strategies for improving chances of publishing in ISI </a:t>
            </a:r>
            <a:r>
              <a:rPr lang="en-US" sz="3600" b="1" dirty="0" smtClean="0"/>
              <a:t>journals</a:t>
            </a:r>
            <a:endParaRPr lang="en-US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1676172" y="0"/>
            <a:ext cx="10515827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Strategy 1: </a:t>
            </a:r>
            <a:r>
              <a:rPr lang="en-US" b="1" dirty="0"/>
              <a:t>Understand the chemistry of the “scholarly search.”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Strategy</a:t>
            </a:r>
            <a:r>
              <a:rPr lang="en-US" b="1" dirty="0" smtClean="0"/>
              <a:t> 2: </a:t>
            </a:r>
            <a:r>
              <a:rPr lang="en-US" b="1" dirty="0"/>
              <a:t>Realize the importance of theory and literature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Strategy</a:t>
            </a:r>
            <a:r>
              <a:rPr lang="en-US" b="1" dirty="0" smtClean="0"/>
              <a:t> 3: </a:t>
            </a:r>
            <a:r>
              <a:rPr lang="en-US" b="1" dirty="0"/>
              <a:t>Start writing during the initial stages </a:t>
            </a:r>
            <a:r>
              <a:rPr lang="en-US" b="1" dirty="0" smtClean="0"/>
              <a:t>(For doctoral program)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Strategy</a:t>
            </a:r>
            <a:r>
              <a:rPr lang="en-US" b="1" dirty="0" smtClean="0"/>
              <a:t> 4: </a:t>
            </a:r>
            <a:r>
              <a:rPr lang="en-US" b="1" dirty="0"/>
              <a:t>Master the core concepts of impact factor, peer review, contribution to knowledge, and scientific knowledge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Strategy</a:t>
            </a:r>
            <a:r>
              <a:rPr lang="en-US" b="1" dirty="0" smtClean="0"/>
              <a:t> 5: </a:t>
            </a:r>
            <a:r>
              <a:rPr lang="en-US" b="1" dirty="0"/>
              <a:t>Build networks and </a:t>
            </a:r>
            <a:r>
              <a:rPr lang="en-US" b="1" dirty="0" smtClean="0"/>
              <a:t>collaborations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Strategy 6: Check the plagiarism before submission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IThenticate</a:t>
            </a:r>
            <a:r>
              <a:rPr lang="en-US" dirty="0" smtClean="0"/>
              <a:t>: The Best Plagiarism Detection Software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://www.ithenticate.com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25" y="2364014"/>
            <a:ext cx="10013711" cy="43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Why we need to publish?</a:t>
            </a:r>
            <a:endParaRPr lang="en-US" dirty="0"/>
          </a:p>
        </p:txBody>
      </p:sp>
      <p:pic>
        <p:nvPicPr>
          <p:cNvPr id="1091" name="Content Placeholder 1090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5159135" y="2025770"/>
            <a:ext cx="5055974" cy="3331417"/>
          </a:xfrm>
          <a:prstGeom prst="rect">
            <a:avLst/>
          </a:prstGeom>
        </p:spPr>
      </p:pic>
      <p:sp>
        <p:nvSpPr>
          <p:cNvPr id="1093" name="TextBox 1092"/>
          <p:cNvSpPr txBox="1"/>
          <p:nvPr/>
        </p:nvSpPr>
        <p:spPr>
          <a:xfrm>
            <a:off x="2592925" y="2025770"/>
            <a:ext cx="195224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Foci of Higher Education </a:t>
            </a:r>
          </a:p>
          <a:p>
            <a:pPr algn="ctr"/>
            <a:r>
              <a:rPr lang="en-US" dirty="0" smtClean="0"/>
              <a:t>Institute</a:t>
            </a:r>
            <a:endParaRPr lang="en-US" dirty="0"/>
          </a:p>
        </p:txBody>
      </p:sp>
      <p:sp>
        <p:nvSpPr>
          <p:cNvPr id="1094" name="Rectangle 1093"/>
          <p:cNvSpPr/>
          <p:nvPr/>
        </p:nvSpPr>
        <p:spPr>
          <a:xfrm>
            <a:off x="2592925" y="5741657"/>
            <a:ext cx="89116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makes our research findings public, that is, opening to the examination and use by other scholars and knowledge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Abstract and Titles</a:t>
            </a:r>
          </a:p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Methods</a:t>
            </a:r>
          </a:p>
          <a:p>
            <a:r>
              <a:rPr lang="en-US" b="1" dirty="0" smtClean="0"/>
              <a:t>Results</a:t>
            </a:r>
            <a:endParaRPr lang="en-US" b="1" dirty="0"/>
          </a:p>
          <a:p>
            <a:r>
              <a:rPr lang="en-US" b="1" dirty="0" smtClean="0"/>
              <a:t>Discussion</a:t>
            </a:r>
            <a:endParaRPr lang="en-US" b="1" dirty="0"/>
          </a:p>
          <a:p>
            <a:r>
              <a:rPr lang="en-US" b="1" dirty="0" smtClean="0"/>
              <a:t>Revision after 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6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 and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journal decision </a:t>
            </a:r>
            <a:r>
              <a:rPr lang="en-US" b="1" dirty="0"/>
              <a:t>will be one of the following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Accepted </a:t>
            </a:r>
            <a:r>
              <a:rPr lang="en-US" b="1" dirty="0"/>
              <a:t>without revisions</a:t>
            </a:r>
          </a:p>
          <a:p>
            <a:pPr lvl="1"/>
            <a:r>
              <a:rPr lang="en-US" b="1" dirty="0"/>
              <a:t>Accepted with minor revisions (indicated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Accepted with </a:t>
            </a:r>
            <a:r>
              <a:rPr lang="en-US" b="1" dirty="0" smtClean="0"/>
              <a:t>major </a:t>
            </a:r>
            <a:r>
              <a:rPr lang="en-US" b="1" dirty="0"/>
              <a:t>revisions (indicated)</a:t>
            </a:r>
          </a:p>
          <a:p>
            <a:pPr lvl="1"/>
            <a:r>
              <a:rPr lang="en-US" b="1" dirty="0" smtClean="0"/>
              <a:t>Rejected </a:t>
            </a:r>
            <a:r>
              <a:rPr lang="en-US" b="1" dirty="0"/>
              <a:t>but encouraged to resubmit with revisions</a:t>
            </a:r>
          </a:p>
          <a:p>
            <a:pPr lvl="1"/>
            <a:r>
              <a:rPr lang="en-US" b="1" dirty="0"/>
              <a:t>Rejected no revision will be accepted</a:t>
            </a:r>
          </a:p>
          <a:p>
            <a:endParaRPr lang="en-US" b="1" dirty="0" smtClean="0"/>
          </a:p>
          <a:p>
            <a:r>
              <a:rPr lang="en-US" b="1" dirty="0" smtClean="0"/>
              <a:t>If the papers gets revision, it important to carefully respond to reviewer comments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25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652682"/>
            <a:ext cx="8915400" cy="185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Personal Experience Sharing</a:t>
            </a:r>
            <a:endParaRPr lang="en-US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1676172" y="0"/>
            <a:ext cx="10515827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Questions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Answers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9287"/>
            <a:ext cx="8915400" cy="485029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www.elsevier.com/connect/7-steps-to-publishing-in-a-scientific-journal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www.researchgate.net/publication/47782388_Target_ISI_Journals-HOW_TO_WRITEPUBLISH_ISI_PAPERS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http://blogs.nature.com/naturejobs/2014/11/03/how-to-get-published-in-high-impact-journals-big-research-and-better-writing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ched-zrc.dlsu.edu.ph/pdfs/getting_published_in_isi_journal.pdf</a:t>
            </a:r>
            <a:endParaRPr lang="en-US" dirty="0" smtClean="0"/>
          </a:p>
          <a:p>
            <a:r>
              <a:rPr lang="en-US" dirty="0">
                <a:hlinkClick r:id="rId6"/>
              </a:rPr>
              <a:t>http://slideplayer.com/slide/6142638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en.wikipedia.org/wiki/Journal_Citation_Reports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http://mjl.clarivate.com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ipscience-help.thomsonreuters.com/incitesLiveJCR/8275-TRS.html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www.elsevier.com/connect/5-secrets-to-surviving-and-progressing-in-a-phd-program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publish?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114811" y="5309434"/>
            <a:ext cx="4003166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Book Chapter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49195" y="4230440"/>
            <a:ext cx="4003166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Conference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83579" y="3151447"/>
            <a:ext cx="4003166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Non Indexed Journal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417963" y="2072454"/>
            <a:ext cx="4003166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Indexed Journal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سهم إلى اليمين 7"/>
          <p:cNvSpPr/>
          <p:nvPr/>
        </p:nvSpPr>
        <p:spPr>
          <a:xfrm rot="19462193">
            <a:off x="1826944" y="3230098"/>
            <a:ext cx="5277796" cy="754239"/>
          </a:xfrm>
          <a:prstGeom prst="rightArrow">
            <a:avLst>
              <a:gd name="adj1" fmla="val 65508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Level of Difficulty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366" y="1"/>
            <a:ext cx="4822256" cy="2352154"/>
          </a:xfrm>
          <a:solidFill>
            <a:schemeClr val="tx2"/>
          </a:solidFill>
        </p:spPr>
        <p:txBody>
          <a:bodyPr anchor="ctr" anchorCtr="0"/>
          <a:lstStyle/>
          <a:p>
            <a:pPr marL="744538"/>
            <a:r>
              <a:rPr lang="en-US" dirty="0" smtClean="0">
                <a:solidFill>
                  <a:schemeClr val="bg1"/>
                </a:solidFill>
              </a:rPr>
              <a:t>Why publishing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ISI-Indexed journals?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294" y="3089343"/>
            <a:ext cx="7306235" cy="284529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Requirement for graduation (PhD)</a:t>
            </a:r>
          </a:p>
          <a:p>
            <a:pPr>
              <a:lnSpc>
                <a:spcPct val="170000"/>
              </a:lnSpc>
            </a:pPr>
            <a:r>
              <a:rPr lang="en-US" b="1" dirty="0"/>
              <a:t>Requirement for promotion (Faculty Members)</a:t>
            </a:r>
          </a:p>
          <a:p>
            <a:pPr>
              <a:lnSpc>
                <a:spcPct val="170000"/>
              </a:lnSpc>
            </a:pPr>
            <a:r>
              <a:rPr lang="en-US" b="1" dirty="0"/>
              <a:t>To be recognized in the field/subfield of research</a:t>
            </a:r>
          </a:p>
          <a:p>
            <a:pPr>
              <a:lnSpc>
                <a:spcPct val="170000"/>
              </a:lnSpc>
            </a:pPr>
            <a:r>
              <a:rPr lang="en-US" b="1" dirty="0"/>
              <a:t>To disseminate knowledge</a:t>
            </a:r>
          </a:p>
          <a:p>
            <a:pPr>
              <a:lnSpc>
                <a:spcPct val="170000"/>
              </a:lnSpc>
            </a:pPr>
            <a:r>
              <a:rPr lang="en-US" b="1" dirty="0"/>
              <a:t>To get higher accreditation level (College and university)</a:t>
            </a:r>
          </a:p>
          <a:p>
            <a:pPr>
              <a:lnSpc>
                <a:spcPct val="170000"/>
              </a:lnSpc>
            </a:pPr>
            <a:endParaRPr lang="en-US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22" y="0"/>
            <a:ext cx="5684377" cy="23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652682"/>
            <a:ext cx="8915400" cy="1850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Understanding of journal indexing services</a:t>
            </a:r>
            <a:endParaRPr lang="en-US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1676172" y="0"/>
            <a:ext cx="10515827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Major Journal indexing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78" y="2035031"/>
            <a:ext cx="7247057" cy="4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2008</TotalTime>
  <Words>1532</Words>
  <Application>Microsoft Office PowerPoint</Application>
  <PresentationFormat>Widescreen</PresentationFormat>
  <Paragraphs>257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Batang</vt:lpstr>
      <vt:lpstr>Calibri</vt:lpstr>
      <vt:lpstr>Century Gothic</vt:lpstr>
      <vt:lpstr>PMingLiU</vt:lpstr>
      <vt:lpstr>Tahoma</vt:lpstr>
      <vt:lpstr>Times New Roman</vt:lpstr>
      <vt:lpstr>Wingdings 3</vt:lpstr>
      <vt:lpstr>ربطة</vt:lpstr>
      <vt:lpstr>Publishing Papers in ISI-Indexed Journals: Tips and Tricks   </vt:lpstr>
      <vt:lpstr>Professional Research Service</vt:lpstr>
      <vt:lpstr>Presenter Publication Lists</vt:lpstr>
      <vt:lpstr>Topics to be covered</vt:lpstr>
      <vt:lpstr>Why we need to publish?</vt:lpstr>
      <vt:lpstr>Where to publish?</vt:lpstr>
      <vt:lpstr>Why publishing in ISI-Indexed journals?</vt:lpstr>
      <vt:lpstr>PowerPoint Presentation</vt:lpstr>
      <vt:lpstr>Major Journal indexing services</vt:lpstr>
      <vt:lpstr>What is ISI?</vt:lpstr>
      <vt:lpstr>Top Three ISI-Indexing services</vt:lpstr>
      <vt:lpstr>How to find an ISI-Indexed journal </vt:lpstr>
      <vt:lpstr>Example…</vt:lpstr>
      <vt:lpstr>How to Check ISI journal</vt:lpstr>
      <vt:lpstr>PowerPoint Presentation</vt:lpstr>
      <vt:lpstr>JCR (Journal Citation Reports)</vt:lpstr>
      <vt:lpstr>JCR (Journal Citation Reports)…</vt:lpstr>
      <vt:lpstr>How to check JCR Impact factor</vt:lpstr>
      <vt:lpstr>How to check JCR Impact factor..</vt:lpstr>
      <vt:lpstr>How to check Quartile in JCR</vt:lpstr>
      <vt:lpstr>ISI-proceedings for Conference</vt:lpstr>
      <vt:lpstr>Google Scholar Indexing Service</vt:lpstr>
      <vt:lpstr>Scopus Indexing Service</vt:lpstr>
      <vt:lpstr>DOAJ (Directory of Open Access Journal)</vt:lpstr>
      <vt:lpstr>Unique Author Identifiers</vt:lpstr>
      <vt:lpstr>Researcher ID</vt:lpstr>
      <vt:lpstr>Scopus D</vt:lpstr>
      <vt:lpstr>ORCID</vt:lpstr>
      <vt:lpstr>PowerPoint Presentation</vt:lpstr>
      <vt:lpstr>What makes an ISI journals?</vt:lpstr>
      <vt:lpstr>How to Select ISI journals</vt:lpstr>
      <vt:lpstr>Review Process in a ISI Journal</vt:lpstr>
      <vt:lpstr>PowerPoint Presentation</vt:lpstr>
      <vt:lpstr>Publishing in ISI journals (Questions)</vt:lpstr>
      <vt:lpstr>Types of articles are published in ISI journals</vt:lpstr>
      <vt:lpstr>What is a contribution to the research literature?</vt:lpstr>
      <vt:lpstr>What editors and reviewers look for in a research paper</vt:lpstr>
      <vt:lpstr>Certain important points before sending the paper</vt:lpstr>
      <vt:lpstr>Finding Suitable ISI journals: Example</vt:lpstr>
      <vt:lpstr>Finding Suitable ISI journals: Example</vt:lpstr>
      <vt:lpstr>Some Useful Journal Finder Links</vt:lpstr>
      <vt:lpstr>PowerPoint Presentation</vt:lpstr>
      <vt:lpstr>General Problems</vt:lpstr>
      <vt:lpstr>Scientific Problems</vt:lpstr>
      <vt:lpstr>Presentation/style Problems </vt:lpstr>
      <vt:lpstr>Author Crimes</vt:lpstr>
      <vt:lpstr>PowerPoint Presentation</vt:lpstr>
      <vt:lpstr>Strategies</vt:lpstr>
      <vt:lpstr>Plagiarism software</vt:lpstr>
      <vt:lpstr>Writing Focus</vt:lpstr>
      <vt:lpstr>Review Process and Responds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papers in ISI-Indexed Journals: Tips and Tricks</dc:title>
  <dc:creator>seyam</dc:creator>
  <cp:lastModifiedBy>seyam</cp:lastModifiedBy>
  <cp:revision>148</cp:revision>
  <dcterms:created xsi:type="dcterms:W3CDTF">2016-04-17T11:16:19Z</dcterms:created>
  <dcterms:modified xsi:type="dcterms:W3CDTF">2018-02-03T10:38:14Z</dcterms:modified>
</cp:coreProperties>
</file>