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163286"/>
            <a:ext cx="8915399" cy="2262781"/>
          </a:xfrm>
        </p:spPr>
        <p:txBody>
          <a:bodyPr/>
          <a:lstStyle/>
          <a:p>
            <a:pPr algn="ctr"/>
            <a:r>
              <a:rPr lang="ar-SA" dirty="0" smtClean="0">
                <a:cs typeface="Akhbar MT" pitchFamily="2" charset="-78"/>
              </a:rPr>
              <a:t>ادوات البحث العلمي </a:t>
            </a:r>
            <a:endParaRPr lang="ar-SA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2" y="2873934"/>
            <a:ext cx="8915399" cy="1126283"/>
          </a:xfrm>
        </p:spPr>
        <p:txBody>
          <a:bodyPr>
            <a:normAutofit/>
          </a:bodyPr>
          <a:lstStyle/>
          <a:p>
            <a:pPr marL="342900" indent="-342900" algn="r">
              <a:buAutoNum type="arabicPeriod"/>
            </a:pP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الاستبيان </a:t>
            </a:r>
          </a:p>
          <a:p>
            <a:pPr marL="342900" indent="-342900" algn="r">
              <a:buAutoNum type="arabicPeriod"/>
            </a:pP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المقابلة 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30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توزيع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أولا / الاتصال المباشر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يتيح للباحث دراسة الانفعالات والتعبيرات الحسية </a:t>
            </a:r>
            <a:r>
              <a:rPr lang="ar-SA" sz="2800" dirty="0" err="1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واللفضية</a:t>
            </a: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يتمكن من الاجابة على بعض التساؤلات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تشجيع المفحوصين وتقليل الهدر الناتج عن اهمال المفحوصين الاجابة على بعض الاستبيان او بعض فقراته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اقناع المفحوصين بجدية الموضوع لضمان استجاباتهم </a:t>
            </a:r>
          </a:p>
          <a:p>
            <a:pPr marL="514350" indent="-514350">
              <a:buAutoNum type="arabicPeriod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795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توزيع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أولا / توزيع الاستبيان عن طريق البريد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امكان الاتصال بأعداد كبيرة وعلى مناطق متباعدة جغرافيا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توفير الكثير من الجهد والوقت والنفقات </a:t>
            </a:r>
          </a:p>
          <a:p>
            <a:pPr marL="0" indent="0">
              <a:buNone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الا انه له عدة عيوب لعل من اهمها ( يتطلب وقت طويل لوصول </a:t>
            </a:r>
            <a:r>
              <a:rPr lang="ar-SA" sz="280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الاستبيان للمفحوصين </a:t>
            </a:r>
            <a:endParaRPr lang="ar-SA" sz="2800" dirty="0" smtClean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pPr marL="514350" indent="-514350">
              <a:buAutoNum type="arabicPeriod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91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dirty="0" smtClean="0">
                <a:cs typeface="Akhbar MT" pitchFamily="2" charset="-78"/>
              </a:rPr>
              <a:t>محاور المحاضرة</a:t>
            </a:r>
            <a:endParaRPr lang="ar-SA" sz="4400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000" dirty="0" smtClean="0"/>
              <a:t>تعريف الاستبيان </a:t>
            </a:r>
          </a:p>
          <a:p>
            <a:r>
              <a:rPr lang="ar-SA" sz="2000" dirty="0" smtClean="0"/>
              <a:t>خطوات تصميم الاستبيان </a:t>
            </a:r>
          </a:p>
          <a:p>
            <a:r>
              <a:rPr lang="ar-SA" sz="2000" dirty="0" smtClean="0"/>
              <a:t>تجريب الصورة الأولية للاستبيان </a:t>
            </a:r>
          </a:p>
          <a:p>
            <a:r>
              <a:rPr lang="ar-SA" sz="2000" dirty="0" smtClean="0"/>
              <a:t>الاستبيان في صورته النهائية</a:t>
            </a:r>
          </a:p>
          <a:p>
            <a:r>
              <a:rPr lang="ar-SA" sz="2000" dirty="0" smtClean="0"/>
              <a:t>اشكال الاستبيان </a:t>
            </a:r>
          </a:p>
          <a:p>
            <a:r>
              <a:rPr lang="ar-SA" sz="2000" dirty="0" smtClean="0"/>
              <a:t>قواعد تراعى في صياغه الاستبيان </a:t>
            </a:r>
          </a:p>
          <a:p>
            <a:r>
              <a:rPr lang="ar-SA" sz="2000" dirty="0" smtClean="0"/>
              <a:t>توزيع الاستبيان </a:t>
            </a:r>
          </a:p>
          <a:p>
            <a:r>
              <a:rPr lang="ar-SA" sz="2000" dirty="0" smtClean="0"/>
              <a:t>عيوب الاستبيان </a:t>
            </a:r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93856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تعريف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/>
          <a:lstStyle/>
          <a:p>
            <a:r>
              <a:rPr lang="ar-SA" dirty="0" smtClean="0"/>
              <a:t>يعد الاستبيان او الاستقصاء أداة ملائمة للحصول على معلومات وبيانات وحقائق مرتبطة بواقع معين , ويقدم الاستبيان على شكل عدد من الأسئلة يطلب الإجابة عليها من قبل عدد من الأفراد المعنين بموضوع معين . </a:t>
            </a:r>
          </a:p>
          <a:p>
            <a:pPr marL="0" indent="0">
              <a:buNone/>
            </a:pPr>
            <a:r>
              <a:rPr lang="ar-SA" sz="3200" u="sng" dirty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خطوات تصميم الاستبيان </a:t>
            </a:r>
            <a:endParaRPr lang="ar-SA" sz="3200" u="sng" dirty="0" smtClean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r>
              <a:rPr lang="ar-SA" dirty="0"/>
              <a:t>يمر بناء الاستبيان أو تصميمة بالمراحل الآتية : </a:t>
            </a:r>
            <a:endParaRPr lang="ar-SA" dirty="0" smtClean="0"/>
          </a:p>
          <a:p>
            <a:pPr>
              <a:buAutoNum type="arabicPeriod"/>
            </a:pPr>
            <a:r>
              <a:rPr lang="ar-SA" dirty="0" smtClean="0"/>
              <a:t>تحديد هدف الاستبيان في ضوء اهداف الدراسة وصياغه مشكلة البحث </a:t>
            </a:r>
          </a:p>
          <a:p>
            <a:pPr>
              <a:buAutoNum type="arabicPeriod"/>
            </a:pPr>
            <a:r>
              <a:rPr lang="ar-SA" dirty="0" smtClean="0"/>
              <a:t>تحويل السؤال إلى أسئلة فرعيه يرتبط كل منها بجانب من جوانب مشكلة البحث </a:t>
            </a:r>
          </a:p>
          <a:p>
            <a:pPr>
              <a:buAutoNum type="arabicPeriod"/>
            </a:pPr>
            <a:r>
              <a:rPr lang="ar-SA" dirty="0" smtClean="0"/>
              <a:t>وضع عدد من الاسئلة الفرعية المتعلقة بكل موضوع من موضوعات الاستبيان .</a:t>
            </a:r>
          </a:p>
          <a:p>
            <a:pPr>
              <a:buAutoNum type="arabicPeriod"/>
            </a:pPr>
            <a:endParaRPr lang="ar-SA" dirty="0"/>
          </a:p>
          <a:p>
            <a:pPr marL="514350" indent="-514350">
              <a:buAutoNum type="arabicPeriod"/>
            </a:pPr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884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تجريب الصورة الأولية للاستبيان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الاستبيان في صورته النهائية </a:t>
            </a:r>
          </a:p>
          <a:p>
            <a:pPr marL="0" indent="0">
              <a:buNone/>
            </a:pPr>
            <a:r>
              <a:rPr lang="ar-SA" dirty="0" smtClean="0"/>
              <a:t>يحتوي الاستبيان في صورته النهائية على جزأين مهمين هما : </a:t>
            </a:r>
          </a:p>
          <a:p>
            <a:pPr>
              <a:buAutoNum type="arabicPeriod"/>
            </a:pPr>
            <a:r>
              <a:rPr lang="ar-SA" dirty="0" smtClean="0"/>
              <a:t>مقدمة الاستبيان (الغرض العلمي , نوع المعلومات , تشجيع على مصداقية الاجابة , تأكيد على سرية المعلومات , الفائدة العلمية من الاجابة , توضيح طريقة الاجابة ) </a:t>
            </a:r>
          </a:p>
          <a:p>
            <a:pPr>
              <a:buAutoNum type="arabicPeriod"/>
            </a:pPr>
            <a:r>
              <a:rPr lang="ar-SA" dirty="0" smtClean="0"/>
              <a:t>فقرات الاستبيان </a:t>
            </a:r>
            <a:endParaRPr lang="ar-SA" dirty="0"/>
          </a:p>
          <a:p>
            <a:pPr marL="514350" indent="-514350">
              <a:buAutoNum type="arabicPeriod"/>
            </a:pPr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428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اشكال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ar-SA" sz="24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الاستبيان المغلق </a:t>
            </a:r>
          </a:p>
          <a:p>
            <a:pPr marL="514350" indent="-514350">
              <a:buAutoNum type="arabicPeriod"/>
            </a:pPr>
            <a:r>
              <a:rPr lang="ar-SA" sz="24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الاستبيان المفتوح </a:t>
            </a:r>
          </a:p>
          <a:p>
            <a:pPr marL="514350" indent="-514350">
              <a:buAutoNum type="arabicPeriod"/>
            </a:pPr>
            <a:r>
              <a:rPr lang="ar-SA" sz="24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الاستبيان المغلق – المفتوح </a:t>
            </a:r>
            <a:endParaRPr lang="ar-SA" sz="24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266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قواعد تراعى في صياغه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أولا / قواعد عامة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يفترض أن لا يكون الاستبيان طويلا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تجنب وضع اسئلة لا مبرر لها وغير مهمة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توجيه اسئلة للتفكير الدقيق أو تتطلب تفكيرا معقدا قد يؤدي إلى نفور المفحوصين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اذا كان بالإمكان الحصول على المعلومات من مصادر اخرى فلا داعي لطلبها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ان وجود عناصر تنشيطية تجذب الانتباه او وجود عناصر تنفيسيه تسمح بالتعبير عن المشاعر قد يؤدي لتفاعل المفحوص مع الاستبيان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يجب ان يرتبط كل سؤال بمشكلة البحث او بجزء منها </a:t>
            </a:r>
          </a:p>
          <a:p>
            <a:pPr marL="514350" indent="-514350">
              <a:buAutoNum type="arabicPeriod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834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قواعد تراعى في صياغه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أولا / قواعد تتعلق بصياغه الاسئلة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ان تصاغ بعبارات واضحة وكلمات لها معاني محددة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ان تستخدم الكلمات العامة التي يتفق الناس على معانيها والابتعاد عن الكلمات غير الشائعة أو الكلمات الفنية المتخصصة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ان تكون الجمل قصيرة ومرتبطة بالمعنى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ان تصاغ الاسئلة ذات الطابع الكمي بشكل دقيق ومباشرة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الابتعاد عن الاسئلة المحرجة او اسئلة الايحاء </a:t>
            </a:r>
          </a:p>
          <a:p>
            <a:pPr marL="514350" indent="-514350">
              <a:buAutoNum type="arabicPeriod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448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قواعد تراعى في صياغه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أولا / قواعد تراعى في ضمان صدق الاستجابة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وضع اسئلة خاصة توضح مدى صدق المفحوص كان توجه له اسئلة واضحة الاجابة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وضع اسئلة ترتبط اجاباتها </a:t>
            </a:r>
            <a:r>
              <a:rPr lang="ar-SA" sz="3200" dirty="0" err="1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باجابات</a:t>
            </a: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 اسئلة اخرى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مقارنه الاجابات بمصادر اخرى </a:t>
            </a:r>
          </a:p>
          <a:p>
            <a:pPr marL="514350" indent="-514350">
              <a:buAutoNum type="arabicPeriod"/>
            </a:pP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تكرار بعض الاسئلة مع تغيير </a:t>
            </a:r>
            <a:r>
              <a:rPr lang="ar-SA" sz="3200" dirty="0" err="1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الصياغه</a:t>
            </a:r>
            <a:r>
              <a:rPr lang="ar-SA" sz="32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 </a:t>
            </a:r>
          </a:p>
          <a:p>
            <a:pPr marL="514350" indent="-514350">
              <a:buAutoNum type="arabicPeriod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58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6192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>
                <a:solidFill>
                  <a:srgbClr val="C00000"/>
                </a:solidFill>
                <a:cs typeface="Akhbar MT" pitchFamily="2" charset="-78"/>
              </a:rPr>
              <a:t>قواعد تراعى في صياغه الاستبيان </a:t>
            </a:r>
            <a:endParaRPr lang="ar-SA" u="sng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2925" y="138715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u="sng" dirty="0" smtClean="0">
                <a:solidFill>
                  <a:srgbClr val="C00000"/>
                </a:solidFill>
                <a:latin typeface="+mj-lt"/>
                <a:ea typeface="+mj-ea"/>
                <a:cs typeface="Akhbar MT" pitchFamily="2" charset="-78"/>
              </a:rPr>
              <a:t>أولا / قواعد تتعلق بترتيب الاسئلة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البدء </a:t>
            </a:r>
            <a:r>
              <a:rPr lang="ar-SA" sz="2800" dirty="0" err="1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بالاسئلة</a:t>
            </a: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 السهل والتي تتناول حقائق اولية واضحة كالسن والعمل والدخل الشهري </a:t>
            </a:r>
          </a:p>
          <a:p>
            <a:pPr marL="514350" indent="-514350">
              <a:buAutoNum type="arabicPeriod"/>
            </a:pPr>
            <a:r>
              <a:rPr lang="ar-SA" sz="2800" dirty="0" smtClean="0">
                <a:solidFill>
                  <a:schemeClr val="tx1"/>
                </a:solidFill>
                <a:latin typeface="+mj-lt"/>
                <a:ea typeface="+mj-ea"/>
                <a:cs typeface="Akhbar MT" pitchFamily="2" charset="-78"/>
              </a:rPr>
              <a:t>ترتيب الاسئلة بشكل منطقيي </a:t>
            </a:r>
          </a:p>
          <a:p>
            <a:pPr marL="514350" indent="-514350">
              <a:buAutoNum type="arabicPeriod"/>
            </a:pPr>
            <a:endParaRPr lang="ar-SA" sz="2800" dirty="0">
              <a:solidFill>
                <a:schemeClr val="tx1"/>
              </a:solidFill>
              <a:latin typeface="+mj-lt"/>
              <a:ea typeface="+mj-ea"/>
              <a:cs typeface="Akhbar MT" pitchFamily="2" charset="-78"/>
            </a:endParaRPr>
          </a:p>
          <a:p>
            <a:endParaRPr lang="ar-SA" sz="3200" u="sng" dirty="0">
              <a:solidFill>
                <a:srgbClr val="C00000"/>
              </a:solidFill>
              <a:latin typeface="+mj-lt"/>
              <a:ea typeface="+mj-ea"/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723128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456</Words>
  <Application>Microsoft Office PowerPoint</Application>
  <PresentationFormat>ملء الشاشة</PresentationFormat>
  <Paragraphs>73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Akhbar MT</vt:lpstr>
      <vt:lpstr>Arial</vt:lpstr>
      <vt:lpstr>Century Gothic</vt:lpstr>
      <vt:lpstr>Tahoma</vt:lpstr>
      <vt:lpstr>Wingdings 3</vt:lpstr>
      <vt:lpstr>ربطة</vt:lpstr>
      <vt:lpstr>ادوات البحث العلمي </vt:lpstr>
      <vt:lpstr>محاور المحاضرة</vt:lpstr>
      <vt:lpstr>تعريف الاستبيان </vt:lpstr>
      <vt:lpstr>تجريب الصورة الأولية للاستبيان </vt:lpstr>
      <vt:lpstr>اشكال الاستبيان </vt:lpstr>
      <vt:lpstr>قواعد تراعى في صياغه الاستبيان </vt:lpstr>
      <vt:lpstr>قواعد تراعى في صياغه الاستبيان </vt:lpstr>
      <vt:lpstr>قواعد تراعى في صياغه الاستبيان </vt:lpstr>
      <vt:lpstr>قواعد تراعى في صياغه الاستبيان </vt:lpstr>
      <vt:lpstr>توزيع الاستبيان </vt:lpstr>
      <vt:lpstr>توزيع الاستبيان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ادوات البحث العلمي</dc:title>
  <dc:creator>HP</dc:creator>
  <cp:lastModifiedBy>HP</cp:lastModifiedBy>
  <cp:revision>4</cp:revision>
  <dcterms:created xsi:type="dcterms:W3CDTF">2013-11-16T20:17:07Z</dcterms:created>
  <dcterms:modified xsi:type="dcterms:W3CDTF">2013-11-16T20:51:51Z</dcterms:modified>
</cp:coreProperties>
</file>