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71"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52" d="100"/>
          <a:sy n="52"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ادوات البحث العلمي </a:t>
            </a:r>
            <a:endParaRPr lang="ar-SA" dirty="0"/>
          </a:p>
        </p:txBody>
      </p:sp>
      <p:sp>
        <p:nvSpPr>
          <p:cNvPr id="3" name="عنوان فرعي 2"/>
          <p:cNvSpPr>
            <a:spLocks noGrp="1"/>
          </p:cNvSpPr>
          <p:nvPr>
            <p:ph type="subTitle" idx="1"/>
          </p:nvPr>
        </p:nvSpPr>
        <p:spPr/>
        <p:txBody>
          <a:bodyPr/>
          <a:lstStyle/>
          <a:p>
            <a:r>
              <a:rPr lang="ar-SA" dirty="0" smtClean="0"/>
              <a:t>الاختبارات &amp; الملاحظة </a:t>
            </a:r>
            <a:endParaRPr lang="ar-SA" dirty="0"/>
          </a:p>
        </p:txBody>
      </p:sp>
    </p:spTree>
    <p:extLst>
      <p:ext uri="{BB962C8B-B14F-4D97-AF65-F5344CB8AC3E}">
        <p14:creationId xmlns:p14="http://schemas.microsoft.com/office/powerpoint/2010/main" val="2268923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عوامل تؤثر في ثبات الاختبار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2800" dirty="0" smtClean="0"/>
              <a:t>طول الاختبار </a:t>
            </a:r>
          </a:p>
          <a:p>
            <a:pPr marL="0" indent="0">
              <a:buNone/>
            </a:pPr>
            <a:r>
              <a:rPr lang="ar-SA" sz="2800" dirty="0" smtClean="0"/>
              <a:t>زمن الاختبار </a:t>
            </a:r>
          </a:p>
          <a:p>
            <a:pPr marL="0" indent="0">
              <a:buNone/>
            </a:pPr>
            <a:r>
              <a:rPr lang="ar-SA" sz="2800" dirty="0" smtClean="0"/>
              <a:t>تجانس المفحوصين </a:t>
            </a:r>
          </a:p>
          <a:p>
            <a:pPr marL="0" indent="0">
              <a:buNone/>
            </a:pPr>
            <a:r>
              <a:rPr lang="ar-SA" sz="2800" dirty="0" smtClean="0"/>
              <a:t>مستوى صعوبة الاختبار </a:t>
            </a:r>
            <a:endParaRPr lang="ar-SA" sz="2800" dirty="0"/>
          </a:p>
        </p:txBody>
      </p:sp>
    </p:spTree>
    <p:extLst>
      <p:ext uri="{BB962C8B-B14F-4D97-AF65-F5344CB8AC3E}">
        <p14:creationId xmlns:p14="http://schemas.microsoft.com/office/powerpoint/2010/main" val="248503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انواع الصدق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2800" dirty="0" smtClean="0"/>
              <a:t>1/صدق المضمون </a:t>
            </a:r>
            <a:r>
              <a:rPr lang="ar-SA" sz="2800" dirty="0" err="1" smtClean="0"/>
              <a:t>اوصدق</a:t>
            </a:r>
            <a:r>
              <a:rPr lang="ar-SA" sz="2800" dirty="0" smtClean="0"/>
              <a:t> المحتوى </a:t>
            </a:r>
          </a:p>
          <a:p>
            <a:pPr marL="0" indent="0">
              <a:buNone/>
            </a:pPr>
            <a:r>
              <a:rPr lang="ar-SA" sz="2800" dirty="0" smtClean="0"/>
              <a:t>2/ الصدق </a:t>
            </a:r>
            <a:r>
              <a:rPr lang="ar-SA" sz="2800" dirty="0" err="1" smtClean="0"/>
              <a:t>التنبؤي</a:t>
            </a:r>
            <a:r>
              <a:rPr lang="ar-SA" sz="2800" dirty="0" smtClean="0"/>
              <a:t> </a:t>
            </a:r>
          </a:p>
          <a:p>
            <a:pPr marL="0" indent="0">
              <a:buNone/>
            </a:pPr>
            <a:r>
              <a:rPr lang="ar-SA" sz="2800" dirty="0" smtClean="0"/>
              <a:t>3/ الصدق التلازمي </a:t>
            </a:r>
          </a:p>
          <a:p>
            <a:pPr marL="0" indent="0">
              <a:buNone/>
            </a:pPr>
            <a:r>
              <a:rPr lang="ar-SA" sz="2800" dirty="0" smtClean="0"/>
              <a:t>4/ صدق المحكمين </a:t>
            </a:r>
          </a:p>
          <a:p>
            <a:pPr marL="0" indent="0">
              <a:buNone/>
            </a:pPr>
            <a:r>
              <a:rPr lang="ar-SA" sz="2800" dirty="0" smtClean="0"/>
              <a:t>5/ الصدق الظاهري </a:t>
            </a:r>
          </a:p>
          <a:p>
            <a:pPr marL="0" indent="0">
              <a:buNone/>
            </a:pPr>
            <a:r>
              <a:rPr lang="ar-SA" sz="2800" dirty="0" smtClean="0"/>
              <a:t>6/ الصدق العاملي </a:t>
            </a:r>
            <a:endParaRPr lang="ar-SA" sz="2800" dirty="0"/>
          </a:p>
        </p:txBody>
      </p:sp>
    </p:spTree>
    <p:extLst>
      <p:ext uri="{BB962C8B-B14F-4D97-AF65-F5344CB8AC3E}">
        <p14:creationId xmlns:p14="http://schemas.microsoft.com/office/powerpoint/2010/main" val="333117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mtClean="0"/>
              <a:t>ثانيا : الملاحظة </a:t>
            </a:r>
            <a:endParaRPr lang="ar-SA"/>
          </a:p>
        </p:txBody>
      </p:sp>
      <p:sp>
        <p:nvSpPr>
          <p:cNvPr id="3" name="عنصر نائب للمحتوى 2"/>
          <p:cNvSpPr>
            <a:spLocks noGrp="1"/>
          </p:cNvSpPr>
          <p:nvPr>
            <p:ph idx="1"/>
          </p:nvPr>
        </p:nvSpPr>
        <p:spPr/>
        <p:txBody>
          <a:bodyPr/>
          <a:lstStyle/>
          <a:p>
            <a:r>
              <a:rPr lang="ar-SA" dirty="0" smtClean="0"/>
              <a:t>بعض </a:t>
            </a:r>
            <a:r>
              <a:rPr lang="ar-SA" dirty="0" err="1" smtClean="0"/>
              <a:t>الضواهر</a:t>
            </a:r>
            <a:r>
              <a:rPr lang="ar-SA" dirty="0" smtClean="0"/>
              <a:t>  والموضوعات لا يستطيع الباحث دراستها عن طريق الادوات السابقة ولا بد له ان يختبرها بنفسه مباشرة كدراسة الطقوس الدينية والعادات وبعض التقاليد الاجتماعية والاحتفالات والاعياد والتي تتطلب ان يتصل الباحث مباشرة بهذه الظواهر </a:t>
            </a:r>
          </a:p>
          <a:p>
            <a:endParaRPr lang="ar-SA" dirty="0"/>
          </a:p>
          <a:p>
            <a:r>
              <a:rPr lang="ar-SA" dirty="0" smtClean="0"/>
              <a:t>تستخدم الملاحظة من قبل الانسان العادي في اكتساب خبراته ومعلوماته ولكن الباحث يستخدم منهج معين يجعل من ملاحظاته  اساسا لمعرفة واعية أو فهم دقيق لظاهرة معينه </a:t>
            </a:r>
            <a:endParaRPr lang="ar-SA" dirty="0"/>
          </a:p>
        </p:txBody>
      </p:sp>
    </p:spTree>
    <p:extLst>
      <p:ext uri="{BB962C8B-B14F-4D97-AF65-F5344CB8AC3E}">
        <p14:creationId xmlns:p14="http://schemas.microsoft.com/office/powerpoint/2010/main" val="96547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mtClean="0"/>
              <a:t>نموذج بطاقه ملاحظة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623528"/>
            <a:ext cx="9088016" cy="4646644"/>
          </a:xfrm>
          <a:ln>
            <a:solidFill>
              <a:schemeClr val="accent1"/>
            </a:solidFill>
          </a:ln>
        </p:spPr>
      </p:pic>
    </p:spTree>
    <p:extLst>
      <p:ext uri="{BB962C8B-B14F-4D97-AF65-F5344CB8AC3E}">
        <p14:creationId xmlns:p14="http://schemas.microsoft.com/office/powerpoint/2010/main" val="3763684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انواع الملاحظة </a:t>
            </a:r>
            <a:endParaRPr lang="ar-SA" dirty="0"/>
          </a:p>
        </p:txBody>
      </p:sp>
      <p:sp>
        <p:nvSpPr>
          <p:cNvPr id="3" name="عنصر نائب للمحتوى 2"/>
          <p:cNvSpPr>
            <a:spLocks noGrp="1"/>
          </p:cNvSpPr>
          <p:nvPr>
            <p:ph idx="1"/>
          </p:nvPr>
        </p:nvSpPr>
        <p:spPr/>
        <p:txBody>
          <a:bodyPr/>
          <a:lstStyle/>
          <a:p>
            <a:r>
              <a:rPr lang="ar-SA" dirty="0" smtClean="0"/>
              <a:t>مباشرة وغير مباشرة </a:t>
            </a:r>
          </a:p>
          <a:p>
            <a:r>
              <a:rPr lang="ar-SA" dirty="0" smtClean="0"/>
              <a:t>محددة وغير محددة </a:t>
            </a:r>
          </a:p>
          <a:p>
            <a:r>
              <a:rPr lang="ar-SA" dirty="0" smtClean="0"/>
              <a:t>بمشاركة وبدون مشاركه </a:t>
            </a:r>
          </a:p>
          <a:p>
            <a:r>
              <a:rPr lang="ar-SA" dirty="0" smtClean="0"/>
              <a:t>مقصودة وغير </a:t>
            </a:r>
            <a:r>
              <a:rPr lang="ar-SA" dirty="0" err="1" smtClean="0"/>
              <a:t>مقصوده</a:t>
            </a:r>
            <a:r>
              <a:rPr lang="ar-SA" dirty="0" smtClean="0"/>
              <a:t> </a:t>
            </a:r>
            <a:endParaRPr lang="ar-SA" dirty="0"/>
          </a:p>
        </p:txBody>
      </p:sp>
    </p:spTree>
    <p:extLst>
      <p:ext uri="{BB962C8B-B14F-4D97-AF65-F5344CB8AC3E}">
        <p14:creationId xmlns:p14="http://schemas.microsoft.com/office/powerpoint/2010/main" val="55465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29057" y="553616"/>
            <a:ext cx="8596668" cy="1320800"/>
          </a:xfrm>
        </p:spPr>
        <p:txBody>
          <a:bodyPr/>
          <a:lstStyle/>
          <a:p>
            <a:pPr algn="ctr"/>
            <a:r>
              <a:rPr lang="ar-SA" dirty="0" smtClean="0"/>
              <a:t>خطوات اجراء الملاحظة </a:t>
            </a:r>
            <a:endParaRPr lang="ar-SA" dirty="0"/>
          </a:p>
        </p:txBody>
      </p:sp>
      <p:sp>
        <p:nvSpPr>
          <p:cNvPr id="3" name="عنصر نائب للمحتوى 2"/>
          <p:cNvSpPr>
            <a:spLocks noGrp="1"/>
          </p:cNvSpPr>
          <p:nvPr>
            <p:ph idx="1"/>
          </p:nvPr>
        </p:nvSpPr>
        <p:spPr/>
        <p:txBody>
          <a:bodyPr/>
          <a:lstStyle/>
          <a:p>
            <a:r>
              <a:rPr lang="ar-SA" dirty="0" smtClean="0"/>
              <a:t>تحديد مجال الملاحظة ومكانها وزمانها وفقا </a:t>
            </a:r>
            <a:r>
              <a:rPr lang="ar-SA" dirty="0" err="1" smtClean="0"/>
              <a:t>لاهداف</a:t>
            </a:r>
            <a:r>
              <a:rPr lang="ar-SA" dirty="0" smtClean="0"/>
              <a:t> الدراسة </a:t>
            </a:r>
          </a:p>
          <a:p>
            <a:r>
              <a:rPr lang="ar-SA" dirty="0" smtClean="0"/>
              <a:t>اعداد بطاقة ملاحظة تسجل عليها المعلومات التي يلاحظها وتشمل عادة انماط السلوك المتوقع ملاحظتها </a:t>
            </a:r>
          </a:p>
          <a:p>
            <a:r>
              <a:rPr lang="ar-SA" dirty="0" smtClean="0"/>
              <a:t>التأكد من صدق الملاحظة </a:t>
            </a:r>
          </a:p>
          <a:p>
            <a:r>
              <a:rPr lang="ar-SA" dirty="0" smtClean="0"/>
              <a:t>يتم تسجيل ما يلاحظه اثناء الملاحظة ولا يجوز تأجيل التسجيل </a:t>
            </a:r>
            <a:endParaRPr lang="ar-SA" dirty="0"/>
          </a:p>
        </p:txBody>
      </p:sp>
    </p:spTree>
    <p:extLst>
      <p:ext uri="{BB962C8B-B14F-4D97-AF65-F5344CB8AC3E}">
        <p14:creationId xmlns:p14="http://schemas.microsoft.com/office/powerpoint/2010/main" val="1901754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29057" y="553616"/>
            <a:ext cx="8596668" cy="1320800"/>
          </a:xfrm>
        </p:spPr>
        <p:txBody>
          <a:bodyPr/>
          <a:lstStyle/>
          <a:p>
            <a:pPr algn="ctr"/>
            <a:r>
              <a:rPr lang="ar-SA" dirty="0" smtClean="0"/>
              <a:t>مزايا وحدود الملاحظة </a:t>
            </a:r>
            <a:endParaRPr lang="ar-SA" dirty="0"/>
          </a:p>
        </p:txBody>
      </p:sp>
      <p:sp>
        <p:nvSpPr>
          <p:cNvPr id="3" name="عنصر نائب للمحتوى 2"/>
          <p:cNvSpPr>
            <a:spLocks noGrp="1"/>
          </p:cNvSpPr>
          <p:nvPr>
            <p:ph idx="1"/>
          </p:nvPr>
        </p:nvSpPr>
        <p:spPr/>
        <p:txBody>
          <a:bodyPr/>
          <a:lstStyle/>
          <a:p>
            <a:r>
              <a:rPr lang="ar-SA" dirty="0" smtClean="0"/>
              <a:t>يستطيع الباحث ان يطلع </a:t>
            </a:r>
            <a:r>
              <a:rPr lang="ar-SA" smtClean="0"/>
              <a:t>على ما يريد </a:t>
            </a:r>
            <a:r>
              <a:rPr lang="ar-SA" dirty="0" smtClean="0"/>
              <a:t>في ظروف طبيعية تماما مما يزيد دقة المعلومات </a:t>
            </a:r>
          </a:p>
          <a:p>
            <a:r>
              <a:rPr lang="ar-SA" dirty="0" smtClean="0"/>
              <a:t>تسجيل المعلومات خلال الملاحظة يزيد دقة المعلومات </a:t>
            </a:r>
          </a:p>
          <a:p>
            <a:r>
              <a:rPr lang="ar-SA" dirty="0" smtClean="0"/>
              <a:t>يمكن اجرائها على عدد قليل من المفحوصين ولا يشترط اجرائها على عينه كبيرة </a:t>
            </a:r>
          </a:p>
          <a:p>
            <a:endParaRPr lang="ar-SA" dirty="0"/>
          </a:p>
          <a:p>
            <a:r>
              <a:rPr lang="ar-SA" dirty="0" smtClean="0"/>
              <a:t>عيوبها </a:t>
            </a:r>
          </a:p>
          <a:p>
            <a:r>
              <a:rPr lang="ar-SA" dirty="0" smtClean="0"/>
              <a:t>تتطلب وقت طويل </a:t>
            </a:r>
          </a:p>
          <a:p>
            <a:r>
              <a:rPr lang="ar-SA" dirty="0" smtClean="0"/>
              <a:t>قد تتدخل عوامل وقتيه في السلوك اثناء الملاحظة وهذا يؤثر على صحة الملاحظة </a:t>
            </a:r>
            <a:endParaRPr lang="ar-SA" dirty="0"/>
          </a:p>
        </p:txBody>
      </p:sp>
    </p:spTree>
    <p:extLst>
      <p:ext uri="{BB962C8B-B14F-4D97-AF65-F5344CB8AC3E}">
        <p14:creationId xmlns:p14="http://schemas.microsoft.com/office/powerpoint/2010/main" val="453286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محاورالمحاضرة</a:t>
            </a:r>
            <a:r>
              <a:rPr lang="ar-SA" dirty="0" smtClean="0"/>
              <a:t> </a:t>
            </a:r>
            <a:endParaRPr lang="ar-SA" dirty="0"/>
          </a:p>
        </p:txBody>
      </p:sp>
      <p:sp>
        <p:nvSpPr>
          <p:cNvPr id="3" name="عنصر نائب للمحتوى 2"/>
          <p:cNvSpPr>
            <a:spLocks noGrp="1"/>
          </p:cNvSpPr>
          <p:nvPr>
            <p:ph idx="1"/>
          </p:nvPr>
        </p:nvSpPr>
        <p:spPr/>
        <p:txBody>
          <a:bodyPr/>
          <a:lstStyle/>
          <a:p>
            <a:r>
              <a:rPr lang="ar-SA" dirty="0" smtClean="0"/>
              <a:t>أولا :الاختبارات </a:t>
            </a:r>
          </a:p>
          <a:p>
            <a:r>
              <a:rPr lang="ar-SA" dirty="0" smtClean="0"/>
              <a:t>1/ تعريف الاختبارات </a:t>
            </a:r>
          </a:p>
          <a:p>
            <a:r>
              <a:rPr lang="ar-SA" dirty="0" smtClean="0"/>
              <a:t>2/ استخدام الاختبارات </a:t>
            </a:r>
          </a:p>
          <a:p>
            <a:r>
              <a:rPr lang="ar-SA" dirty="0" smtClean="0"/>
              <a:t>3/ صفات الاختبار الجيد </a:t>
            </a:r>
          </a:p>
          <a:p>
            <a:r>
              <a:rPr lang="ar-SA" dirty="0" smtClean="0"/>
              <a:t>4/ حساب ثبات الاختبار </a:t>
            </a:r>
          </a:p>
          <a:p>
            <a:r>
              <a:rPr lang="ar-SA" dirty="0" smtClean="0"/>
              <a:t>5/ عوامل تؤثر في ثبات الاختبار </a:t>
            </a:r>
          </a:p>
          <a:p>
            <a:r>
              <a:rPr lang="ar-SA" dirty="0" smtClean="0"/>
              <a:t>6/انواع الصدق </a:t>
            </a:r>
          </a:p>
          <a:p>
            <a:pPr marL="0" indent="0">
              <a:buNone/>
            </a:pPr>
            <a:r>
              <a:rPr lang="ar-SA" dirty="0" smtClean="0"/>
              <a:t>ثانيا: الملاحظة  </a:t>
            </a:r>
            <a:endParaRPr lang="ar-SA" dirty="0"/>
          </a:p>
        </p:txBody>
      </p:sp>
    </p:spTree>
    <p:extLst>
      <p:ext uri="{BB962C8B-B14F-4D97-AF65-F5344CB8AC3E}">
        <p14:creationId xmlns:p14="http://schemas.microsoft.com/office/powerpoint/2010/main" val="189824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تعريف </a:t>
            </a:r>
            <a:r>
              <a:rPr lang="ar-SA" dirty="0" err="1" smtClean="0"/>
              <a:t>الاختبارت</a:t>
            </a:r>
            <a:r>
              <a:rPr lang="ar-SA" dirty="0" smtClean="0"/>
              <a:t> </a:t>
            </a:r>
            <a:endParaRPr lang="ar-SA" dirty="0"/>
          </a:p>
        </p:txBody>
      </p:sp>
      <p:sp>
        <p:nvSpPr>
          <p:cNvPr id="3" name="عنصر نائب للمحتوى 2"/>
          <p:cNvSpPr>
            <a:spLocks noGrp="1"/>
          </p:cNvSpPr>
          <p:nvPr>
            <p:ph idx="1"/>
          </p:nvPr>
        </p:nvSpPr>
        <p:spPr>
          <a:xfrm>
            <a:off x="677334" y="1791479"/>
            <a:ext cx="3838682" cy="4249884"/>
          </a:xfrm>
        </p:spPr>
        <p:txBody>
          <a:bodyPr/>
          <a:lstStyle/>
          <a:p>
            <a:r>
              <a:rPr lang="ar-SA" dirty="0" smtClean="0"/>
              <a:t>هو مجموعه من المثيرات ( اسئلة شفوية او كتابيه أو صور او رسوم ) أعدت لتقيس بطريقة كمية او كيفية  سلوكا ما والاختبار يعطي درجة ما </a:t>
            </a:r>
            <a:r>
              <a:rPr lang="ar-SA" dirty="0" err="1" smtClean="0"/>
              <a:t>اوقيمة</a:t>
            </a:r>
            <a:r>
              <a:rPr lang="ar-SA" dirty="0" smtClean="0"/>
              <a:t>  ما او رتبة ما للمفحوص ويمكن أن يكون الاختبار مجموعه من الأسئلة أو جهازا معينا </a:t>
            </a:r>
            <a:endParaRPr lang="ar-SA"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5668" y="1428980"/>
            <a:ext cx="3368916" cy="4188050"/>
          </a:xfrm>
          <a:prstGeom prst="rect">
            <a:avLst/>
          </a:prstGeom>
          <a:ln>
            <a:solidFill>
              <a:schemeClr val="accent1"/>
            </a:solidFill>
          </a:ln>
        </p:spPr>
      </p:pic>
      <p:sp>
        <p:nvSpPr>
          <p:cNvPr id="8" name="مربع نص 7"/>
          <p:cNvSpPr txBox="1"/>
          <p:nvPr/>
        </p:nvSpPr>
        <p:spPr>
          <a:xfrm>
            <a:off x="4926563" y="5803641"/>
            <a:ext cx="3097764" cy="369332"/>
          </a:xfrm>
          <a:prstGeom prst="rect">
            <a:avLst/>
          </a:prstGeom>
          <a:noFill/>
        </p:spPr>
        <p:txBody>
          <a:bodyPr wrap="square" rtlCol="1">
            <a:spAutoFit/>
          </a:bodyPr>
          <a:lstStyle/>
          <a:p>
            <a:pPr algn="ctr"/>
            <a:r>
              <a:rPr lang="ar-SA" dirty="0" smtClean="0"/>
              <a:t>اختبار قياس النظر (طبي)</a:t>
            </a:r>
            <a:endParaRPr lang="ar-SA" dirty="0"/>
          </a:p>
        </p:txBody>
      </p:sp>
    </p:spTree>
    <p:extLst>
      <p:ext uri="{BB962C8B-B14F-4D97-AF65-F5344CB8AC3E}">
        <p14:creationId xmlns:p14="http://schemas.microsoft.com/office/powerpoint/2010/main" val="2839928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امثلة للاختبارات الرسومية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262" y="1790022"/>
            <a:ext cx="3186032" cy="3420947"/>
          </a:xfrm>
          <a:ln>
            <a:solidFill>
              <a:schemeClr val="accent1"/>
            </a:solidFill>
          </a:ln>
        </p:spPr>
      </p:pic>
      <p:sp>
        <p:nvSpPr>
          <p:cNvPr id="5" name="مربع نص 4"/>
          <p:cNvSpPr txBox="1"/>
          <p:nvPr/>
        </p:nvSpPr>
        <p:spPr>
          <a:xfrm>
            <a:off x="677334" y="5449078"/>
            <a:ext cx="2700348" cy="646331"/>
          </a:xfrm>
          <a:prstGeom prst="rect">
            <a:avLst/>
          </a:prstGeom>
          <a:noFill/>
        </p:spPr>
        <p:txBody>
          <a:bodyPr wrap="square" rtlCol="1">
            <a:spAutoFit/>
          </a:bodyPr>
          <a:lstStyle/>
          <a:p>
            <a:pPr algn="ctr"/>
            <a:r>
              <a:rPr lang="ar-SA" dirty="0" smtClean="0"/>
              <a:t>اختبار القدرات العقلية (احمد زكي صالح)</a:t>
            </a:r>
            <a:endParaRPr lang="ar-SA" dirty="0"/>
          </a:p>
        </p:txBody>
      </p:sp>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052" y="1790022"/>
            <a:ext cx="3104859" cy="3663040"/>
          </a:xfrm>
          <a:prstGeom prst="rect">
            <a:avLst/>
          </a:prstGeom>
          <a:ln>
            <a:solidFill>
              <a:schemeClr val="accent1"/>
            </a:solidFill>
          </a:ln>
        </p:spPr>
      </p:pic>
      <p:sp>
        <p:nvSpPr>
          <p:cNvPr id="8" name="مربع نص 7"/>
          <p:cNvSpPr txBox="1"/>
          <p:nvPr/>
        </p:nvSpPr>
        <p:spPr>
          <a:xfrm>
            <a:off x="4646645" y="5635690"/>
            <a:ext cx="2388637" cy="369332"/>
          </a:xfrm>
          <a:prstGeom prst="rect">
            <a:avLst/>
          </a:prstGeom>
          <a:noFill/>
        </p:spPr>
        <p:txBody>
          <a:bodyPr wrap="square" rtlCol="1">
            <a:spAutoFit/>
          </a:bodyPr>
          <a:lstStyle/>
          <a:p>
            <a:pPr algn="ctr"/>
            <a:r>
              <a:rPr lang="ar-SA" dirty="0" smtClean="0"/>
              <a:t>اختبار بندر </a:t>
            </a:r>
            <a:r>
              <a:rPr lang="ar-SA" dirty="0" err="1" smtClean="0"/>
              <a:t>جشطلت</a:t>
            </a:r>
            <a:endParaRPr lang="ar-SA" dirty="0"/>
          </a:p>
        </p:txBody>
      </p:sp>
    </p:spTree>
    <p:extLst>
      <p:ext uri="{BB962C8B-B14F-4D97-AF65-F5344CB8AC3E}">
        <p14:creationId xmlns:p14="http://schemas.microsoft.com/office/powerpoint/2010/main" val="1560839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استخدام الاختبارات </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dirty="0" smtClean="0"/>
              <a:t>تستخدم الاختبارات في مختلف الميادين </a:t>
            </a:r>
          </a:p>
          <a:p>
            <a:pPr marL="0" indent="0">
              <a:buNone/>
            </a:pPr>
            <a:r>
              <a:rPr lang="ar-SA" dirty="0" smtClean="0"/>
              <a:t>ففي التربية يستخدمها المعلمون في الكشف عن قدرات التلاميذ وقياس مستواهم و التعرف على مشكلاتهم ونواحي قوتهم وضعفهم </a:t>
            </a:r>
            <a:r>
              <a:rPr lang="ar-SA" dirty="0" err="1" smtClean="0"/>
              <a:t>وذاكائهم</a:t>
            </a:r>
            <a:r>
              <a:rPr lang="ar-SA" dirty="0" smtClean="0"/>
              <a:t>  وميولهم وتوجيههم وارشادهم </a:t>
            </a:r>
          </a:p>
          <a:p>
            <a:pPr marL="0" indent="0">
              <a:buNone/>
            </a:pPr>
            <a:endParaRPr lang="ar-SA" dirty="0"/>
          </a:p>
          <a:p>
            <a:pPr marL="0" indent="0">
              <a:buNone/>
            </a:pPr>
            <a:r>
              <a:rPr lang="ar-SA" dirty="0" smtClean="0"/>
              <a:t>وفي الادارة تستخدم لتدريب العاملين وتحديد مستوى ادائهم للعمل وتقويم انتاجهم كما تستخدم في حالات الترفيع و التوظيف والنقل </a:t>
            </a:r>
          </a:p>
          <a:p>
            <a:pPr marL="0" indent="0">
              <a:buNone/>
            </a:pPr>
            <a:endParaRPr lang="ar-SA" dirty="0"/>
          </a:p>
          <a:p>
            <a:pPr marL="0" indent="0">
              <a:buNone/>
            </a:pPr>
            <a:r>
              <a:rPr lang="ar-SA" dirty="0" smtClean="0"/>
              <a:t>في </a:t>
            </a:r>
            <a:r>
              <a:rPr lang="ar-SA" dirty="0" err="1" smtClean="0"/>
              <a:t>الصناعه</a:t>
            </a:r>
            <a:r>
              <a:rPr lang="ar-SA" dirty="0" smtClean="0"/>
              <a:t> تستخدم لاختبار العمال وتقويمهم وتدريبهم </a:t>
            </a:r>
            <a:r>
              <a:rPr lang="ar-SA" dirty="0" err="1" smtClean="0"/>
              <a:t>وتوجييهم</a:t>
            </a:r>
            <a:r>
              <a:rPr lang="ar-SA" dirty="0" smtClean="0"/>
              <a:t> والتخطيط لمنع الحوادث </a:t>
            </a:r>
          </a:p>
          <a:p>
            <a:pPr marL="0" indent="0">
              <a:buNone/>
            </a:pPr>
            <a:endParaRPr lang="ar-SA" dirty="0"/>
          </a:p>
          <a:p>
            <a:pPr marL="0" indent="0">
              <a:buNone/>
            </a:pPr>
            <a:r>
              <a:rPr lang="ar-SA" dirty="0" smtClean="0"/>
              <a:t>وفي علم النفس تستخدم لقياس قدرات الانسان والتعرف على شخصيته والعوامل المؤثرة في </a:t>
            </a:r>
            <a:r>
              <a:rPr lang="ar-SA" dirty="0" err="1" smtClean="0"/>
              <a:t>سلوكة</a:t>
            </a:r>
            <a:r>
              <a:rPr lang="ar-SA" dirty="0" smtClean="0"/>
              <a:t> </a:t>
            </a:r>
            <a:endParaRPr lang="ar-SA" dirty="0"/>
          </a:p>
        </p:txBody>
      </p:sp>
    </p:spTree>
    <p:extLst>
      <p:ext uri="{BB962C8B-B14F-4D97-AF65-F5344CB8AC3E}">
        <p14:creationId xmlns:p14="http://schemas.microsoft.com/office/powerpoint/2010/main" val="320488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استخدام الاختبارات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وفي الطب تستخدم في تشخيص الامراض والتحليل وتقديم العلاج </a:t>
            </a:r>
          </a:p>
          <a:p>
            <a:pPr marL="0" indent="0">
              <a:buNone/>
            </a:pPr>
            <a:endParaRPr lang="ar-SA" dirty="0"/>
          </a:p>
          <a:p>
            <a:pPr marL="0" indent="0">
              <a:buNone/>
            </a:pPr>
            <a:r>
              <a:rPr lang="ar-SA" dirty="0" smtClean="0"/>
              <a:t>ويمكن حصر الاغراض التي تستخدم فيها الاختبارات في </a:t>
            </a:r>
            <a:r>
              <a:rPr lang="ar-SA" dirty="0" err="1" smtClean="0"/>
              <a:t>مايلي</a:t>
            </a:r>
            <a:r>
              <a:rPr lang="ar-SA" dirty="0" smtClean="0"/>
              <a:t> : </a:t>
            </a:r>
          </a:p>
          <a:p>
            <a:pPr marL="0" indent="0">
              <a:buNone/>
            </a:pPr>
            <a:r>
              <a:rPr lang="ar-SA" dirty="0" smtClean="0"/>
              <a:t>المسح , التنبؤ ، التشخيص ، العلاج . </a:t>
            </a:r>
            <a:endParaRPr lang="ar-SA" dirty="0"/>
          </a:p>
        </p:txBody>
      </p:sp>
    </p:spTree>
    <p:extLst>
      <p:ext uri="{BB962C8B-B14F-4D97-AF65-F5344CB8AC3E}">
        <p14:creationId xmlns:p14="http://schemas.microsoft.com/office/powerpoint/2010/main" val="352034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صفات الاختبار الجيد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1</a:t>
            </a:r>
            <a:r>
              <a:rPr lang="ar-SA" sz="2400" u="sng" dirty="0" smtClean="0">
                <a:solidFill>
                  <a:schemeClr val="accent2"/>
                </a:solidFill>
              </a:rPr>
              <a:t>/ الموضوعية </a:t>
            </a:r>
          </a:p>
          <a:p>
            <a:pPr marL="0" indent="0">
              <a:buNone/>
            </a:pPr>
            <a:r>
              <a:rPr lang="ar-SA" dirty="0" smtClean="0"/>
              <a:t>الاختبار الموضوعي هو الاختبار الذي يعطي النتائج نفسها مهما اختلف المصححون </a:t>
            </a:r>
          </a:p>
          <a:p>
            <a:pPr marL="0" indent="0">
              <a:buNone/>
            </a:pPr>
            <a:endParaRPr lang="ar-SA" dirty="0"/>
          </a:p>
          <a:p>
            <a:pPr marL="0" indent="0">
              <a:buNone/>
            </a:pPr>
            <a:r>
              <a:rPr lang="ar-SA" dirty="0" smtClean="0"/>
              <a:t>ويكون الاختبار موضوعي اذا كانت اسئلته محددة و اجاباته محددة وبحيث يكون للسؤال الواحد جواب واحد فقط </a:t>
            </a:r>
            <a:r>
              <a:rPr lang="ar-SA" dirty="0" err="1" smtClean="0"/>
              <a:t>ولايتكر</a:t>
            </a:r>
            <a:r>
              <a:rPr lang="ar-SA" dirty="0" smtClean="0"/>
              <a:t> مجالا للبس . </a:t>
            </a:r>
            <a:endParaRPr lang="ar-SA" dirty="0"/>
          </a:p>
        </p:txBody>
      </p:sp>
    </p:spTree>
    <p:extLst>
      <p:ext uri="{BB962C8B-B14F-4D97-AF65-F5344CB8AC3E}">
        <p14:creationId xmlns:p14="http://schemas.microsoft.com/office/powerpoint/2010/main" val="236334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صفات الاختبار الجيد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2</a:t>
            </a:r>
            <a:r>
              <a:rPr lang="ar-SA" sz="2400" u="sng" dirty="0" smtClean="0">
                <a:solidFill>
                  <a:schemeClr val="accent2"/>
                </a:solidFill>
              </a:rPr>
              <a:t>/ الصدق </a:t>
            </a:r>
          </a:p>
          <a:p>
            <a:pPr marL="0" indent="0">
              <a:buNone/>
            </a:pPr>
            <a:r>
              <a:rPr lang="ar-SA" dirty="0" smtClean="0"/>
              <a:t>الاختبار الصادق هو الذي يقيس </a:t>
            </a:r>
            <a:r>
              <a:rPr lang="ar-SA" dirty="0" err="1" smtClean="0"/>
              <a:t>ماوضع</a:t>
            </a:r>
            <a:r>
              <a:rPr lang="ar-SA" dirty="0" smtClean="0"/>
              <a:t> لقياسه </a:t>
            </a:r>
          </a:p>
          <a:p>
            <a:pPr marL="0" indent="0">
              <a:buNone/>
            </a:pPr>
            <a:endParaRPr lang="ar-SA" dirty="0"/>
          </a:p>
          <a:p>
            <a:pPr marL="0" indent="0">
              <a:buNone/>
            </a:pPr>
            <a:r>
              <a:rPr lang="ar-SA" dirty="0" smtClean="0"/>
              <a:t>3</a:t>
            </a:r>
            <a:r>
              <a:rPr lang="ar-SA" sz="2400" u="sng" dirty="0">
                <a:solidFill>
                  <a:schemeClr val="accent2"/>
                </a:solidFill>
              </a:rPr>
              <a:t>/ الثبات </a:t>
            </a:r>
          </a:p>
          <a:p>
            <a:pPr marL="0" indent="0">
              <a:buNone/>
            </a:pPr>
            <a:r>
              <a:rPr lang="ar-SA" dirty="0" smtClean="0"/>
              <a:t>الاختبار الثابت هو الذي يعطي نتائج متقاربه او النتائج نفسها اذا طبق اكثر من مره في ظروف متماثله </a:t>
            </a:r>
            <a:endParaRPr lang="ar-SA" dirty="0"/>
          </a:p>
        </p:txBody>
      </p:sp>
    </p:spTree>
    <p:extLst>
      <p:ext uri="{BB962C8B-B14F-4D97-AF65-F5344CB8AC3E}">
        <p14:creationId xmlns:p14="http://schemas.microsoft.com/office/powerpoint/2010/main" val="250579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حساب ثبات الاختبار </a:t>
            </a:r>
            <a:endParaRPr lang="ar-SA" dirty="0"/>
          </a:p>
        </p:txBody>
      </p:sp>
      <p:sp>
        <p:nvSpPr>
          <p:cNvPr id="3" name="عنصر نائب للمحتوى 2"/>
          <p:cNvSpPr>
            <a:spLocks noGrp="1"/>
          </p:cNvSpPr>
          <p:nvPr>
            <p:ph idx="1"/>
          </p:nvPr>
        </p:nvSpPr>
        <p:spPr/>
        <p:txBody>
          <a:bodyPr>
            <a:normAutofit/>
          </a:bodyPr>
          <a:lstStyle/>
          <a:p>
            <a:pPr marL="0" indent="0">
              <a:buNone/>
            </a:pPr>
            <a:endParaRPr lang="ar-SA" sz="2800" dirty="0" smtClean="0"/>
          </a:p>
          <a:p>
            <a:pPr marL="0" indent="0">
              <a:buNone/>
            </a:pPr>
            <a:endParaRPr lang="ar-SA" sz="2800" dirty="0"/>
          </a:p>
          <a:p>
            <a:pPr marL="0" indent="0">
              <a:buNone/>
            </a:pPr>
            <a:r>
              <a:rPr lang="ar-SA" sz="2800" dirty="0" smtClean="0"/>
              <a:t>1/اعادة الاختبار </a:t>
            </a:r>
          </a:p>
          <a:p>
            <a:pPr marL="0" indent="0">
              <a:buNone/>
            </a:pPr>
            <a:r>
              <a:rPr lang="ar-SA" sz="2800" dirty="0" smtClean="0"/>
              <a:t>2/ </a:t>
            </a:r>
            <a:r>
              <a:rPr lang="ar-SA" sz="2800" dirty="0" err="1" smtClean="0"/>
              <a:t>الثيات</a:t>
            </a:r>
            <a:r>
              <a:rPr lang="ar-SA" sz="2800" dirty="0" smtClean="0"/>
              <a:t> بطريقه </a:t>
            </a:r>
            <a:r>
              <a:rPr lang="ar-SA" sz="2800" dirty="0" err="1" smtClean="0"/>
              <a:t>التجزئه</a:t>
            </a:r>
            <a:r>
              <a:rPr lang="ar-SA" sz="2800" dirty="0" smtClean="0"/>
              <a:t> </a:t>
            </a:r>
            <a:r>
              <a:rPr lang="ar-SA" sz="2800" dirty="0" err="1" smtClean="0"/>
              <a:t>النصفيه</a:t>
            </a:r>
            <a:r>
              <a:rPr lang="ar-SA" sz="2800" dirty="0" smtClean="0"/>
              <a:t> </a:t>
            </a:r>
          </a:p>
          <a:p>
            <a:pPr marL="0" indent="0">
              <a:buNone/>
            </a:pPr>
            <a:r>
              <a:rPr lang="ar-SA" sz="2800" dirty="0" smtClean="0"/>
              <a:t>3/</a:t>
            </a:r>
            <a:r>
              <a:rPr lang="ar-SA" sz="2800" dirty="0" err="1" smtClean="0"/>
              <a:t>الثيات</a:t>
            </a:r>
            <a:r>
              <a:rPr lang="ar-SA" sz="2800" dirty="0" smtClean="0"/>
              <a:t> بطريقه الصور </a:t>
            </a:r>
            <a:r>
              <a:rPr lang="ar-SA" sz="2800" dirty="0" err="1" smtClean="0"/>
              <a:t>المتكافئه</a:t>
            </a:r>
            <a:r>
              <a:rPr lang="ar-SA" sz="2800" dirty="0" smtClean="0"/>
              <a:t> </a:t>
            </a:r>
            <a:endParaRPr lang="ar-SA" sz="2800" dirty="0"/>
          </a:p>
        </p:txBody>
      </p:sp>
    </p:spTree>
    <p:extLst>
      <p:ext uri="{BB962C8B-B14F-4D97-AF65-F5344CB8AC3E}">
        <p14:creationId xmlns:p14="http://schemas.microsoft.com/office/powerpoint/2010/main" val="3459195220"/>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213</TotalTime>
  <Words>508</Words>
  <Application>Microsoft Office PowerPoint</Application>
  <PresentationFormat>ملء الشاشة</PresentationFormat>
  <Paragraphs>83</Paragraphs>
  <Slides>16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Tahoma</vt:lpstr>
      <vt:lpstr>Trebuchet MS</vt:lpstr>
      <vt:lpstr>Wingdings 3</vt:lpstr>
      <vt:lpstr>واجهة</vt:lpstr>
      <vt:lpstr>ادوات البحث العلمي </vt:lpstr>
      <vt:lpstr>محاورالمحاضرة </vt:lpstr>
      <vt:lpstr>تعريف الاختبارت </vt:lpstr>
      <vt:lpstr>امثلة للاختبارات الرسومية </vt:lpstr>
      <vt:lpstr>استخدام الاختبارات </vt:lpstr>
      <vt:lpstr>استخدام الاختبارات </vt:lpstr>
      <vt:lpstr>صفات الاختبار الجيد </vt:lpstr>
      <vt:lpstr>صفات الاختبار الجيد </vt:lpstr>
      <vt:lpstr>حساب ثبات الاختبار </vt:lpstr>
      <vt:lpstr>عوامل تؤثر في ثبات الاختبار </vt:lpstr>
      <vt:lpstr>انواع الصدق </vt:lpstr>
      <vt:lpstr>ثانيا : الملاحظة </vt:lpstr>
      <vt:lpstr>نموذج بطاقه ملاحظة </vt:lpstr>
      <vt:lpstr>انواع الملاحظة </vt:lpstr>
      <vt:lpstr>خطوات اجراء الملاحظة </vt:lpstr>
      <vt:lpstr>مزايا وحدود الملاحظة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ادوات البحث العلمي</dc:title>
  <dc:creator>HP</dc:creator>
  <cp:lastModifiedBy>HP</cp:lastModifiedBy>
  <cp:revision>8</cp:revision>
  <dcterms:created xsi:type="dcterms:W3CDTF">2013-11-30T18:11:58Z</dcterms:created>
  <dcterms:modified xsi:type="dcterms:W3CDTF">2013-12-01T06:50:18Z</dcterms:modified>
</cp:coreProperties>
</file>