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9" r:id="rId11"/>
    <p:sldId id="270" r:id="rId12"/>
    <p:sldId id="271" r:id="rId13"/>
    <p:sldId id="267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96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7" r:id="rId37"/>
    <p:sldId id="298" r:id="rId38"/>
    <p:sldId id="293" r:id="rId39"/>
    <p:sldId id="294" r:id="rId40"/>
    <p:sldId id="295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66CCFF"/>
    <a:srgbClr val="FF9966"/>
    <a:srgbClr val="00CC00"/>
    <a:srgbClr val="66FFCC"/>
    <a:srgbClr val="F622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44" autoAdjust="0"/>
    <p:restoredTop sz="94660"/>
  </p:normalViewPr>
  <p:slideViewPr>
    <p:cSldViewPr>
      <p:cViewPr>
        <p:scale>
          <a:sx n="70" d="100"/>
          <a:sy n="70" d="100"/>
        </p:scale>
        <p:origin x="-1344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85A9C-C505-4321-ABA7-30F691F1A9DD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3070A4-BE22-41EF-801B-9989C4D5E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004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36134-A54E-4DB6-A0F5-62DE0554F8AE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04AED-0F31-4267-B144-37516B8E0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395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36134-A54E-4DB6-A0F5-62DE0554F8AE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04AED-0F31-4267-B144-37516B8E0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391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36134-A54E-4DB6-A0F5-62DE0554F8AE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04AED-0F31-4267-B144-37516B8E0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499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36134-A54E-4DB6-A0F5-62DE0554F8AE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04AED-0F31-4267-B144-37516B8E0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095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36134-A54E-4DB6-A0F5-62DE0554F8AE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04AED-0F31-4267-B144-37516B8E0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629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36134-A54E-4DB6-A0F5-62DE0554F8AE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04AED-0F31-4267-B144-37516B8E0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709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36134-A54E-4DB6-A0F5-62DE0554F8AE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04AED-0F31-4267-B144-37516B8E0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6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36134-A54E-4DB6-A0F5-62DE0554F8AE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04AED-0F31-4267-B144-37516B8E0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58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36134-A54E-4DB6-A0F5-62DE0554F8AE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04AED-0F31-4267-B144-37516B8E0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397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36134-A54E-4DB6-A0F5-62DE0554F8AE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04AED-0F31-4267-B144-37516B8E0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479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36134-A54E-4DB6-A0F5-62DE0554F8AE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04AED-0F31-4267-B144-37516B8E0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380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36134-A54E-4DB6-A0F5-62DE0554F8AE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04AED-0F31-4267-B144-37516B8E0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561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83058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 3 Syntactic </a:t>
            </a:r>
            <a:r>
              <a:rPr lang="en-US" dirty="0"/>
              <a:t>Forms, </a:t>
            </a:r>
            <a:r>
              <a:rPr lang="en-US" dirty="0" smtClean="0"/>
              <a:t>and Grammatical Functions.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ENGT 243 </a:t>
            </a:r>
          </a:p>
          <a:p>
            <a:r>
              <a:rPr lang="en-US" dirty="0"/>
              <a:t>Morphology &amp; Syntax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726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/>
              <a:t>3.2.1 Subjects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Agreement: </a:t>
            </a:r>
            <a:endParaRPr lang="en-US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Being closer to the main verb does not </a:t>
            </a: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entail </a:t>
            </a:r>
            <a:r>
              <a:rPr lang="en-US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subjecthood</a:t>
            </a: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(9) </a:t>
            </a:r>
          </a:p>
          <a:p>
            <a:pPr marL="514350" indent="-514350">
              <a:buAutoNum type="alphaLcPeriod"/>
            </a:pPr>
            <a:r>
              <a:rPr lang="en-US" u="sng" dirty="0" smtClean="0"/>
              <a:t>The </a:t>
            </a:r>
            <a:r>
              <a:rPr lang="en-US" u="sng" dirty="0"/>
              <a:t>book</a:t>
            </a:r>
            <a:r>
              <a:rPr lang="en-US" dirty="0"/>
              <a:t>, including all the chapters in the first section, </a:t>
            </a:r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dirty="0"/>
              <a:t>/*are very interesting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b. </a:t>
            </a:r>
            <a:r>
              <a:rPr lang="en-US" u="sng" dirty="0"/>
              <a:t>The effectiveness of teaching and learning </a:t>
            </a:r>
            <a:r>
              <a:rPr lang="en-US" dirty="0"/>
              <a:t>*depend/</a:t>
            </a:r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depends</a:t>
            </a:r>
            <a:r>
              <a:rPr lang="en-US" dirty="0"/>
              <a:t> on several factors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c. </a:t>
            </a:r>
            <a:r>
              <a:rPr lang="en-US" u="sng" dirty="0"/>
              <a:t>The tornadoes </a:t>
            </a:r>
            <a:r>
              <a:rPr lang="en-US" dirty="0"/>
              <a:t>that tear through this county every spring *is/</a:t>
            </a:r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</a:t>
            </a:r>
            <a:r>
              <a:rPr lang="en-US" dirty="0"/>
              <a:t> more than just a nuisance.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2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/>
              <a:t>3.2.1 Subjects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Tag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questions: </a:t>
            </a:r>
            <a:endParaRPr lang="en-US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tag question, a short question tagged onto the end of an utterance, is also </a:t>
            </a: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reliable </a:t>
            </a:r>
            <a:r>
              <a:rPr lang="en-US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subjecthood</a:t>
            </a:r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test: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10) 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lady </a:t>
            </a:r>
            <a:r>
              <a:rPr lang="en-US" dirty="0"/>
              <a:t>singing with a boy is a genius,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isn’t she</a:t>
            </a:r>
            <a:r>
              <a:rPr lang="en-US" dirty="0"/>
              <a:t>/*isn’t </a:t>
            </a:r>
            <a:r>
              <a:rPr lang="en-US" dirty="0" smtClean="0"/>
              <a:t>he?</a:t>
            </a:r>
          </a:p>
          <a:p>
            <a:pPr marL="514350" indent="-514350">
              <a:buAutoNum type="alphaLcPeriod"/>
            </a:pPr>
            <a:r>
              <a:rPr lang="en-US" dirty="0" smtClean="0"/>
              <a:t>With </a:t>
            </a:r>
            <a:r>
              <a:rPr lang="en-US" dirty="0"/>
              <a:t>their teacher,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kids </a:t>
            </a:r>
            <a:r>
              <a:rPr lang="en-US" dirty="0"/>
              <a:t>have arrived safely,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haven’t they</a:t>
            </a:r>
            <a:r>
              <a:rPr lang="en-US" dirty="0"/>
              <a:t>/ *hasn’t he?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86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/>
              <a:t>3.2.1 Subjects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Subject-auxiliary inversion: </a:t>
            </a:r>
            <a:endParaRPr lang="en-US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forming questions and other sentence-types, English </a:t>
            </a: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 subject-auxiliary </a:t>
            </a:r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inversion, which applies only to the subject</a:t>
            </a: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11)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</a:t>
            </a:r>
            <a:r>
              <a:rPr lang="en-US" dirty="0"/>
              <a:t>.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teacher </a:t>
            </a:r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dirty="0"/>
              <a:t> a genius.</a:t>
            </a:r>
          </a:p>
          <a:p>
            <a:pPr marL="0" indent="0">
              <a:buNone/>
            </a:pPr>
            <a:r>
              <a:rPr lang="en-US" dirty="0"/>
              <a:t>b.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kids </a:t>
            </a:r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</a:t>
            </a:r>
            <a:r>
              <a:rPr lang="en-US" dirty="0"/>
              <a:t> arrived safely.</a:t>
            </a:r>
          </a:p>
          <a:p>
            <a:pPr marL="0" indent="0">
              <a:buNone/>
            </a:pPr>
            <a:r>
              <a:rPr lang="en-US" dirty="0"/>
              <a:t>c.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</a:t>
            </a:r>
            <a:r>
              <a:rPr lang="en-US" dirty="0"/>
              <a:t> </a:t>
            </a:r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could</a:t>
            </a:r>
            <a:r>
              <a:rPr lang="en-US" dirty="0"/>
              <a:t> be more detrimental.</a:t>
            </a:r>
          </a:p>
          <a:p>
            <a:pPr marL="0" indent="0">
              <a:buNone/>
            </a:pPr>
            <a:r>
              <a:rPr lang="en-US" dirty="0"/>
              <a:t>(12)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</a:t>
            </a:r>
            <a:r>
              <a:rPr lang="en-US" dirty="0"/>
              <a:t>. </a:t>
            </a:r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teacher </a:t>
            </a:r>
            <a:r>
              <a:rPr lang="en-US" dirty="0"/>
              <a:t>a genius?</a:t>
            </a:r>
          </a:p>
          <a:p>
            <a:pPr marL="0" indent="0">
              <a:buNone/>
            </a:pPr>
            <a:r>
              <a:rPr lang="en-US" dirty="0"/>
              <a:t>b. </a:t>
            </a:r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kids </a:t>
            </a:r>
            <a:r>
              <a:rPr lang="en-US" dirty="0"/>
              <a:t>arrived safely?</a:t>
            </a:r>
          </a:p>
          <a:p>
            <a:pPr marL="0" indent="0">
              <a:buNone/>
            </a:pPr>
            <a:r>
              <a:rPr lang="en-US" dirty="0"/>
              <a:t>c. </a:t>
            </a:r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Could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</a:t>
            </a:r>
            <a:r>
              <a:rPr lang="en-US" dirty="0"/>
              <a:t> be more detrimental?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44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3.2.2 Direct and Indirect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direct object (DO) </a:t>
            </a:r>
            <a:r>
              <a:rPr lang="en-US" dirty="0"/>
              <a:t>is canonically an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NP</a:t>
            </a:r>
            <a:r>
              <a:rPr lang="en-US" dirty="0"/>
              <a:t>, undergoing the process denoted by the verb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(14)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</a:t>
            </a:r>
            <a:r>
              <a:rPr lang="en-US" dirty="0"/>
              <a:t>. His girlfriend bought </a:t>
            </a:r>
            <a:r>
              <a:rPr lang="en-US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computer.</a:t>
            </a:r>
          </a:p>
          <a:p>
            <a:pPr marL="0" indent="0">
              <a:buNone/>
            </a:pPr>
            <a:r>
              <a:rPr lang="en-US" dirty="0"/>
              <a:t>b. That silly fool broke </a:t>
            </a:r>
            <a:r>
              <a:rPr lang="en-US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teapot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However</a:t>
            </a:r>
            <a:r>
              <a:rPr lang="en-US" dirty="0"/>
              <a:t>, this is not a solid generalization. </a:t>
            </a:r>
          </a:p>
        </p:txBody>
      </p:sp>
    </p:spTree>
    <p:extLst>
      <p:ext uri="{BB962C8B-B14F-4D97-AF65-F5344CB8AC3E}">
        <p14:creationId xmlns:p14="http://schemas.microsoft.com/office/powerpoint/2010/main" val="40068925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3.2.2 Direct and Indirect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Once again, the data show us that we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NOT </a:t>
            </a:r>
            <a:r>
              <a:rPr lang="en-US" dirty="0"/>
              <a:t>identify the object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based on semantic roles. </a:t>
            </a:r>
            <a:endParaRPr lang="en-US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 much </a:t>
            </a:r>
            <a:r>
              <a:rPr lang="en-US" dirty="0"/>
              <a:t>more firm criterion is </a:t>
            </a:r>
            <a:r>
              <a:rPr lang="en-US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syntactic construction of </a:t>
            </a:r>
            <a:r>
              <a:rPr lang="en-US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passivization</a:t>
            </a:r>
            <a:r>
              <a:rPr lang="en-US" dirty="0"/>
              <a:t>,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/>
              <a:t>which </a:t>
            </a:r>
            <a:endParaRPr lang="en-US" dirty="0" smtClean="0"/>
          </a:p>
          <a:p>
            <a:pPr marL="0" indent="0">
              <a:buNone/>
            </a:pPr>
            <a:r>
              <a:rPr lang="en-US" u="sng" dirty="0" smtClean="0"/>
              <a:t>a notional direct </a:t>
            </a:r>
            <a:r>
              <a:rPr lang="en-US" u="sng" dirty="0"/>
              <a:t>object appears as subject.</a:t>
            </a:r>
          </a:p>
        </p:txBody>
      </p:sp>
    </p:spTree>
    <p:extLst>
      <p:ext uri="{BB962C8B-B14F-4D97-AF65-F5344CB8AC3E}">
        <p14:creationId xmlns:p14="http://schemas.microsoft.com/office/powerpoint/2010/main" val="29828176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3.2.2 Direct and Indirect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(16)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</a:t>
            </a:r>
            <a:r>
              <a:rPr lang="en-US" dirty="0"/>
              <a:t>. His girlfriend bought </a:t>
            </a:r>
            <a:r>
              <a:rPr lang="en-US" dirty="0">
                <a:solidFill>
                  <a:srgbClr val="FF0000"/>
                </a:solidFill>
              </a:rPr>
              <a:t>this computer </a:t>
            </a:r>
            <a:r>
              <a:rPr lang="en-US" dirty="0"/>
              <a:t>for him.</a:t>
            </a:r>
          </a:p>
          <a:p>
            <a:pPr marL="0" indent="0">
              <a:buNone/>
            </a:pPr>
            <a:r>
              <a:rPr lang="en-US" dirty="0"/>
              <a:t>b. The child broke </a:t>
            </a:r>
            <a:r>
              <a:rPr lang="en-US" dirty="0">
                <a:solidFill>
                  <a:srgbClr val="FF0000"/>
                </a:solidFill>
              </a:rPr>
              <a:t>the teapot </a:t>
            </a:r>
            <a:r>
              <a:rPr lang="en-US" dirty="0"/>
              <a:t>by accident.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17)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</a:t>
            </a:r>
            <a:r>
              <a:rPr lang="en-US" dirty="0"/>
              <a:t>. </a:t>
            </a:r>
            <a:r>
              <a:rPr lang="en-US" dirty="0">
                <a:solidFill>
                  <a:srgbClr val="FF0000"/>
                </a:solidFill>
              </a:rPr>
              <a:t>This computer </a:t>
            </a:r>
            <a:r>
              <a:rPr lang="en-US" dirty="0"/>
              <a:t>was bought for him by his girlfriend.</a:t>
            </a:r>
          </a:p>
          <a:p>
            <a:pPr marL="0" indent="0">
              <a:buNone/>
            </a:pPr>
            <a:r>
              <a:rPr lang="en-US" dirty="0"/>
              <a:t>b. </a:t>
            </a:r>
            <a:r>
              <a:rPr lang="en-US" dirty="0">
                <a:solidFill>
                  <a:srgbClr val="FF0000"/>
                </a:solidFill>
              </a:rPr>
              <a:t>The teapot </a:t>
            </a:r>
            <a:r>
              <a:rPr lang="en-US" dirty="0"/>
              <a:t>was broken by the child by accident.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</a:t>
            </a:r>
            <a:r>
              <a:rPr lang="en-US" dirty="0"/>
              <a:t>we can notice here is that </a:t>
            </a:r>
            <a:r>
              <a:rPr lang="en-US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objects in (16) are ‘promoted’ to subject </a:t>
            </a:r>
            <a:r>
              <a:rPr lang="en-US" dirty="0"/>
              <a:t>in the </a:t>
            </a:r>
            <a:r>
              <a:rPr lang="en-US" dirty="0" smtClean="0"/>
              <a:t>passive sentences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470900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3.2.2 Direct and Indirect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The test comes from the fact that </a:t>
            </a:r>
            <a:r>
              <a:rPr lang="en-US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non-object NPs</a:t>
            </a:r>
            <a:r>
              <a:rPr lang="en-US" dirty="0"/>
              <a:t> </a:t>
            </a:r>
            <a:r>
              <a:rPr lang="en-US" dirty="0" smtClean="0"/>
              <a:t>can NOT </a:t>
            </a:r>
            <a:r>
              <a:rPr lang="en-US" dirty="0"/>
              <a:t>be promoted to the subject: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18)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</a:t>
            </a:r>
            <a:r>
              <a:rPr lang="en-US" dirty="0"/>
              <a:t>. This item belongs to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student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b. *The student is belonged to by this item.</a:t>
            </a:r>
          </a:p>
          <a:p>
            <a:pPr marL="0" indent="0">
              <a:buNone/>
            </a:pPr>
            <a:r>
              <a:rPr lang="en-US" dirty="0"/>
              <a:t>(19)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</a:t>
            </a:r>
            <a:r>
              <a:rPr lang="en-US" dirty="0"/>
              <a:t>. He remained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good friend </a:t>
            </a:r>
            <a:r>
              <a:rPr lang="en-US" dirty="0"/>
              <a:t>to me.</a:t>
            </a:r>
          </a:p>
          <a:p>
            <a:pPr marL="0" indent="0">
              <a:buNone/>
            </a:pPr>
            <a:r>
              <a:rPr lang="en-US" dirty="0"/>
              <a:t>b. *A good friend is remained to me (by him).</a:t>
            </a:r>
          </a:p>
        </p:txBody>
      </p:sp>
    </p:spTree>
    <p:extLst>
      <p:ext uri="{BB962C8B-B14F-4D97-AF65-F5344CB8AC3E}">
        <p14:creationId xmlns:p14="http://schemas.microsoft.com/office/powerpoint/2010/main" val="21586345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3.2.2 Direct and Indirect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objects that undergo </a:t>
            </a:r>
            <a:r>
              <a:rPr lang="en-US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passivization</a:t>
            </a:r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are direct objects, distinct from indirect objects</a:t>
            </a: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An indirect object (IO) is 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smtClean="0"/>
              <a:t>one </a:t>
            </a:r>
            <a:r>
              <a:rPr lang="en-US" dirty="0"/>
              <a:t>which precedes a direct object (DO), as in (20); 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smtClean="0"/>
              <a:t>has </a:t>
            </a:r>
            <a:r>
              <a:rPr lang="en-US" dirty="0"/>
              <a:t>the semantic roles of </a:t>
            </a:r>
            <a:r>
              <a:rPr lang="en-US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goal, recipient</a:t>
            </a:r>
            <a:r>
              <a:rPr lang="en-US" dirty="0"/>
              <a:t>, or </a:t>
            </a:r>
            <a:r>
              <a:rPr lang="en-US" b="1" i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benefactive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20)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</a:t>
            </a:r>
            <a:r>
              <a:rPr lang="en-US" dirty="0"/>
              <a:t>. I threw [</a:t>
            </a:r>
            <a:r>
              <a:rPr lang="en-US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puppy</a:t>
            </a:r>
            <a:r>
              <a:rPr lang="en-US" dirty="0"/>
              <a:t>] [the ball]. (IO = goal)</a:t>
            </a:r>
          </a:p>
          <a:p>
            <a:pPr marL="0" indent="0">
              <a:buNone/>
            </a:pPr>
            <a:r>
              <a:rPr lang="en-US" dirty="0"/>
              <a:t>b. John gave [</a:t>
            </a:r>
            <a:r>
              <a:rPr lang="en-US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boys</a:t>
            </a:r>
            <a:r>
              <a:rPr lang="en-US" dirty="0"/>
              <a:t>] [the CDs]. (IO = recipient)</a:t>
            </a:r>
          </a:p>
          <a:p>
            <a:pPr marL="0" indent="0">
              <a:buNone/>
            </a:pPr>
            <a:r>
              <a:rPr lang="en-US" dirty="0"/>
              <a:t>c. My mother baked [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</a:t>
            </a:r>
            <a:r>
              <a:rPr lang="en-US" dirty="0"/>
              <a:t>] [a birthday cake]. (IO = </a:t>
            </a:r>
            <a:r>
              <a:rPr lang="en-US" dirty="0" err="1"/>
              <a:t>benefactive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956913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3.2.2 Direct and Indirect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b. John gave [the boys] [the CDs].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caution is in order – when a DO follows an IO as in (20),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DO cannot be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passivized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(21)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</a:t>
            </a:r>
            <a:r>
              <a:rPr lang="en-US" dirty="0"/>
              <a:t>. *The CDs were given the boys by John.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8254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3.2.2 Direct and Indirect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b. John gave [the boys] [the CDs].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/>
              <a:t>examples like (20), </a:t>
            </a:r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passive has the property of making the IO into the subject.</a:t>
            </a:r>
          </a:p>
          <a:p>
            <a:pPr marL="0" indent="0">
              <a:buNone/>
            </a:pPr>
            <a:r>
              <a:rPr lang="en-US" dirty="0"/>
              <a:t>(22) </a:t>
            </a:r>
          </a:p>
          <a:p>
            <a:pPr marL="0" indent="0">
              <a:buNone/>
            </a:pPr>
            <a:r>
              <a:rPr lang="en-US" dirty="0"/>
              <a:t>a. The boys were given the CDs (by John).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45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6019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The PS rule </a:t>
            </a:r>
          </a:p>
          <a:p>
            <a:pPr marL="0" indent="0" algn="ctr">
              <a:buNone/>
            </a:pPr>
            <a:r>
              <a:rPr lang="en-US" dirty="0" smtClean="0"/>
              <a:t>‘</a:t>
            </a:r>
            <a:r>
              <a:rPr lang="en-US" dirty="0"/>
              <a:t>S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/>
              <a:t>NP VP’ 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The </a:t>
            </a:r>
            <a:r>
              <a:rPr lang="en-US" dirty="0"/>
              <a:t>basic rule for forming well-formed English sentences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It represents the constituent </a:t>
            </a:r>
            <a:r>
              <a:rPr lang="en-US" dirty="0"/>
              <a:t>structure of a given sentence </a:t>
            </a:r>
            <a:r>
              <a:rPr lang="en-US" dirty="0" smtClean="0"/>
              <a:t>in terms </a:t>
            </a:r>
            <a:r>
              <a:rPr lang="en-US" dirty="0"/>
              <a:t>of </a:t>
            </a:r>
            <a:r>
              <a:rPr lang="en-US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lexical</a:t>
            </a:r>
            <a:r>
              <a:rPr lang="en-US" u="sng" dirty="0"/>
              <a:t> and </a:t>
            </a:r>
            <a:r>
              <a:rPr lang="en-US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phrasal </a:t>
            </a:r>
            <a:r>
              <a:rPr 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syntactic categories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902223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r>
              <a:rPr lang="en-US" dirty="0"/>
              <a:t>3.2.2 Direct and Indirect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Note that sentences with the IO-DO order are different from those where the semantic </a:t>
            </a:r>
            <a:r>
              <a:rPr lang="en-US" dirty="0" smtClean="0"/>
              <a:t>role of </a:t>
            </a:r>
            <a:r>
              <a:rPr lang="en-US" dirty="0"/>
              <a:t>the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IO is expressed as an oblique PP</a:t>
            </a:r>
            <a:r>
              <a:rPr lang="en-US" dirty="0"/>
              <a:t>, following the DO:</a:t>
            </a:r>
          </a:p>
          <a:p>
            <a:pPr marL="0" indent="0">
              <a:buNone/>
            </a:pPr>
            <a:r>
              <a:rPr lang="en-US" dirty="0"/>
              <a:t>(23)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a</a:t>
            </a:r>
            <a:r>
              <a:rPr lang="en-US" dirty="0">
                <a:solidFill>
                  <a:srgbClr val="002060"/>
                </a:solidFill>
              </a:rPr>
              <a:t>. John gave </a:t>
            </a:r>
            <a:r>
              <a:rPr lang="en-US" dirty="0">
                <a:solidFill>
                  <a:srgbClr val="00B050"/>
                </a:solidFill>
              </a:rPr>
              <a:t>the CDs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the boys</a:t>
            </a:r>
            <a:r>
              <a:rPr lang="en-US" dirty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b. The publisher sent </a:t>
            </a:r>
            <a:r>
              <a:rPr lang="en-US" dirty="0">
                <a:solidFill>
                  <a:srgbClr val="00B050"/>
                </a:solidFill>
              </a:rPr>
              <a:t>a review copy of the book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her</a:t>
            </a:r>
            <a:r>
              <a:rPr lang="en-US" dirty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c. My mother baked </a:t>
            </a:r>
            <a:r>
              <a:rPr lang="en-US" dirty="0">
                <a:solidFill>
                  <a:srgbClr val="00B050"/>
                </a:solidFill>
              </a:rPr>
              <a:t>a cake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me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/>
              <a:t>this kind of example, it is once again the DO which can be passivized, giving examples </a:t>
            </a:r>
            <a:r>
              <a:rPr lang="en-US" dirty="0" smtClean="0"/>
              <a:t>like the </a:t>
            </a:r>
            <a:r>
              <a:rPr lang="en-US" dirty="0"/>
              <a:t>following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(24)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a</a:t>
            </a:r>
            <a:r>
              <a:rPr lang="en-US" dirty="0">
                <a:solidFill>
                  <a:srgbClr val="002060"/>
                </a:solidFill>
              </a:rPr>
              <a:t>. </a:t>
            </a:r>
            <a:r>
              <a:rPr lang="en-US" dirty="0">
                <a:solidFill>
                  <a:srgbClr val="00B050"/>
                </a:solidFill>
              </a:rPr>
              <a:t>The CDs </a:t>
            </a:r>
            <a:r>
              <a:rPr lang="en-US" dirty="0">
                <a:solidFill>
                  <a:srgbClr val="002060"/>
                </a:solidFill>
              </a:rPr>
              <a:t>were given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the boys </a:t>
            </a:r>
            <a:r>
              <a:rPr lang="en-US" dirty="0">
                <a:solidFill>
                  <a:srgbClr val="002060"/>
                </a:solidFill>
              </a:rPr>
              <a:t>by John.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b. </a:t>
            </a:r>
            <a:r>
              <a:rPr lang="en-US" dirty="0">
                <a:solidFill>
                  <a:srgbClr val="00B050"/>
                </a:solidFill>
              </a:rPr>
              <a:t>A review copy of the book </a:t>
            </a:r>
            <a:r>
              <a:rPr lang="en-US" dirty="0">
                <a:solidFill>
                  <a:srgbClr val="002060"/>
                </a:solidFill>
              </a:rPr>
              <a:t>was sent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her </a:t>
            </a:r>
            <a:r>
              <a:rPr lang="en-US" dirty="0">
                <a:solidFill>
                  <a:srgbClr val="002060"/>
                </a:solidFill>
              </a:rPr>
              <a:t>by the publisher.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c. </a:t>
            </a:r>
            <a:r>
              <a:rPr lang="en-US" dirty="0">
                <a:solidFill>
                  <a:srgbClr val="00B050"/>
                </a:solidFill>
              </a:rPr>
              <a:t>This </a:t>
            </a:r>
            <a:r>
              <a:rPr lang="en-US" dirty="0" smtClean="0">
                <a:solidFill>
                  <a:srgbClr val="00B050"/>
                </a:solidFill>
              </a:rPr>
              <a:t>cake </a:t>
            </a:r>
            <a:r>
              <a:rPr lang="en-US" dirty="0">
                <a:solidFill>
                  <a:srgbClr val="002060"/>
                </a:solidFill>
              </a:rPr>
              <a:t>was baked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me </a:t>
            </a:r>
            <a:r>
              <a:rPr lang="en-US" dirty="0">
                <a:solidFill>
                  <a:srgbClr val="002060"/>
                </a:solidFill>
              </a:rPr>
              <a:t>by my mother.</a:t>
            </a:r>
          </a:p>
        </p:txBody>
      </p:sp>
    </p:spTree>
    <p:extLst>
      <p:ext uri="{BB962C8B-B14F-4D97-AF65-F5344CB8AC3E}">
        <p14:creationId xmlns:p14="http://schemas.microsoft.com/office/powerpoint/2010/main" val="20496150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/>
              <a:t>3.2.3 Predicative Complements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638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There also are NPs which follow a verb but which do not behave as DOs or IOs. Consider </a:t>
            </a:r>
            <a:r>
              <a:rPr lang="en-US" dirty="0" smtClean="0"/>
              <a:t>the following </a:t>
            </a:r>
            <a:r>
              <a:rPr lang="en-US" dirty="0"/>
              <a:t>sentences: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25)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</a:t>
            </a:r>
            <a:r>
              <a:rPr lang="en-US" dirty="0"/>
              <a:t>. This is </a:t>
            </a:r>
            <a:r>
              <a:rPr lang="en-US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ultimate goal</a:t>
            </a:r>
            <a:r>
              <a:rPr lang="en-US" dirty="0">
                <a:solidFill>
                  <a:srgbClr val="00B050"/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/>
              <a:t>b. Michelle became </a:t>
            </a:r>
            <a:r>
              <a:rPr lang="en-US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architect</a:t>
            </a:r>
            <a:r>
              <a:rPr lang="en-US" dirty="0">
                <a:solidFill>
                  <a:srgbClr val="00B050"/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/>
              <a:t>(26)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</a:t>
            </a:r>
            <a:r>
              <a:rPr lang="en-US" dirty="0"/>
              <a:t>. They elected Graham </a:t>
            </a:r>
            <a:r>
              <a:rPr lang="en-US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chairman</a:t>
            </a:r>
            <a:r>
              <a:rPr lang="en-US" dirty="0">
                <a:solidFill>
                  <a:srgbClr val="00B050"/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/>
              <a:t>b. I consider Andrew </a:t>
            </a:r>
            <a:r>
              <a:rPr lang="en-US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best </a:t>
            </a:r>
            <a:r>
              <a:rPr lang="en-US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writer.</a:t>
            </a:r>
            <a:endParaRPr lang="en-US" b="1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italicized elements here are traditionally called </a:t>
            </a:r>
            <a:r>
              <a:rPr lang="en-US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‘predicative complements’ </a:t>
            </a:r>
            <a:r>
              <a:rPr lang="en-US" dirty="0"/>
              <a:t>in the sense </a:t>
            </a:r>
            <a:r>
              <a:rPr lang="en-US" dirty="0" smtClean="0"/>
              <a:t>that they </a:t>
            </a:r>
            <a:r>
              <a:rPr lang="en-US" dirty="0"/>
              <a:t>function as the predicate of the subject or the object. </a:t>
            </a:r>
          </a:p>
        </p:txBody>
      </p:sp>
    </p:spTree>
    <p:extLst>
      <p:ext uri="{BB962C8B-B14F-4D97-AF65-F5344CB8AC3E}">
        <p14:creationId xmlns:p14="http://schemas.microsoft.com/office/powerpoint/2010/main" val="31678692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/>
              <a:t>3.2.3 Predicative Complements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63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 though they are NPs, they do not passivize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(27) 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smtClean="0"/>
              <a:t>*</a:t>
            </a:r>
            <a:r>
              <a:rPr lang="en-US" dirty="0"/>
              <a:t>Chairman was elected Graham</a:t>
            </a:r>
            <a:r>
              <a:rPr lang="en-US" dirty="0" smtClean="0"/>
              <a:t>.</a:t>
            </a:r>
          </a:p>
          <a:p>
            <a:pPr marL="514350" indent="-514350">
              <a:buAutoNum type="alphaLcPeriod"/>
            </a:pPr>
            <a:r>
              <a:rPr lang="en-US" dirty="0" smtClean="0"/>
              <a:t>*The </a:t>
            </a:r>
            <a:r>
              <a:rPr lang="en-US" dirty="0"/>
              <a:t>best writer was considered Andrew.</a:t>
            </a:r>
          </a:p>
        </p:txBody>
      </p:sp>
    </p:spTree>
    <p:extLst>
      <p:ext uri="{BB962C8B-B14F-4D97-AF65-F5344CB8AC3E}">
        <p14:creationId xmlns:p14="http://schemas.microsoft.com/office/powerpoint/2010/main" val="342509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/>
              <a:t>3.2.3 Predicative Complements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638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The difference between objects and predicative complements can also be seen in the </a:t>
            </a:r>
            <a:r>
              <a:rPr lang="en-US" dirty="0" smtClean="0"/>
              <a:t>following contrast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(28)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</a:t>
            </a:r>
            <a:r>
              <a:rPr lang="en-US" dirty="0"/>
              <a:t>. John made Kim 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great doll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b. John made Kim 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great doctor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Even though the italicized expressions here are both NPs, they function differently.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NP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great 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doll </a:t>
            </a:r>
            <a:r>
              <a:rPr lang="en-US" dirty="0"/>
              <a:t>in (28a) is the direct object, as in 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made a great doll for Kim</a:t>
            </a:r>
            <a:r>
              <a:rPr lang="en-US" dirty="0"/>
              <a:t>,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NP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great doctor </a:t>
            </a:r>
            <a:r>
              <a:rPr lang="en-US" dirty="0"/>
              <a:t>in (28b) cannot be an object: it serves as the predicate of the object Kim. </a:t>
            </a:r>
          </a:p>
        </p:txBody>
      </p:sp>
    </p:spTree>
    <p:extLst>
      <p:ext uri="{BB962C8B-B14F-4D97-AF65-F5344CB8AC3E}">
        <p14:creationId xmlns:p14="http://schemas.microsoft.com/office/powerpoint/2010/main" val="261184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/>
              <a:t>3.2.3 Predicative Complements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63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If we think of part of the meaning informally, only in the second example would we say that the final NP describes the NP Kim.</a:t>
            </a:r>
          </a:p>
          <a:p>
            <a:pPr marL="0" indent="0">
              <a:buNone/>
            </a:pPr>
            <a:r>
              <a:rPr lang="en-US" dirty="0"/>
              <a:t>(29) </a:t>
            </a:r>
          </a:p>
          <a:p>
            <a:pPr marL="0" indent="0">
              <a:buNone/>
            </a:pPr>
            <a:r>
              <a:rPr lang="en-US" dirty="0"/>
              <a:t>a. (28)a: Kim = a great doll</a:t>
            </a:r>
          </a:p>
          <a:p>
            <a:pPr marL="0" indent="0">
              <a:buNone/>
            </a:pPr>
            <a:r>
              <a:rPr lang="en-US" dirty="0"/>
              <a:t>b. (28)b: Kim = a great doctor</a:t>
            </a:r>
          </a:p>
          <a:p>
            <a:pPr marL="0" indent="0">
              <a:buNone/>
            </a:pPr>
            <a:r>
              <a:rPr lang="en-US" dirty="0" smtClean="0"/>
              <a:t>.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2723866" y="3429000"/>
            <a:ext cx="1524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057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3.2.4 Oblique Complements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Consider now the italicized expressions in (32):</a:t>
            </a:r>
          </a:p>
          <a:p>
            <a:pPr marL="0" indent="0">
              <a:buNone/>
            </a:pPr>
            <a:r>
              <a:rPr lang="en-US" dirty="0"/>
              <a:t>(32)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</a:t>
            </a:r>
            <a:r>
              <a:rPr lang="en-US" dirty="0"/>
              <a:t>. John put books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box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/>
              <a:t>b. John talked to Bill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about the exam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c. They would inform Mary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any success they have made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These </a:t>
            </a:r>
            <a:r>
              <a:rPr lang="en-US" dirty="0"/>
              <a:t>italicized expressions are neither objects nor predicative complements.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Since </a:t>
            </a:r>
            <a:r>
              <a:rPr lang="en-US" dirty="0"/>
              <a:t>their </a:t>
            </a:r>
            <a:r>
              <a:rPr lang="en-US" dirty="0" smtClean="0"/>
              <a:t>presence is </a:t>
            </a:r>
            <a:r>
              <a:rPr lang="en-US" dirty="0"/>
              <a:t>obligatory, for syntactic well-</a:t>
            </a:r>
            <a:r>
              <a:rPr lang="en-US" dirty="0" err="1"/>
              <a:t>formedness</a:t>
            </a:r>
            <a:r>
              <a:rPr lang="en-US" dirty="0"/>
              <a:t>, they are called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oblique complements. </a:t>
            </a:r>
            <a:endParaRPr lang="en-US" b="1" i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i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Oblique phrases </a:t>
            </a:r>
            <a:r>
              <a:rPr lang="en-US" u="sng" dirty="0"/>
              <a:t>are typically expressed as PPs in English.</a:t>
            </a:r>
          </a:p>
        </p:txBody>
      </p:sp>
    </p:spTree>
    <p:extLst>
      <p:ext uri="{BB962C8B-B14F-4D97-AF65-F5344CB8AC3E}">
        <p14:creationId xmlns:p14="http://schemas.microsoft.com/office/powerpoint/2010/main" val="37076148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3.2.4 Oblique Complements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As we have seen before, </a:t>
            </a:r>
            <a:r>
              <a:rPr lang="en-US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most ditransitive verbs can also take oblique complements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(33)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</a:t>
            </a:r>
            <a:r>
              <a:rPr lang="en-US" dirty="0"/>
              <a:t>. John </a:t>
            </a:r>
            <a:r>
              <a:rPr lang="en-US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gave</a:t>
            </a:r>
            <a:r>
              <a:rPr lang="en-US" dirty="0"/>
              <a:t> a book </a:t>
            </a:r>
            <a:r>
              <a:rPr lang="en-US" b="1" i="1" dirty="0"/>
              <a:t>to the student.</a:t>
            </a:r>
          </a:p>
          <a:p>
            <a:pPr marL="0" indent="0">
              <a:buNone/>
            </a:pPr>
            <a:r>
              <a:rPr lang="en-US" dirty="0"/>
              <a:t>b. John </a:t>
            </a:r>
            <a:r>
              <a:rPr lang="en-US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bought</a:t>
            </a:r>
            <a:r>
              <a:rPr lang="en-US" dirty="0"/>
              <a:t> a book </a:t>
            </a:r>
            <a:r>
              <a:rPr lang="en-US" b="1" i="1" dirty="0"/>
              <a:t>for the student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c. John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asked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/>
              <a:t>Bill </a:t>
            </a:r>
            <a:r>
              <a:rPr lang="en-US" b="1" i="1" dirty="0"/>
              <a:t>of a question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The </a:t>
            </a:r>
            <a:r>
              <a:rPr lang="en-US" dirty="0"/>
              <a:t>PPs here, which cannot be objects since they are not </a:t>
            </a:r>
            <a:r>
              <a:rPr lang="en-US" dirty="0" smtClean="0"/>
              <a:t>NPs</a:t>
            </a:r>
          </a:p>
          <a:p>
            <a:pPr>
              <a:buFontTx/>
              <a:buChar char="-"/>
            </a:pPr>
            <a:r>
              <a:rPr lang="en-US" dirty="0" smtClean="0"/>
              <a:t>also </a:t>
            </a:r>
            <a:r>
              <a:rPr lang="en-US" dirty="0"/>
              <a:t>do not serve as predicate </a:t>
            </a:r>
            <a:r>
              <a:rPr lang="en-US" dirty="0" smtClean="0"/>
              <a:t>of the </a:t>
            </a:r>
            <a:r>
              <a:rPr lang="en-US" dirty="0"/>
              <a:t>subject or object </a:t>
            </a:r>
          </a:p>
          <a:p>
            <a:pPr>
              <a:buFontTx/>
              <a:buChar char="-"/>
            </a:pP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relate directly to the verb, as oblique complements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652079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Complements COMPS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The functions of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DO, IO,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predicative Complement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dirty="0"/>
              <a:t>and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oblique complement </a:t>
            </a:r>
            <a:r>
              <a:rPr lang="en-US" dirty="0"/>
              <a:t>all have one </a:t>
            </a:r>
            <a:r>
              <a:rPr lang="en-US" dirty="0" smtClean="0"/>
              <a:t>common property</a:t>
            </a:r>
            <a:r>
              <a:rPr lang="en-US" dirty="0"/>
              <a:t>: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</a:t>
            </a:r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all selected by the </a:t>
            </a: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verb</a:t>
            </a:r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‘complement’ the </a:t>
            </a:r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verb &amp;</a:t>
            </a: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 a legitimate VP</a:t>
            </a:r>
            <a:r>
              <a:rPr lang="en-US" dirty="0">
                <a:solidFill>
                  <a:srgbClr val="002060"/>
                </a:solidFill>
              </a:rPr>
              <a:t>. </a:t>
            </a:r>
            <a:endParaRPr lang="en-US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Hence</a:t>
            </a:r>
            <a:r>
              <a:rPr lang="en-US" dirty="0"/>
              <a:t>, these are called complements (COMPS), </a:t>
            </a:r>
            <a:r>
              <a:rPr lang="en-US" dirty="0" smtClean="0"/>
              <a:t>and typically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cannot be omitted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585134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r>
              <a:rPr lang="en-US" dirty="0"/>
              <a:t>3.2.5 Modifiers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Unlike these COMPS, 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there </a:t>
            </a:r>
            <a:r>
              <a:rPr lang="en-US" dirty="0"/>
              <a:t>are expressions which </a:t>
            </a:r>
            <a:r>
              <a:rPr lang="en-US" u="sng" dirty="0"/>
              <a:t>do not complement the predicate</a:t>
            </a:r>
            <a:r>
              <a:rPr lang="en-US" dirty="0"/>
              <a:t> in </a:t>
            </a:r>
            <a:r>
              <a:rPr lang="en-US" dirty="0" smtClean="0"/>
              <a:t>the same </a:t>
            </a:r>
            <a:r>
              <a:rPr lang="en-US" dirty="0"/>
              <a:t>way, 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and </a:t>
            </a:r>
            <a:r>
              <a:rPr lang="en-US" dirty="0"/>
              <a:t>which are truly</a:t>
            </a:r>
            <a:r>
              <a:rPr lang="en-US" u="sng" dirty="0"/>
              <a:t> optional</a:t>
            </a:r>
            <a:r>
              <a:rPr lang="en-US" dirty="0" smtClean="0"/>
              <a:t>:</a:t>
            </a:r>
          </a:p>
          <a:p>
            <a:pPr>
              <a:buFontTx/>
              <a:buChar char="-"/>
            </a:pPr>
            <a:endParaRPr lang="en-US" dirty="0"/>
          </a:p>
          <a:p>
            <a:pPr marL="0" indent="0">
              <a:buNone/>
            </a:pPr>
            <a:r>
              <a:rPr lang="en-US" dirty="0"/>
              <a:t>(34)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</a:t>
            </a:r>
            <a:r>
              <a:rPr lang="en-US" dirty="0"/>
              <a:t>. The bus stopped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suddenly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b. Shakespeare wrote his plays </a:t>
            </a:r>
            <a:r>
              <a:rPr lang="en-US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long time ago</a:t>
            </a:r>
            <a:r>
              <a:rPr lang="en-US" dirty="0">
                <a:solidFill>
                  <a:srgbClr val="0070C0"/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/>
              <a:t>c. They went to the theater </a:t>
            </a:r>
            <a:r>
              <a:rPr lang="en-US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London</a:t>
            </a:r>
            <a:r>
              <a:rPr lang="en-US" dirty="0">
                <a:solidFill>
                  <a:srgbClr val="0070C0"/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/>
              <a:t>d. He failed chemistry </a:t>
            </a:r>
            <a:r>
              <a:rPr lang="en-US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because he can’t understand it</a:t>
            </a:r>
            <a:r>
              <a:rPr lang="en-US" dirty="0">
                <a:solidFill>
                  <a:srgbClr val="0070C0"/>
                </a:solidFill>
              </a:rPr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italicized expressions here are all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optional </a:t>
            </a:r>
            <a:r>
              <a:rPr lang="en-US" dirty="0"/>
              <a:t>and function as </a:t>
            </a:r>
            <a:r>
              <a:rPr 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modifiers</a:t>
            </a:r>
            <a:r>
              <a:rPr lang="en-US" dirty="0"/>
              <a:t> (also called ‘</a:t>
            </a:r>
            <a:r>
              <a:rPr lang="en-US" dirty="0" smtClean="0"/>
              <a:t>adjuncts’ or </a:t>
            </a:r>
            <a:r>
              <a:rPr lang="en-US" dirty="0"/>
              <a:t>‘adverbial’ expressions).</a:t>
            </a:r>
          </a:p>
        </p:txBody>
      </p:sp>
    </p:spTree>
    <p:extLst>
      <p:ext uri="{BB962C8B-B14F-4D97-AF65-F5344CB8AC3E}">
        <p14:creationId xmlns:p14="http://schemas.microsoft.com/office/powerpoint/2010/main" val="33628812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r>
              <a:rPr lang="en-US" dirty="0"/>
              <a:t>3.2.5 Modifiers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These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modifiers specify 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Char char="-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manner</a:t>
            </a:r>
          </a:p>
          <a:p>
            <a:pPr>
              <a:buFontTx/>
              <a:buChar char="-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Location</a:t>
            </a:r>
          </a:p>
          <a:p>
            <a:pPr>
              <a:buFontTx/>
              <a:buChar char="-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</a:t>
            </a:r>
          </a:p>
          <a:p>
            <a:pPr>
              <a:buFontTx/>
              <a:buChar char="-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reason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they </a:t>
            </a:r>
            <a:r>
              <a:rPr lang="en-US" dirty="0"/>
              <a:t>are the (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how, when, where, </a:t>
            </a:r>
            <a:r>
              <a:rPr lang="en-US" dirty="0"/>
              <a:t>and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why</a:t>
            </a:r>
            <a:r>
              <a:rPr lang="en-US" dirty="0"/>
              <a:t>) phrases.</a:t>
            </a:r>
          </a:p>
        </p:txBody>
      </p:sp>
    </p:spTree>
    <p:extLst>
      <p:ext uri="{BB962C8B-B14F-4D97-AF65-F5344CB8AC3E}">
        <p14:creationId xmlns:p14="http://schemas.microsoft.com/office/powerpoint/2010/main" val="3220969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There are other dimensions of the analysis</a:t>
            </a:r>
          </a:p>
          <a:p>
            <a:pPr marL="0" indent="0">
              <a:buNone/>
            </a:pPr>
            <a:r>
              <a:rPr lang="en-US" dirty="0"/>
              <a:t>of sentences;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One </a:t>
            </a:r>
            <a:r>
              <a:rPr lang="en-US" dirty="0"/>
              <a:t>such way is using the notion of </a:t>
            </a:r>
            <a:r>
              <a:rPr lang="en-US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grammatical functions</a:t>
            </a:r>
            <a:r>
              <a:rPr lang="en-US" dirty="0"/>
              <a:t> such as subject </a:t>
            </a:r>
            <a:r>
              <a:rPr lang="en-US" dirty="0" smtClean="0"/>
              <a:t>and object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1)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</a:t>
            </a:r>
            <a:r>
              <a:rPr lang="en-US" dirty="0"/>
              <a:t>.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Syntactic categories</a:t>
            </a:r>
            <a:r>
              <a:rPr lang="en-US" dirty="0"/>
              <a:t>: N, A, V, P, NP, VP, AP, . . .</a:t>
            </a:r>
          </a:p>
          <a:p>
            <a:pPr marL="0" indent="0">
              <a:buNone/>
            </a:pPr>
            <a:r>
              <a:rPr lang="en-US" dirty="0"/>
              <a:t>b. </a:t>
            </a:r>
            <a:r>
              <a:rPr lang="en-US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Grammatical functions</a:t>
            </a:r>
            <a:r>
              <a:rPr lang="en-US" dirty="0"/>
              <a:t>: SUBJ (Subject), OBJ (Object), MOD (Modifier), </a:t>
            </a:r>
            <a:r>
              <a:rPr lang="en-US" dirty="0" smtClean="0"/>
              <a:t>PRED (Predicate</a:t>
            </a:r>
            <a:r>
              <a:rPr lang="en-US" dirty="0"/>
              <a:t>), . . .</a:t>
            </a:r>
          </a:p>
        </p:txBody>
      </p:sp>
    </p:spTree>
    <p:extLst>
      <p:ext uri="{BB962C8B-B14F-4D97-AF65-F5344CB8AC3E}">
        <p14:creationId xmlns:p14="http://schemas.microsoft.com/office/powerpoint/2010/main" val="10262308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r>
              <a:rPr lang="en-US" dirty="0"/>
              <a:t>3.2.5 Modifiers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One additional characteristic of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modifiers</a:t>
            </a:r>
            <a:r>
              <a:rPr lang="en-US" dirty="0"/>
              <a:t> is that they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be stacked up</a:t>
            </a:r>
            <a:r>
              <a:rPr lang="en-US" dirty="0"/>
              <a:t>,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whereas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complements cannot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0" indent="0">
              <a:buNone/>
            </a:pPr>
            <a:r>
              <a:rPr lang="en-US" dirty="0"/>
              <a:t>(35)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</a:t>
            </a:r>
            <a:r>
              <a:rPr lang="en-US" dirty="0"/>
              <a:t>. *John gave Tom [a book] [a record].</a:t>
            </a:r>
          </a:p>
          <a:p>
            <a:pPr marL="0" indent="0">
              <a:buNone/>
            </a:pPr>
            <a:r>
              <a:rPr lang="en-US" dirty="0"/>
              <a:t>b. I saw this film [several times] [last year] [during the summer].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As </a:t>
            </a:r>
            <a:r>
              <a:rPr lang="en-US" dirty="0"/>
              <a:t>shown here,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temporal adjuncts </a:t>
            </a:r>
            <a:r>
              <a:rPr lang="en-US" dirty="0"/>
              <a:t>like 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several times</a:t>
            </a:r>
            <a:r>
              <a:rPr lang="en-US" dirty="0"/>
              <a:t> and 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last year </a:t>
            </a:r>
            <a:r>
              <a:rPr lang="en-US" dirty="0"/>
              <a:t>can be repeated,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whereas </a:t>
            </a:r>
          </a:p>
          <a:p>
            <a:pPr marL="0" indent="0">
              <a:buNone/>
            </a:pPr>
            <a:r>
              <a:rPr lang="en-US" dirty="0" smtClean="0"/>
              <a:t>the two </a:t>
            </a:r>
            <a:r>
              <a:rPr lang="en-US" dirty="0"/>
              <a:t>complements 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book </a:t>
            </a:r>
            <a:r>
              <a:rPr lang="en-US" dirty="0"/>
              <a:t>and 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record </a:t>
            </a:r>
            <a:r>
              <a:rPr lang="en-US" dirty="0"/>
              <a:t>in (35a) cannot. </a:t>
            </a:r>
          </a:p>
        </p:txBody>
      </p:sp>
    </p:spTree>
    <p:extLst>
      <p:ext uri="{BB962C8B-B14F-4D97-AF65-F5344CB8AC3E}">
        <p14:creationId xmlns:p14="http://schemas.microsoft.com/office/powerpoint/2010/main" val="78777563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r>
              <a:rPr lang="en-US" dirty="0"/>
              <a:t>3.2.5 Modifiers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Of course,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temporal adjuncts </a:t>
            </a:r>
            <a:r>
              <a:rPr lang="en-US" dirty="0"/>
              <a:t>do not become the subject of a passive sentence, suggesting that they cannot serve as objects.</a:t>
            </a:r>
          </a:p>
          <a:p>
            <a:pPr marL="0" indent="0">
              <a:buNone/>
            </a:pPr>
            <a:r>
              <a:rPr lang="en-US" dirty="0"/>
              <a:t>(36)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</a:t>
            </a:r>
            <a:r>
              <a:rPr lang="en-US" dirty="0"/>
              <a:t>. My uncle visited today.</a:t>
            </a:r>
          </a:p>
          <a:p>
            <a:pPr marL="0" indent="0">
              <a:buNone/>
            </a:pPr>
            <a:r>
              <a:rPr lang="en-US" dirty="0"/>
              <a:t>b. *Today was visited by my uncle.</a:t>
            </a:r>
          </a:p>
        </p:txBody>
      </p:sp>
    </p:spTree>
    <p:extLst>
      <p:ext uri="{BB962C8B-B14F-4D97-AF65-F5344CB8AC3E}">
        <p14:creationId xmlns:p14="http://schemas.microsoft.com/office/powerpoint/2010/main" val="75056756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r>
              <a:rPr lang="en-US" dirty="0"/>
              <a:t>3.3 Form and Function Together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We </a:t>
            </a:r>
            <a:r>
              <a:rPr lang="en-US" dirty="0"/>
              <a:t>now can </a:t>
            </a:r>
            <a:r>
              <a:rPr lang="en-US" dirty="0" smtClean="0"/>
              <a:t>analyze </a:t>
            </a:r>
            <a:r>
              <a:rPr lang="en-US" dirty="0"/>
              <a:t>each sentence in terms of grammatical functions as well as the structural</a:t>
            </a:r>
          </a:p>
          <a:p>
            <a:pPr marL="0" indent="0">
              <a:buNone/>
            </a:pPr>
            <a:r>
              <a:rPr lang="en-US" dirty="0"/>
              <a:t>constituents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6139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r>
              <a:rPr lang="en-US" dirty="0"/>
              <a:t>3.3 Form and Function Together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219200"/>
            <a:ext cx="7682235" cy="5016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234345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r>
              <a:rPr lang="en-US" dirty="0"/>
              <a:t>3.3 Form and Function Together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099812"/>
            <a:ext cx="7774380" cy="5377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80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458200" cy="6324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Different phrase </a:t>
            </a:r>
            <a:r>
              <a:rPr lang="en-US" dirty="0"/>
              <a:t>types can function as 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SUBJ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(39)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</a:t>
            </a:r>
            <a:r>
              <a:rPr lang="en-US" dirty="0"/>
              <a:t>. </a:t>
            </a:r>
            <a:r>
              <a:rPr lang="en-US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[NP The termites] </a:t>
            </a:r>
            <a:r>
              <a:rPr lang="en-US" dirty="0"/>
              <a:t>destroyed the sand castle.</a:t>
            </a:r>
          </a:p>
          <a:p>
            <a:pPr marL="0" indent="0">
              <a:buNone/>
            </a:pPr>
            <a:r>
              <a:rPr lang="en-US" dirty="0"/>
              <a:t>b. </a:t>
            </a:r>
            <a:r>
              <a:rPr lang="en-US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[VP Being honest] </a:t>
            </a:r>
            <a:r>
              <a:rPr lang="en-US" dirty="0"/>
              <a:t>is not an easy task.</a:t>
            </a:r>
          </a:p>
          <a:p>
            <a:pPr marL="0" indent="0">
              <a:buNone/>
            </a:pPr>
            <a:r>
              <a:rPr lang="en-US" dirty="0"/>
              <a:t>c.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[CP That John passed] </a:t>
            </a:r>
            <a:r>
              <a:rPr lang="en-US" dirty="0"/>
              <a:t>surprised her.</a:t>
            </a:r>
          </a:p>
          <a:p>
            <a:pPr marL="0" indent="0">
              <a:buNone/>
            </a:pPr>
            <a:r>
              <a:rPr lang="en-US" dirty="0"/>
              <a:t>d. </a:t>
            </a:r>
            <a:r>
              <a:rPr lang="en-US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[VP To finish this work on time</a:t>
            </a:r>
            <a:r>
              <a:rPr lang="en-US" dirty="0"/>
              <a:t>] is almost unexpected.</a:t>
            </a:r>
          </a:p>
          <a:p>
            <a:pPr marL="0" indent="0">
              <a:buNone/>
            </a:pPr>
            <a:r>
              <a:rPr lang="en-US" dirty="0"/>
              <a:t>e. </a:t>
            </a:r>
            <a:r>
              <a:rPr lang="en-US" b="1" dirty="0">
                <a:solidFill>
                  <a:srgbClr val="F622B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[S What John said] </a:t>
            </a:r>
            <a:r>
              <a:rPr lang="en-US" dirty="0"/>
              <a:t>is questionable.31</a:t>
            </a:r>
          </a:p>
          <a:p>
            <a:pPr marL="0" indent="0">
              <a:buNone/>
            </a:pPr>
            <a:r>
              <a:rPr lang="en-US" dirty="0"/>
              <a:t>f. </a:t>
            </a:r>
            <a:r>
              <a:rPr 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[PP Under the bed] </a:t>
            </a:r>
            <a:r>
              <a:rPr lang="en-US" dirty="0"/>
              <a:t>is a safe place to hide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6977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458200" cy="6324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Different phrase </a:t>
            </a:r>
            <a:r>
              <a:rPr lang="en-US" dirty="0"/>
              <a:t>types can function as </a:t>
            </a:r>
            <a:endParaRPr lang="en-US" dirty="0" smtClean="0"/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</a:t>
            </a:r>
          </a:p>
          <a:p>
            <a:pPr marL="0" indent="0">
              <a:buNone/>
            </a:pPr>
            <a:r>
              <a:rPr lang="en-US" dirty="0"/>
              <a:t>(40) </a:t>
            </a:r>
          </a:p>
          <a:p>
            <a:pPr marL="0" indent="0">
              <a:buNone/>
            </a:pPr>
            <a:r>
              <a:rPr lang="en-US" dirty="0"/>
              <a:t>a. I sent 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[NP a surprise present] </a:t>
            </a:r>
            <a:r>
              <a:rPr lang="en-US" dirty="0"/>
              <a:t>to John.</a:t>
            </a:r>
          </a:p>
          <a:p>
            <a:pPr marL="0" indent="0">
              <a:buNone/>
            </a:pPr>
            <a:r>
              <a:rPr lang="en-US" dirty="0"/>
              <a:t>b. They wondered </a:t>
            </a:r>
            <a:r>
              <a:rPr lang="en-US" b="1" dirty="0">
                <a:solidFill>
                  <a:srgbClr val="F622B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[S what she did yesterday].</a:t>
            </a:r>
          </a:p>
          <a:p>
            <a:pPr marL="0" indent="0">
              <a:buNone/>
            </a:pPr>
            <a:r>
              <a:rPr lang="en-US" dirty="0"/>
              <a:t>c. They believed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[CP that everybody would pass the test].</a:t>
            </a:r>
          </a:p>
          <a:p>
            <a:pPr marL="0" indent="0">
              <a:buNone/>
            </a:pPr>
            <a:r>
              <a:rPr lang="en-US" dirty="0"/>
              <a:t>d. Are you going on holiday before or after Easter? I prefer </a:t>
            </a:r>
            <a:r>
              <a:rPr 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[PP after Easter].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06655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458200" cy="6324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As the examples in (39) and (40) show, not only NPs but also infinitival VPs and CPs can also function as SUBJ and OBJ.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9989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458200" cy="63246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The following tag-question, subject-verb agreement, and </a:t>
            </a:r>
            <a:r>
              <a:rPr lang="en-US" dirty="0" err="1" smtClean="0"/>
              <a:t>subjecthood</a:t>
            </a:r>
            <a:r>
              <a:rPr lang="en-US" dirty="0" smtClean="0"/>
              <a:t> tests </a:t>
            </a:r>
            <a:r>
              <a:rPr lang="en-US" dirty="0"/>
              <a:t>show us that an infinitival VP and CP can function as the subject.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41)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</a:t>
            </a:r>
            <a:r>
              <a:rPr lang="en-US" dirty="0"/>
              <a:t>.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[That John passed] </a:t>
            </a:r>
            <a:r>
              <a:rPr lang="en-US" dirty="0"/>
              <a:t>surprised her, didn’t it?</a:t>
            </a:r>
          </a:p>
          <a:p>
            <a:pPr marL="0" indent="0">
              <a:buNone/>
            </a:pPr>
            <a:r>
              <a:rPr lang="en-US" dirty="0"/>
              <a:t>b. [[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the march should go ahead] </a:t>
            </a:r>
            <a:r>
              <a:rPr lang="en-US" dirty="0"/>
              <a:t>and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[that it should be cancelled]</a:t>
            </a:r>
            <a:r>
              <a:rPr lang="en-US" dirty="0"/>
              <a:t>] have </a:t>
            </a:r>
            <a:r>
              <a:rPr lang="en-US" dirty="0" smtClean="0"/>
              <a:t>been argued </a:t>
            </a:r>
            <a:r>
              <a:rPr lang="en-US" dirty="0"/>
              <a:t>by different people at different times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(42)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</a:t>
            </a:r>
            <a:r>
              <a:rPr lang="en-US" dirty="0"/>
              <a:t>.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[To finish it on time] </a:t>
            </a:r>
            <a:r>
              <a:rPr lang="en-US" dirty="0"/>
              <a:t>would make a quite a statement, is it?</a:t>
            </a:r>
          </a:p>
          <a:p>
            <a:pPr marL="0" indent="0">
              <a:buNone/>
            </a:pPr>
            <a:r>
              <a:rPr lang="en-US" dirty="0"/>
              <a:t>b. [[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delay the march] </a:t>
            </a:r>
            <a:r>
              <a:rPr lang="en-US" dirty="0"/>
              <a:t>and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[to go ahead with it</a:t>
            </a:r>
            <a:r>
              <a:rPr lang="en-US" dirty="0"/>
              <a:t>]] have been argued by </a:t>
            </a:r>
            <a:r>
              <a:rPr lang="en-US" dirty="0" smtClean="0"/>
              <a:t>different people </a:t>
            </a:r>
            <a:r>
              <a:rPr lang="en-US" dirty="0"/>
              <a:t>at different times.</a:t>
            </a:r>
          </a:p>
        </p:txBody>
      </p:sp>
    </p:spTree>
    <p:extLst>
      <p:ext uri="{BB962C8B-B14F-4D97-AF65-F5344CB8AC3E}">
        <p14:creationId xmlns:p14="http://schemas.microsoft.com/office/powerpoint/2010/main" val="320289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458200" cy="6324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same goes for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</a:t>
            </a:r>
            <a:r>
              <a:rPr lang="en-US" dirty="0"/>
              <a:t>, as noted before.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Not </a:t>
            </a:r>
            <a:r>
              <a:rPr lang="en-US" dirty="0"/>
              <a:t>only </a:t>
            </a:r>
            <a:r>
              <a:rPr lang="en-US" dirty="0" err="1"/>
              <a:t>AdvP</a:t>
            </a:r>
            <a:r>
              <a:rPr lang="en-US" dirty="0"/>
              <a:t>, but also phrases such as NP, </a:t>
            </a:r>
            <a:r>
              <a:rPr lang="en-US" dirty="0" smtClean="0"/>
              <a:t>S, VP</a:t>
            </a:r>
            <a:r>
              <a:rPr lang="en-US" dirty="0"/>
              <a:t>, or PP can function as a modifier: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43)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</a:t>
            </a:r>
            <a:r>
              <a:rPr lang="en-US" dirty="0"/>
              <a:t>. The little cat devoured a mouse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[NP last night].</a:t>
            </a:r>
          </a:p>
          <a:p>
            <a:pPr marL="0" indent="0">
              <a:buNone/>
            </a:pPr>
            <a:r>
              <a:rPr lang="en-US" dirty="0"/>
              <a:t>b. John left </a:t>
            </a:r>
            <a:r>
              <a:rPr lang="en-US" b="1" dirty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</a:t>
            </a:r>
            <a:r>
              <a:rPr lang="en-US" b="1" dirty="0" err="1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AdvP</a:t>
            </a:r>
            <a:r>
              <a:rPr lang="en-US" b="1" dirty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very early].</a:t>
            </a:r>
          </a:p>
          <a:p>
            <a:pPr marL="0" indent="0">
              <a:buNone/>
            </a:pPr>
            <a:r>
              <a:rPr lang="en-US" dirty="0"/>
              <a:t>c. John has been at Stanford </a:t>
            </a:r>
            <a:r>
              <a:rPr lang="en-US" b="1" dirty="0">
                <a:solidFill>
                  <a:srgbClr val="FF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[PP for four years].</a:t>
            </a:r>
          </a:p>
          <a:p>
            <a:pPr marL="0" indent="0">
              <a:buNone/>
            </a:pPr>
            <a:r>
              <a:rPr lang="en-US" dirty="0"/>
              <a:t>d. She disappeared </a:t>
            </a:r>
            <a:r>
              <a:rPr lang="en-US" b="1" dirty="0">
                <a:solidFill>
                  <a:srgbClr val="33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[S when the main party arrived].</a:t>
            </a:r>
          </a:p>
        </p:txBody>
      </p:sp>
    </p:spTree>
    <p:extLst>
      <p:ext uri="{BB962C8B-B14F-4D97-AF65-F5344CB8AC3E}">
        <p14:creationId xmlns:p14="http://schemas.microsoft.com/office/powerpoint/2010/main" val="989291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2) The monkey kicked a boy on Monday.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smtClean="0"/>
              <a:t>syntactic categories </a:t>
            </a:r>
          </a:p>
          <a:p>
            <a:pPr marL="514350" indent="-514350">
              <a:buAutoNum type="alphaLcPeriod"/>
            </a:pPr>
            <a:r>
              <a:rPr lang="en-US" dirty="0" smtClean="0"/>
              <a:t>[</a:t>
            </a:r>
            <a:r>
              <a:rPr lang="en-US" dirty="0"/>
              <a:t>S [NP The monkey] [VP kicked [NP a boy] [PP on Monday</a:t>
            </a:r>
            <a:r>
              <a:rPr lang="en-US" dirty="0" smtClean="0"/>
              <a:t>]]].</a:t>
            </a:r>
          </a:p>
          <a:p>
            <a:pPr marL="514350" indent="-514350">
              <a:buAutoNum type="alphaLcPeriod"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b. grammatical </a:t>
            </a:r>
            <a:r>
              <a:rPr lang="en-US" dirty="0" smtClean="0"/>
              <a:t>functions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b. [S [SUBJ The monkey] [PRED kicked [OBJ a boy] [MOD on Monday]]].</a:t>
            </a:r>
          </a:p>
        </p:txBody>
      </p:sp>
    </p:spTree>
    <p:extLst>
      <p:ext uri="{BB962C8B-B14F-4D97-AF65-F5344CB8AC3E}">
        <p14:creationId xmlns:p14="http://schemas.microsoft.com/office/powerpoint/2010/main" val="57776153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909" y="914400"/>
            <a:ext cx="8929110" cy="5105400"/>
          </a:xfrm>
        </p:spPr>
      </p:pic>
    </p:spTree>
    <p:extLst>
      <p:ext uri="{BB962C8B-B14F-4D97-AF65-F5344CB8AC3E}">
        <p14:creationId xmlns:p14="http://schemas.microsoft.com/office/powerpoint/2010/main" val="145741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We </a:t>
            </a:r>
            <a:r>
              <a:rPr lang="en-US" dirty="0"/>
              <a:t>also can represent sentence structure in terms of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semantic roles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Constituents </a:t>
            </a:r>
            <a:r>
              <a:rPr lang="en-US" dirty="0"/>
              <a:t>can </a:t>
            </a:r>
            <a:r>
              <a:rPr lang="en-US" dirty="0" smtClean="0"/>
              <a:t>be considered </a:t>
            </a:r>
            <a:r>
              <a:rPr lang="en-US" dirty="0"/>
              <a:t>in terms of conceptual notions of semantic roles such as </a:t>
            </a:r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agent, patient, location, instrument</a:t>
            </a:r>
            <a:r>
              <a:rPr lang="en-US" dirty="0"/>
              <a:t>, and the like.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50331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3.2 Grammatical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can we identify the grammatical function of a given constituent? </a:t>
            </a:r>
            <a:endParaRPr lang="en-US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Several </a:t>
            </a:r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tests </a:t>
            </a:r>
            <a:r>
              <a:rPr lang="en-US" dirty="0"/>
              <a:t>can be </a:t>
            </a:r>
            <a:r>
              <a:rPr lang="en-US" dirty="0" smtClean="0"/>
              <a:t>used to </a:t>
            </a:r>
            <a:r>
              <a:rPr lang="en-US" dirty="0"/>
              <a:t>determine grammatical </a:t>
            </a:r>
            <a:r>
              <a:rPr lang="en-US" dirty="0" smtClean="0"/>
              <a:t>function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691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/>
              <a:t>3.2.1 Subjects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638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Consider the following pair of examples:</a:t>
            </a:r>
          </a:p>
          <a:p>
            <a:pPr marL="0" indent="0">
              <a:buNone/>
            </a:pPr>
            <a:r>
              <a:rPr lang="en-US" dirty="0"/>
              <a:t>(6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a</a:t>
            </a:r>
            <a:r>
              <a:rPr lang="en-US" dirty="0"/>
              <a:t>. [The cat] [devoured [the rat]].</a:t>
            </a:r>
          </a:p>
          <a:p>
            <a:pPr marL="0" indent="0">
              <a:buNone/>
            </a:pPr>
            <a:r>
              <a:rPr lang="en-US" dirty="0"/>
              <a:t>b. [The rat] [devoured [the cat]].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These </a:t>
            </a:r>
            <a:r>
              <a:rPr lang="en-US" dirty="0"/>
              <a:t>two sentences have exactly the same words and have the same </a:t>
            </a:r>
            <a:r>
              <a:rPr lang="en-US" u="sng" dirty="0"/>
              <a:t>predicator</a:t>
            </a:r>
            <a:r>
              <a:rPr lang="en-US" dirty="0"/>
              <a:t> </a:t>
            </a:r>
            <a:r>
              <a:rPr lang="en-US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devoured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BUT</a:t>
            </a: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they are significantly different in </a:t>
            </a:r>
            <a:r>
              <a:rPr lang="en-US" dirty="0" smtClean="0">
                <a:solidFill>
                  <a:srgbClr val="002060"/>
                </a:solidFill>
              </a:rPr>
              <a:t>meaning.</a:t>
            </a:r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main difference comes from what serves </a:t>
            </a:r>
            <a:r>
              <a:rPr lang="en-US" dirty="0" smtClean="0"/>
              <a:t>as subject </a:t>
            </a:r>
            <a:r>
              <a:rPr lang="en-US" dirty="0"/>
              <a:t>or object with respect to the predicator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subject is </a:t>
            </a:r>
            <a:r>
              <a:rPr lang="en-US" dirty="0"/>
              <a:t>the </a:t>
            </a:r>
            <a:r>
              <a:rPr lang="en-US" dirty="0" smtClean="0"/>
              <a:t>cat (6a) it </a:t>
            </a:r>
            <a:r>
              <a:rPr lang="en-US" dirty="0"/>
              <a:t>is the </a:t>
            </a:r>
            <a:r>
              <a:rPr lang="en-US" dirty="0" smtClean="0"/>
              <a:t>rat (6b)</a:t>
            </a:r>
          </a:p>
          <a:p>
            <a:pPr marL="0" indent="0">
              <a:buNone/>
            </a:pP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object is the rat in (6a) but the cat in (6b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54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/>
              <a:t>3.2.1 Subjects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638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More </a:t>
            </a:r>
            <a:r>
              <a:rPr lang="en-US" dirty="0"/>
              <a:t>reliable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tests for </a:t>
            </a:r>
            <a:r>
              <a:rPr 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subjecthood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/>
              <a:t>come from syntactic tests such as 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Agreement</a:t>
            </a:r>
          </a:p>
          <a:p>
            <a:pPr>
              <a:buFontTx/>
              <a:buChar char="-"/>
            </a:pPr>
            <a:r>
              <a:rPr lang="en-US" dirty="0" smtClean="0"/>
              <a:t>tag questions</a:t>
            </a:r>
          </a:p>
          <a:p>
            <a:pPr>
              <a:buFontTx/>
              <a:buChar char="-"/>
            </a:pPr>
            <a:r>
              <a:rPr lang="en-US" dirty="0" smtClean="0"/>
              <a:t>subject-auxiliary </a:t>
            </a:r>
            <a:r>
              <a:rPr lang="en-US" dirty="0"/>
              <a:t>inversion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91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/>
              <a:t>3.2.1 Subjects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Agreement: </a:t>
            </a:r>
            <a:endParaRPr lang="en-US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main verb of a sentence agrees with the subject in English: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8) 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smtClean="0"/>
              <a:t>She </a:t>
            </a:r>
            <a:r>
              <a:rPr lang="en-US" dirty="0"/>
              <a:t>never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writes</a:t>
            </a:r>
            <a:r>
              <a:rPr lang="en-US" dirty="0"/>
              <a:t>/*write </a:t>
            </a:r>
            <a:r>
              <a:rPr lang="en-US" dirty="0" smtClean="0"/>
              <a:t>home.</a:t>
            </a:r>
          </a:p>
          <a:p>
            <a:pPr marL="514350" indent="-514350">
              <a:buAutoNum type="alphaLcPeriod"/>
            </a:pPr>
            <a:r>
              <a:rPr lang="en-US" dirty="0" smtClean="0"/>
              <a:t>These </a:t>
            </a:r>
            <a:r>
              <a:rPr lang="en-US" dirty="0"/>
              <a:t>books *saddens/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sadden</a:t>
            </a:r>
            <a:r>
              <a:rPr lang="en-US" dirty="0"/>
              <a:t> </a:t>
            </a:r>
            <a:r>
              <a:rPr lang="en-US" dirty="0" smtClean="0"/>
              <a:t>me.</a:t>
            </a:r>
          </a:p>
          <a:p>
            <a:pPr marL="514350" indent="-514350">
              <a:buAutoNum type="alphaLcPeriod"/>
            </a:pPr>
            <a:r>
              <a:rPr lang="en-US" dirty="0" smtClean="0"/>
              <a:t>Our </a:t>
            </a:r>
            <a:r>
              <a:rPr lang="en-US" dirty="0"/>
              <a:t>neighbor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takes</a:t>
            </a:r>
            <a:r>
              <a:rPr lang="en-US" dirty="0"/>
              <a:t>/*take his children to school in his car.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71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831</TotalTime>
  <Words>2390</Words>
  <Application>Microsoft Office PowerPoint</Application>
  <PresentationFormat>On-screen Show (4:3)</PresentationFormat>
  <Paragraphs>308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 3 Syntactic Forms, and Grammatical Functions. </vt:lpstr>
      <vt:lpstr>PowerPoint Presentation</vt:lpstr>
      <vt:lpstr>PowerPoint Presentation</vt:lpstr>
      <vt:lpstr>PowerPoint Presentation</vt:lpstr>
      <vt:lpstr>PowerPoint Presentation</vt:lpstr>
      <vt:lpstr>3.2 Grammatical Functions</vt:lpstr>
      <vt:lpstr>3.2.1 Subjects</vt:lpstr>
      <vt:lpstr>3.2.1 Subjects</vt:lpstr>
      <vt:lpstr>3.2.1 Subjects</vt:lpstr>
      <vt:lpstr>3.2.1 Subjects</vt:lpstr>
      <vt:lpstr>3.2.1 Subjects</vt:lpstr>
      <vt:lpstr>3.2.1 Subjects</vt:lpstr>
      <vt:lpstr>3.2.2 Direct and Indirect Objects</vt:lpstr>
      <vt:lpstr>3.2.2 Direct and Indirect Objects</vt:lpstr>
      <vt:lpstr>3.2.2 Direct and Indirect Objects</vt:lpstr>
      <vt:lpstr>3.2.2 Direct and Indirect Objects</vt:lpstr>
      <vt:lpstr>3.2.2 Direct and Indirect Objects</vt:lpstr>
      <vt:lpstr>3.2.2 Direct and Indirect Objects</vt:lpstr>
      <vt:lpstr>3.2.2 Direct and Indirect Objects</vt:lpstr>
      <vt:lpstr>3.2.2 Direct and Indirect Objects</vt:lpstr>
      <vt:lpstr>3.2.3 Predicative Complements</vt:lpstr>
      <vt:lpstr>3.2.3 Predicative Complements</vt:lpstr>
      <vt:lpstr>3.2.3 Predicative Complements</vt:lpstr>
      <vt:lpstr>3.2.3 Predicative Complements</vt:lpstr>
      <vt:lpstr>3.2.4 Oblique Complements</vt:lpstr>
      <vt:lpstr>3.2.4 Oblique Complements</vt:lpstr>
      <vt:lpstr>Complements COMPS</vt:lpstr>
      <vt:lpstr>3.2.5 Modifiers</vt:lpstr>
      <vt:lpstr>3.2.5 Modifiers</vt:lpstr>
      <vt:lpstr>3.2.5 Modifiers</vt:lpstr>
      <vt:lpstr>3.2.5 Modifiers</vt:lpstr>
      <vt:lpstr>3.3 Form and Function Together</vt:lpstr>
      <vt:lpstr>3.3 Form and Function Together</vt:lpstr>
      <vt:lpstr>3.3 Form and Function Together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 From Words to Major Phrase Types</dc:title>
  <dc:creator>AlGhamdi</dc:creator>
  <cp:lastModifiedBy>AlGhamdi</cp:lastModifiedBy>
  <cp:revision>60</cp:revision>
  <dcterms:created xsi:type="dcterms:W3CDTF">2016-03-26T13:33:04Z</dcterms:created>
  <dcterms:modified xsi:type="dcterms:W3CDTF">2016-12-13T14:00:31Z</dcterms:modified>
</cp:coreProperties>
</file>