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5A9C-C505-4321-ABA7-30F691F1A9DD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70A4-BE22-41EF-801B-9989C4D5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0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4 Head</a:t>
            </a:r>
            <a:r>
              <a:rPr lang="en-US" dirty="0"/>
              <a:t>, Complements, and Modifiers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ENGT 243 </a:t>
            </a:r>
          </a:p>
          <a:p>
            <a:r>
              <a:rPr lang="en-US" dirty="0"/>
              <a:t>Morphology &amp; 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(5) </a:t>
            </a:r>
          </a:p>
          <a:p>
            <a:pPr marL="0" indent="0">
              <a:buNone/>
            </a:pPr>
            <a:r>
              <a:rPr lang="en-US" dirty="0"/>
              <a:t>a. The defendant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denied the accusation.</a:t>
            </a:r>
          </a:p>
          <a:p>
            <a:pPr marL="0" indent="0">
              <a:buNone/>
            </a:pPr>
            <a:r>
              <a:rPr lang="en-US" dirty="0"/>
              <a:t>b. *The defendant denied.</a:t>
            </a:r>
          </a:p>
          <a:p>
            <a:pPr marL="0" indent="0">
              <a:buNone/>
            </a:pPr>
            <a:r>
              <a:rPr lang="en-US" dirty="0"/>
              <a:t>(6) </a:t>
            </a:r>
          </a:p>
          <a:p>
            <a:pPr marL="0" indent="0">
              <a:buNone/>
            </a:pPr>
            <a:r>
              <a:rPr lang="en-US" dirty="0"/>
              <a:t>a. The teacher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handed the student a book.</a:t>
            </a:r>
          </a:p>
          <a:p>
            <a:pPr marL="0" indent="0">
              <a:buNone/>
            </a:pPr>
            <a:r>
              <a:rPr lang="en-US" dirty="0"/>
              <a:t>b. *The teacher handed the student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denied</a:t>
            </a:r>
            <a:r>
              <a:rPr lang="en-US" dirty="0"/>
              <a:t> here requires an NP </a:t>
            </a:r>
            <a:r>
              <a:rPr lang="en-US" dirty="0" smtClean="0"/>
              <a:t>object.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handed</a:t>
            </a:r>
            <a:r>
              <a:rPr lang="en-US" dirty="0" smtClean="0"/>
              <a:t> </a:t>
            </a:r>
            <a:r>
              <a:rPr lang="en-US" dirty="0"/>
              <a:t>requires two NP </a:t>
            </a:r>
            <a:r>
              <a:rPr lang="en-US" dirty="0" smtClean="0"/>
              <a:t>complements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properties of the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dirty="0"/>
              <a:t> verb itself determine what kind of elements it will </a:t>
            </a:r>
            <a:r>
              <a:rPr lang="en-US" dirty="0" smtClean="0"/>
              <a:t>combine with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elements which a head verb should combine </a:t>
            </a:r>
            <a:r>
              <a:rPr lang="en-US" dirty="0" smtClean="0"/>
              <a:t>with are </a:t>
            </a:r>
            <a:r>
              <a:rPr lang="en-US" dirty="0"/>
              <a:t>called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complements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According to some verb or other: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complements include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direct object</a:t>
            </a:r>
          </a:p>
          <a:p>
            <a:pPr>
              <a:buFontTx/>
              <a:buChar char="-"/>
            </a:pPr>
            <a:r>
              <a:rPr lang="en-US" dirty="0" smtClean="0"/>
              <a:t>indirect object</a:t>
            </a:r>
          </a:p>
          <a:p>
            <a:pPr>
              <a:buFontTx/>
              <a:buChar char="-"/>
            </a:pPr>
            <a:r>
              <a:rPr lang="en-US" dirty="0" smtClean="0"/>
              <a:t>predicative complement</a:t>
            </a:r>
          </a:p>
          <a:p>
            <a:pPr>
              <a:buFontTx/>
              <a:buChar char="-"/>
            </a:pPr>
            <a:r>
              <a:rPr lang="en-US" dirty="0" smtClean="0"/>
              <a:t>oblique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properties of the head become properties of the whole phrase.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/>
              <a:t>are the examples </a:t>
            </a:r>
            <a:r>
              <a:rPr lang="en-US" dirty="0" smtClean="0"/>
              <a:t>in (7b</a:t>
            </a:r>
            <a:r>
              <a:rPr lang="en-US" dirty="0"/>
              <a:t>) and (8b) ungrammatical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(7)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They [want to leave the meeting].</a:t>
            </a:r>
          </a:p>
          <a:p>
            <a:pPr marL="0" indent="0">
              <a:buNone/>
            </a:pPr>
            <a:r>
              <a:rPr lang="en-US" dirty="0"/>
              <a:t>b. *They [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eager</a:t>
            </a:r>
            <a:r>
              <a:rPr lang="en-US" dirty="0"/>
              <a:t> to leave the meeting].</a:t>
            </a:r>
          </a:p>
          <a:p>
            <a:pPr marL="0" indent="0">
              <a:buNone/>
            </a:pPr>
            <a:r>
              <a:rPr lang="en-US" dirty="0"/>
              <a:t>(8)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senators [know that the president is telling a lie].</a:t>
            </a:r>
          </a:p>
          <a:p>
            <a:pPr marL="0" indent="0">
              <a:buNone/>
            </a:pPr>
            <a:r>
              <a:rPr lang="en-US" dirty="0"/>
              <a:t>b. *The senators [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</a:t>
            </a:r>
            <a:r>
              <a:rPr lang="en-US" dirty="0"/>
              <a:t> that the president is telling a lie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examples in (7b) and (8b) are unacceptable because of the absence of the required head.</a:t>
            </a:r>
          </a:p>
        </p:txBody>
      </p:sp>
    </p:spTree>
    <p:extLst>
      <p:ext uri="{BB962C8B-B14F-4D97-AF65-F5344CB8AC3E}">
        <p14:creationId xmlns:p14="http://schemas.microsoft.com/office/powerpoint/2010/main" val="406565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unacceptable examples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a finite (tensed) VP</a:t>
            </a:r>
            <a:r>
              <a:rPr lang="en-US" dirty="0"/>
              <a:t> as the bracketed part,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we know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sentences require a finite VP </a:t>
            </a:r>
            <a:r>
              <a:rPr lang="en-US" dirty="0"/>
              <a:t>as </a:t>
            </a:r>
            <a:r>
              <a:rPr lang="en-US" dirty="0" smtClean="0"/>
              <a:t>their immediate </a:t>
            </a:r>
            <a:r>
              <a:rPr lang="en-US" dirty="0"/>
              <a:t>constituent, as </a:t>
            </a:r>
            <a:r>
              <a:rPr lang="en-US" dirty="0" smtClean="0"/>
              <a:t>informally represented as </a:t>
            </a:r>
            <a:r>
              <a:rPr lang="en-US" dirty="0"/>
              <a:t>in (9):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9) English Declarative Sentence Rule: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declarative sentence must contain a finite VP.</a:t>
            </a:r>
          </a:p>
        </p:txBody>
      </p:sp>
    </p:spTree>
    <p:extLst>
      <p:ext uri="{BB962C8B-B14F-4D97-AF65-F5344CB8AC3E}">
        <p14:creationId xmlns:p14="http://schemas.microsoft.com/office/powerpoint/2010/main" val="88661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finite VP is headed by a finite verb.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we amend the ungrammatical examples above </a:t>
            </a:r>
            <a:r>
              <a:rPr lang="en-US" dirty="0" smtClean="0"/>
              <a:t>to include </a:t>
            </a:r>
            <a:r>
              <a:rPr lang="en-US" dirty="0"/>
              <a:t>a verb but not a finite one, they are still ungrammatical: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10)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*They [(to) be eager to leave the meeting].</a:t>
            </a:r>
          </a:p>
          <a:p>
            <a:pPr marL="0" indent="0">
              <a:buNone/>
            </a:pPr>
            <a:r>
              <a:rPr lang="en-US" dirty="0"/>
              <a:t>b. *The senators [(to) be certain that the president is telling a lie].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 is considered to be the (immediate) head of the sentence, with the verb itself as the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VP.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way, we can talk about a finite or non-finite sentence, one which is </a:t>
            </a:r>
            <a:r>
              <a:rPr lang="en-US" dirty="0" smtClean="0"/>
              <a:t>ultimately headed </a:t>
            </a:r>
            <a:r>
              <a:rPr lang="en-US" dirty="0"/>
              <a:t>by a finite or nonfinite verb, </a:t>
            </a:r>
            <a:r>
              <a:rPr lang="en-US" dirty="0" smtClean="0"/>
              <a:t>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3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addition to the complements of a head, a phrase may also contain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(11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Tom [VP [VP offered advice to his students] in his office].</a:t>
            </a:r>
          </a:p>
          <a:p>
            <a:pPr marL="0" indent="0">
              <a:buNone/>
            </a:pPr>
            <a:r>
              <a:rPr lang="en-US" dirty="0"/>
              <a:t>b. Tom [VP [VP offered advice to his students] with love].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PPs </a:t>
            </a:r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office </a:t>
            </a:r>
            <a:r>
              <a:rPr lang="en-US" dirty="0"/>
              <a:t>or </a:t>
            </a:r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love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here provide further information about the action </a:t>
            </a:r>
            <a:r>
              <a:rPr lang="en-US" dirty="0" smtClean="0"/>
              <a:t>described by </a:t>
            </a:r>
            <a:r>
              <a:rPr lang="en-US" dirty="0"/>
              <a:t>the verb, but are not required as such by the verb.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17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Tom [VP [VP offered advice to his students] in his office].</a:t>
            </a:r>
          </a:p>
          <a:p>
            <a:pPr marL="0" indent="0">
              <a:buNone/>
            </a:pPr>
            <a:r>
              <a:rPr lang="en-US" dirty="0"/>
              <a:t>b. Tom [VP [VP offered advice to his students] with love].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phrases are optional and function as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modifiers.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to augment the minimal phrase projected from the head verb offered. </a:t>
            </a:r>
          </a:p>
        </p:txBody>
      </p:sp>
    </p:spTree>
    <p:extLst>
      <p:ext uri="{BB962C8B-B14F-4D97-AF65-F5344CB8AC3E}">
        <p14:creationId xmlns:p14="http://schemas.microsoft.com/office/powerpoint/2010/main" val="3601606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(11)</a:t>
            </a:r>
          </a:p>
          <a:p>
            <a:pPr marL="0" indent="0">
              <a:buNone/>
            </a:pPr>
            <a:r>
              <a:rPr lang="en-US" dirty="0"/>
              <a:t> a. Tom [</a:t>
            </a:r>
            <a:r>
              <a:rPr lang="en-US" dirty="0">
                <a:solidFill>
                  <a:srgbClr val="FF0000"/>
                </a:solidFill>
              </a:rPr>
              <a:t>VP</a:t>
            </a:r>
            <a:r>
              <a:rPr lang="en-US" dirty="0"/>
              <a:t> [</a:t>
            </a:r>
            <a:r>
              <a:rPr lang="en-US" dirty="0">
                <a:solidFill>
                  <a:srgbClr val="00B050"/>
                </a:solidFill>
              </a:rPr>
              <a:t>VP</a:t>
            </a:r>
            <a:r>
              <a:rPr lang="en-US" dirty="0"/>
              <a:t> offered advice to his students] in his office].</a:t>
            </a:r>
          </a:p>
          <a:p>
            <a:pPr marL="0" indent="0">
              <a:buNone/>
            </a:pPr>
            <a:r>
              <a:rPr lang="en-US" dirty="0"/>
              <a:t>b. Tom [</a:t>
            </a:r>
            <a:r>
              <a:rPr lang="en-US" dirty="0">
                <a:solidFill>
                  <a:srgbClr val="FF0000"/>
                </a:solidFill>
              </a:rPr>
              <a:t>VP</a:t>
            </a:r>
            <a:r>
              <a:rPr lang="en-US" dirty="0"/>
              <a:t> [</a:t>
            </a:r>
            <a:r>
              <a:rPr lang="en-US" dirty="0">
                <a:solidFill>
                  <a:srgbClr val="00B050"/>
                </a:solidFill>
              </a:rPr>
              <a:t>VP</a:t>
            </a:r>
            <a:r>
              <a:rPr lang="en-US" dirty="0"/>
              <a:t> offered advice to his students] with love].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VP which includes this kind of modifier forms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 phrase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inner VP here forms a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‘minimal’ VP </a:t>
            </a:r>
            <a:r>
              <a:rPr lang="en-US" dirty="0"/>
              <a:t>which includes </a:t>
            </a:r>
            <a:r>
              <a:rPr lang="en-US" dirty="0" smtClean="0"/>
              <a:t>all </a:t>
            </a:r>
            <a:r>
              <a:rPr lang="en-US" dirty="0"/>
              <a:t>the ‘minimally’ </a:t>
            </a:r>
            <a:r>
              <a:rPr lang="en-US" dirty="0" smtClean="0"/>
              <a:t>required complements.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outer VP is the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‘maximal’ VP </a:t>
            </a:r>
            <a:r>
              <a:rPr lang="en-US" dirty="0"/>
              <a:t>which includes optional modifiers.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90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What we have seen can be summarized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/>
              <a:t>A lexical or phrasal element that is essential in forming a </a:t>
            </a:r>
            <a:r>
              <a:rPr lang="en-US" dirty="0" smtClean="0"/>
              <a:t>phrase.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/>
              <a:t>A phrasal element that a head must combine with or a head select.</a:t>
            </a:r>
          </a:p>
          <a:p>
            <a:pPr marL="0" indent="0">
              <a:buNone/>
            </a:pPr>
            <a:r>
              <a:rPr lang="en-US" dirty="0"/>
              <a:t>These include direct object, indirect object, predicative complement, and </a:t>
            </a:r>
            <a:r>
              <a:rPr lang="en-US" dirty="0" smtClean="0"/>
              <a:t>oblique complement.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8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Modifier: </a:t>
            </a:r>
            <a:r>
              <a:rPr lang="en-US" dirty="0"/>
              <a:t>A phrasal element not selected by the verb functions as a modifier to</a:t>
            </a:r>
          </a:p>
          <a:p>
            <a:pPr marL="0" indent="0">
              <a:buNone/>
            </a:pPr>
            <a:r>
              <a:rPr lang="en-US" dirty="0"/>
              <a:t>the head phrase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Phrase: </a:t>
            </a:r>
            <a:r>
              <a:rPr lang="en-US" dirty="0"/>
              <a:t>A minimal phrase is the phrase including this head and all of</a:t>
            </a:r>
          </a:p>
          <a:p>
            <a:pPr marL="0" indent="0">
              <a:buNone/>
            </a:pPr>
            <a:r>
              <a:rPr lang="en-US" dirty="0"/>
              <a:t>its complements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Phrase: </a:t>
            </a:r>
            <a:r>
              <a:rPr lang="en-US" dirty="0"/>
              <a:t>A XP (VP/NP/AP) that includes complements as well as modifiers.</a:t>
            </a:r>
          </a:p>
        </p:txBody>
      </p:sp>
    </p:spTree>
    <p:extLst>
      <p:ext uri="{BB962C8B-B14F-4D97-AF65-F5344CB8AC3E}">
        <p14:creationId xmlns:p14="http://schemas.microsoft.com/office/powerpoint/2010/main" val="238479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 Projections from Lexical Heads to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we have seen in the previous chapters, </a:t>
            </a:r>
            <a:r>
              <a:rPr lang="en-US" dirty="0" smtClean="0"/>
              <a:t>both</a:t>
            </a:r>
          </a:p>
          <a:p>
            <a:pPr marL="514350" indent="-514350">
              <a:buAutoNum type="arabicPeriod"/>
            </a:pPr>
            <a:r>
              <a:rPr lang="en-US" dirty="0" smtClean="0"/>
              <a:t>syntactic </a:t>
            </a:r>
            <a:r>
              <a:rPr lang="en-US" dirty="0"/>
              <a:t>categories (NP, AP, VP, PP, etc.)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grammatical </a:t>
            </a:r>
            <a:r>
              <a:rPr lang="en-US" dirty="0"/>
              <a:t>functions (subject, complement, and modifier)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play </a:t>
            </a:r>
            <a:r>
              <a:rPr lang="en-US" dirty="0"/>
              <a:t>important roles in the </a:t>
            </a:r>
            <a:r>
              <a:rPr lang="en-US" dirty="0" smtClean="0"/>
              <a:t>analysis of </a:t>
            </a:r>
            <a:r>
              <a:rPr lang="en-US" dirty="0"/>
              <a:t>English sentences.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have also observed that the grammatical function and form of </a:t>
            </a:r>
            <a:r>
              <a:rPr lang="en-US" dirty="0" smtClean="0"/>
              <a:t>each constituent </a:t>
            </a:r>
            <a:r>
              <a:rPr lang="en-US" dirty="0"/>
              <a:t>depend 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it occurs or what it combines with.</a:t>
            </a:r>
          </a:p>
        </p:txBody>
      </p:sp>
    </p:spTree>
    <p:extLst>
      <p:ext uri="{BB962C8B-B14F-4D97-AF65-F5344CB8AC3E}">
        <p14:creationId xmlns:p14="http://schemas.microsoft.com/office/powerpoint/2010/main" val="68169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4.1.1 Internal vs. External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syntax </a:t>
            </a:r>
            <a:r>
              <a:rPr lang="en-US" dirty="0"/>
              <a:t>deals with how a given phrase itself is constructed in </a:t>
            </a:r>
            <a:r>
              <a:rPr lang="en-US" dirty="0" smtClean="0"/>
              <a:t>a well-formed </a:t>
            </a:r>
            <a:r>
              <a:rPr lang="en-US" dirty="0"/>
              <a:t>manner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 </a:t>
            </a:r>
            <a:r>
              <a:rPr lang="en-US" dirty="0"/>
              <a:t>is concerned with how a phrase can be used in </a:t>
            </a:r>
            <a:r>
              <a:rPr lang="en-US" dirty="0" smtClean="0"/>
              <a:t>a larger </a:t>
            </a:r>
            <a:r>
              <a:rPr lang="en-US" dirty="0"/>
              <a:t>construction.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Observe </a:t>
            </a:r>
            <a:r>
              <a:rPr lang="en-US" dirty="0"/>
              <a:t>the following examples:</a:t>
            </a:r>
          </a:p>
          <a:p>
            <a:pPr marL="0" indent="0">
              <a:buNone/>
            </a:pPr>
            <a:r>
              <a:rPr lang="en-US" dirty="0"/>
              <a:t>(1)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*John [put his gold].</a:t>
            </a:r>
          </a:p>
          <a:p>
            <a:pPr marL="0" indent="0">
              <a:buNone/>
            </a:pPr>
            <a:r>
              <a:rPr lang="en-US" dirty="0"/>
              <a:t>b. *John [put under the bathtub].</a:t>
            </a:r>
          </a:p>
          <a:p>
            <a:pPr marL="0" indent="0">
              <a:buNone/>
            </a:pPr>
            <a:r>
              <a:rPr lang="en-US" dirty="0"/>
              <a:t>c. *John [put his gold safe].</a:t>
            </a:r>
          </a:p>
          <a:p>
            <a:pPr marL="0" indent="0">
              <a:buNone/>
            </a:pPr>
            <a:r>
              <a:rPr lang="en-US" dirty="0"/>
              <a:t>d. *John [put his gold to be under the bathtub].</a:t>
            </a:r>
          </a:p>
          <a:p>
            <a:pPr marL="0" indent="0">
              <a:buNone/>
            </a:pPr>
            <a:r>
              <a:rPr lang="en-US" dirty="0"/>
              <a:t>e. John [put his gold under the bathtub].</a:t>
            </a:r>
          </a:p>
        </p:txBody>
      </p:sp>
    </p:spTree>
    <p:extLst>
      <p:ext uri="{BB962C8B-B14F-4D97-AF65-F5344CB8AC3E}">
        <p14:creationId xmlns:p14="http://schemas.microsoft.com/office/powerpoint/2010/main" val="372482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4.1.1 Internal vs. External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e. John [put his gold under the bathtub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only (1e) acceptable?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only it satisfies the condition that the verb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selects </a:t>
            </a:r>
            <a:r>
              <a:rPr lang="en-US" dirty="0"/>
              <a:t>an NP and a PP as its complements, and it combines with them in the VP.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other examples</a:t>
            </a:r>
            <a:r>
              <a:rPr lang="en-US" dirty="0"/>
              <a:t>, this condition is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</a:t>
            </a:r>
            <a:r>
              <a:rPr lang="en-US" dirty="0"/>
              <a:t>fulfilled.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combinatory requirement starts from the </a:t>
            </a:r>
            <a:r>
              <a:rPr lang="en-US" dirty="0" smtClean="0">
                <a:solidFill>
                  <a:srgbClr val="FF0000"/>
                </a:solidFill>
              </a:rPr>
              <a:t>internal (or </a:t>
            </a:r>
            <a:r>
              <a:rPr lang="en-US" dirty="0">
                <a:solidFill>
                  <a:srgbClr val="FF0000"/>
                </a:solidFill>
              </a:rPr>
              <a:t>lexical) properties of the verb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r>
              <a:rPr lang="en-US" dirty="0"/>
              <a:t>, and is not related </a:t>
            </a:r>
            <a:r>
              <a:rPr lang="en-US" dirty="0" smtClean="0"/>
              <a:t>to any </a:t>
            </a:r>
            <a:r>
              <a:rPr lang="en-US" dirty="0"/>
              <a:t>external properties of the VP.</a:t>
            </a:r>
          </a:p>
        </p:txBody>
      </p:sp>
    </p:spTree>
    <p:extLst>
      <p:ext uri="{BB962C8B-B14F-4D97-AF65-F5344CB8AC3E}">
        <p14:creationId xmlns:p14="http://schemas.microsoft.com/office/powerpoint/2010/main" val="286815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4.1.1 Internal vs. External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syntax </a:t>
            </a:r>
            <a:r>
              <a:rPr lang="en-US" dirty="0"/>
              <a:t>is concerned with the external environment in which a </a:t>
            </a:r>
            <a:r>
              <a:rPr lang="en-US" dirty="0" smtClean="0"/>
              <a:t>phrase occurs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of the unacceptable examples in (1) can be legitimate expressions if they occur </a:t>
            </a:r>
            <a:r>
              <a:rPr lang="en-US" dirty="0" smtClean="0"/>
              <a:t>in the </a:t>
            </a:r>
            <a:r>
              <a:rPr lang="en-US" dirty="0"/>
              <a:t>proper (syntactic) context.</a:t>
            </a:r>
          </a:p>
          <a:p>
            <a:pPr marL="0" indent="0">
              <a:buNone/>
            </a:pPr>
            <a:r>
              <a:rPr lang="en-US" dirty="0"/>
              <a:t>(2)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This is the box in which </a:t>
            </a:r>
            <a:r>
              <a:rPr lang="en-US" u="sng" dirty="0"/>
              <a:t>John [put his gold</a:t>
            </a:r>
            <a:r>
              <a:rPr lang="en-US" dirty="0"/>
              <a:t>]. (cf. (1a))</a:t>
            </a:r>
          </a:p>
          <a:p>
            <a:pPr marL="0" indent="0">
              <a:buNone/>
            </a:pPr>
            <a:r>
              <a:rPr lang="en-US" dirty="0"/>
              <a:t>b.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the gold that </a:t>
            </a:r>
            <a:r>
              <a:rPr lang="en-US" u="sng" dirty="0"/>
              <a:t>John [put under the bathtub]</a:t>
            </a:r>
            <a:r>
              <a:rPr lang="en-US" dirty="0"/>
              <a:t>. (cf. (1b))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44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4.1.1 Internal vs. External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syntax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Meanwhile, the well-formed VP in (1e) can be unacceptable, depending on external contexts.</a:t>
            </a:r>
          </a:p>
          <a:p>
            <a:pPr marL="0" indent="0">
              <a:buNone/>
            </a:pPr>
            <a:r>
              <a:rPr lang="en-US" dirty="0"/>
              <a:t>For example, consider frame induced by the governing verb kept in (3):</a:t>
            </a:r>
          </a:p>
          <a:p>
            <a:pPr marL="0" indent="0">
              <a:buNone/>
            </a:pPr>
            <a:r>
              <a:rPr lang="en-US" dirty="0"/>
              <a:t>(3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*The king kept [put his gold under the bathtub].</a:t>
            </a:r>
          </a:p>
          <a:p>
            <a:pPr marL="0" indent="0">
              <a:buNone/>
            </a:pPr>
            <a:r>
              <a:rPr lang="en-US" dirty="0"/>
              <a:t>b. The king kept [putting his gold under the bathtub].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VP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his gold under the bathtub </a:t>
            </a:r>
            <a:r>
              <a:rPr lang="en-US" dirty="0"/>
              <a:t>is a well-formed phrase, but cannot occur in (3a) </a:t>
            </a:r>
            <a:r>
              <a:rPr lang="en-US" dirty="0" smtClean="0"/>
              <a:t>since this </a:t>
            </a:r>
            <a:r>
              <a:rPr lang="en-US" dirty="0"/>
              <a:t>is not the environment where such a finite VP occurs. That is, the verb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kept</a:t>
            </a:r>
            <a:r>
              <a:rPr lang="en-US" dirty="0"/>
              <a:t> requires </a:t>
            </a:r>
            <a:r>
              <a:rPr lang="en-US" dirty="0" smtClean="0"/>
              <a:t>the presence </a:t>
            </a:r>
            <a:r>
              <a:rPr lang="en-US" dirty="0"/>
              <a:t>of a gerundive VP like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his gold under the bathtub</a:t>
            </a:r>
            <a:r>
              <a:rPr lang="en-US" dirty="0"/>
              <a:t>, and therefore imposes </a:t>
            </a:r>
            <a:r>
              <a:rPr lang="en-US" dirty="0" smtClean="0"/>
              <a:t>an external </a:t>
            </a:r>
            <a:r>
              <a:rPr lang="en-US" dirty="0"/>
              <a:t>constraint on VPs.</a:t>
            </a:r>
          </a:p>
        </p:txBody>
      </p:sp>
    </p:spTree>
    <p:extLst>
      <p:ext uri="{BB962C8B-B14F-4D97-AF65-F5344CB8AC3E}">
        <p14:creationId xmlns:p14="http://schemas.microsoft.com/office/powerpoint/2010/main" val="38079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One important property we observe in English 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phrase-internal syntax </a:t>
            </a:r>
            <a:r>
              <a:rPr lang="en-US" dirty="0"/>
              <a:t>is that in building up any</a:t>
            </a:r>
          </a:p>
          <a:p>
            <a:pPr marL="0" indent="0">
              <a:buNone/>
            </a:pPr>
            <a:r>
              <a:rPr lang="en-US" dirty="0"/>
              <a:t>phrase, there is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obligatory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element </a:t>
            </a:r>
            <a:r>
              <a:rPr lang="en-US" dirty="0"/>
              <a:t>in each phrase.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essential element </a:t>
            </a:r>
            <a:r>
              <a:rPr lang="en-US" dirty="0" smtClean="0"/>
              <a:t>is the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dirty="0"/>
              <a:t> of the phrase.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39" y="3276600"/>
            <a:ext cx="7141611" cy="154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1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head of each phrase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determines its ‘projection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dirty="0"/>
              <a:t>into a larger phrasal constituent.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head of an NP is thus </a:t>
            </a:r>
            <a:r>
              <a:rPr lang="en-US" dirty="0" smtClean="0"/>
              <a:t>N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head of a VP </a:t>
            </a:r>
            <a:r>
              <a:rPr lang="en-US" dirty="0" smtClean="0"/>
              <a:t>is V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head of an AP is </a:t>
            </a:r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5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4.1.2 Notion of Head, Complements, and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of headedness plays an important role in the grammar. </a:t>
            </a:r>
            <a:endParaRPr lang="en-US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the </a:t>
            </a:r>
            <a:r>
              <a:rPr lang="en-US" dirty="0" smtClean="0"/>
              <a:t>verb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r>
              <a:rPr lang="en-US" dirty="0"/>
              <a:t>, functioning as the head of a VP, dictates what it must combine with – </a:t>
            </a:r>
            <a:r>
              <a:rPr lang="en-US" dirty="0" smtClean="0"/>
              <a:t>two complements, NP </a:t>
            </a:r>
            <a:r>
              <a:rPr lang="en-US" dirty="0"/>
              <a:t>and PP.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John </a:t>
            </a:r>
            <a:r>
              <a:rPr lang="en-US" dirty="0"/>
              <a:t>[put his gold under the bathtub].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8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1470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4 Head, Complements, and Modifiers</vt:lpstr>
      <vt:lpstr>4.1 Projections from Lexical Heads to Phrases</vt:lpstr>
      <vt:lpstr>4.1.1 Internal vs. External Syntax</vt:lpstr>
      <vt:lpstr>4.1.1 Internal vs. External Syntax</vt:lpstr>
      <vt:lpstr>4.1.1 Internal vs. External Syntax</vt:lpstr>
      <vt:lpstr>4.1.1 Internal vs. External Syntax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  <vt:lpstr>4.1.2 Notion of Head, Complements, and Modifiers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From Words to Major Phrase Types</dc:title>
  <dc:creator>AlGhamdi</dc:creator>
  <cp:lastModifiedBy>AlGhamdi</cp:lastModifiedBy>
  <cp:revision>64</cp:revision>
  <dcterms:created xsi:type="dcterms:W3CDTF">2016-03-26T13:33:04Z</dcterms:created>
  <dcterms:modified xsi:type="dcterms:W3CDTF">2016-12-13T14:55:45Z</dcterms:modified>
</cp:coreProperties>
</file>