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4"/>
  </p:sldMasterIdLst>
  <p:notesMasterIdLst>
    <p:notesMasterId r:id="rId57"/>
  </p:notesMasterIdLst>
  <p:sldIdLst>
    <p:sldId id="639" r:id="rId5"/>
    <p:sldId id="606" r:id="rId6"/>
    <p:sldId id="645" r:id="rId7"/>
    <p:sldId id="650" r:id="rId8"/>
    <p:sldId id="646" r:id="rId9"/>
    <p:sldId id="647" r:id="rId10"/>
    <p:sldId id="648" r:id="rId11"/>
    <p:sldId id="715" r:id="rId12"/>
    <p:sldId id="649" r:id="rId13"/>
    <p:sldId id="651" r:id="rId14"/>
    <p:sldId id="652" r:id="rId15"/>
    <p:sldId id="653" r:id="rId16"/>
    <p:sldId id="708" r:id="rId17"/>
    <p:sldId id="714" r:id="rId18"/>
    <p:sldId id="709" r:id="rId19"/>
    <p:sldId id="710" r:id="rId20"/>
    <p:sldId id="711" r:id="rId21"/>
    <p:sldId id="712" r:id="rId22"/>
    <p:sldId id="713" r:id="rId23"/>
    <p:sldId id="718" r:id="rId24"/>
    <p:sldId id="658" r:id="rId25"/>
    <p:sldId id="659" r:id="rId26"/>
    <p:sldId id="716" r:id="rId27"/>
    <p:sldId id="717" r:id="rId28"/>
    <p:sldId id="662" r:id="rId29"/>
    <p:sldId id="663" r:id="rId30"/>
    <p:sldId id="664" r:id="rId31"/>
    <p:sldId id="665" r:id="rId32"/>
    <p:sldId id="666" r:id="rId33"/>
    <p:sldId id="667" r:id="rId34"/>
    <p:sldId id="668" r:id="rId35"/>
    <p:sldId id="673" r:id="rId36"/>
    <p:sldId id="675" r:id="rId37"/>
    <p:sldId id="674" r:id="rId38"/>
    <p:sldId id="677" r:id="rId39"/>
    <p:sldId id="691" r:id="rId40"/>
    <p:sldId id="692" r:id="rId41"/>
    <p:sldId id="693" r:id="rId42"/>
    <p:sldId id="695" r:id="rId43"/>
    <p:sldId id="696" r:id="rId44"/>
    <p:sldId id="697" r:id="rId45"/>
    <p:sldId id="698" r:id="rId46"/>
    <p:sldId id="699" r:id="rId47"/>
    <p:sldId id="700" r:id="rId48"/>
    <p:sldId id="701" r:id="rId49"/>
    <p:sldId id="702" r:id="rId50"/>
    <p:sldId id="703" r:id="rId51"/>
    <p:sldId id="704" r:id="rId52"/>
    <p:sldId id="705" r:id="rId53"/>
    <p:sldId id="706" r:id="rId54"/>
    <p:sldId id="707" r:id="rId55"/>
    <p:sldId id="690"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6600CC"/>
    <a:srgbClr val="9933FF"/>
    <a:srgbClr val="FFCCFF"/>
    <a:srgbClr val="CC99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74"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54" y="28092"/>
    </p:cViewPr>
  </p:outlineViewPr>
  <p:notesTextViewPr>
    <p:cViewPr>
      <p:scale>
        <a:sx n="100" d="100"/>
        <a:sy n="100" d="100"/>
      </p:scale>
      <p:origin x="0" y="0"/>
    </p:cViewPr>
  </p:notesTextViewPr>
  <p:sorterViewPr>
    <p:cViewPr>
      <p:scale>
        <a:sx n="66" d="100"/>
        <a:sy n="66" d="100"/>
      </p:scale>
      <p:origin x="0" y="3744"/>
    </p:cViewPr>
  </p:sorterViewPr>
  <p:notesViewPr>
    <p:cSldViewPr>
      <p:cViewPr>
        <p:scale>
          <a:sx n="75" d="100"/>
          <a:sy n="75" d="100"/>
        </p:scale>
        <p:origin x="-1320" y="11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Times New Roman" charset="0"/>
              </a:defRPr>
            </a:lvl1pPr>
          </a:lstStyle>
          <a:p>
            <a:pPr>
              <a:defRPr/>
            </a:pPr>
            <a:fld id="{7E0EBEFC-0E05-4911-82AA-FB027C1B4821}" type="slidenum">
              <a:rPr lang="ar-SA"/>
              <a:pPr>
                <a:defRPr/>
              </a:pPr>
              <a:t>‹#›</a:t>
            </a:fld>
            <a:endParaRPr lang="en-US"/>
          </a:p>
        </p:txBody>
      </p:sp>
    </p:spTree>
    <p:extLst>
      <p:ext uri="{BB962C8B-B14F-4D97-AF65-F5344CB8AC3E}">
        <p14:creationId xmlns:p14="http://schemas.microsoft.com/office/powerpoint/2010/main" val="766878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F8D780B-C889-4F13-9178-4738C82F6D9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4D27A1-0654-4E98-92D9-512846085D8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5"/>
          <p:cNvSpPr>
            <a:spLocks noGrp="1"/>
          </p:cNvSpPr>
          <p:nvPr>
            <p:ph type="sldNum" sz="quarter" idx="12"/>
          </p:nvPr>
        </p:nvSpPr>
        <p:spPr/>
        <p:txBody>
          <a:bodyPr/>
          <a:lstStyle>
            <a:lvl1pPr>
              <a:defRPr/>
            </a:lvl1pPr>
          </a:lstStyle>
          <a:p>
            <a:pPr>
              <a:defRPr/>
            </a:pPr>
            <a:fld id="{43AD17A0-63CF-486C-BEED-B94D37BE6B1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6292AE-6C89-4573-BF11-8477FFCF349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B2C7466-C7AF-4FD9-80BE-06BA0BB98B11}"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7" name="Slide Number Placeholder 22"/>
          <p:cNvSpPr>
            <a:spLocks noGrp="1"/>
          </p:cNvSpPr>
          <p:nvPr>
            <p:ph type="sldNum" sz="quarter" idx="12"/>
          </p:nvPr>
        </p:nvSpPr>
        <p:spPr/>
        <p:txBody>
          <a:bodyPr/>
          <a:lstStyle>
            <a:lvl1pPr>
              <a:defRPr/>
            </a:lvl1pPr>
          </a:lstStyle>
          <a:p>
            <a:pPr>
              <a:defRPr/>
            </a:pPr>
            <a:fld id="{5120F055-CB69-44A4-90B2-CA6E17292ED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22"/>
          <p:cNvSpPr>
            <a:spLocks noGrp="1"/>
          </p:cNvSpPr>
          <p:nvPr>
            <p:ph type="sldNum" sz="quarter" idx="12"/>
          </p:nvPr>
        </p:nvSpPr>
        <p:spPr/>
        <p:txBody>
          <a:bodyPr/>
          <a:lstStyle>
            <a:lvl1pPr>
              <a:defRPr/>
            </a:lvl1pPr>
          </a:lstStyle>
          <a:p>
            <a:pPr>
              <a:defRPr/>
            </a:pPr>
            <a:fld id="{FD252F2D-A9BC-4E1B-A4A4-2046BB38880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4"/>
          <p:cNvSpPr>
            <a:spLocks noGrp="1"/>
          </p:cNvSpPr>
          <p:nvPr>
            <p:ph type="sldNum" sz="quarter" idx="12"/>
          </p:nvPr>
        </p:nvSpPr>
        <p:spPr/>
        <p:txBody>
          <a:bodyPr/>
          <a:lstStyle>
            <a:lvl1pPr>
              <a:defRPr/>
            </a:lvl1pPr>
          </a:lstStyle>
          <a:p>
            <a:pPr>
              <a:defRPr/>
            </a:pPr>
            <a:fld id="{48ACEFC2-A71A-4360-877F-C700F8224A2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3"/>
          <p:cNvSpPr>
            <a:spLocks noGrp="1"/>
          </p:cNvSpPr>
          <p:nvPr>
            <p:ph type="sldNum" sz="quarter" idx="12"/>
          </p:nvPr>
        </p:nvSpPr>
        <p:spPr/>
        <p:txBody>
          <a:bodyPr/>
          <a:lstStyle>
            <a:lvl1pPr>
              <a:defRPr/>
            </a:lvl1pPr>
          </a:lstStyle>
          <a:p>
            <a:pPr>
              <a:defRPr/>
            </a:pPr>
            <a:fld id="{4AE89BDA-A608-4029-AF9F-7141186B4FA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Times New Roman"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EADE75D2-B1C6-41EC-B792-C251D66D3692}"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5D73BFB6-7005-497E-A23F-640BCD6717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smtClean="0">
                <a:solidFill>
                  <a:schemeClr val="tx2"/>
                </a:solidFill>
                <a:latin typeface="Times New Roman" charset="0"/>
              </a:defRPr>
            </a:lvl1pPr>
          </a:lstStyle>
          <a:p>
            <a:pPr>
              <a:defRPr/>
            </a:pPr>
            <a:r>
              <a:rPr lang="en-US"/>
              <a:t>Lilac Safadi                                                                                                  Transaction Management</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Times New Roman" charset="0"/>
              </a:defRPr>
            </a:lvl1pPr>
          </a:lstStyle>
          <a:p>
            <a:pPr>
              <a:defRPr/>
            </a:pPr>
            <a:fld id="{99560643-97E0-406F-934A-993EF53EE711}" type="slidenum">
              <a:rPr lang="ar-SA"/>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2" r:id="rId4"/>
    <p:sldLayoutId id="2147483753" r:id="rId5"/>
    <p:sldLayoutId id="2147483757" r:id="rId6"/>
    <p:sldLayoutId id="2147483758" r:id="rId7"/>
    <p:sldLayoutId id="2147483759" r:id="rId8"/>
    <p:sldLayoutId id="2147483760" r:id="rId9"/>
    <p:sldLayoutId id="2147483754" r:id="rId10"/>
    <p:sldLayoutId id="2147483761" r:id="rId11"/>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eadsheets.about.com/od/pq/g/81018quickbar.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readsheets.about.com/od/glossary/g/90304_dialogbox.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xcel-easy.com/examples/pivot-chart.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MS </a:t>
            </a:r>
            <a:r>
              <a:rPr lang="en-US" dirty="0" smtClean="0"/>
              <a:t>Excel</a:t>
            </a:r>
            <a:r>
              <a:rPr lang="en-US" dirty="0" smtClean="0"/>
              <a:t/>
            </a:r>
            <a:br>
              <a:rPr lang="en-US" dirty="0" smtClean="0"/>
            </a:br>
            <a:endParaRPr lang="en-US" dirty="0" smtClean="0"/>
          </a:p>
        </p:txBody>
      </p:sp>
      <p:sp>
        <p:nvSpPr>
          <p:cNvPr id="3" name="Subtitle 2"/>
          <p:cNvSpPr>
            <a:spLocks noGrp="1"/>
          </p:cNvSpPr>
          <p:nvPr>
            <p:ph type="subTitle" idx="1"/>
          </p:nvPr>
        </p:nvSpPr>
        <p:spPr/>
        <p:txBody>
          <a:bodyPr>
            <a:normAutofit/>
          </a:bodyPr>
          <a:lstStyle/>
          <a:p>
            <a:pPr fontAlgn="auto">
              <a:spcAft>
                <a:spcPts val="0"/>
              </a:spcAft>
              <a:defRPr/>
            </a:pPr>
            <a:r>
              <a:rPr lang="en-US" dirty="0" smtClean="0"/>
              <a:t>Management Information Systems</a:t>
            </a:r>
          </a:p>
          <a:p>
            <a:pPr fontAlgn="auto">
              <a:spcAft>
                <a:spcPts val="0"/>
              </a:spcAft>
              <a:buFont typeface="Wingdings 3"/>
              <a:buNone/>
              <a:defRPr/>
            </a:pPr>
            <a:endParaRPr lang="en-US" dirty="0"/>
          </a:p>
        </p:txBody>
      </p:sp>
      <p:sp>
        <p:nvSpPr>
          <p:cNvPr id="922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834A00-55EE-4340-AC40-E0D4C1301D35}" type="slidenum">
              <a:rPr lang="ar-SA">
                <a:latin typeface="Times New Roman" pitchFamily="18" charset="0"/>
              </a:rPr>
              <a:pPr/>
              <a:t>1</a:t>
            </a:fld>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81000" indent="-381000">
              <a:lnSpc>
                <a:spcPct val="90000"/>
              </a:lnSpc>
              <a:spcBef>
                <a:spcPct val="20000"/>
              </a:spcBef>
              <a:defRPr/>
            </a:pPr>
            <a:r>
              <a:rPr lang="en-CA" sz="2000" b="1" dirty="0" smtClean="0">
                <a:latin typeface="Arial" charset="0"/>
              </a:rPr>
              <a:t>SUM - Excel function method:</a:t>
            </a:r>
            <a:endParaRPr lang="en-CA" sz="2000" b="1" dirty="0" smtClean="0">
              <a:latin typeface="Arial" charset="0"/>
              <a:hlinkClick r:id="rId2"/>
            </a:endParaRPr>
          </a:p>
          <a:p>
            <a:pPr marL="342900" indent="-342900">
              <a:buFont typeface="+mj-lt"/>
              <a:buAutoNum type="arabicPeriod"/>
              <a:defRPr/>
            </a:pPr>
            <a:r>
              <a:rPr lang="en-US" sz="2000" dirty="0" smtClean="0">
                <a:latin typeface="Arial" charset="0"/>
              </a:rPr>
              <a:t>Enter the following data into cells D1 to D6: 114, 165, 178, 143, 130, 165.</a:t>
            </a:r>
          </a:p>
          <a:p>
            <a:pPr marL="342900" indent="-342900">
              <a:buFont typeface="+mj-lt"/>
              <a:buAutoNum type="arabicPeriod"/>
              <a:defRPr/>
            </a:pPr>
            <a:r>
              <a:rPr lang="en-US" sz="2000" dirty="0" smtClean="0">
                <a:latin typeface="Arial" charset="0"/>
              </a:rPr>
              <a:t>Click on cell D7 - the location where the results will be displayed.</a:t>
            </a:r>
          </a:p>
          <a:p>
            <a:pPr marL="342900" indent="-342900">
              <a:buFont typeface="+mj-lt"/>
              <a:buAutoNum type="arabicPeriod"/>
              <a:defRPr/>
            </a:pPr>
            <a:r>
              <a:rPr lang="en-US" sz="2000" dirty="0" smtClean="0">
                <a:latin typeface="Arial" charset="0"/>
              </a:rPr>
              <a:t>Click on the Formulas tab of the ribbon menu.</a:t>
            </a:r>
          </a:p>
          <a:p>
            <a:pPr marL="342900" indent="-342900">
              <a:buFont typeface="+mj-lt"/>
              <a:buAutoNum type="arabicPeriod"/>
              <a:defRPr/>
            </a:pPr>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10</a:t>
            </a:fld>
            <a:endParaRPr lang="en-US"/>
          </a:p>
        </p:txBody>
      </p:sp>
      <p:pic>
        <p:nvPicPr>
          <p:cNvPr id="5" name="Picture 4" descr="pic8.gif"/>
          <p:cNvPicPr>
            <a:picLocks noChangeAspect="1"/>
          </p:cNvPicPr>
          <p:nvPr/>
        </p:nvPicPr>
        <p:blipFill>
          <a:blip r:embed="rId3" cstate="print"/>
          <a:srcRect/>
          <a:stretch>
            <a:fillRect/>
          </a:stretch>
        </p:blipFill>
        <p:spPr bwMode="auto">
          <a:xfrm>
            <a:off x="3275856" y="3717032"/>
            <a:ext cx="224628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Font typeface="+mj-lt"/>
              <a:buAutoNum type="arabicPeriod" startAt="4"/>
              <a:defRPr/>
            </a:pPr>
            <a:r>
              <a:rPr lang="en-US" sz="2000" dirty="0" smtClean="0">
                <a:latin typeface="Arial" charset="0"/>
              </a:rPr>
              <a:t>Choose Math &amp; Trig from the ribbon to open the function drop down list.</a:t>
            </a:r>
          </a:p>
          <a:p>
            <a:pPr marL="342900" indent="-342900">
              <a:buFont typeface="+mj-lt"/>
              <a:buAutoNum type="arabicPeriod" startAt="4"/>
              <a:defRPr/>
            </a:pPr>
            <a:r>
              <a:rPr lang="en-US" sz="2000" dirty="0" smtClean="0">
                <a:latin typeface="Arial" charset="0"/>
              </a:rPr>
              <a:t>Click on SUM in the list to bring up the function's dialog box.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11</a:t>
            </a:fld>
            <a:endParaRPr lang="en-US"/>
          </a:p>
        </p:txBody>
      </p:sp>
      <p:pic>
        <p:nvPicPr>
          <p:cNvPr id="5" name="Picture 2" descr="pic7.jpg"/>
          <p:cNvPicPr>
            <a:picLocks noChangeAspect="1"/>
          </p:cNvPicPr>
          <p:nvPr/>
        </p:nvPicPr>
        <p:blipFill>
          <a:blip r:embed="rId2" cstate="print"/>
          <a:srcRect/>
          <a:stretch>
            <a:fillRect/>
          </a:stretch>
        </p:blipFill>
        <p:spPr bwMode="auto">
          <a:xfrm>
            <a:off x="2103859" y="2564904"/>
            <a:ext cx="412432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Font typeface="+mj-lt"/>
              <a:buAutoNum type="arabicPeriod" startAt="6"/>
              <a:defRPr/>
            </a:pPr>
            <a:r>
              <a:rPr lang="en-US" sz="2000" dirty="0" smtClean="0">
                <a:latin typeface="Arial" charset="0"/>
              </a:rPr>
              <a:t>In the dialog box, click on the Number1 line    .</a:t>
            </a:r>
          </a:p>
          <a:p>
            <a:pPr marL="342900" indent="-342900">
              <a:buFont typeface="+mj-lt"/>
              <a:buAutoNum type="arabicPeriod" startAt="6"/>
              <a:defRPr/>
            </a:pPr>
            <a:r>
              <a:rPr lang="en-US" sz="2000" dirty="0" smtClean="0">
                <a:latin typeface="Arial" charset="0"/>
              </a:rPr>
              <a:t>Drag selected cells </a:t>
            </a:r>
            <a:r>
              <a:rPr lang="en-US" sz="2000" dirty="0" err="1" smtClean="0">
                <a:latin typeface="Arial" charset="0"/>
              </a:rPr>
              <a:t>D1</a:t>
            </a:r>
            <a:r>
              <a:rPr lang="en-US" sz="2000" dirty="0" smtClean="0">
                <a:latin typeface="Arial" charset="0"/>
              </a:rPr>
              <a:t> to D6 in the spreadsheet.</a:t>
            </a:r>
          </a:p>
          <a:p>
            <a:pPr marL="342900" indent="-342900">
              <a:buFont typeface="+mj-lt"/>
              <a:buAutoNum type="arabicPeriod" startAt="6"/>
              <a:defRPr/>
            </a:pPr>
            <a:r>
              <a:rPr lang="en-US" sz="2000" dirty="0" smtClean="0">
                <a:latin typeface="Arial" charset="0"/>
              </a:rPr>
              <a:t>Click OK.</a:t>
            </a:r>
          </a:p>
          <a:p>
            <a:pPr marL="342900" indent="-342900">
              <a:buFont typeface="+mj-lt"/>
              <a:buAutoNum type="arabicPeriod" startAt="6"/>
              <a:defRPr/>
            </a:pPr>
            <a:r>
              <a:rPr lang="en-US" sz="2000" dirty="0" smtClean="0">
                <a:latin typeface="Arial" charset="0"/>
              </a:rPr>
              <a:t>The answer 895 should appear in cell D7.</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12</a:t>
            </a:fld>
            <a:endParaRPr lang="en-US"/>
          </a:p>
        </p:txBody>
      </p:sp>
      <p:pic>
        <p:nvPicPr>
          <p:cNvPr id="5" name="Picture 4" descr="pic12.jpg"/>
          <p:cNvPicPr>
            <a:picLocks noChangeAspect="1"/>
          </p:cNvPicPr>
          <p:nvPr/>
        </p:nvPicPr>
        <p:blipFill>
          <a:blip r:embed="rId2" cstate="print"/>
          <a:stretch>
            <a:fillRect/>
          </a:stretch>
        </p:blipFill>
        <p:spPr>
          <a:xfrm>
            <a:off x="2915816" y="2780928"/>
            <a:ext cx="5764882" cy="3397696"/>
          </a:xfrm>
          <a:prstGeom prst="rect">
            <a:avLst/>
          </a:prstGeom>
        </p:spPr>
      </p:pic>
      <p:pic>
        <p:nvPicPr>
          <p:cNvPr id="6" name="Picture 7"/>
          <p:cNvPicPr>
            <a:picLocks noChangeAspect="1" noChangeArrowheads="1"/>
          </p:cNvPicPr>
          <p:nvPr/>
        </p:nvPicPr>
        <p:blipFill>
          <a:blip r:embed="rId3" cstate="print"/>
          <a:srcRect/>
          <a:stretch>
            <a:fillRect/>
          </a:stretch>
        </p:blipFill>
        <p:spPr bwMode="auto">
          <a:xfrm>
            <a:off x="5940152" y="1340768"/>
            <a:ext cx="228600" cy="18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SUMIF Function</a:t>
            </a:r>
            <a:endParaRPr lang="ar-SA" dirty="0"/>
          </a:p>
        </p:txBody>
      </p:sp>
      <p:sp>
        <p:nvSpPr>
          <p:cNvPr id="3" name="عنصر نائب للمحتوى 2"/>
          <p:cNvSpPr>
            <a:spLocks noGrp="1"/>
          </p:cNvSpPr>
          <p:nvPr>
            <p:ph sz="quarter" idx="1"/>
          </p:nvPr>
        </p:nvSpPr>
        <p:spPr/>
        <p:txBody>
          <a:bodyPr/>
          <a:lstStyle/>
          <a:p>
            <a:pPr marL="381000" indent="-381000">
              <a:lnSpc>
                <a:spcPct val="80000"/>
              </a:lnSpc>
            </a:pPr>
            <a:r>
              <a:rPr lang="en-US" sz="2400" b="1" dirty="0">
                <a:effectLst>
                  <a:outerShdw blurRad="38100" dist="38100" dir="2700000" algn="tl">
                    <a:srgbClr val="C0C0C0"/>
                  </a:outerShdw>
                </a:effectLst>
              </a:rPr>
              <a:t>SUMIF </a:t>
            </a:r>
            <a:r>
              <a:rPr lang="en-US" sz="2400" dirty="0">
                <a:effectLst>
                  <a:outerShdw blurRad="38100" dist="38100" dir="2700000" algn="tl">
                    <a:srgbClr val="C0C0C0"/>
                  </a:outerShdw>
                </a:effectLst>
              </a:rPr>
              <a:t>adds the cells specified by a given criteria.</a:t>
            </a:r>
            <a:endParaRPr lang="en-US" sz="2400" b="1" dirty="0">
              <a:effectLst>
                <a:outerShdw blurRad="38100" dist="38100" dir="2700000" algn="tl">
                  <a:srgbClr val="C0C0C0"/>
                </a:outerShdw>
              </a:effectLst>
            </a:endParaRPr>
          </a:p>
          <a:p>
            <a:pPr marL="381000" indent="-381000">
              <a:lnSpc>
                <a:spcPct val="80000"/>
              </a:lnSpc>
            </a:pPr>
            <a:r>
              <a:rPr lang="en-US" sz="2400" b="1" dirty="0">
                <a:effectLst>
                  <a:outerShdw blurRad="38100" dist="38100" dir="2700000" algn="tl">
                    <a:srgbClr val="C0C0C0"/>
                  </a:outerShdw>
                </a:effectLst>
              </a:rPr>
              <a:t>Syntax: </a:t>
            </a:r>
            <a:r>
              <a:rPr lang="en-US" sz="2400" b="1" dirty="0">
                <a:solidFill>
                  <a:srgbClr val="FF0066"/>
                </a:solidFill>
                <a:effectLst>
                  <a:outerShdw blurRad="38100" dist="38100" dir="2700000" algn="tl">
                    <a:srgbClr val="C0C0C0"/>
                  </a:outerShdw>
                </a:effectLst>
              </a:rPr>
              <a:t>=SUMIF</a:t>
            </a:r>
            <a:r>
              <a:rPr lang="en-US" sz="2400" dirty="0">
                <a:solidFill>
                  <a:srgbClr val="FF0066"/>
                </a:solidFill>
                <a:effectLst>
                  <a:outerShdw blurRad="38100" dist="38100" dir="2700000" algn="tl">
                    <a:srgbClr val="C0C0C0"/>
                  </a:outerShdw>
                </a:effectLst>
              </a:rPr>
              <a:t>(</a:t>
            </a:r>
            <a:r>
              <a:rPr lang="en-US" sz="2400" b="1" dirty="0" err="1">
                <a:solidFill>
                  <a:srgbClr val="FF0066"/>
                </a:solidFill>
                <a:effectLst>
                  <a:outerShdw blurRad="38100" dist="38100" dir="2700000" algn="tl">
                    <a:srgbClr val="C0C0C0"/>
                  </a:outerShdw>
                </a:effectLst>
              </a:rPr>
              <a:t>range</a:t>
            </a:r>
            <a:r>
              <a:rPr lang="en-US" sz="2400" dirty="0" err="1">
                <a:solidFill>
                  <a:srgbClr val="FF0066"/>
                </a:solidFill>
                <a:effectLst>
                  <a:outerShdw blurRad="38100" dist="38100" dir="2700000" algn="tl">
                    <a:srgbClr val="C0C0C0"/>
                  </a:outerShdw>
                </a:effectLst>
              </a:rPr>
              <a:t>,</a:t>
            </a:r>
            <a:r>
              <a:rPr lang="en-US" sz="2400" b="1" dirty="0" err="1">
                <a:solidFill>
                  <a:srgbClr val="FF0066"/>
                </a:solidFill>
                <a:effectLst>
                  <a:outerShdw blurRad="38100" dist="38100" dir="2700000" algn="tl">
                    <a:srgbClr val="C0C0C0"/>
                  </a:outerShdw>
                </a:effectLst>
              </a:rPr>
              <a:t>criteria</a:t>
            </a:r>
            <a:r>
              <a:rPr lang="en-US" sz="2400" dirty="0" err="1">
                <a:solidFill>
                  <a:srgbClr val="FF0066"/>
                </a:solidFill>
                <a:effectLst>
                  <a:outerShdw blurRad="38100" dist="38100" dir="2700000" algn="tl">
                    <a:srgbClr val="C0C0C0"/>
                  </a:outerShdw>
                </a:effectLst>
              </a:rPr>
              <a:t>,sum_range</a:t>
            </a:r>
            <a:r>
              <a:rPr lang="en-US" sz="2400" dirty="0">
                <a:solidFill>
                  <a:srgbClr val="FF0066"/>
                </a:solidFill>
                <a:effectLst>
                  <a:outerShdw blurRad="38100" dist="38100" dir="2700000" algn="tl">
                    <a:srgbClr val="C0C0C0"/>
                  </a:outerShdw>
                </a:effectLst>
              </a:rPr>
              <a:t>)</a:t>
            </a:r>
          </a:p>
          <a:p>
            <a:pPr marL="381000" indent="-381000">
              <a:lnSpc>
                <a:spcPct val="80000"/>
              </a:lnSpc>
            </a:pPr>
            <a:r>
              <a:rPr lang="en-US" sz="2400" dirty="0">
                <a:effectLst>
                  <a:outerShdw blurRad="38100" dist="38100" dir="2700000" algn="tl">
                    <a:srgbClr val="C0C0C0"/>
                  </a:outerShdw>
                </a:effectLst>
              </a:rPr>
              <a:t>Range    is the range of cells you want evaluated.</a:t>
            </a:r>
          </a:p>
          <a:p>
            <a:pPr marL="381000" indent="-381000">
              <a:lnSpc>
                <a:spcPct val="80000"/>
              </a:lnSpc>
            </a:pPr>
            <a:r>
              <a:rPr lang="en-US" sz="2400" dirty="0">
                <a:effectLst>
                  <a:outerShdw blurRad="38100" dist="38100" dir="2700000" algn="tl">
                    <a:srgbClr val="C0C0C0"/>
                  </a:outerShdw>
                </a:effectLst>
              </a:rPr>
              <a:t>Criteria    is the criteria in the form of a number, expression, or text that defines which cells will be added. For example, criteria can be expressed as 32, "32", "&gt;32", "apples".</a:t>
            </a:r>
          </a:p>
          <a:p>
            <a:pPr marL="381000" indent="-381000">
              <a:lnSpc>
                <a:spcPct val="80000"/>
              </a:lnSpc>
            </a:pP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are the actual cells to sum.</a:t>
            </a:r>
            <a:endParaRPr lang="en-US" sz="2400" b="1" dirty="0">
              <a:effectLst>
                <a:outerShdw blurRad="38100" dist="38100" dir="2700000" algn="tl">
                  <a:srgbClr val="C0C0C0"/>
                </a:outerShdw>
              </a:effectLst>
            </a:endParaRPr>
          </a:p>
          <a:p>
            <a:pPr marL="381000" indent="-381000">
              <a:lnSpc>
                <a:spcPct val="80000"/>
              </a:lnSpc>
            </a:pPr>
            <a:r>
              <a:rPr lang="en-US" sz="2400" b="1" dirty="0">
                <a:effectLst>
                  <a:outerShdw blurRad="38100" dist="38100" dir="2700000" algn="tl">
                    <a:srgbClr val="C0C0C0"/>
                  </a:outerShdw>
                </a:effectLst>
              </a:rPr>
              <a:t>Remarks</a:t>
            </a:r>
            <a:endParaRPr lang="en-US" sz="2400" dirty="0">
              <a:effectLst>
                <a:outerShdw blurRad="38100" dist="38100" dir="2700000" algn="tl">
                  <a:srgbClr val="C0C0C0"/>
                </a:outerShdw>
              </a:effectLst>
            </a:endParaRPr>
          </a:p>
          <a:p>
            <a:pPr marL="381000" indent="-381000">
              <a:lnSpc>
                <a:spcPct val="80000"/>
              </a:lnSpc>
            </a:pPr>
            <a:r>
              <a:rPr lang="en-US" sz="2400" dirty="0">
                <a:effectLst>
                  <a:outerShdw blurRad="38100" dist="38100" dir="2700000" algn="tl">
                    <a:srgbClr val="C0C0C0"/>
                  </a:outerShdw>
                </a:effectLst>
              </a:rPr>
              <a:t>The cells in </a:t>
            </a: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are summed only if their corresponding cells in range match the criteria.</a:t>
            </a:r>
          </a:p>
          <a:p>
            <a:pPr marL="381000" indent="-381000">
              <a:lnSpc>
                <a:spcPct val="80000"/>
              </a:lnSpc>
            </a:pPr>
            <a:r>
              <a:rPr lang="en-US" sz="2400" dirty="0">
                <a:effectLst>
                  <a:outerShdw blurRad="38100" dist="38100" dir="2700000" algn="tl">
                    <a:srgbClr val="C0C0C0"/>
                  </a:outerShdw>
                </a:effectLst>
              </a:rPr>
              <a:t>If </a:t>
            </a: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is omitted, the cells in range are summed</a:t>
            </a:r>
            <a:r>
              <a:rPr lang="en-US" sz="2800" dirty="0">
                <a:effectLst>
                  <a:outerShdw blurRad="38100" dist="38100" dir="2700000" algn="tl">
                    <a:srgbClr val="C0C0C0"/>
                  </a:outerShdw>
                </a:effectLst>
              </a:rPr>
              <a:t>.</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13</a:t>
            </a:fld>
            <a:endParaRPr lang="en-US"/>
          </a:p>
        </p:txBody>
      </p:sp>
    </p:spTree>
    <p:extLst>
      <p:ext uri="{BB962C8B-B14F-4D97-AF65-F5344CB8AC3E}">
        <p14:creationId xmlns:p14="http://schemas.microsoft.com/office/powerpoint/2010/main" val="251504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a:t>
            </a:r>
            <a:r>
              <a:rPr lang="en-US" dirty="0" err="1" smtClean="0"/>
              <a:t>Sumifs</a:t>
            </a:r>
            <a:r>
              <a:rPr lang="en-US" dirty="0" smtClean="0"/>
              <a:t> Function</a:t>
            </a:r>
            <a:endParaRPr lang="ar-SA" dirty="0"/>
          </a:p>
        </p:txBody>
      </p:sp>
      <p:sp>
        <p:nvSpPr>
          <p:cNvPr id="3" name="عنصر نائب للمحتوى 2"/>
          <p:cNvSpPr>
            <a:spLocks noGrp="1"/>
          </p:cNvSpPr>
          <p:nvPr>
            <p:ph sz="quarter" idx="1"/>
          </p:nvPr>
        </p:nvSpPr>
        <p:spPr/>
        <p:txBody>
          <a:bodyPr/>
          <a:lstStyle/>
          <a:p>
            <a:r>
              <a:rPr lang="en-US" dirty="0"/>
              <a:t>To sum cells based on multiple criteria </a:t>
            </a:r>
            <a:endParaRPr lang="en-US" dirty="0" smtClean="0"/>
          </a:p>
          <a:p>
            <a:pPr lvl="1"/>
            <a:r>
              <a:rPr lang="en-US" dirty="0" smtClean="0"/>
              <a:t>for </a:t>
            </a:r>
            <a:r>
              <a:rPr lang="en-US" dirty="0"/>
              <a:t>example</a:t>
            </a:r>
            <a:r>
              <a:rPr lang="en-US" dirty="0" smtClean="0"/>
              <a:t>,( </a:t>
            </a:r>
            <a:r>
              <a:rPr lang="en-US" dirty="0"/>
              <a:t>blue and green), use the following SUMIFS function (first argument is the </a:t>
            </a:r>
            <a:r>
              <a:rPr lang="en-US" dirty="0" smtClean="0"/>
              <a:t>range </a:t>
            </a:r>
            <a:r>
              <a:rPr lang="en-US" dirty="0"/>
              <a:t>to sum</a:t>
            </a:r>
            <a:r>
              <a:rPr lang="en-US" dirty="0" smtClean="0"/>
              <a:t>).</a:t>
            </a:r>
          </a:p>
          <a:p>
            <a:pPr lvl="1"/>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14</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852936"/>
            <a:ext cx="5752381" cy="2000000"/>
          </a:xfrm>
          <a:prstGeom prst="rect">
            <a:avLst/>
          </a:prstGeom>
        </p:spPr>
      </p:pic>
    </p:spTree>
    <p:extLst>
      <p:ext uri="{BB962C8B-B14F-4D97-AF65-F5344CB8AC3E}">
        <p14:creationId xmlns:p14="http://schemas.microsoft.com/office/powerpoint/2010/main" val="74666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tx1"/>
              </a:solidFill>
            </a:endParaRPr>
          </a:p>
        </p:txBody>
      </p:sp>
      <p:sp>
        <p:nvSpPr>
          <p:cNvPr id="3" name="عنصر نائب للمحتوى 2"/>
          <p:cNvSpPr>
            <a:spLocks noGrp="1"/>
          </p:cNvSpPr>
          <p:nvPr>
            <p:ph sz="quarter" idx="1"/>
          </p:nvPr>
        </p:nvSpPr>
        <p:spPr/>
        <p:txBody>
          <a:bodyPr/>
          <a:lstStyle/>
          <a:p>
            <a:r>
              <a:rPr lang="en-US" dirty="0"/>
              <a:t>Example for SUMIF </a:t>
            </a:r>
            <a:r>
              <a:rPr lang="en-US" dirty="0" smtClean="0"/>
              <a:t>Function</a:t>
            </a:r>
          </a:p>
          <a:p>
            <a:pPr lvl="1"/>
            <a:r>
              <a:rPr lang="en-US" dirty="0" smtClean="0"/>
              <a:t>Find </a:t>
            </a:r>
            <a:r>
              <a:rPr lang="en-US" dirty="0"/>
              <a:t>the total units sold in East Region</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Result =129</a:t>
            </a:r>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15</a:t>
            </a:fld>
            <a:endParaRPr lang="en-US"/>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2209800"/>
            <a:ext cx="5924550" cy="2438400"/>
          </a:xfrm>
          <a:prstGeom prst="rect">
            <a:avLst/>
          </a:prstGeom>
        </p:spPr>
      </p:pic>
    </p:spTree>
    <p:extLst>
      <p:ext uri="{BB962C8B-B14F-4D97-AF65-F5344CB8AC3E}">
        <p14:creationId xmlns:p14="http://schemas.microsoft.com/office/powerpoint/2010/main" val="112862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COUNT Function</a:t>
            </a:r>
            <a:endParaRPr lang="ar-SA" dirty="0"/>
          </a:p>
        </p:txBody>
      </p:sp>
      <p:sp>
        <p:nvSpPr>
          <p:cNvPr id="3" name="عنصر نائب للمحتوى 2"/>
          <p:cNvSpPr>
            <a:spLocks noGrp="1"/>
          </p:cNvSpPr>
          <p:nvPr>
            <p:ph sz="quarter" idx="1"/>
          </p:nvPr>
        </p:nvSpPr>
        <p:spPr/>
        <p:txBody>
          <a:bodyPr/>
          <a:lstStyle/>
          <a:p>
            <a:pPr marL="0" indent="0">
              <a:lnSpc>
                <a:spcPct val="90000"/>
              </a:lnSpc>
              <a:buNone/>
            </a:pPr>
            <a:r>
              <a:rPr lang="en-US" sz="2400" b="1" dirty="0"/>
              <a:t>Count</a:t>
            </a:r>
            <a:r>
              <a:rPr lang="en-US" sz="2400" dirty="0"/>
              <a:t> function is used to count numeric values.</a:t>
            </a:r>
          </a:p>
          <a:p>
            <a:pPr marL="381000" indent="-381000">
              <a:lnSpc>
                <a:spcPct val="90000"/>
              </a:lnSpc>
            </a:pPr>
            <a:r>
              <a:rPr lang="en-US" sz="2400" dirty="0"/>
              <a:t>Locate the pointer in the cell where you need to count a range of numeric values</a:t>
            </a:r>
          </a:p>
          <a:p>
            <a:pPr marL="381000" indent="-381000">
              <a:lnSpc>
                <a:spcPct val="90000"/>
              </a:lnSpc>
            </a:pPr>
            <a:r>
              <a:rPr lang="en-US" sz="2400" dirty="0"/>
              <a:t>Type </a:t>
            </a:r>
            <a:r>
              <a:rPr lang="en-US" sz="2400" b="1" dirty="0">
                <a:solidFill>
                  <a:srgbClr val="FF0066"/>
                </a:solidFill>
              </a:rPr>
              <a:t>=COUNT(</a:t>
            </a:r>
          </a:p>
          <a:p>
            <a:pPr marL="381000" indent="-381000">
              <a:lnSpc>
                <a:spcPct val="90000"/>
              </a:lnSpc>
            </a:pPr>
            <a:r>
              <a:rPr lang="en-US" sz="2400" dirty="0"/>
              <a:t>Select the range of numeric values either through pressing </a:t>
            </a:r>
            <a:r>
              <a:rPr lang="en-US" sz="2400" dirty="0" err="1"/>
              <a:t>Shift+Cursor</a:t>
            </a:r>
            <a:r>
              <a:rPr lang="en-US" sz="2400" dirty="0"/>
              <a:t> key or dragging the mouse pointer. Cell addresses of the selected range will be displayed as </a:t>
            </a:r>
            <a:r>
              <a:rPr lang="en-US" sz="2400" b="1" dirty="0">
                <a:solidFill>
                  <a:srgbClr val="FF0066"/>
                </a:solidFill>
              </a:rPr>
              <a:t>A3:C3</a:t>
            </a:r>
          </a:p>
          <a:p>
            <a:pPr marL="381000" indent="-381000">
              <a:lnSpc>
                <a:spcPct val="90000"/>
              </a:lnSpc>
            </a:pPr>
            <a:r>
              <a:rPr lang="en-US" sz="2400" dirty="0"/>
              <a:t>Type </a:t>
            </a:r>
            <a:r>
              <a:rPr lang="en-US" sz="2400" b="1" dirty="0">
                <a:solidFill>
                  <a:srgbClr val="FF0066"/>
                </a:solidFill>
              </a:rPr>
              <a:t>)</a:t>
            </a:r>
            <a:r>
              <a:rPr lang="en-US" sz="2400" dirty="0"/>
              <a:t> and press Enter key to complete the formula. Result is shown immediately after pressing the Enter key.</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16</a:t>
            </a:fld>
            <a:endParaRPr lang="en-US"/>
          </a:p>
        </p:txBody>
      </p:sp>
    </p:spTree>
    <p:extLst>
      <p:ext uri="{BB962C8B-B14F-4D97-AF65-F5344CB8AC3E}">
        <p14:creationId xmlns:p14="http://schemas.microsoft.com/office/powerpoint/2010/main" val="3372038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en-US" sz="2400" dirty="0"/>
              <a:t>count the number of cells that contain numbers, use the COUNT function</a:t>
            </a:r>
            <a:endParaRPr lang="ar-SA" sz="2400"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17</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809" y="2429000"/>
            <a:ext cx="3380247" cy="2000000"/>
          </a:xfrm>
          <a:prstGeom prst="rect">
            <a:avLst/>
          </a:prstGeom>
        </p:spPr>
      </p:pic>
    </p:spTree>
    <p:extLst>
      <p:ext uri="{BB962C8B-B14F-4D97-AF65-F5344CB8AC3E}">
        <p14:creationId xmlns:p14="http://schemas.microsoft.com/office/powerpoint/2010/main" val="329278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COUNTIF Function</a:t>
            </a:r>
            <a:endParaRPr lang="ar-SA" dirty="0"/>
          </a:p>
        </p:txBody>
      </p:sp>
      <p:sp>
        <p:nvSpPr>
          <p:cNvPr id="3" name="عنصر نائب للمحتوى 2"/>
          <p:cNvSpPr>
            <a:spLocks noGrp="1"/>
          </p:cNvSpPr>
          <p:nvPr>
            <p:ph sz="quarter" idx="1"/>
          </p:nvPr>
        </p:nvSpPr>
        <p:spPr/>
        <p:txBody>
          <a:bodyPr/>
          <a:lstStyle/>
          <a:p>
            <a:r>
              <a:rPr lang="en-US" sz="2000" dirty="0"/>
              <a:t>The </a:t>
            </a:r>
            <a:r>
              <a:rPr lang="en-US" sz="2000" b="1" dirty="0"/>
              <a:t>COUNTIF</a:t>
            </a:r>
            <a:r>
              <a:rPr lang="en-US" sz="2000" dirty="0"/>
              <a:t> function counts the number of cells within a range that meet the given criteria.</a:t>
            </a:r>
          </a:p>
          <a:p>
            <a:r>
              <a:rPr lang="en-US" sz="2000" dirty="0"/>
              <a:t>Syntax: COUNTIF(</a:t>
            </a:r>
            <a:r>
              <a:rPr lang="en-US" sz="2000" dirty="0" err="1"/>
              <a:t>range,criteria</a:t>
            </a:r>
            <a:r>
              <a:rPr lang="en-US" sz="2000" dirty="0"/>
              <a:t>)</a:t>
            </a:r>
          </a:p>
          <a:p>
            <a:r>
              <a:rPr lang="en-US" sz="2000" dirty="0"/>
              <a:t>Range    is the range of cells from which you want to count cells.</a:t>
            </a:r>
          </a:p>
          <a:p>
            <a:r>
              <a:rPr lang="en-US" sz="2000" dirty="0"/>
              <a:t>Criteria    is the criteria in the form of a number, expression, or text that defines which cells will be counted. For example, criteria can be expressed as 32, "32", "&gt;32", "apples".</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18</a:t>
            </a:fld>
            <a:endParaRPr lang="en-US"/>
          </a:p>
        </p:txBody>
      </p:sp>
      <p:pic>
        <p:nvPicPr>
          <p:cNvPr id="5" name="Picture 4"/>
          <p:cNvPicPr>
            <a:picLocks noChangeAspect="1" noChangeArrowheads="1"/>
          </p:cNvPicPr>
          <p:nvPr/>
        </p:nvPicPr>
        <p:blipFill>
          <a:blip r:embed="rId2" cstate="print"/>
          <a:srcRect/>
          <a:stretch>
            <a:fillRect/>
          </a:stretch>
        </p:blipFill>
        <p:spPr bwMode="auto">
          <a:xfrm>
            <a:off x="4067944" y="3409950"/>
            <a:ext cx="3590925" cy="200025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686944" y="5695950"/>
            <a:ext cx="2514600" cy="31432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6582544" y="5695950"/>
            <a:ext cx="2286000" cy="304800"/>
          </a:xfrm>
          <a:prstGeom prst="rect">
            <a:avLst/>
          </a:prstGeom>
          <a:noFill/>
          <a:ln w="9525">
            <a:noFill/>
            <a:miter lim="800000"/>
            <a:headEnd/>
            <a:tailEnd/>
          </a:ln>
        </p:spPr>
      </p:pic>
      <p:sp>
        <p:nvSpPr>
          <p:cNvPr id="8" name="Line 7"/>
          <p:cNvSpPr>
            <a:spLocks noChangeShapeType="1"/>
          </p:cNvSpPr>
          <p:nvPr/>
        </p:nvSpPr>
        <p:spPr bwMode="auto">
          <a:xfrm flipV="1">
            <a:off x="5287144" y="5314950"/>
            <a:ext cx="838200" cy="381000"/>
          </a:xfrm>
          <a:prstGeom prst="line">
            <a:avLst/>
          </a:prstGeom>
          <a:noFill/>
          <a:ln w="12700">
            <a:solidFill>
              <a:srgbClr val="FF0000"/>
            </a:solidFill>
            <a:round/>
            <a:headEnd/>
            <a:tailEnd type="triangle" w="med" len="med"/>
          </a:ln>
        </p:spPr>
        <p:txBody>
          <a:bodyPr/>
          <a:lstStyle/>
          <a:p>
            <a:endParaRPr lang="en-GB"/>
          </a:p>
        </p:txBody>
      </p:sp>
      <p:sp>
        <p:nvSpPr>
          <p:cNvPr id="9" name="Line 8"/>
          <p:cNvSpPr>
            <a:spLocks noChangeShapeType="1"/>
          </p:cNvSpPr>
          <p:nvPr/>
        </p:nvSpPr>
        <p:spPr bwMode="auto">
          <a:xfrm flipV="1">
            <a:off x="7268344" y="5314950"/>
            <a:ext cx="76200" cy="381000"/>
          </a:xfrm>
          <a:prstGeom prst="line">
            <a:avLst/>
          </a:prstGeom>
          <a:noFill/>
          <a:ln w="12700">
            <a:solidFill>
              <a:srgbClr val="FF0000"/>
            </a:solidFill>
            <a:round/>
            <a:headEnd/>
            <a:tailEnd type="triangle" w="med" len="med"/>
          </a:ln>
        </p:spPr>
        <p:txBody>
          <a:bodyPr/>
          <a:lstStyle/>
          <a:p>
            <a:endParaRPr lang="en-GB"/>
          </a:p>
        </p:txBody>
      </p:sp>
    </p:spTree>
    <p:extLst>
      <p:ext uri="{BB962C8B-B14F-4D97-AF65-F5344CB8AC3E}">
        <p14:creationId xmlns:p14="http://schemas.microsoft.com/office/powerpoint/2010/main" val="61545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COUNTIFS Function</a:t>
            </a:r>
            <a:endParaRPr lang="ar-SA" dirty="0"/>
          </a:p>
        </p:txBody>
      </p:sp>
      <p:sp>
        <p:nvSpPr>
          <p:cNvPr id="3" name="عنصر نائب للمحتوى 2"/>
          <p:cNvSpPr>
            <a:spLocks noGrp="1"/>
          </p:cNvSpPr>
          <p:nvPr>
            <p:ph sz="quarter" idx="1"/>
          </p:nvPr>
        </p:nvSpPr>
        <p:spPr/>
        <p:txBody>
          <a:bodyPr/>
          <a:lstStyle/>
          <a:p>
            <a:r>
              <a:rPr lang="en-US" dirty="0" smtClean="0"/>
              <a:t>To </a:t>
            </a:r>
            <a:r>
              <a:rPr lang="en-US" dirty="0"/>
              <a:t>count cells based on multiple criteria </a:t>
            </a:r>
            <a:endParaRPr lang="en-US" dirty="0" smtClean="0"/>
          </a:p>
          <a:p>
            <a:pPr lvl="1"/>
            <a:r>
              <a:rPr lang="en-US" dirty="0" smtClean="0"/>
              <a:t>For </a:t>
            </a:r>
            <a:r>
              <a:rPr lang="en-US" dirty="0"/>
              <a:t>example</a:t>
            </a:r>
            <a:r>
              <a:rPr lang="en-US" dirty="0" smtClean="0"/>
              <a:t>,( </a:t>
            </a:r>
            <a:r>
              <a:rPr lang="en-US" dirty="0"/>
              <a:t>green and higher than 9), use the following COUNTIFS function</a:t>
            </a:r>
            <a:r>
              <a:rPr lang="en-US" dirty="0" smtClean="0"/>
              <a:t>.</a:t>
            </a:r>
          </a:p>
          <a:p>
            <a:pPr lvl="1"/>
            <a:endParaRPr lang="en-US" dirty="0"/>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19</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190" y="2780928"/>
            <a:ext cx="5752381" cy="2000000"/>
          </a:xfrm>
          <a:prstGeom prst="rect">
            <a:avLst/>
          </a:prstGeom>
        </p:spPr>
      </p:pic>
    </p:spTree>
    <p:extLst>
      <p:ext uri="{BB962C8B-B14F-4D97-AF65-F5344CB8AC3E}">
        <p14:creationId xmlns:p14="http://schemas.microsoft.com/office/powerpoint/2010/main" val="407179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Contents</a:t>
            </a:r>
            <a:endParaRPr lang="en-US" dirty="0" smtClean="0"/>
          </a:p>
        </p:txBody>
      </p:sp>
      <p:sp>
        <p:nvSpPr>
          <p:cNvPr id="102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523936-91F2-4EE9-8809-663DA520273D}" type="slidenum">
              <a:rPr lang="ar-SA">
                <a:latin typeface="Times New Roman" pitchFamily="18" charset="0"/>
              </a:rPr>
              <a:pPr/>
              <a:t>2</a:t>
            </a:fld>
            <a:endParaRPr lang="en-US">
              <a:latin typeface="Times New Roman" pitchFamily="18" charset="0"/>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en-CA" dirty="0" smtClean="0"/>
              <a:t>Functions</a:t>
            </a:r>
          </a:p>
          <a:p>
            <a:pPr marL="274320" lvl="0" indent="-274320" fontAlgn="auto">
              <a:spcAft>
                <a:spcPts val="0"/>
              </a:spcAft>
              <a:buFont typeface="Wingdings 3"/>
              <a:buChar char=""/>
              <a:defRPr/>
            </a:pPr>
            <a:r>
              <a:rPr lang="en-US" dirty="0"/>
              <a:t>IF Function and nested IF</a:t>
            </a:r>
          </a:p>
          <a:p>
            <a:pPr marL="274320" indent="-274320" fontAlgn="auto">
              <a:spcAft>
                <a:spcPts val="0"/>
              </a:spcAft>
              <a:buFont typeface="Wingdings 3"/>
              <a:buChar char=""/>
              <a:defRPr/>
            </a:pPr>
            <a:r>
              <a:rPr lang="en-US" dirty="0" smtClean="0"/>
              <a:t>Sorting </a:t>
            </a:r>
            <a:r>
              <a:rPr lang="en-US" dirty="0" smtClean="0"/>
              <a:t>Data.</a:t>
            </a:r>
          </a:p>
          <a:p>
            <a:pPr marL="274320" indent="-274320" fontAlgn="auto">
              <a:spcAft>
                <a:spcPts val="0"/>
              </a:spcAft>
              <a:buFont typeface="Wingdings 3"/>
              <a:buChar char=""/>
              <a:defRPr/>
            </a:pPr>
            <a:r>
              <a:rPr lang="en-US" dirty="0" smtClean="0"/>
              <a:t>Filtering Data.</a:t>
            </a:r>
          </a:p>
          <a:p>
            <a:pPr marL="274320" indent="-274320" fontAlgn="auto">
              <a:spcAft>
                <a:spcPts val="0"/>
              </a:spcAft>
              <a:buFont typeface="Wingdings 3"/>
              <a:buChar char=""/>
              <a:defRPr/>
            </a:pPr>
            <a:r>
              <a:rPr lang="en-US" dirty="0" smtClean="0"/>
              <a:t>Data Form.</a:t>
            </a:r>
          </a:p>
          <a:p>
            <a:pPr marL="274320" indent="-274320" fontAlgn="auto">
              <a:spcAft>
                <a:spcPts val="0"/>
              </a:spcAft>
              <a:buFont typeface="Wingdings 3"/>
              <a:buChar char=""/>
              <a:defRPr/>
            </a:pPr>
            <a:r>
              <a:rPr lang="en-US" dirty="0" smtClean="0"/>
              <a:t>Data Validation</a:t>
            </a:r>
            <a:r>
              <a:rPr lang="en-US" dirty="0" smtClean="0"/>
              <a:t>.</a:t>
            </a:r>
          </a:p>
          <a:p>
            <a:pPr marL="274320" indent="-274320" fontAlgn="auto">
              <a:spcAft>
                <a:spcPts val="0"/>
              </a:spcAft>
              <a:buFont typeface="Wingdings 3"/>
              <a:buChar char=""/>
              <a:defRPr/>
            </a:pPr>
            <a:r>
              <a:rPr lang="en-US" dirty="0" smtClean="0"/>
              <a:t>Pivot </a:t>
            </a:r>
            <a:r>
              <a:rPr lang="en-US" dirty="0" smtClean="0"/>
              <a:t>Tables</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CA"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en-US" dirty="0"/>
              <a:t>COUNTA Counts the number of cells in a range that are not empty</a:t>
            </a:r>
          </a:p>
          <a:p>
            <a:r>
              <a:rPr lang="en-US" dirty="0"/>
              <a:t>COUNTBLANK Counts the number of cells in a range that are empty</a:t>
            </a:r>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20</a:t>
            </a:fld>
            <a:endParaRPr lang="en-US"/>
          </a:p>
        </p:txBody>
      </p:sp>
    </p:spTree>
    <p:extLst>
      <p:ext uri="{BB962C8B-B14F-4D97-AF65-F5344CB8AC3E}">
        <p14:creationId xmlns:p14="http://schemas.microsoft.com/office/powerpoint/2010/main" val="303123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 </a:t>
            </a:r>
            <a:r>
              <a:rPr lang="en-CA" sz="2800" i="1" dirty="0" smtClean="0"/>
              <a:t>(cont)</a:t>
            </a:r>
            <a:endParaRPr lang="en-US" sz="2800" i="1" dirty="0" smtClean="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Logical Functions</a:t>
            </a:r>
          </a:p>
          <a:p>
            <a:r>
              <a:rPr lang="en-CA" sz="2000" dirty="0" smtClean="0">
                <a:latin typeface="Arial" charset="0"/>
                <a:hlinkClick r:id="rId2"/>
              </a:rPr>
              <a:t>IF</a:t>
            </a:r>
            <a:r>
              <a:rPr lang="en-CA" sz="2000" dirty="0" smtClean="0">
                <a:latin typeface="Arial" charset="0"/>
              </a:rPr>
              <a:t> - a decision making function used to determine the truth value for a condition.</a:t>
            </a:r>
          </a:p>
          <a:p>
            <a:pPr lvl="1"/>
            <a:endParaRPr lang="en-CA" sz="2000" dirty="0" smtClean="0">
              <a:solidFill>
                <a:schemeClr val="tx1"/>
              </a:solidFill>
              <a:latin typeface="Arial" charset="0"/>
            </a:endParaRPr>
          </a:p>
          <a:p>
            <a:pPr lvl="1"/>
            <a:r>
              <a:rPr lang="en-CA" sz="2000" dirty="0" smtClean="0">
                <a:solidFill>
                  <a:schemeClr val="tx1"/>
                </a:solidFill>
                <a:latin typeface="Arial" charset="0"/>
              </a:rPr>
              <a:t>AND - determines the truth value for a group of</a:t>
            </a:r>
            <a:br>
              <a:rPr lang="en-CA" sz="2000" dirty="0" smtClean="0">
                <a:solidFill>
                  <a:schemeClr val="tx1"/>
                </a:solidFill>
                <a:latin typeface="Arial" charset="0"/>
              </a:rPr>
            </a:br>
            <a:r>
              <a:rPr lang="en-CA" sz="2000" dirty="0" smtClean="0">
                <a:solidFill>
                  <a:schemeClr val="tx1"/>
                </a:solidFill>
                <a:latin typeface="Arial" charset="0"/>
              </a:rPr>
              <a:t>arguments as a whole (all must be true to be true)</a:t>
            </a:r>
          </a:p>
          <a:p>
            <a:pPr lvl="1"/>
            <a:endParaRPr lang="en-CA" sz="2000" dirty="0" smtClean="0">
              <a:solidFill>
                <a:schemeClr val="tx1"/>
              </a:solidFill>
              <a:latin typeface="Arial" charset="0"/>
            </a:endParaRPr>
          </a:p>
          <a:p>
            <a:pPr lvl="1"/>
            <a:r>
              <a:rPr lang="en-CA" sz="2000" dirty="0" smtClean="0">
                <a:solidFill>
                  <a:schemeClr val="tx1"/>
                </a:solidFill>
                <a:latin typeface="Arial" charset="0"/>
              </a:rPr>
              <a:t>OR - determines the truth value for a group of</a:t>
            </a:r>
            <a:br>
              <a:rPr lang="en-CA" sz="2000" dirty="0" smtClean="0">
                <a:solidFill>
                  <a:schemeClr val="tx1"/>
                </a:solidFill>
                <a:latin typeface="Arial" charset="0"/>
              </a:rPr>
            </a:br>
            <a:r>
              <a:rPr lang="en-CA" sz="2000" dirty="0" smtClean="0">
                <a:solidFill>
                  <a:schemeClr val="tx1"/>
                </a:solidFill>
                <a:latin typeface="Arial" charset="0"/>
              </a:rPr>
              <a:t>arguments separately (only one must be true)</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IF Function</a:t>
            </a:r>
            <a:endParaRPr lang="en-US" dirty="0"/>
          </a:p>
        </p:txBody>
      </p:sp>
      <p:sp>
        <p:nvSpPr>
          <p:cNvPr id="3" name="Content Placeholder 2"/>
          <p:cNvSpPr>
            <a:spLocks noGrp="1"/>
          </p:cNvSpPr>
          <p:nvPr>
            <p:ph sz="quarter" idx="1"/>
          </p:nvPr>
        </p:nvSpPr>
        <p:spPr/>
        <p:txBody>
          <a:bodyPr/>
          <a:lstStyle/>
          <a:p>
            <a:pPr marL="381000" indent="-381000">
              <a:lnSpc>
                <a:spcPct val="90000"/>
              </a:lnSpc>
              <a:buFontTx/>
              <a:buNone/>
            </a:pPr>
            <a:r>
              <a:rPr lang="en-US" sz="2400" b="1" dirty="0"/>
              <a:t>IF</a:t>
            </a:r>
            <a:r>
              <a:rPr lang="en-US" sz="2400" dirty="0"/>
              <a:t> checks whether a condition is met, and returns one value if TRUE, and another value if FALSE</a:t>
            </a:r>
          </a:p>
          <a:p>
            <a:pPr marL="381000" indent="-381000">
              <a:lnSpc>
                <a:spcPct val="90000"/>
              </a:lnSpc>
              <a:buFontTx/>
              <a:buNone/>
            </a:pPr>
            <a:r>
              <a:rPr lang="en-US" sz="2400" dirty="0"/>
              <a:t>General form: </a:t>
            </a:r>
          </a:p>
          <a:p>
            <a:pPr marL="381000" indent="-381000">
              <a:lnSpc>
                <a:spcPct val="90000"/>
              </a:lnSpc>
              <a:buFontTx/>
              <a:buNone/>
            </a:pPr>
            <a:r>
              <a:rPr lang="en-US" sz="2400" dirty="0">
                <a:solidFill>
                  <a:srgbClr val="FF0000"/>
                </a:solidFill>
              </a:rPr>
              <a:t>=IF(</a:t>
            </a:r>
            <a:r>
              <a:rPr lang="en-US" sz="2400" dirty="0" err="1">
                <a:solidFill>
                  <a:srgbClr val="FF0000"/>
                </a:solidFill>
              </a:rPr>
              <a:t>logical_test</a:t>
            </a:r>
            <a:r>
              <a:rPr lang="en-US" sz="2400" dirty="0">
                <a:solidFill>
                  <a:srgbClr val="FF0000"/>
                </a:solidFill>
              </a:rPr>
              <a:t>, </a:t>
            </a:r>
            <a:r>
              <a:rPr lang="en-US" sz="2400" dirty="0" err="1">
                <a:solidFill>
                  <a:srgbClr val="FF0000"/>
                </a:solidFill>
              </a:rPr>
              <a:t>value_if_true</a:t>
            </a:r>
            <a:r>
              <a:rPr lang="en-US" sz="2400" dirty="0">
                <a:solidFill>
                  <a:srgbClr val="FF0000"/>
                </a:solidFill>
              </a:rPr>
              <a:t>, </a:t>
            </a:r>
            <a:r>
              <a:rPr lang="en-US" sz="2400" dirty="0" err="1">
                <a:solidFill>
                  <a:srgbClr val="FF0000"/>
                </a:solidFill>
              </a:rPr>
              <a:t>value_if_false</a:t>
            </a:r>
            <a:r>
              <a:rPr lang="en-US" sz="2400" dirty="0">
                <a:solidFill>
                  <a:srgbClr val="FF0000"/>
                </a:solidFill>
              </a:rPr>
              <a:t>)</a:t>
            </a:r>
          </a:p>
          <a:p>
            <a:pPr marL="381000" indent="-381000">
              <a:lnSpc>
                <a:spcPct val="90000"/>
              </a:lnSpc>
            </a:pPr>
            <a:r>
              <a:rPr lang="en-US" sz="2400" dirty="0"/>
              <a:t>Locate the pointer in the cell where IF function is required.</a:t>
            </a:r>
          </a:p>
          <a:p>
            <a:pPr marL="381000" indent="-381000">
              <a:lnSpc>
                <a:spcPct val="90000"/>
              </a:lnSpc>
            </a:pPr>
            <a:r>
              <a:rPr lang="en-US" sz="2400" dirty="0"/>
              <a:t>Type </a:t>
            </a:r>
            <a:r>
              <a:rPr lang="en-US" sz="2400" dirty="0">
                <a:solidFill>
                  <a:srgbClr val="FF0000"/>
                </a:solidFill>
              </a:rPr>
              <a:t>=IF(D5&gt;=60,"Pass","Fail")</a:t>
            </a:r>
          </a:p>
          <a:p>
            <a:pPr marL="381000" indent="-381000">
              <a:lnSpc>
                <a:spcPct val="90000"/>
              </a:lnSpc>
            </a:pPr>
            <a:r>
              <a:rPr lang="en-US" sz="2400" dirty="0"/>
              <a:t>D5 is the cell address whose value is compared with 50. If its value is greater than or equal to 50, the Pass is displayed otherwise Fail is displayed.</a:t>
            </a:r>
            <a:endParaRPr lang="en-US" sz="2400" b="1" dirty="0">
              <a:solidFill>
                <a:srgbClr val="FF0066"/>
              </a:solidFill>
            </a:endParaRP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Nested </a:t>
            </a:r>
            <a:r>
              <a:rPr lang="en-US" dirty="0" smtClean="0"/>
              <a:t>IF</a:t>
            </a:r>
            <a:endParaRPr lang="ar-SA" dirty="0"/>
          </a:p>
        </p:txBody>
      </p:sp>
      <p:sp>
        <p:nvSpPr>
          <p:cNvPr id="3" name="عنصر نائب للمحتوى 2"/>
          <p:cNvSpPr>
            <a:spLocks noGrp="1"/>
          </p:cNvSpPr>
          <p:nvPr>
            <p:ph sz="quarter" idx="1"/>
          </p:nvPr>
        </p:nvSpPr>
        <p:spPr/>
        <p:txBody>
          <a:bodyPr/>
          <a:lstStyle/>
          <a:p>
            <a:r>
              <a:rPr lang="en-US" sz="2400" dirty="0"/>
              <a:t>The </a:t>
            </a:r>
            <a:r>
              <a:rPr lang="en-US" sz="2400" b="1" dirty="0"/>
              <a:t>IF function</a:t>
            </a:r>
            <a:r>
              <a:rPr lang="en-US" sz="2400" dirty="0"/>
              <a:t> can be </a:t>
            </a:r>
            <a:r>
              <a:rPr lang="en-US" sz="2400" b="1" dirty="0"/>
              <a:t>nested</a:t>
            </a:r>
            <a:r>
              <a:rPr lang="en-US" sz="2400" dirty="0"/>
              <a:t>, when you have multiple conditions to meet. The FALSE value is being replaced by another If function to make a further test</a:t>
            </a:r>
            <a:endParaRPr lang="en-US" sz="2400" dirty="0" smtClean="0"/>
          </a:p>
          <a:p>
            <a:r>
              <a:rPr lang="en-US" dirty="0" smtClean="0"/>
              <a:t>Syntax =</a:t>
            </a:r>
            <a:r>
              <a:rPr lang="en-US" sz="2000" dirty="0"/>
              <a:t>IF(</a:t>
            </a:r>
            <a:r>
              <a:rPr lang="en-US" sz="2000" dirty="0"/>
              <a:t>Condition_1</a:t>
            </a:r>
            <a:r>
              <a:rPr lang="en-US" sz="2000" dirty="0"/>
              <a:t>,</a:t>
            </a:r>
            <a:r>
              <a:rPr lang="en-US" sz="2000" dirty="0">
                <a:solidFill>
                  <a:srgbClr val="00B0F0"/>
                </a:solidFill>
              </a:rPr>
              <a:t>Value_if_True_1</a:t>
            </a:r>
            <a:r>
              <a:rPr lang="en-US" sz="2000" dirty="0"/>
              <a:t>,IF(</a:t>
            </a:r>
            <a:r>
              <a:rPr lang="en-US" sz="2000" dirty="0"/>
              <a:t>Condition_2</a:t>
            </a:r>
            <a:r>
              <a:rPr lang="en-US" sz="2000" dirty="0"/>
              <a:t>,</a:t>
            </a:r>
            <a:r>
              <a:rPr lang="en-US" sz="2000" dirty="0">
                <a:solidFill>
                  <a:srgbClr val="00B0F0"/>
                </a:solidFill>
              </a:rPr>
              <a:t>Value_if_True_2</a:t>
            </a:r>
            <a:r>
              <a:rPr lang="en-US" sz="2000" dirty="0"/>
              <a:t>,</a:t>
            </a:r>
            <a:r>
              <a:rPr lang="en-US" sz="2000" dirty="0">
                <a:solidFill>
                  <a:srgbClr val="FF0000"/>
                </a:solidFill>
              </a:rPr>
              <a:t>Value_if_False_2</a:t>
            </a:r>
            <a:r>
              <a:rPr lang="en-US" sz="2000" dirty="0" smtClean="0"/>
              <a:t>))</a:t>
            </a:r>
          </a:p>
          <a:p>
            <a:r>
              <a:rPr lang="en-US" sz="2000" dirty="0" smtClean="0"/>
              <a:t>EXAMPLE : </a:t>
            </a:r>
          </a:p>
          <a:p>
            <a:r>
              <a:rPr lang="en-US" sz="2000" dirty="0" smtClean="0"/>
              <a:t>If </a:t>
            </a:r>
            <a:r>
              <a:rPr lang="en-US" sz="2000" dirty="0"/>
              <a:t>cell A1 equals 1, the function returns </a:t>
            </a:r>
            <a:r>
              <a:rPr lang="en-US" sz="2000" dirty="0" smtClean="0"/>
              <a:t>Bad</a:t>
            </a:r>
          </a:p>
          <a:p>
            <a:r>
              <a:rPr lang="en-US" sz="2000" dirty="0"/>
              <a:t>If cell A1 equals 2, the function returns </a:t>
            </a:r>
            <a:r>
              <a:rPr lang="en-US" sz="2000" dirty="0" smtClean="0"/>
              <a:t>Good</a:t>
            </a:r>
          </a:p>
          <a:p>
            <a:r>
              <a:rPr lang="en-US" sz="2000" dirty="0"/>
              <a:t>If cell A1 equals 3, the function returns </a:t>
            </a:r>
            <a:r>
              <a:rPr lang="en-US" sz="2000" dirty="0" smtClean="0"/>
              <a:t>Excellent</a:t>
            </a:r>
          </a:p>
          <a:p>
            <a:r>
              <a:rPr lang="en-US" sz="2000" dirty="0"/>
              <a:t>If cell A1 equals another value, the function returns No Valid Score</a:t>
            </a:r>
            <a:endParaRPr lang="en-US" sz="2000" dirty="0" smtClean="0"/>
          </a:p>
          <a:p>
            <a:endParaRPr lang="en-US" sz="2000" dirty="0" smtClean="0"/>
          </a:p>
          <a:p>
            <a:endParaRPr lang="en-US" sz="2000" dirty="0"/>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23</a:t>
            </a:fld>
            <a:endParaRPr lang="en-US"/>
          </a:p>
        </p:txBody>
      </p:sp>
    </p:spTree>
    <p:extLst>
      <p:ext uri="{BB962C8B-B14F-4D97-AF65-F5344CB8AC3E}">
        <p14:creationId xmlns:p14="http://schemas.microsoft.com/office/powerpoint/2010/main" val="198469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1340768"/>
            <a:ext cx="5752381" cy="1047619"/>
          </a:xfrm>
        </p:spPr>
      </p:pic>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24</a:t>
            </a:fld>
            <a:endParaRPr lang="en-US"/>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809" y="2564904"/>
            <a:ext cx="5752381" cy="1047619"/>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809" y="3501008"/>
            <a:ext cx="5752381" cy="1047619"/>
          </a:xfrm>
          <a:prstGeom prst="rect">
            <a:avLst/>
          </a:prstGeom>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051" y="4797152"/>
            <a:ext cx="5752381" cy="1047619"/>
          </a:xfrm>
          <a:prstGeom prst="rect">
            <a:avLst/>
          </a:prstGeom>
        </p:spPr>
      </p:pic>
    </p:spTree>
    <p:extLst>
      <p:ext uri="{BB962C8B-B14F-4D97-AF65-F5344CB8AC3E}">
        <p14:creationId xmlns:p14="http://schemas.microsoft.com/office/powerpoint/2010/main" val="156708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Data</a:t>
            </a:r>
          </a:p>
        </p:txBody>
      </p:sp>
      <p:sp>
        <p:nvSpPr>
          <p:cNvPr id="3" name="Content Placeholder 2"/>
          <p:cNvSpPr>
            <a:spLocks noGrp="1"/>
          </p:cNvSpPr>
          <p:nvPr>
            <p:ph sz="quarter" idx="1"/>
          </p:nvPr>
        </p:nvSpPr>
        <p:spPr/>
        <p:txBody>
          <a:bodyPr/>
          <a:lstStyle/>
          <a:p>
            <a:pPr marL="381000" indent="-381000" eaLnBrk="1" hangingPunct="1">
              <a:lnSpc>
                <a:spcPct val="90000"/>
              </a:lnSpc>
              <a:buFontTx/>
              <a:buNone/>
            </a:pPr>
            <a:r>
              <a:rPr lang="en-US" sz="2000" dirty="0" smtClean="0">
                <a:latin typeface="Arial" charset="0"/>
                <a:hlinkClick r:id="rId2"/>
              </a:rPr>
              <a:t>Sorting data </a:t>
            </a:r>
            <a:r>
              <a:rPr lang="en-US" sz="2000" dirty="0" smtClean="0">
                <a:latin typeface="Arial" charset="0"/>
              </a:rPr>
              <a:t>means rearranging records in ascending or descending order based on any Field / Column</a:t>
            </a:r>
          </a:p>
          <a:p>
            <a:pPr marL="381000" indent="-381000" eaLnBrk="1" hangingPunct="1">
              <a:lnSpc>
                <a:spcPct val="90000"/>
              </a:lnSpc>
              <a:buFontTx/>
              <a:buNone/>
            </a:pPr>
            <a:endParaRPr lang="en-US" sz="2000" dirty="0" smtClean="0">
              <a:latin typeface="Arial" charset="0"/>
            </a:endParaRPr>
          </a:p>
          <a:p>
            <a:pPr marL="381000" indent="-381000" eaLnBrk="1" hangingPunct="1">
              <a:lnSpc>
                <a:spcPct val="90000"/>
              </a:lnSpc>
            </a:pPr>
            <a:r>
              <a:rPr lang="en-US" sz="2000" dirty="0" smtClean="0">
                <a:latin typeface="Arial" charset="0"/>
              </a:rPr>
              <a:t>TO sort the data do the two steps:</a:t>
            </a:r>
          </a:p>
          <a:p>
            <a:pPr marL="655638" lvl="1" indent="-381000">
              <a:lnSpc>
                <a:spcPct val="90000"/>
              </a:lnSpc>
            </a:pPr>
            <a:r>
              <a:rPr lang="en-US" sz="2000" dirty="0" smtClean="0">
                <a:solidFill>
                  <a:schemeClr val="tx1"/>
                </a:solidFill>
                <a:latin typeface="Arial" charset="0"/>
              </a:rPr>
              <a:t>select data in worksheet to be sorted.</a:t>
            </a:r>
          </a:p>
          <a:p>
            <a:pPr marL="655638" lvl="1" indent="-381000">
              <a:lnSpc>
                <a:spcPct val="90000"/>
              </a:lnSpc>
            </a:pPr>
            <a:r>
              <a:rPr lang="en-US" sz="2000" dirty="0" smtClean="0">
                <a:solidFill>
                  <a:schemeClr val="tx1"/>
                </a:solidFill>
                <a:latin typeface="Arial" charset="0"/>
              </a:rPr>
              <a:t>from the Data tab ,select either :</a:t>
            </a:r>
          </a:p>
          <a:p>
            <a:pPr marL="930275" lvl="2" indent="-381000">
              <a:lnSpc>
                <a:spcPct val="90000"/>
              </a:lnSpc>
            </a:pPr>
            <a:r>
              <a:rPr lang="en-US" sz="1700" dirty="0" smtClean="0">
                <a:solidFill>
                  <a:schemeClr val="tx1"/>
                </a:solidFill>
                <a:latin typeface="Arial" charset="0"/>
              </a:rPr>
              <a:t>Ascending</a:t>
            </a:r>
          </a:p>
          <a:p>
            <a:pPr marL="930275" lvl="2" indent="-381000">
              <a:lnSpc>
                <a:spcPct val="90000"/>
              </a:lnSpc>
            </a:pPr>
            <a:r>
              <a:rPr lang="en-US" sz="1700" dirty="0" smtClean="0">
                <a:solidFill>
                  <a:schemeClr val="tx1"/>
                </a:solidFill>
                <a:latin typeface="Arial" charset="0"/>
              </a:rPr>
              <a:t>Or Descending </a:t>
            </a:r>
          </a:p>
          <a:p>
            <a:pPr marL="381000" indent="-381000" eaLnBrk="1" hangingPunct="1">
              <a:lnSpc>
                <a:spcPct val="90000"/>
              </a:lnSpc>
              <a:buFontTx/>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25</a:t>
            </a:fld>
            <a:endParaRPr lang="en-US"/>
          </a:p>
        </p:txBody>
      </p:sp>
      <p:pic>
        <p:nvPicPr>
          <p:cNvPr id="5" name="Picture 6" descr="22.png"/>
          <p:cNvPicPr>
            <a:picLocks noChangeAspect="1"/>
          </p:cNvPicPr>
          <p:nvPr/>
        </p:nvPicPr>
        <p:blipFill>
          <a:blip r:embed="rId3" cstate="print"/>
          <a:srcRect/>
          <a:stretch>
            <a:fillRect/>
          </a:stretch>
        </p:blipFill>
        <p:spPr bwMode="auto">
          <a:xfrm>
            <a:off x="4648200" y="4005064"/>
            <a:ext cx="3629025" cy="1524000"/>
          </a:xfrm>
          <a:prstGeom prst="rect">
            <a:avLst/>
          </a:prstGeom>
          <a:noFill/>
          <a:ln w="9525">
            <a:noFill/>
            <a:miter lim="800000"/>
            <a:headEnd/>
            <a:tailEnd/>
          </a:ln>
        </p:spPr>
      </p:pic>
      <p:cxnSp>
        <p:nvCxnSpPr>
          <p:cNvPr id="7" name="Straight Arrow Connector 6"/>
          <p:cNvCxnSpPr/>
          <p:nvPr/>
        </p:nvCxnSpPr>
        <p:spPr>
          <a:xfrm>
            <a:off x="2555776" y="3356992"/>
            <a:ext cx="3384376" cy="1296144"/>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915816" y="3717032"/>
            <a:ext cx="2952328" cy="1296144"/>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key sorting</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26</a:t>
            </a:fld>
            <a:endParaRPr lang="en-US"/>
          </a:p>
        </p:txBody>
      </p:sp>
      <p:pic>
        <p:nvPicPr>
          <p:cNvPr id="5" name="Content Placeholder 4" descr="pic6.jpg"/>
          <p:cNvPicPr>
            <a:picLocks noGrp="1" noChangeAspect="1"/>
          </p:cNvPicPr>
          <p:nvPr>
            <p:ph sz="quarter" idx="1"/>
          </p:nvPr>
        </p:nvPicPr>
        <p:blipFill>
          <a:blip r:embed="rId2" cstate="print"/>
          <a:srcRect/>
          <a:stretch>
            <a:fillRect/>
          </a:stretch>
        </p:blipFill>
        <p:spPr>
          <a:xfrm>
            <a:off x="944392" y="1219200"/>
            <a:ext cx="7255215" cy="49371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a:t>
            </a:r>
          </a:p>
        </p:txBody>
      </p:sp>
      <p:sp>
        <p:nvSpPr>
          <p:cNvPr id="3" name="Content Placeholder 2"/>
          <p:cNvSpPr>
            <a:spLocks noGrp="1"/>
          </p:cNvSpPr>
          <p:nvPr>
            <p:ph sz="quarter" idx="1"/>
          </p:nvPr>
        </p:nvSpPr>
        <p:spPr/>
        <p:txBody>
          <a:bodyPr/>
          <a:lstStyle/>
          <a:p>
            <a:pPr marL="381000" indent="-381000" eaLnBrk="1" hangingPunct="1">
              <a:buFontTx/>
              <a:buNone/>
            </a:pPr>
            <a:r>
              <a:rPr lang="en-GB" sz="2000" dirty="0" smtClean="0">
                <a:latin typeface="Arial" charset="0"/>
                <a:hlinkClick r:id="rId2"/>
              </a:rPr>
              <a:t>Filtering</a:t>
            </a:r>
            <a:r>
              <a:rPr lang="en-GB" sz="2000" dirty="0" smtClean="0">
                <a:latin typeface="Arial" charset="0"/>
              </a:rPr>
              <a:t> is a quick and easy way to find and work with a subset of data in a range. A filtered range displays only the rows that meet the criteria</a:t>
            </a:r>
          </a:p>
          <a:p>
            <a:pPr marL="381000" indent="-381000" eaLnBrk="1" hangingPunct="1">
              <a:buFontTx/>
              <a:buNone/>
            </a:pPr>
            <a:r>
              <a:rPr lang="en-GB" sz="2000" dirty="0" smtClean="0">
                <a:latin typeface="Arial" charset="0"/>
              </a:rPr>
              <a:t> </a:t>
            </a:r>
          </a:p>
          <a:p>
            <a:pPr marL="381000" indent="-381000"/>
            <a:r>
              <a:rPr lang="en-GB" sz="2000" dirty="0" smtClean="0">
                <a:latin typeface="Arial" charset="0"/>
              </a:rPr>
              <a:t>Unlike Sorting ,Filtering doesn't rearrange a range –filtering temporarily hides rows you don’t want displayed. </a:t>
            </a:r>
            <a:endParaRPr lang="en-US" sz="2000" dirty="0" smtClean="0">
              <a:latin typeface="Arial" charset="0"/>
            </a:endParaRPr>
          </a:p>
          <a:p>
            <a:pPr marL="381000" indent="-381000" eaLnBrk="1" hangingPunct="1">
              <a:buFontTx/>
              <a:buNone/>
            </a:pPr>
            <a:endParaRPr lang="en-US" sz="2000" dirty="0" smtClean="0">
              <a:latin typeface="Arial" charset="0"/>
            </a:endParaRPr>
          </a:p>
          <a:p>
            <a:pPr marL="381000" indent="-381000" eaLnBrk="1" hangingPunct="1">
              <a:lnSpc>
                <a:spcPct val="90000"/>
              </a:lnSpc>
            </a:pPr>
            <a:r>
              <a:rPr lang="en-US" sz="2000" dirty="0" smtClean="0">
                <a:latin typeface="Arial" charset="0"/>
              </a:rPr>
              <a:t>TO filter the data do the two steps:</a:t>
            </a:r>
          </a:p>
          <a:p>
            <a:pPr marL="655638" lvl="1" indent="-381000">
              <a:lnSpc>
                <a:spcPct val="90000"/>
              </a:lnSpc>
            </a:pPr>
            <a:r>
              <a:rPr lang="en-US" sz="2000" dirty="0" smtClean="0">
                <a:solidFill>
                  <a:schemeClr val="tx1"/>
                </a:solidFill>
                <a:latin typeface="Arial" charset="0"/>
              </a:rPr>
              <a:t>select data in worksheet to be filtered.</a:t>
            </a:r>
          </a:p>
          <a:p>
            <a:pPr marL="655638" lvl="1" indent="-381000">
              <a:lnSpc>
                <a:spcPct val="90000"/>
              </a:lnSpc>
            </a:pPr>
            <a:r>
              <a:rPr lang="en-US" sz="2000" dirty="0" smtClean="0">
                <a:solidFill>
                  <a:schemeClr val="tx1"/>
                </a:solidFill>
                <a:latin typeface="Arial" charset="0"/>
              </a:rPr>
              <a:t>from the Data tab ,select Filter.</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27</a:t>
            </a:fld>
            <a:endParaRPr lang="en-US"/>
          </a:p>
        </p:txBody>
      </p:sp>
      <p:pic>
        <p:nvPicPr>
          <p:cNvPr id="5" name="Picture 5" descr="12-03-33 12-33-58 م.png"/>
          <p:cNvPicPr>
            <a:picLocks noChangeAspect="1"/>
          </p:cNvPicPr>
          <p:nvPr/>
        </p:nvPicPr>
        <p:blipFill>
          <a:blip r:embed="rId3" cstate="print"/>
          <a:srcRect/>
          <a:stretch>
            <a:fillRect/>
          </a:stretch>
        </p:blipFill>
        <p:spPr bwMode="auto">
          <a:xfrm>
            <a:off x="5098231" y="4581128"/>
            <a:ext cx="3578225"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 </a:t>
            </a:r>
            <a:r>
              <a:rPr lang="en-US" sz="2800" i="1" dirty="0" smtClean="0"/>
              <a:t>(cont)</a:t>
            </a:r>
            <a:endParaRPr lang="en-US" sz="2800" i="1"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28</a:t>
            </a:fld>
            <a:endParaRPr lang="en-US"/>
          </a:p>
        </p:txBody>
      </p:sp>
      <p:pic>
        <p:nvPicPr>
          <p:cNvPr id="5" name="Content Placeholder 4" descr="f1.png"/>
          <p:cNvPicPr>
            <a:picLocks noChangeAspect="1"/>
          </p:cNvPicPr>
          <p:nvPr/>
        </p:nvPicPr>
        <p:blipFill>
          <a:blip r:embed="rId2" cstate="print"/>
          <a:srcRect/>
          <a:stretch>
            <a:fillRect/>
          </a:stretch>
        </p:blipFill>
        <p:spPr bwMode="auto">
          <a:xfrm>
            <a:off x="919163" y="1700213"/>
            <a:ext cx="7305675" cy="425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 </a:t>
            </a:r>
            <a:r>
              <a:rPr lang="en-US" sz="2800" i="1" dirty="0" smtClean="0"/>
              <a:t>(cont)</a:t>
            </a:r>
            <a:endParaRPr lang="en-US" dirty="0"/>
          </a:p>
        </p:txBody>
      </p:sp>
      <p:sp>
        <p:nvSpPr>
          <p:cNvPr id="3" name="Content Placeholder 2"/>
          <p:cNvSpPr>
            <a:spLocks noGrp="1"/>
          </p:cNvSpPr>
          <p:nvPr>
            <p:ph sz="quarter" idx="1"/>
          </p:nvPr>
        </p:nvSpPr>
        <p:spPr/>
        <p:txBody>
          <a:bodyPr/>
          <a:lstStyle/>
          <a:p>
            <a:r>
              <a:rPr lang="en-US" sz="2000" dirty="0" smtClean="0">
                <a:latin typeface="Arial" charset="0"/>
              </a:rPr>
              <a:t>By using Text Filters, you can specify a condition [to filter data by] that would normally take a great deal of time when you use the simple sort /remove method.</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29</a:t>
            </a:fld>
            <a:endParaRPr lang="en-US"/>
          </a:p>
        </p:txBody>
      </p:sp>
      <p:pic>
        <p:nvPicPr>
          <p:cNvPr id="5" name="Content Placeholder 4" descr="f2.png"/>
          <p:cNvPicPr>
            <a:picLocks noChangeAspect="1"/>
          </p:cNvPicPr>
          <p:nvPr/>
        </p:nvPicPr>
        <p:blipFill>
          <a:blip r:embed="rId2" cstate="print"/>
          <a:srcRect/>
          <a:stretch>
            <a:fillRect/>
          </a:stretch>
        </p:blipFill>
        <p:spPr bwMode="auto">
          <a:xfrm>
            <a:off x="4716016" y="2455515"/>
            <a:ext cx="348615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a:t>
            </a:r>
            <a:endParaRPr lang="en-US" dirty="0" smtClean="0"/>
          </a:p>
        </p:txBody>
      </p:sp>
      <p:sp>
        <p:nvSpPr>
          <p:cNvPr id="3" name="Content Placeholder 2"/>
          <p:cNvSpPr>
            <a:spLocks noGrp="1"/>
          </p:cNvSpPr>
          <p:nvPr>
            <p:ph sz="quarter" idx="1"/>
          </p:nvPr>
        </p:nvSpPr>
        <p:spPr/>
        <p:txBody>
          <a:bodyPr/>
          <a:lstStyle/>
          <a:p>
            <a:pPr>
              <a:lnSpc>
                <a:spcPts val="3400"/>
              </a:lnSpc>
            </a:pPr>
            <a:r>
              <a:rPr lang="en-CA" sz="2000" dirty="0" smtClean="0">
                <a:latin typeface="Arial" charset="0"/>
              </a:rPr>
              <a:t>Excel supplies more than 350 functions organized into 10 categories:</a:t>
            </a:r>
          </a:p>
          <a:p>
            <a:pPr lvl="1"/>
            <a:r>
              <a:rPr lang="en-CA" sz="2000" dirty="0" smtClean="0">
                <a:solidFill>
                  <a:schemeClr val="tx1"/>
                </a:solidFill>
                <a:latin typeface="Arial" charset="0"/>
              </a:rPr>
              <a:t>Database, Date and Time, Engineering, Financial,</a:t>
            </a:r>
            <a:br>
              <a:rPr lang="en-CA" sz="2000" dirty="0" smtClean="0">
                <a:solidFill>
                  <a:schemeClr val="tx1"/>
                </a:solidFill>
                <a:latin typeface="Arial" charset="0"/>
              </a:rPr>
            </a:br>
            <a:r>
              <a:rPr lang="en-CA" sz="2000" dirty="0" smtClean="0">
                <a:solidFill>
                  <a:schemeClr val="tx1"/>
                </a:solidFill>
                <a:latin typeface="Arial" charset="0"/>
              </a:rPr>
              <a:t>Information, Logical, Lookup, Math, Text and Data,</a:t>
            </a:r>
            <a:br>
              <a:rPr lang="en-CA" sz="2000" dirty="0" smtClean="0">
                <a:solidFill>
                  <a:schemeClr val="tx1"/>
                </a:solidFill>
                <a:latin typeface="Arial" charset="0"/>
              </a:rPr>
            </a:br>
            <a:r>
              <a:rPr lang="en-CA" sz="2000" dirty="0" smtClean="0">
                <a:solidFill>
                  <a:schemeClr val="tx1"/>
                </a:solidFill>
                <a:latin typeface="Arial" charset="0"/>
              </a:rPr>
              <a:t>and Statistical functions.</a:t>
            </a:r>
          </a:p>
          <a:p>
            <a:pPr lvl="1">
              <a:buNone/>
            </a:pPr>
            <a:endParaRPr lang="en-CA" sz="2000" dirty="0" smtClean="0">
              <a:solidFill>
                <a:schemeClr val="tx1"/>
              </a:solidFill>
              <a:latin typeface="Arial" charset="0"/>
            </a:endParaRPr>
          </a:p>
          <a:p>
            <a:r>
              <a:rPr lang="en-CA" sz="2000" dirty="0" smtClean="0">
                <a:latin typeface="Arial" charset="0"/>
              </a:rPr>
              <a:t>You can use the Insert Function button on the</a:t>
            </a:r>
            <a:br>
              <a:rPr lang="en-CA" sz="2000" dirty="0" smtClean="0">
                <a:latin typeface="Arial" charset="0"/>
              </a:rPr>
            </a:br>
            <a:r>
              <a:rPr lang="en-CA" sz="2000" dirty="0" smtClean="0">
                <a:latin typeface="Arial" charset="0"/>
              </a:rPr>
              <a:t>Formula bar to select from a list of functions.</a:t>
            </a:r>
          </a:p>
          <a:p>
            <a:endParaRPr lang="en-CA" sz="2000" dirty="0" smtClean="0">
              <a:latin typeface="Arial" charset="0"/>
            </a:endParaRPr>
          </a:p>
          <a:p>
            <a:r>
              <a:rPr lang="en-CA" sz="2000" dirty="0" smtClean="0">
                <a:latin typeface="Arial" charset="0"/>
              </a:rPr>
              <a:t>A series of dialog boxes will assist you in filling in</a:t>
            </a:r>
            <a:br>
              <a:rPr lang="en-CA" sz="2000" dirty="0" smtClean="0">
                <a:latin typeface="Arial" charset="0"/>
              </a:rPr>
            </a:br>
            <a:r>
              <a:rPr lang="en-CA" sz="2000" dirty="0" smtClean="0">
                <a:latin typeface="Arial" charset="0"/>
              </a:rPr>
              <a:t>the arguments of the function and this process</a:t>
            </a:r>
            <a:r>
              <a:rPr lang="en-US" sz="2000" dirty="0" smtClean="0">
                <a:latin typeface="Arial" charset="0"/>
              </a:rPr>
              <a:t> </a:t>
            </a:r>
            <a:r>
              <a:rPr lang="en-CA" sz="2000" dirty="0" smtClean="0">
                <a:latin typeface="Arial" charset="0"/>
              </a:rPr>
              <a:t>also enforces the use of proper syntax.</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a:t>
            </a:r>
            <a:endParaRPr lang="en-US" dirty="0"/>
          </a:p>
        </p:txBody>
      </p:sp>
      <p:sp>
        <p:nvSpPr>
          <p:cNvPr id="3" name="Content Placeholder 2"/>
          <p:cNvSpPr>
            <a:spLocks noGrp="1"/>
          </p:cNvSpPr>
          <p:nvPr>
            <p:ph sz="quarter" idx="1"/>
          </p:nvPr>
        </p:nvSpPr>
        <p:spPr/>
        <p:txBody>
          <a:bodyPr/>
          <a:lstStyle/>
          <a:p>
            <a:r>
              <a:rPr lang="en-GB" sz="2000" dirty="0" smtClean="0">
                <a:latin typeface="Arial" charset="0"/>
              </a:rPr>
              <a:t>Excel can generate a built-in data form (data form: A dialog box that displays one complete record at a time. You can use data forms to add, change, locate, and delete records.) for your range. The data form displays all of your column labels in a single dialog box, with a blank space beside each label for you to fill in data for the column. You can enter new data, find rows based on cell contents, update existing data, and delete rows from the range.  </a:t>
            </a:r>
            <a:endParaRPr lang="en-US" sz="2000" dirty="0" smtClean="0">
              <a:latin typeface="Arial" charset="0"/>
            </a:endParaRPr>
          </a:p>
          <a:p>
            <a:endParaRPr lang="en-US" sz="2000" dirty="0" smtClean="0">
              <a:latin typeface="Arial" charset="0"/>
            </a:endParaRPr>
          </a:p>
          <a:p>
            <a:r>
              <a:rPr lang="en-US" sz="2000" dirty="0" smtClean="0">
                <a:latin typeface="Arial" charset="0"/>
              </a:rPr>
              <a:t>The </a:t>
            </a:r>
            <a:r>
              <a:rPr lang="en-US" sz="2000" dirty="0" smtClean="0">
                <a:latin typeface="Arial" charset="0"/>
              </a:rPr>
              <a:t>first step to using the data entry form, therefore, is, to add the Form button to the </a:t>
            </a:r>
            <a:r>
              <a:rPr lang="en-US" sz="2000" dirty="0" smtClean="0">
                <a:latin typeface="Arial" charset="0"/>
                <a:hlinkClick r:id="rId2" action="ppaction://hlinkfile"/>
              </a:rPr>
              <a:t>Quick Access Toolbar</a:t>
            </a:r>
            <a:r>
              <a:rPr lang="en-US" sz="2000" dirty="0" smtClean="0">
                <a:latin typeface="Arial" charset="0"/>
              </a:rPr>
              <a:t> so that we can use it.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 </a:t>
            </a:r>
            <a:r>
              <a:rPr lang="en-US" sz="2800" i="1" dirty="0" smtClean="0"/>
              <a:t>(cont)</a:t>
            </a:r>
            <a:endParaRPr lang="en-US" sz="2800" i="1" dirty="0"/>
          </a:p>
        </p:txBody>
      </p:sp>
      <p:sp>
        <p:nvSpPr>
          <p:cNvPr id="3" name="Content Placeholder 2"/>
          <p:cNvSpPr>
            <a:spLocks noGrp="1"/>
          </p:cNvSpPr>
          <p:nvPr>
            <p:ph sz="quarter" idx="1"/>
          </p:nvPr>
        </p:nvSpPr>
        <p:spPr/>
        <p:txBody>
          <a:bodyPr/>
          <a:lstStyle/>
          <a:p>
            <a:pPr>
              <a:buNone/>
            </a:pPr>
            <a:r>
              <a:rPr lang="en-US" sz="2000" dirty="0" smtClean="0">
                <a:solidFill>
                  <a:srgbClr val="0070C0"/>
                </a:solidFill>
                <a:latin typeface="Arial" charset="0"/>
              </a:rPr>
              <a:t>How to Add the Data Form to the Quick Access Toolbar?</a:t>
            </a:r>
          </a:p>
          <a:p>
            <a:pPr>
              <a:buNone/>
            </a:pPr>
            <a:endParaRPr lang="en-US" sz="2000" dirty="0" smtClean="0">
              <a:latin typeface="Arial" charset="0"/>
            </a:endParaRPr>
          </a:p>
          <a:p>
            <a:r>
              <a:rPr lang="en-US" sz="2000" dirty="0" smtClean="0">
                <a:latin typeface="Arial" charset="0"/>
              </a:rPr>
              <a:t>Click on down arrow at the end of the Quick Access Toolbar to open the drop down menu.</a:t>
            </a:r>
          </a:p>
          <a:p>
            <a:endParaRPr lang="en-US" sz="2000" dirty="0" smtClean="0">
              <a:latin typeface="Arial" charset="0"/>
            </a:endParaRPr>
          </a:p>
          <a:p>
            <a:r>
              <a:rPr lang="en-US" sz="2000" dirty="0" smtClean="0">
                <a:latin typeface="Arial" charset="0"/>
              </a:rPr>
              <a:t>Choose More Commands from the list to open the Customize the Quick Access Toolbar </a:t>
            </a:r>
            <a:r>
              <a:rPr lang="en-US" sz="2000" dirty="0" smtClean="0">
                <a:latin typeface="Arial" charset="0"/>
                <a:hlinkClick r:id="rId2" action="ppaction://hlinkfile"/>
              </a:rPr>
              <a:t>dialog box</a:t>
            </a:r>
            <a:r>
              <a:rPr lang="en-US" sz="2000" dirty="0" smtClean="0">
                <a:latin typeface="Arial" charset="0"/>
              </a:rPr>
              <a:t>.</a:t>
            </a:r>
          </a:p>
          <a:p>
            <a:endParaRPr lang="en-US" sz="2000" dirty="0" smtClean="0">
              <a:latin typeface="Arial" charset="0"/>
            </a:endParaRPr>
          </a:p>
          <a:p>
            <a:r>
              <a:rPr lang="en-US" sz="2000" dirty="0" smtClean="0">
                <a:latin typeface="Arial" charset="0"/>
              </a:rPr>
              <a:t>Click on down arrow at the end of the Choose</a:t>
            </a:r>
          </a:p>
          <a:p>
            <a:pPr>
              <a:buNone/>
            </a:pPr>
            <a:r>
              <a:rPr lang="en-US" sz="2000" dirty="0" smtClean="0">
                <a:latin typeface="Arial" charset="0"/>
              </a:rPr>
              <a:t> commands from line to open the drop down menu.</a:t>
            </a:r>
          </a:p>
          <a:p>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31</a:t>
            </a:fld>
            <a:endParaRPr lang="en-US"/>
          </a:p>
        </p:txBody>
      </p:sp>
      <p:pic>
        <p:nvPicPr>
          <p:cNvPr id="5" name="Content Placeholder 4" descr="r.png"/>
          <p:cNvPicPr>
            <a:picLocks noChangeAspect="1"/>
          </p:cNvPicPr>
          <p:nvPr/>
        </p:nvPicPr>
        <p:blipFill>
          <a:blip r:embed="rId3" cstate="print"/>
          <a:srcRect/>
          <a:stretch>
            <a:fillRect/>
          </a:stretch>
        </p:blipFill>
        <p:spPr bwMode="auto">
          <a:xfrm>
            <a:off x="6398840" y="3861048"/>
            <a:ext cx="213360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 </a:t>
            </a:r>
            <a:r>
              <a:rPr lang="en-US" sz="2800" i="1" dirty="0" smtClean="0"/>
              <a:t>(cont)</a:t>
            </a:r>
            <a:endParaRPr lang="en-US" dirty="0"/>
          </a:p>
        </p:txBody>
      </p:sp>
      <p:sp>
        <p:nvSpPr>
          <p:cNvPr id="3" name="Content Placeholder 2"/>
          <p:cNvSpPr>
            <a:spLocks noGrp="1"/>
          </p:cNvSpPr>
          <p:nvPr>
            <p:ph sz="quarter" idx="1"/>
          </p:nvPr>
        </p:nvSpPr>
        <p:spPr/>
        <p:txBody>
          <a:bodyPr/>
          <a:lstStyle/>
          <a:p>
            <a:pPr>
              <a:buNone/>
            </a:pPr>
            <a:endParaRPr lang="en-US" sz="2000" dirty="0" smtClean="0">
              <a:latin typeface="Arial" charset="0"/>
            </a:endParaRPr>
          </a:p>
          <a:p>
            <a:r>
              <a:rPr lang="en-US" sz="2000" dirty="0" smtClean="0">
                <a:latin typeface="Arial" charset="0"/>
              </a:rPr>
              <a:t>Choose All Commands from the list to see all the commands available in Excel 2007 in the left hand pane.</a:t>
            </a:r>
          </a:p>
          <a:p>
            <a:endParaRPr lang="en-US" sz="2000" dirty="0" smtClean="0">
              <a:latin typeface="Arial" charset="0"/>
            </a:endParaRPr>
          </a:p>
          <a:p>
            <a:r>
              <a:rPr lang="en-US" sz="2000" dirty="0" smtClean="0">
                <a:latin typeface="Arial" charset="0"/>
              </a:rPr>
              <a:t>Scroll through this alphabetical list to find the Form command.</a:t>
            </a:r>
          </a:p>
          <a:p>
            <a:endParaRPr lang="en-US" sz="2000" dirty="0" smtClean="0">
              <a:latin typeface="Arial" charset="0"/>
            </a:endParaRPr>
          </a:p>
          <a:p>
            <a:r>
              <a:rPr lang="en-US" sz="2000" dirty="0" smtClean="0">
                <a:latin typeface="Arial" charset="0"/>
              </a:rPr>
              <a:t>Click on Add button between the command panes to add the Form command to the Quick Access Toolbar.</a:t>
            </a:r>
          </a:p>
          <a:p>
            <a:endParaRPr lang="en-US" sz="2000" dirty="0" smtClean="0">
              <a:latin typeface="Arial" charset="0"/>
            </a:endParaRPr>
          </a:p>
          <a:p>
            <a:r>
              <a:rPr lang="en-US" sz="2000" dirty="0" smtClean="0">
                <a:latin typeface="Arial" charset="0"/>
              </a:rPr>
              <a:t>Click OK.</a:t>
            </a:r>
          </a:p>
          <a:p>
            <a:endParaRPr lang="en-US" sz="2000" dirty="0" smtClean="0">
              <a:latin typeface="Arial" charset="0"/>
            </a:endParaRPr>
          </a:p>
          <a:p>
            <a:r>
              <a:rPr lang="en-US" sz="2000" dirty="0" smtClean="0">
                <a:latin typeface="Arial" charset="0"/>
              </a:rPr>
              <a:t>The Form button should now be added to the Quick Access Toolbar.</a:t>
            </a:r>
          </a:p>
          <a:p>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Data Form</a:t>
            </a:r>
            <a:endParaRPr lang="en-US" dirty="0"/>
          </a:p>
        </p:txBody>
      </p:sp>
      <p:sp>
        <p:nvSpPr>
          <p:cNvPr id="3" name="Content Placeholder 2"/>
          <p:cNvSpPr>
            <a:spLocks noGrp="1"/>
          </p:cNvSpPr>
          <p:nvPr>
            <p:ph sz="quarter" idx="1"/>
          </p:nvPr>
        </p:nvSpPr>
        <p:spPr/>
        <p:txBody>
          <a:bodyPr/>
          <a:lstStyle/>
          <a:p>
            <a:pPr marL="381000" indent="-381000" eaLnBrk="1" hangingPunct="1"/>
            <a:r>
              <a:rPr lang="en-US" sz="2000" dirty="0" smtClean="0">
                <a:latin typeface="Arial" charset="0"/>
              </a:rPr>
              <a:t>Select  the data range.</a:t>
            </a:r>
          </a:p>
          <a:p>
            <a:pPr marL="381000" indent="-381000" eaLnBrk="1" hangingPunct="1"/>
            <a:r>
              <a:rPr lang="en-US" sz="2000" dirty="0" smtClean="0">
                <a:latin typeface="Arial" charset="0"/>
              </a:rPr>
              <a:t>Click on the Form button. </a:t>
            </a:r>
          </a:p>
          <a:p>
            <a:pPr marL="381000" indent="-381000" eaLnBrk="1" hangingPunct="1"/>
            <a:r>
              <a:rPr lang="en-US" sz="2000" dirty="0" smtClean="0">
                <a:latin typeface="Arial" charset="0"/>
              </a:rPr>
              <a:t>A form is displayed containing all the fieldnames. You can add, delete, or find  records.</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33</a:t>
            </a:fld>
            <a:endParaRPr lang="en-US"/>
          </a:p>
        </p:txBody>
      </p:sp>
      <p:pic>
        <p:nvPicPr>
          <p:cNvPr id="5" name="Picture 5" descr="formم.png"/>
          <p:cNvPicPr>
            <a:picLocks noChangeAspect="1"/>
          </p:cNvPicPr>
          <p:nvPr/>
        </p:nvPicPr>
        <p:blipFill>
          <a:blip r:embed="rId2" cstate="print"/>
          <a:srcRect/>
          <a:stretch>
            <a:fillRect/>
          </a:stretch>
        </p:blipFill>
        <p:spPr bwMode="auto">
          <a:xfrm>
            <a:off x="1524000" y="2724745"/>
            <a:ext cx="5943600" cy="35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a:t>
            </a:r>
          </a:p>
        </p:txBody>
      </p:sp>
      <p:sp>
        <p:nvSpPr>
          <p:cNvPr id="3" name="Content Placeholder 2"/>
          <p:cNvSpPr>
            <a:spLocks noGrp="1"/>
          </p:cNvSpPr>
          <p:nvPr>
            <p:ph sz="quarter" idx="1"/>
          </p:nvPr>
        </p:nvSpPr>
        <p:spPr/>
        <p:txBody>
          <a:bodyPr/>
          <a:lstStyle/>
          <a:p>
            <a:pPr marL="381000" indent="-381000" eaLnBrk="1" hangingPunct="1">
              <a:buFontTx/>
              <a:buNone/>
            </a:pPr>
            <a:endParaRPr lang="en-GB" sz="2000" dirty="0" smtClean="0">
              <a:latin typeface="Arial" charset="0"/>
            </a:endParaRPr>
          </a:p>
          <a:p>
            <a:pPr marL="381000" indent="-381000"/>
            <a:r>
              <a:rPr lang="en-GB" sz="2000" dirty="0" smtClean="0">
                <a:latin typeface="Arial" charset="0"/>
              </a:rPr>
              <a:t>Ensuring valid data entry is an important task. You may want to restrict data entry to a certain range of dates, limit choices by using a list, or make sure that only positive whole numbers are entered. </a:t>
            </a:r>
          </a:p>
          <a:p>
            <a:pPr marL="381000" indent="-381000"/>
            <a:endParaRPr lang="en-GB" sz="2000" dirty="0" smtClean="0">
              <a:latin typeface="Arial" charset="0"/>
            </a:endParaRPr>
          </a:p>
          <a:p>
            <a:pPr marL="381000" indent="-381000"/>
            <a:r>
              <a:rPr lang="en-GB" sz="2000" dirty="0" smtClean="0">
                <a:latin typeface="Arial" charset="0"/>
              </a:rPr>
              <a:t>Providing immediate help to instruct users and clear messages when invalid data is entered is also essential to make the data entry experience go smoothly.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Data Validation</a:t>
            </a:r>
            <a:endParaRPr lang="en-US" dirty="0"/>
          </a:p>
        </p:txBody>
      </p:sp>
      <p:sp>
        <p:nvSpPr>
          <p:cNvPr id="3" name="Content Placeholder 2"/>
          <p:cNvSpPr>
            <a:spLocks noGrp="1"/>
          </p:cNvSpPr>
          <p:nvPr>
            <p:ph sz="quarter" idx="1"/>
          </p:nvPr>
        </p:nvSpPr>
        <p:spPr/>
        <p:txBody>
          <a:bodyPr/>
          <a:lstStyle/>
          <a:p>
            <a:pPr marL="381000" indent="-381000" eaLnBrk="1" hangingPunct="1"/>
            <a:r>
              <a:rPr lang="en-GB" sz="2000" dirty="0" smtClean="0">
                <a:latin typeface="Arial" charset="0"/>
              </a:rPr>
              <a:t>Select one or more cells to validate. </a:t>
            </a:r>
          </a:p>
          <a:p>
            <a:pPr marL="381000" indent="-381000" eaLnBrk="1" hangingPunct="1"/>
            <a:r>
              <a:rPr lang="en-GB" sz="2000" dirty="0" smtClean="0">
                <a:latin typeface="Arial" charset="0"/>
              </a:rPr>
              <a:t>On the Data tab, click Data Validation, and then click the Settings tab.</a:t>
            </a:r>
          </a:p>
          <a:p>
            <a:pPr marL="381000" indent="-381000" eaLnBrk="1" hangingPunct="1"/>
            <a:r>
              <a:rPr lang="en-GB" sz="2000" dirty="0" smtClean="0">
                <a:latin typeface="Arial" charset="0"/>
              </a:rPr>
              <a:t>To specify the type of validation that you want, do one of the following:</a:t>
            </a:r>
          </a:p>
          <a:p>
            <a:pPr marL="655638" lvl="1" indent="-381000"/>
            <a:r>
              <a:rPr lang="en-GB" sz="1700" dirty="0" smtClean="0">
                <a:latin typeface="Arial" charset="0"/>
              </a:rPr>
              <a:t>Any value, whole number, decimal, List, Date, Time, Text Length or Custom</a:t>
            </a:r>
          </a:p>
          <a:p>
            <a:pPr marL="381000" indent="-381000" eaLnBrk="1" hangingPunct="1"/>
            <a:r>
              <a:rPr lang="en-US" sz="2000" dirty="0" smtClean="0">
                <a:latin typeface="Arial" charset="0"/>
              </a:rPr>
              <a:t>In Custom, any criteria can be given e.g. &gt;=3000</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35</a:t>
            </a:fld>
            <a:endParaRPr lang="en-US"/>
          </a:p>
        </p:txBody>
      </p:sp>
      <p:pic>
        <p:nvPicPr>
          <p:cNvPr id="5" name="Picture 4"/>
          <p:cNvPicPr>
            <a:picLocks noChangeAspect="1" noChangeArrowheads="1"/>
          </p:cNvPicPr>
          <p:nvPr/>
        </p:nvPicPr>
        <p:blipFill>
          <a:blip r:embed="rId2" cstate="print"/>
          <a:srcRect/>
          <a:stretch>
            <a:fillRect/>
          </a:stretch>
        </p:blipFill>
        <p:spPr bwMode="auto">
          <a:xfrm>
            <a:off x="2627784" y="3717032"/>
            <a:ext cx="56864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b="1" dirty="0" smtClean="0"/>
              <a:t>Pivot Tables</a:t>
            </a:r>
            <a:endParaRPr lang="ar-SA" b="1" dirty="0"/>
          </a:p>
        </p:txBody>
      </p:sp>
      <p:sp>
        <p:nvSpPr>
          <p:cNvPr id="3" name="Content Placeholder 2"/>
          <p:cNvSpPr>
            <a:spLocks noGrp="1"/>
          </p:cNvSpPr>
          <p:nvPr>
            <p:ph sz="quarter" idx="1"/>
          </p:nvPr>
        </p:nvSpPr>
        <p:spPr/>
        <p:txBody>
          <a:bodyPr/>
          <a:lstStyle/>
          <a:p>
            <a:r>
              <a:rPr lang="en-US" dirty="0" smtClean="0"/>
              <a:t>Pivot tables are one of Excel's most powerful features. A pivot table allows you to extract the significance from a large, detailed data set.(</a:t>
            </a:r>
            <a:r>
              <a:rPr lang="en-US" sz="1600" dirty="0" smtClean="0">
                <a:hlinkClick r:id="rId2"/>
              </a:rPr>
              <a:t>http://www.excel-easy.com/examples/pivot-chart.html</a:t>
            </a:r>
            <a:r>
              <a:rPr lang="en-US" sz="1600" dirty="0" smtClean="0"/>
              <a:t>)</a:t>
            </a:r>
          </a:p>
          <a:p>
            <a:pPr lvl="1">
              <a:buNone/>
            </a:pPr>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Our data set consists of 214 rows and 6 fields. Order ID, Product, Category, Amount, Date and Country.</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37</a:t>
            </a:fld>
            <a:endParaRPr lang="en-US"/>
          </a:p>
        </p:txBody>
      </p:sp>
      <p:pic>
        <p:nvPicPr>
          <p:cNvPr id="6" name="Picture 5" descr="pivot-table-data1.png"/>
          <p:cNvPicPr>
            <a:picLocks noChangeAspect="1"/>
          </p:cNvPicPr>
          <p:nvPr/>
        </p:nvPicPr>
        <p:blipFill>
          <a:blip r:embed="rId2" cstate="print"/>
          <a:stretch>
            <a:fillRect/>
          </a:stretch>
        </p:blipFill>
        <p:spPr>
          <a:xfrm>
            <a:off x="1695809" y="2186143"/>
            <a:ext cx="5752381" cy="24857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94320"/>
          </a:xfrm>
        </p:spPr>
        <p:txBody>
          <a:bodyPr/>
          <a:lstStyle/>
          <a:p>
            <a:r>
              <a:rPr lang="en-US" dirty="0" smtClean="0"/>
              <a:t/>
            </a:r>
            <a:br>
              <a:rPr lang="en-US" dirty="0" smtClean="0"/>
            </a:br>
            <a:r>
              <a:rPr lang="en-US" dirty="0" smtClean="0"/>
              <a:t/>
            </a:r>
            <a:br>
              <a:rPr lang="en-US" dirty="0" smtClean="0"/>
            </a:br>
            <a:r>
              <a:rPr lang="en-US" dirty="0" smtClean="0"/>
              <a:t> </a:t>
            </a:r>
            <a:r>
              <a:rPr lang="en-US" b="1" dirty="0" smtClean="0"/>
              <a:t>Insert a Pivot Table</a:t>
            </a:r>
            <a:endParaRPr lang="ar-SA" b="1" dirty="0"/>
          </a:p>
        </p:txBody>
      </p:sp>
      <p:sp>
        <p:nvSpPr>
          <p:cNvPr id="3" name="Content Placeholder 2"/>
          <p:cNvSpPr>
            <a:spLocks noGrp="1"/>
          </p:cNvSpPr>
          <p:nvPr>
            <p:ph sz="quarter" idx="1"/>
          </p:nvPr>
        </p:nvSpPr>
        <p:spPr/>
        <p:txBody>
          <a:bodyPr/>
          <a:lstStyle/>
          <a:p>
            <a:r>
              <a:rPr lang="en-US" dirty="0" smtClean="0"/>
              <a:t>To insert a pivot table, execute the following steps.</a:t>
            </a:r>
          </a:p>
          <a:p>
            <a:r>
              <a:rPr lang="en-US" dirty="0" smtClean="0"/>
              <a:t>1. Click any single cell inside the data set.</a:t>
            </a:r>
          </a:p>
          <a:p>
            <a:r>
              <a:rPr lang="en-US" dirty="0" smtClean="0"/>
              <a:t>2. On the Insert tab, click PivotTable.</a:t>
            </a:r>
          </a:p>
          <a:p>
            <a:pPr>
              <a:buNone/>
            </a:pPr>
            <a:r>
              <a:rPr lang="en-US" dirty="0" smtClean="0"/>
              <a:t/>
            </a:r>
            <a:br>
              <a:rPr lang="en-US" dirty="0" smtClean="0"/>
            </a:br>
            <a:endParaRPr lang="en-US" dirty="0" smtClean="0"/>
          </a:p>
          <a:p>
            <a:pPr>
              <a:buNone/>
            </a:pPr>
            <a:endParaRPr lang="en-US" dirty="0" smtClean="0"/>
          </a:p>
          <a:p>
            <a:r>
              <a:rPr lang="en-US" dirty="0" smtClean="0"/>
              <a:t>he following dialog box appears. Excel automatically selects the data for you. The default location for a new pivot table is New Worksheet.</a:t>
            </a:r>
          </a:p>
          <a:p>
            <a:r>
              <a:rPr lang="en-US" dirty="0" smtClean="0"/>
              <a:t>3. Click OK.</a:t>
            </a:r>
          </a:p>
          <a:p>
            <a:pPr>
              <a:buNone/>
            </a:pPr>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38</a:t>
            </a:fld>
            <a:endParaRPr lang="en-US"/>
          </a:p>
        </p:txBody>
      </p:sp>
      <p:pic>
        <p:nvPicPr>
          <p:cNvPr id="5" name="Picture 4" descr="insert-pivot-table.png"/>
          <p:cNvPicPr>
            <a:picLocks noChangeAspect="1"/>
          </p:cNvPicPr>
          <p:nvPr/>
        </p:nvPicPr>
        <p:blipFill>
          <a:blip r:embed="rId2" cstate="print"/>
          <a:stretch>
            <a:fillRect/>
          </a:stretch>
        </p:blipFill>
        <p:spPr>
          <a:xfrm>
            <a:off x="1695809" y="2886143"/>
            <a:ext cx="5752381" cy="1085714"/>
          </a:xfrm>
          <a:prstGeom prst="rect">
            <a:avLst/>
          </a:prstGeom>
        </p:spPr>
      </p:pic>
      <p:pic>
        <p:nvPicPr>
          <p:cNvPr id="6" name="Content Placeholder 4" descr="create-pivot-table-dialog-box.png"/>
          <p:cNvPicPr>
            <a:picLocks noChangeAspect="1"/>
          </p:cNvPicPr>
          <p:nvPr/>
        </p:nvPicPr>
        <p:blipFill>
          <a:blip r:embed="rId3" cstate="print"/>
          <a:stretch>
            <a:fillRect/>
          </a:stretch>
        </p:blipFill>
        <p:spPr bwMode="auto">
          <a:xfrm>
            <a:off x="5148064" y="4797152"/>
            <a:ext cx="266429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sz="quarter" idx="1"/>
          </p:nvPr>
        </p:nvSpPr>
        <p:spPr/>
        <p:txBody>
          <a:bodyPr/>
          <a:lstStyle/>
          <a:p>
            <a:r>
              <a:rPr lang="en-US" sz="2400" b="1" dirty="0" smtClean="0"/>
              <a:t>Drag fields</a:t>
            </a:r>
          </a:p>
          <a:p>
            <a:r>
              <a:rPr lang="en-US" sz="2400" dirty="0" smtClean="0"/>
              <a:t>The PivotTable field list appears. To get the total amount exported of each product, drag the following fields to the different areas.</a:t>
            </a:r>
          </a:p>
          <a:p>
            <a:pPr lvl="1"/>
            <a:r>
              <a:rPr lang="en-US" sz="2100" dirty="0" smtClean="0"/>
              <a:t>1. Product Field to the Row Labels area.</a:t>
            </a:r>
          </a:p>
          <a:p>
            <a:pPr lvl="1"/>
            <a:r>
              <a:rPr lang="en-US" sz="2100" dirty="0" smtClean="0"/>
              <a:t>2. Amount Field to the Values area.</a:t>
            </a:r>
          </a:p>
          <a:p>
            <a:pPr lvl="1"/>
            <a:r>
              <a:rPr lang="en-US" sz="2100" dirty="0" smtClean="0"/>
              <a:t>3. Country Field to the Report Filter area.</a:t>
            </a:r>
          </a:p>
          <a:p>
            <a:endParaRPr lang="ar-SA" dirty="0"/>
          </a:p>
        </p:txBody>
      </p:sp>
      <p:pic>
        <p:nvPicPr>
          <p:cNvPr id="8" name="Content Placeholder 7" descr="drag-fields-areas.png"/>
          <p:cNvPicPr>
            <a:picLocks noGrp="1" noChangeAspect="1"/>
          </p:cNvPicPr>
          <p:nvPr>
            <p:ph sz="quarter" idx="2"/>
          </p:nvPr>
        </p:nvPicPr>
        <p:blipFill>
          <a:blip r:embed="rId2" cstate="print"/>
          <a:stretch>
            <a:fillRect/>
          </a:stretch>
        </p:blipFill>
        <p:spPr>
          <a:xfrm>
            <a:off x="5462736" y="1736968"/>
            <a:ext cx="2380953" cy="3895238"/>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1">
                    <a:lumMod val="65000"/>
                    <a:lumOff val="35000"/>
                  </a:schemeClr>
                </a:solidFill>
                <a:latin typeface="Calibri Italic"/>
                <a:cs typeface="Calibri Italic"/>
              </a:rPr>
              <a:t>f</a:t>
            </a:r>
            <a:r>
              <a:rPr lang="en-CA" sz="1800" dirty="0" err="1" smtClean="0">
                <a:solidFill>
                  <a:schemeClr val="tx1">
                    <a:lumMod val="65000"/>
                    <a:lumOff val="35000"/>
                  </a:schemeClr>
                </a:solidFill>
                <a:latin typeface="Calibri Italic"/>
                <a:cs typeface="Calibri Italic"/>
              </a:rPr>
              <a:t>x</a:t>
            </a:r>
            <a:r>
              <a:rPr lang="en-CA" dirty="0" smtClean="0">
                <a:solidFill>
                  <a:srgbClr val="FF0000"/>
                </a:solidFill>
                <a:latin typeface="Calibri Italic"/>
                <a:cs typeface="Calibri Italic"/>
              </a:rPr>
              <a:t> </a:t>
            </a:r>
            <a:r>
              <a:rPr lang="en-CA" dirty="0" smtClean="0"/>
              <a:t>marks the spot!</a:t>
            </a:r>
            <a:endParaRPr lang="en-US" dirty="0" smtClean="0"/>
          </a:p>
        </p:txBody>
      </p:sp>
      <p:sp>
        <p:nvSpPr>
          <p:cNvPr id="3" name="Content Placeholder 2"/>
          <p:cNvSpPr>
            <a:spLocks noGrp="1"/>
          </p:cNvSpPr>
          <p:nvPr>
            <p:ph sz="quarter" idx="1"/>
          </p:nvPr>
        </p:nvSpPr>
        <p:spPr/>
        <p:txBody>
          <a:bodyPr/>
          <a:lstStyle/>
          <a:p>
            <a:r>
              <a:rPr lang="en-CA" sz="2000" dirty="0" smtClean="0">
                <a:latin typeface="Arial" charset="0"/>
              </a:rPr>
              <a:t>Office Excel 2007 offers two methods to insert</a:t>
            </a:r>
            <a:br>
              <a:rPr lang="en-CA" sz="2000" dirty="0" smtClean="0">
                <a:latin typeface="Arial" charset="0"/>
              </a:rPr>
            </a:br>
            <a:r>
              <a:rPr lang="en-CA" sz="2000" dirty="0" smtClean="0">
                <a:latin typeface="Arial" charset="0"/>
              </a:rPr>
              <a:t>predefined functions into your spreadsheet ….</a:t>
            </a:r>
          </a:p>
          <a:p>
            <a:pPr lvl="1"/>
            <a:r>
              <a:rPr lang="en-CA" sz="2000" dirty="0" smtClean="0">
                <a:solidFill>
                  <a:schemeClr val="tx1"/>
                </a:solidFill>
                <a:latin typeface="Arial" charset="0"/>
              </a:rPr>
              <a:t>The</a:t>
            </a:r>
            <a:r>
              <a:rPr lang="en-CA" sz="2400" dirty="0" smtClean="0">
                <a:solidFill>
                  <a:srgbClr val="000000"/>
                </a:solidFill>
                <a:latin typeface="Calibri"/>
                <a:cs typeface="Calibri"/>
              </a:rPr>
              <a:t> </a:t>
            </a:r>
            <a:r>
              <a:rPr lang="en-CA" sz="2000" b="1" u="sng" dirty="0" smtClean="0">
                <a:solidFill>
                  <a:srgbClr val="0070C0"/>
                </a:solidFill>
                <a:latin typeface="Arial" charset="0"/>
              </a:rPr>
              <a:t>first method </a:t>
            </a:r>
            <a:r>
              <a:rPr lang="en-CA" sz="2000" dirty="0" smtClean="0">
                <a:solidFill>
                  <a:schemeClr val="tx1"/>
                </a:solidFill>
                <a:latin typeface="Arial" charset="0"/>
              </a:rPr>
              <a:t>is the use of the Function Button</a:t>
            </a:r>
            <a:br>
              <a:rPr lang="en-CA" sz="2000" dirty="0" smtClean="0">
                <a:solidFill>
                  <a:schemeClr val="tx1"/>
                </a:solidFill>
                <a:latin typeface="Arial" charset="0"/>
              </a:rPr>
            </a:br>
            <a:r>
              <a:rPr lang="en-CA" sz="2000" dirty="0" smtClean="0">
                <a:solidFill>
                  <a:schemeClr val="tx1"/>
                </a:solidFill>
                <a:latin typeface="Arial" charset="0"/>
              </a:rPr>
              <a:t>next to the Formula Bar:</a:t>
            </a:r>
            <a:endParaRPr lang="en-US" sz="20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a:t>
            </a:fld>
            <a:endParaRPr lang="en-US"/>
          </a:p>
        </p:txBody>
      </p:sp>
      <p:pic>
        <p:nvPicPr>
          <p:cNvPr id="5" name="Picture 4" descr="pic9.jpg"/>
          <p:cNvPicPr>
            <a:picLocks noChangeAspect="1"/>
          </p:cNvPicPr>
          <p:nvPr/>
        </p:nvPicPr>
        <p:blipFill>
          <a:blip r:embed="rId2" cstate="print"/>
          <a:stretch>
            <a:fillRect/>
          </a:stretch>
        </p:blipFill>
        <p:spPr>
          <a:xfrm>
            <a:off x="566737" y="3501008"/>
            <a:ext cx="8010525" cy="212407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7" name="Content Placeholder 6"/>
          <p:cNvSpPr>
            <a:spLocks noGrp="1"/>
          </p:cNvSpPr>
          <p:nvPr>
            <p:ph sz="quarter" idx="1"/>
          </p:nvPr>
        </p:nvSpPr>
        <p:spPr/>
        <p:txBody>
          <a:bodyPr/>
          <a:lstStyle/>
          <a:p>
            <a:r>
              <a:rPr lang="en-US" dirty="0" smtClean="0"/>
              <a:t>you can find the pivot table. Bananas are our main export product.</a:t>
            </a:r>
          </a:p>
          <a:p>
            <a:endParaRPr lang="ar-SA" dirty="0"/>
          </a:p>
        </p:txBody>
      </p:sp>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40</a:t>
            </a:fld>
            <a:endParaRPr lang="en-US"/>
          </a:p>
        </p:txBody>
      </p:sp>
      <p:pic>
        <p:nvPicPr>
          <p:cNvPr id="8" name="Picture 7" descr="pivot-table.png"/>
          <p:cNvPicPr>
            <a:picLocks noChangeAspect="1"/>
          </p:cNvPicPr>
          <p:nvPr/>
        </p:nvPicPr>
        <p:blipFill>
          <a:blip r:embed="rId2" cstate="print"/>
          <a:stretch>
            <a:fillRect/>
          </a:stretch>
        </p:blipFill>
        <p:spPr>
          <a:xfrm>
            <a:off x="3114857" y="1857571"/>
            <a:ext cx="2914286" cy="31428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b="1" dirty="0" smtClean="0"/>
              <a:t>Sort</a:t>
            </a:r>
          </a:p>
          <a:p>
            <a:r>
              <a:rPr lang="en-US" dirty="0" smtClean="0"/>
              <a:t>To get Banana at the top of the list, sort the pivot table.</a:t>
            </a:r>
          </a:p>
          <a:p>
            <a:r>
              <a:rPr lang="en-US" dirty="0" smtClean="0"/>
              <a:t>1. Click any cell inside the Total column.</a:t>
            </a:r>
          </a:p>
          <a:p>
            <a:r>
              <a:rPr lang="en-US" dirty="0" smtClean="0"/>
              <a:t>2. The PivotTable Tools contextual tab activates. On the Options tab, click the Sort Largest to Smallest button (ZA).</a:t>
            </a:r>
          </a:p>
          <a:p>
            <a:endParaRPr lang="en-US" dirty="0" smtClean="0"/>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sz="2400" b="1" dirty="0" smtClean="0"/>
              <a:t>Filter</a:t>
            </a:r>
          </a:p>
          <a:p>
            <a:r>
              <a:rPr lang="en-US" sz="2400" dirty="0" smtClean="0"/>
              <a:t>Because we added the Country field to the Report Filter area, we can filter this pivot table by Country. For example, which products do we export the most to France?</a:t>
            </a:r>
          </a:p>
          <a:p>
            <a:r>
              <a:rPr lang="en-US" sz="2400" dirty="0" smtClean="0"/>
              <a:t>1. Click the filter drop-down and select France.</a:t>
            </a:r>
          </a:p>
          <a:p>
            <a:r>
              <a:rPr lang="en-US" sz="2400" dirty="0" smtClean="0"/>
              <a:t>Result. Apples are our main export product to France.</a:t>
            </a:r>
          </a:p>
          <a:p>
            <a:endParaRPr lang="ar-SA" dirty="0"/>
          </a:p>
        </p:txBody>
      </p:sp>
      <p:pic>
        <p:nvPicPr>
          <p:cNvPr id="7" name="Content Placeholder 6" descr="filtered-pivot-table.png"/>
          <p:cNvPicPr>
            <a:picLocks noGrp="1" noChangeAspect="1"/>
          </p:cNvPicPr>
          <p:nvPr>
            <p:ph sz="quarter" idx="2"/>
          </p:nvPr>
        </p:nvPicPr>
        <p:blipFill>
          <a:blip r:embed="rId2" cstate="print"/>
          <a:stretch>
            <a:fillRect/>
          </a:stretch>
        </p:blipFill>
        <p:spPr>
          <a:xfrm>
            <a:off x="5157974" y="1556792"/>
            <a:ext cx="2990476" cy="4032447"/>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b="1" dirty="0" smtClean="0"/>
              <a:t>Change Summary Calculation</a:t>
            </a:r>
          </a:p>
          <a:p>
            <a:r>
              <a:rPr lang="en-US" dirty="0" smtClean="0"/>
              <a:t>By default, Excel summarizes your data by either summing or counting the items. To change the type of calculation that you want to use, execute the following steps.</a:t>
            </a:r>
          </a:p>
          <a:p>
            <a:r>
              <a:rPr lang="en-US" dirty="0" smtClean="0"/>
              <a:t>1. Click any cell inside the Total column.</a:t>
            </a:r>
          </a:p>
          <a:p>
            <a:r>
              <a:rPr lang="en-US" dirty="0" smtClean="0"/>
              <a:t>2. Right click and click on Value Field Settings...</a:t>
            </a:r>
          </a:p>
          <a:p>
            <a:endParaRPr lang="ar-SA" dirty="0"/>
          </a:p>
        </p:txBody>
      </p:sp>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43</a:t>
            </a:fld>
            <a:endParaRPr lang="en-US"/>
          </a:p>
        </p:txBody>
      </p:sp>
      <p:pic>
        <p:nvPicPr>
          <p:cNvPr id="7" name="Picture 6" descr="value-field-settings.png"/>
          <p:cNvPicPr>
            <a:picLocks noChangeAspect="1"/>
          </p:cNvPicPr>
          <p:nvPr/>
        </p:nvPicPr>
        <p:blipFill>
          <a:blip r:embed="rId2" cstate="print"/>
          <a:stretch>
            <a:fillRect/>
          </a:stretch>
        </p:blipFill>
        <p:spPr>
          <a:xfrm>
            <a:off x="3347864" y="4005064"/>
            <a:ext cx="2016224" cy="24209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3. Choose the type of calculation you want to use. For example, click Count.</a:t>
            </a:r>
          </a:p>
          <a:p>
            <a:r>
              <a:rPr lang="en-US" dirty="0" smtClean="0"/>
              <a:t>4. Click OK.</a:t>
            </a:r>
          </a:p>
          <a:p>
            <a:r>
              <a:rPr lang="en-US" dirty="0" smtClean="0"/>
              <a:t>Result. 16 out of the 28 orders to France were 'Apple' orders.</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44</a:t>
            </a:fld>
            <a:endParaRPr lang="en-US"/>
          </a:p>
        </p:txBody>
      </p:sp>
      <p:pic>
        <p:nvPicPr>
          <p:cNvPr id="5" name="Picture 4" descr="count.png"/>
          <p:cNvPicPr>
            <a:picLocks noChangeAspect="1"/>
          </p:cNvPicPr>
          <p:nvPr/>
        </p:nvPicPr>
        <p:blipFill>
          <a:blip r:embed="rId2" cstate="print"/>
          <a:stretch>
            <a:fillRect/>
          </a:stretch>
        </p:blipFill>
        <p:spPr>
          <a:xfrm>
            <a:off x="3059832" y="3429000"/>
            <a:ext cx="3085714" cy="292683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ar-SA" dirty="0"/>
          </a:p>
        </p:txBody>
      </p:sp>
      <p:sp>
        <p:nvSpPr>
          <p:cNvPr id="6" name="Text Placeholder 5"/>
          <p:cNvSpPr>
            <a:spLocks noGrp="1"/>
          </p:cNvSpPr>
          <p:nvPr>
            <p:ph type="body" idx="2"/>
          </p:nvPr>
        </p:nvSpPr>
        <p:spPr/>
        <p:txBody>
          <a:bodyPr/>
          <a:lstStyle/>
          <a:p>
            <a:endParaRPr lang="ar-SA" dirty="0"/>
          </a:p>
        </p:txBody>
      </p:sp>
      <p:sp>
        <p:nvSpPr>
          <p:cNvPr id="3" name="Content Placeholder 2"/>
          <p:cNvSpPr>
            <a:spLocks noGrp="1"/>
          </p:cNvSpPr>
          <p:nvPr>
            <p:ph sz="quarter" idx="1"/>
          </p:nvPr>
        </p:nvSpPr>
        <p:spPr/>
        <p:txBody>
          <a:bodyPr/>
          <a:lstStyle/>
          <a:p>
            <a:r>
              <a:rPr lang="en-US" sz="2400" b="1" dirty="0" smtClean="0"/>
              <a:t>Two-dimensional Pivot Table</a:t>
            </a:r>
          </a:p>
          <a:p>
            <a:r>
              <a:rPr lang="en-US" sz="2400" dirty="0" smtClean="0"/>
              <a:t>If you drag a field to the Row Labels area and Column Labels area, you can create a two-dimensional pivot table. </a:t>
            </a:r>
          </a:p>
          <a:p>
            <a:r>
              <a:rPr lang="en-US" sz="2400" dirty="0" smtClean="0"/>
              <a:t>For example, to get the total amount exported to each country, of each product, drag the following fields to the different areas.</a:t>
            </a:r>
          </a:p>
          <a:p>
            <a:pPr lvl="1"/>
            <a:r>
              <a:rPr lang="en-US" sz="2100" dirty="0" smtClean="0"/>
              <a:t>1. Country Field to the Row Labels area.</a:t>
            </a:r>
          </a:p>
          <a:p>
            <a:pPr lvl="1"/>
            <a:r>
              <a:rPr lang="en-US" sz="2100" dirty="0" smtClean="0"/>
              <a:t>2. Product Field to the Column Labels area.</a:t>
            </a:r>
          </a:p>
          <a:p>
            <a:pPr lvl="1"/>
            <a:r>
              <a:rPr lang="en-US" sz="2100" dirty="0" smtClean="0"/>
              <a:t>3. Amount Field to the Values area.</a:t>
            </a:r>
          </a:p>
          <a:p>
            <a:pPr lvl="1"/>
            <a:r>
              <a:rPr lang="en-US" sz="2100" dirty="0" smtClean="0"/>
              <a:t>4. Category Field to the Report Filter area.</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45</a:t>
            </a:fld>
            <a:endParaRPr lang="en-US"/>
          </a:p>
        </p:txBody>
      </p:sp>
      <p:pic>
        <p:nvPicPr>
          <p:cNvPr id="7" name="Picture 6" descr="create-two-dimensional-pivot-table.png"/>
          <p:cNvPicPr>
            <a:picLocks noChangeAspect="1"/>
          </p:cNvPicPr>
          <p:nvPr/>
        </p:nvPicPr>
        <p:blipFill>
          <a:blip r:embed="rId2" cstate="print"/>
          <a:stretch>
            <a:fillRect/>
          </a:stretch>
        </p:blipFill>
        <p:spPr>
          <a:xfrm>
            <a:off x="6372200" y="1196752"/>
            <a:ext cx="2380953" cy="482453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7" name="Content Placeholder 6"/>
          <p:cNvSpPr>
            <a:spLocks noGrp="1"/>
          </p:cNvSpPr>
          <p:nvPr>
            <p:ph sz="quarter" idx="1"/>
          </p:nvPr>
        </p:nvSpPr>
        <p:spPr/>
        <p:txBody>
          <a:bodyPr/>
          <a:lstStyle/>
          <a:p>
            <a:r>
              <a:rPr lang="en-US" dirty="0" smtClean="0"/>
              <a:t>Result</a:t>
            </a:r>
          </a:p>
          <a:p>
            <a:endParaRPr lang="ar-SA" dirty="0"/>
          </a:p>
        </p:txBody>
      </p:sp>
      <p:sp>
        <p:nvSpPr>
          <p:cNvPr id="5" name="Slide Number Placeholder 4"/>
          <p:cNvSpPr>
            <a:spLocks noGrp="1"/>
          </p:cNvSpPr>
          <p:nvPr>
            <p:ph type="sldNum" sz="quarter" idx="12"/>
          </p:nvPr>
        </p:nvSpPr>
        <p:spPr/>
        <p:txBody>
          <a:bodyPr/>
          <a:lstStyle/>
          <a:p>
            <a:pPr>
              <a:defRPr/>
            </a:pPr>
            <a:fld id="{EADE75D2-B1C6-41EC-B792-C251D66D3692}" type="slidenum">
              <a:rPr lang="ar-SA" smtClean="0"/>
              <a:pPr>
                <a:defRPr/>
              </a:pPr>
              <a:t>46</a:t>
            </a:fld>
            <a:endParaRPr lang="en-US"/>
          </a:p>
        </p:txBody>
      </p:sp>
      <p:pic>
        <p:nvPicPr>
          <p:cNvPr id="9" name="Picture 8" descr="two-dimensional-pivot-table.png"/>
          <p:cNvPicPr>
            <a:picLocks noChangeAspect="1"/>
          </p:cNvPicPr>
          <p:nvPr/>
        </p:nvPicPr>
        <p:blipFill>
          <a:blip r:embed="rId2" cstate="print"/>
          <a:stretch>
            <a:fillRect/>
          </a:stretch>
        </p:blipFill>
        <p:spPr>
          <a:xfrm>
            <a:off x="1695809" y="1857571"/>
            <a:ext cx="5752381" cy="31428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 Chart</a:t>
            </a:r>
            <a:br>
              <a:rPr lang="en-US" dirty="0" smtClean="0"/>
            </a:br>
            <a:endParaRPr lang="ar-SA" dirty="0"/>
          </a:p>
        </p:txBody>
      </p:sp>
      <p:sp>
        <p:nvSpPr>
          <p:cNvPr id="3" name="Content Placeholder 2"/>
          <p:cNvSpPr>
            <a:spLocks noGrp="1"/>
          </p:cNvSpPr>
          <p:nvPr>
            <p:ph sz="quarter" idx="1"/>
          </p:nvPr>
        </p:nvSpPr>
        <p:spPr/>
        <p:txBody>
          <a:bodyPr/>
          <a:lstStyle/>
          <a:p>
            <a:r>
              <a:rPr lang="en-US" dirty="0" smtClean="0"/>
              <a:t>A pivot chart is the visual representation of a pivot table in Excel. </a:t>
            </a:r>
          </a:p>
          <a:p>
            <a:r>
              <a:rPr lang="en-US" dirty="0" smtClean="0"/>
              <a:t>Pivot charts and pivot tables are connected with each other.</a:t>
            </a:r>
          </a:p>
          <a:p>
            <a:r>
              <a:rPr lang="en-US" dirty="0" smtClean="0"/>
              <a:t>Insert Pivot Chart</a:t>
            </a:r>
          </a:p>
          <a:p>
            <a:pPr lvl="1"/>
            <a:r>
              <a:rPr lang="en-US" dirty="0" smtClean="0"/>
              <a:t>1. Click any cell inside the pivot table.</a:t>
            </a:r>
          </a:p>
          <a:p>
            <a:pPr lvl="1"/>
            <a:r>
              <a:rPr lang="en-US" dirty="0" smtClean="0"/>
              <a:t>2. On the Insert tab, click Column and select one of the subtypes.</a:t>
            </a:r>
          </a:p>
          <a:p>
            <a:pPr lvl="2"/>
            <a:r>
              <a:rPr lang="en-US" dirty="0" smtClean="0"/>
              <a:t> For example, Clustered Column.</a:t>
            </a:r>
          </a:p>
          <a:p>
            <a:pPr lvl="1"/>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insert-clustered-column-chart.png"/>
          <p:cNvPicPr>
            <a:picLocks noGrp="1" noChangeAspect="1"/>
          </p:cNvPicPr>
          <p:nvPr>
            <p:ph sz="quarter" idx="1"/>
          </p:nvPr>
        </p:nvPicPr>
        <p:blipFill>
          <a:blip r:embed="rId2" cstate="print"/>
          <a:stretch>
            <a:fillRect/>
          </a:stretch>
        </p:blipFill>
        <p:spPr>
          <a:xfrm>
            <a:off x="1699145" y="1219200"/>
            <a:ext cx="5745710" cy="4937125"/>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p:txBody>
          <a:bodyPr/>
          <a:lstStyle/>
          <a:p>
            <a:r>
              <a:rPr lang="en-US" smtClean="0"/>
              <a:t>Result</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49</a:t>
            </a:fld>
            <a:endParaRPr lang="en-US"/>
          </a:p>
        </p:txBody>
      </p:sp>
      <p:pic>
        <p:nvPicPr>
          <p:cNvPr id="5" name="Picture 4" descr="pivot-chart.png"/>
          <p:cNvPicPr>
            <a:picLocks noChangeAspect="1"/>
          </p:cNvPicPr>
          <p:nvPr/>
        </p:nvPicPr>
        <p:blipFill>
          <a:blip r:embed="rId2" cstate="print"/>
          <a:stretch>
            <a:fillRect/>
          </a:stretch>
        </p:blipFill>
        <p:spPr>
          <a:xfrm>
            <a:off x="1763688" y="1484784"/>
            <a:ext cx="6624736" cy="4392488"/>
          </a:xfrm>
          <a:prstGeom prst="rect">
            <a:avLst/>
          </a:prstGeom>
        </p:spPr>
      </p:pic>
      <p:sp>
        <p:nvSpPr>
          <p:cNvPr id="6" name="TextBox 5"/>
          <p:cNvSpPr txBox="1"/>
          <p:nvPr/>
        </p:nvSpPr>
        <p:spPr>
          <a:xfrm>
            <a:off x="611560" y="6021288"/>
            <a:ext cx="8280920" cy="307777"/>
          </a:xfrm>
          <a:prstGeom prst="rect">
            <a:avLst/>
          </a:prstGeom>
          <a:noFill/>
        </p:spPr>
        <p:txBody>
          <a:bodyPr wrap="square" rtlCol="0">
            <a:spAutoFit/>
          </a:bodyPr>
          <a:lstStyle/>
          <a:p>
            <a:r>
              <a:rPr lang="en-US" sz="1400" b="1" dirty="0" smtClean="0"/>
              <a:t>Note</a:t>
            </a:r>
            <a:r>
              <a:rPr lang="en-US" sz="1400" dirty="0" smtClean="0"/>
              <a:t> </a:t>
            </a:r>
            <a:r>
              <a:rPr lang="en-US" sz="1400" b="1" dirty="0" smtClean="0"/>
              <a:t>: any changes you make to the pivot chart are immediately reflected in the pivot table and vice versa</a:t>
            </a:r>
            <a:endParaRPr lang="ar-SA"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1">
                    <a:lumMod val="65000"/>
                    <a:lumOff val="35000"/>
                  </a:schemeClr>
                </a:solidFill>
                <a:latin typeface="Calibri Italic"/>
                <a:cs typeface="Calibri Italic"/>
              </a:rPr>
              <a:t>f</a:t>
            </a:r>
            <a:r>
              <a:rPr lang="en-CA" sz="1800" dirty="0" err="1" smtClean="0">
                <a:solidFill>
                  <a:schemeClr val="tx1">
                    <a:lumMod val="65000"/>
                    <a:lumOff val="35000"/>
                  </a:schemeClr>
                </a:solidFill>
                <a:latin typeface="Calibri Italic"/>
                <a:cs typeface="Calibri Italic"/>
              </a:rPr>
              <a:t>x</a:t>
            </a:r>
            <a:r>
              <a:rPr lang="en-CA" dirty="0" smtClean="0">
                <a:solidFill>
                  <a:srgbClr val="FF0000"/>
                </a:solidFill>
                <a:latin typeface="Calibri Italic"/>
                <a:cs typeface="Calibri Italic"/>
              </a:rPr>
              <a:t> </a:t>
            </a:r>
            <a:r>
              <a:rPr lang="en-CA" dirty="0" smtClean="0"/>
              <a:t>marks the spot! </a:t>
            </a:r>
            <a:r>
              <a:rPr lang="en-CA" sz="2800" i="1" dirty="0" smtClean="0"/>
              <a:t>(Cont)</a:t>
            </a:r>
            <a:endParaRPr lang="en-US" sz="2800" i="1" dirty="0"/>
          </a:p>
        </p:txBody>
      </p:sp>
      <p:sp>
        <p:nvSpPr>
          <p:cNvPr id="3" name="Content Placeholder 2"/>
          <p:cNvSpPr>
            <a:spLocks noGrp="1"/>
          </p:cNvSpPr>
          <p:nvPr>
            <p:ph sz="quarter" idx="1"/>
          </p:nvPr>
        </p:nvSpPr>
        <p:spPr/>
        <p:txBody>
          <a:bodyPr/>
          <a:lstStyle/>
          <a:p>
            <a:r>
              <a:rPr lang="en-CA" sz="2000" dirty="0" smtClean="0">
                <a:latin typeface="Arial" charset="0"/>
              </a:rPr>
              <a:t>The</a:t>
            </a:r>
            <a:r>
              <a:rPr lang="en-CA" sz="2400" dirty="0" smtClean="0">
                <a:solidFill>
                  <a:srgbClr val="000000"/>
                </a:solidFill>
                <a:latin typeface="Calibri"/>
                <a:cs typeface="Calibri"/>
              </a:rPr>
              <a:t> </a:t>
            </a:r>
            <a:r>
              <a:rPr lang="en-CA" sz="2000" b="1" u="sng" dirty="0" smtClean="0">
                <a:solidFill>
                  <a:srgbClr val="0070C0"/>
                </a:solidFill>
                <a:latin typeface="Arial" charset="0"/>
              </a:rPr>
              <a:t>second method </a:t>
            </a:r>
            <a:r>
              <a:rPr lang="en-CA" sz="2000" dirty="0" smtClean="0">
                <a:latin typeface="Arial" charset="0"/>
              </a:rPr>
              <a:t>is the use of the Formulas tab and the Function Library:</a:t>
            </a:r>
          </a:p>
          <a:p>
            <a:pPr>
              <a:buNone/>
            </a:pPr>
            <a:endParaRPr lang="en-CA" sz="2400" dirty="0" smtClean="0">
              <a:solidFill>
                <a:srgbClr val="00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a:t>
            </a:fld>
            <a:endParaRPr lang="en-US"/>
          </a:p>
        </p:txBody>
      </p:sp>
      <p:pic>
        <p:nvPicPr>
          <p:cNvPr id="5" name="Picture 4" descr="pic10.jpg"/>
          <p:cNvPicPr>
            <a:picLocks noChangeAspect="1"/>
          </p:cNvPicPr>
          <p:nvPr/>
        </p:nvPicPr>
        <p:blipFill>
          <a:blip r:embed="rId2" cstate="print"/>
          <a:stretch>
            <a:fillRect/>
          </a:stretch>
        </p:blipFill>
        <p:spPr>
          <a:xfrm>
            <a:off x="400050" y="2054696"/>
            <a:ext cx="8343900" cy="4038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Filter Pivot Chart</a:t>
            </a:r>
          </a:p>
          <a:p>
            <a:r>
              <a:rPr lang="en-US" dirty="0" smtClean="0"/>
              <a:t>To filter this pivot chart, execute the following steps.</a:t>
            </a:r>
          </a:p>
          <a:p>
            <a:r>
              <a:rPr lang="en-US" dirty="0" smtClean="0"/>
              <a:t>1a. Use the standard filters (triangles next to Product and Country). </a:t>
            </a:r>
          </a:p>
          <a:p>
            <a:pPr lvl="1"/>
            <a:r>
              <a:rPr lang="en-US" dirty="0" smtClean="0"/>
              <a:t>For example, use the Country filter to only show the total amount of each product exported to the </a:t>
            </a:r>
            <a:r>
              <a:rPr lang="en-US" b="1" dirty="0" smtClean="0"/>
              <a:t>United States</a:t>
            </a:r>
            <a:r>
              <a:rPr lang="en-US" dirty="0" smtClean="0"/>
              <a:t>.</a:t>
            </a:r>
          </a:p>
          <a:p>
            <a:endParaRPr lang="ar-SA" dirty="0"/>
          </a:p>
        </p:txBody>
      </p:sp>
      <p:sp>
        <p:nvSpPr>
          <p:cNvPr id="7" name="Content Placeholder 6"/>
          <p:cNvSpPr>
            <a:spLocks noGrp="1"/>
          </p:cNvSpPr>
          <p:nvPr>
            <p:ph sz="quarter" idx="2"/>
          </p:nvPr>
        </p:nvSpPr>
        <p:spPr/>
        <p:txBody>
          <a:bodyPr/>
          <a:lstStyle/>
          <a:p>
            <a:endParaRPr lang="ar-SA"/>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50</a:t>
            </a:fld>
            <a:endParaRPr lang="en-US" dirty="0"/>
          </a:p>
        </p:txBody>
      </p:sp>
      <p:pic>
        <p:nvPicPr>
          <p:cNvPr id="5" name="Picture 4" descr="standard-filter.png"/>
          <p:cNvPicPr>
            <a:picLocks noChangeAspect="1"/>
          </p:cNvPicPr>
          <p:nvPr/>
        </p:nvPicPr>
        <p:blipFill>
          <a:blip r:embed="rId2" cstate="print"/>
          <a:stretch>
            <a:fillRect/>
          </a:stretch>
        </p:blipFill>
        <p:spPr>
          <a:xfrm>
            <a:off x="4644007" y="1268760"/>
            <a:ext cx="3888433" cy="475252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1b. Because we added the Category field to the Report Filter area, we can filter this pivot chart (and pivot table) by Category.</a:t>
            </a:r>
          </a:p>
          <a:p>
            <a:pPr lvl="1"/>
            <a:r>
              <a:rPr lang="en-US" dirty="0" smtClean="0"/>
              <a:t> For example, use the Category filter to only show the </a:t>
            </a:r>
            <a:r>
              <a:rPr lang="en-US" b="1" dirty="0" smtClean="0"/>
              <a:t>vegetables</a:t>
            </a:r>
            <a:r>
              <a:rPr lang="en-US" dirty="0" smtClean="0"/>
              <a:t> exported to each country.</a:t>
            </a:r>
            <a:endParaRPr lang="ar-SA" dirty="0"/>
          </a:p>
        </p:txBody>
      </p:sp>
      <p:pic>
        <p:nvPicPr>
          <p:cNvPr id="6" name="Content Placeholder 5" descr="report-filter.png"/>
          <p:cNvPicPr>
            <a:picLocks noGrp="1" noChangeAspect="1"/>
          </p:cNvPicPr>
          <p:nvPr>
            <p:ph sz="quarter" idx="2"/>
          </p:nvPr>
        </p:nvPicPr>
        <p:blipFill>
          <a:blip r:embed="rId2" cstate="print"/>
          <a:stretch>
            <a:fillRect/>
          </a:stretch>
        </p:blipFill>
        <p:spPr>
          <a:xfrm>
            <a:off x="4632325" y="1509791"/>
            <a:ext cx="4041775" cy="4349593"/>
          </a:xfrm>
        </p:spPr>
      </p:pic>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r>
              <a:rPr lang="en-US" sz="3200" dirty="0" smtClean="0">
                <a:solidFill>
                  <a:schemeClr val="tx2"/>
                </a:solidFill>
                <a:latin typeface="+mj-lt"/>
                <a:ea typeface="+mj-ea"/>
                <a:cs typeface="+mj-cs"/>
              </a:rPr>
              <a:t>The End………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a Function</a:t>
            </a:r>
            <a:endParaRPr lang="en-US" dirty="0"/>
          </a:p>
        </p:txBody>
      </p:sp>
      <p:pic>
        <p:nvPicPr>
          <p:cNvPr id="5" name="Content Placeholder 4" descr="pic11.jpg"/>
          <p:cNvPicPr>
            <a:picLocks noGrp="1" noChangeAspect="1"/>
          </p:cNvPicPr>
          <p:nvPr>
            <p:ph sz="quarter" idx="1"/>
          </p:nvPr>
        </p:nvPicPr>
        <p:blipFill>
          <a:blip r:embed="rId2" cstate="print"/>
          <a:stretch>
            <a:fillRect/>
          </a:stretch>
        </p:blipFill>
        <p:spPr>
          <a:xfrm>
            <a:off x="457200" y="1224418"/>
            <a:ext cx="8229600" cy="4926689"/>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a:t>
            </a:r>
            <a:endParaRPr lang="en-US" dirty="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Statistical Functions</a:t>
            </a:r>
          </a:p>
          <a:p>
            <a:pPr algn="ctr">
              <a:buNone/>
            </a:pPr>
            <a:endParaRPr lang="en-CA" sz="2000" b="1" u="sng" dirty="0" smtClean="0">
              <a:solidFill>
                <a:srgbClr val="0070C0"/>
              </a:solidFill>
              <a:latin typeface="Arial" charset="0"/>
            </a:endParaRPr>
          </a:p>
          <a:p>
            <a:r>
              <a:rPr lang="en-CA" sz="2000" dirty="0" smtClean="0">
                <a:latin typeface="Arial" charset="0"/>
              </a:rPr>
              <a:t>MAX - find the greatest value in a range.</a:t>
            </a:r>
          </a:p>
          <a:p>
            <a:endParaRPr lang="en-CA" sz="2000" dirty="0" smtClean="0">
              <a:latin typeface="Arial" charset="0"/>
            </a:endParaRPr>
          </a:p>
          <a:p>
            <a:r>
              <a:rPr lang="en-CA" sz="2000" dirty="0" smtClean="0">
                <a:latin typeface="Arial" charset="0"/>
              </a:rPr>
              <a:t>MIN - find the lowest value in a range.</a:t>
            </a:r>
          </a:p>
          <a:p>
            <a:endParaRPr lang="en-CA" sz="2000" dirty="0" smtClean="0">
              <a:latin typeface="Arial" charset="0"/>
            </a:endParaRPr>
          </a:p>
          <a:p>
            <a:r>
              <a:rPr lang="en-CA" sz="2000" dirty="0" smtClean="0">
                <a:latin typeface="Arial" charset="0"/>
              </a:rPr>
              <a:t>AVERAGE - determine the average within a range (sum divided by number of values).</a:t>
            </a:r>
          </a:p>
          <a:p>
            <a:r>
              <a:rPr lang="en-US" sz="2000" dirty="0"/>
              <a:t>AVERAGEIF </a:t>
            </a:r>
            <a:r>
              <a:rPr lang="en-US" sz="2000" dirty="0" smtClean="0"/>
              <a:t>- find </a:t>
            </a:r>
            <a:r>
              <a:rPr lang="en-US" sz="2000" dirty="0"/>
              <a:t>the Average of all numbers in a range based on a given </a:t>
            </a:r>
            <a:r>
              <a:rPr lang="en-US" sz="2000" dirty="0" smtClean="0"/>
              <a:t>criteria</a:t>
            </a:r>
          </a:p>
          <a:p>
            <a:pPr lvl="1"/>
            <a:r>
              <a:rPr lang="en-US" sz="1700" dirty="0" smtClean="0"/>
              <a:t>Syntax </a:t>
            </a:r>
            <a:r>
              <a:rPr lang="en-US" sz="1700" dirty="0"/>
              <a:t>: </a:t>
            </a:r>
            <a:r>
              <a:rPr lang="en-US" sz="1700" dirty="0" smtClean="0"/>
              <a:t> AVERAGEIF</a:t>
            </a:r>
            <a:r>
              <a:rPr lang="en-US" sz="1700" dirty="0"/>
              <a:t>( range, criteria, [</a:t>
            </a:r>
            <a:r>
              <a:rPr lang="en-US" sz="1700" dirty="0" err="1"/>
              <a:t>average_range</a:t>
            </a:r>
            <a:r>
              <a:rPr lang="en-US" sz="1700" dirty="0"/>
              <a:t>] )</a:t>
            </a:r>
            <a:endParaRPr lang="en-US" sz="1700"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a:t>AVERAGEIF </a:t>
            </a:r>
            <a:r>
              <a:rPr lang="en-US" sz="2400" dirty="0" smtClean="0"/>
              <a:t>Function </a:t>
            </a:r>
            <a:r>
              <a:rPr lang="en-US" sz="2400" dirty="0"/>
              <a:t>in Excel – Examples</a:t>
            </a:r>
            <a:endParaRPr lang="ar-SA" sz="2400" dirty="0"/>
          </a:p>
        </p:txBody>
      </p:sp>
      <p:sp>
        <p:nvSpPr>
          <p:cNvPr id="5" name="عنصر نائب للمحتوى 4"/>
          <p:cNvSpPr>
            <a:spLocks noGrp="1"/>
          </p:cNvSpPr>
          <p:nvPr>
            <p:ph sz="quarter" idx="1"/>
          </p:nvPr>
        </p:nvSpPr>
        <p:spPr/>
        <p:txBody>
          <a:bodyPr/>
          <a:lstStyle/>
          <a:p>
            <a:r>
              <a:rPr lang="en-US" sz="2000" dirty="0">
                <a:solidFill>
                  <a:srgbClr val="FF0000"/>
                </a:solidFill>
              </a:rPr>
              <a:t>Example 1</a:t>
            </a:r>
            <a:r>
              <a:rPr lang="en-US" sz="2000" dirty="0"/>
              <a:t>: finding Average of the salaries more than </a:t>
            </a:r>
            <a:r>
              <a:rPr lang="en-US" sz="2000" dirty="0" smtClean="0"/>
              <a:t>2500</a:t>
            </a:r>
          </a:p>
          <a:p>
            <a:r>
              <a:rPr lang="en-US" sz="2000" dirty="0" smtClean="0">
                <a:solidFill>
                  <a:srgbClr val="FF0000"/>
                </a:solidFill>
              </a:rPr>
              <a:t>Example </a:t>
            </a:r>
            <a:r>
              <a:rPr lang="en-US" sz="2000" dirty="0">
                <a:solidFill>
                  <a:srgbClr val="FF0000"/>
                </a:solidFill>
              </a:rPr>
              <a:t>2:</a:t>
            </a:r>
            <a:r>
              <a:rPr lang="en-US" sz="2000" dirty="0"/>
              <a:t> finding Average of all </a:t>
            </a:r>
            <a:r>
              <a:rPr lang="en-US" sz="2000" dirty="0" err="1"/>
              <a:t>Salries</a:t>
            </a:r>
            <a:r>
              <a:rPr lang="en-US" sz="2000" dirty="0"/>
              <a:t> of HR </a:t>
            </a:r>
            <a:r>
              <a:rPr lang="en-US" sz="2000" dirty="0" smtClean="0"/>
              <a:t>Department</a:t>
            </a:r>
          </a:p>
          <a:p>
            <a:r>
              <a:rPr lang="en-US" sz="2000" dirty="0" smtClean="0">
                <a:solidFill>
                  <a:srgbClr val="FF0000"/>
                </a:solidFill>
              </a:rPr>
              <a:t>Example </a:t>
            </a:r>
            <a:r>
              <a:rPr lang="en-US" sz="2000" dirty="0">
                <a:solidFill>
                  <a:srgbClr val="FF0000"/>
                </a:solidFill>
              </a:rPr>
              <a:t>3</a:t>
            </a:r>
            <a:r>
              <a:rPr lang="en-US" sz="2000" dirty="0"/>
              <a:t>: finding Average of all </a:t>
            </a:r>
            <a:r>
              <a:rPr lang="en-US" sz="2000" dirty="0" err="1"/>
              <a:t>Salries</a:t>
            </a:r>
            <a:r>
              <a:rPr lang="en-US" sz="2000" dirty="0"/>
              <a:t> of Year </a:t>
            </a:r>
            <a:r>
              <a:rPr lang="en-US" sz="2000" dirty="0" smtClean="0"/>
              <a:t>2012</a:t>
            </a:r>
          </a:p>
          <a:p>
            <a:r>
              <a:rPr lang="en-US" sz="2000" dirty="0" smtClean="0">
                <a:solidFill>
                  <a:srgbClr val="FF0000"/>
                </a:solidFill>
              </a:rPr>
              <a:t>Example </a:t>
            </a:r>
            <a:r>
              <a:rPr lang="en-US" sz="2000" dirty="0">
                <a:solidFill>
                  <a:srgbClr val="FF0000"/>
                </a:solidFill>
              </a:rPr>
              <a:t>4</a:t>
            </a:r>
            <a:r>
              <a:rPr lang="en-US" sz="2000" dirty="0"/>
              <a:t>: finding Average of all </a:t>
            </a:r>
            <a:r>
              <a:rPr lang="en-US" sz="2000" dirty="0" err="1"/>
              <a:t>Salries</a:t>
            </a:r>
            <a:r>
              <a:rPr lang="en-US" sz="2000" dirty="0"/>
              <a:t> of Year </a:t>
            </a:r>
            <a:r>
              <a:rPr lang="en-US" sz="2000" dirty="0" smtClean="0"/>
              <a:t>2012</a:t>
            </a:r>
          </a:p>
          <a:p>
            <a:r>
              <a:rPr lang="en-US" sz="2000" dirty="0" smtClean="0">
                <a:solidFill>
                  <a:srgbClr val="FF0000"/>
                </a:solidFill>
              </a:rPr>
              <a:t>Example </a:t>
            </a:r>
            <a:r>
              <a:rPr lang="en-US" sz="2000" dirty="0">
                <a:solidFill>
                  <a:srgbClr val="FF0000"/>
                </a:solidFill>
              </a:rPr>
              <a:t>5</a:t>
            </a:r>
            <a:r>
              <a:rPr lang="en-US" sz="2000" dirty="0"/>
              <a:t>: finding Average of all </a:t>
            </a:r>
            <a:r>
              <a:rPr lang="en-US" sz="2000" dirty="0" err="1"/>
              <a:t>Salries</a:t>
            </a:r>
            <a:r>
              <a:rPr lang="en-US" sz="2000" dirty="0"/>
              <a:t> of Admin </a:t>
            </a:r>
            <a:r>
              <a:rPr lang="en-US" sz="2000" dirty="0" smtClean="0"/>
              <a:t>Department</a:t>
            </a:r>
          </a:p>
          <a:p>
            <a:endParaRPr lang="ar-SA" sz="2000"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8</a:t>
            </a:fld>
            <a:endParaRPr lang="en-US"/>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96" y="3356992"/>
            <a:ext cx="5611008" cy="1962424"/>
          </a:xfrm>
          <a:prstGeom prst="rect">
            <a:avLst/>
          </a:prstGeom>
        </p:spPr>
      </p:pic>
    </p:spTree>
    <p:extLst>
      <p:ext uri="{BB962C8B-B14F-4D97-AF65-F5344CB8AC3E}">
        <p14:creationId xmlns:p14="http://schemas.microsoft.com/office/powerpoint/2010/main" val="644843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a:t>
            </a:r>
            <a:endParaRPr lang="en-US" dirty="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Arithmetic Functions</a:t>
            </a:r>
          </a:p>
          <a:p>
            <a:pPr marL="381000" indent="-381000">
              <a:lnSpc>
                <a:spcPct val="90000"/>
              </a:lnSpc>
              <a:spcBef>
                <a:spcPct val="20000"/>
              </a:spcBef>
              <a:defRPr/>
            </a:pPr>
            <a:r>
              <a:rPr lang="en-CA" sz="2000" dirty="0" smtClean="0">
                <a:latin typeface="Arial" charset="0"/>
                <a:hlinkClick r:id="rId2"/>
              </a:rPr>
              <a:t>SUM - </a:t>
            </a:r>
            <a:r>
              <a:rPr lang="en-US" sz="2000" dirty="0" smtClean="0">
                <a:latin typeface="Arial" charset="0"/>
                <a:hlinkClick r:id="rId2"/>
              </a:rPr>
              <a:t>syntax method:</a:t>
            </a:r>
          </a:p>
          <a:p>
            <a:pPr marL="381000" indent="-381000">
              <a:lnSpc>
                <a:spcPct val="90000"/>
              </a:lnSpc>
              <a:spcBef>
                <a:spcPct val="20000"/>
              </a:spcBef>
              <a:buNone/>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Locate the pointer in the cell where you need the sum</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Type =Sum(</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Select the range of numeric values either through pressing </a:t>
            </a:r>
            <a:r>
              <a:rPr lang="en-US" sz="2000" dirty="0" err="1" smtClean="0">
                <a:latin typeface="Arial" charset="0"/>
              </a:rPr>
              <a:t>Shift+Cursor</a:t>
            </a:r>
            <a:r>
              <a:rPr lang="en-US" sz="2000" dirty="0" smtClean="0">
                <a:latin typeface="Arial" charset="0"/>
              </a:rPr>
              <a:t> key or dragging the mouse pointer. Cell addresses of the selected range will be displayed as A3:C3</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Type ) and press Enter key to complete the formula. Sum will be shown immediately after pressing the Enter key.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806BBBBEF86E4195C12985ADD12D77" ma:contentTypeVersion="0" ma:contentTypeDescription="Create a new document." ma:contentTypeScope="" ma:versionID="ce7f8dd5a094a7fc16dac23ae307f4d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3A84AE-4FC8-4BC7-B5C2-1209AA96ABBB}">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www.w3.org/XML/1998/namespace"/>
  </ds:schemaRefs>
</ds:datastoreItem>
</file>

<file path=customXml/itemProps2.xml><?xml version="1.0" encoding="utf-8"?>
<ds:datastoreItem xmlns:ds="http://schemas.openxmlformats.org/officeDocument/2006/customXml" ds:itemID="{554C3698-D7EF-41BA-9457-F079BF93E821}">
  <ds:schemaRefs>
    <ds:schemaRef ds:uri="http://schemas.microsoft.com/sharepoint/v3/contenttype/forms"/>
  </ds:schemaRefs>
</ds:datastoreItem>
</file>

<file path=customXml/itemProps3.xml><?xml version="1.0" encoding="utf-8"?>
<ds:datastoreItem xmlns:ds="http://schemas.openxmlformats.org/officeDocument/2006/customXml" ds:itemID="{9DBDFD03-4735-49DA-879F-1E3EEB72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17292</TotalTime>
  <Words>1783</Words>
  <Application>Microsoft Office PowerPoint</Application>
  <PresentationFormat>عرض على الشاشة (3:4)‏</PresentationFormat>
  <Paragraphs>297</Paragraphs>
  <Slides>52</Slides>
  <Notes>0</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Origin</vt:lpstr>
      <vt:lpstr>MS Excel </vt:lpstr>
      <vt:lpstr>Contents</vt:lpstr>
      <vt:lpstr>Functions</vt:lpstr>
      <vt:lpstr>fx marks the spot!</vt:lpstr>
      <vt:lpstr>fx marks the spot! (Cont)</vt:lpstr>
      <vt:lpstr>Inserting a Function</vt:lpstr>
      <vt:lpstr>Functions YOU should know</vt:lpstr>
      <vt:lpstr>AVERAGEIF Function in Excel – Examples</vt:lpstr>
      <vt:lpstr>Functions YOU should know</vt:lpstr>
      <vt:lpstr>عرض تقديمي في PowerPoint</vt:lpstr>
      <vt:lpstr>عرض تقديمي في PowerPoint</vt:lpstr>
      <vt:lpstr>عرض تقديمي في PowerPoint</vt:lpstr>
      <vt:lpstr>The SUMIF Function</vt:lpstr>
      <vt:lpstr>The Sumifs Function</vt:lpstr>
      <vt:lpstr>عرض تقديمي في PowerPoint</vt:lpstr>
      <vt:lpstr>The COUNT Function</vt:lpstr>
      <vt:lpstr>عرض تقديمي في PowerPoint</vt:lpstr>
      <vt:lpstr>The COUNTIF Function</vt:lpstr>
      <vt:lpstr>The COUNTIFS Function</vt:lpstr>
      <vt:lpstr>عرض تقديمي في PowerPoint</vt:lpstr>
      <vt:lpstr>Functions YOU should know (cont)</vt:lpstr>
      <vt:lpstr>The IF Function</vt:lpstr>
      <vt:lpstr>Nested IF</vt:lpstr>
      <vt:lpstr>عرض تقديمي في PowerPoint</vt:lpstr>
      <vt:lpstr>Sorting Data</vt:lpstr>
      <vt:lpstr>Multiple key sorting</vt:lpstr>
      <vt:lpstr>Filtering Data</vt:lpstr>
      <vt:lpstr>Filtering Data (cont)</vt:lpstr>
      <vt:lpstr>Filtering Data (cont)</vt:lpstr>
      <vt:lpstr>Data Form</vt:lpstr>
      <vt:lpstr>Data Form (cont)</vt:lpstr>
      <vt:lpstr>Data Form (cont)</vt:lpstr>
      <vt:lpstr>Method of Data Form</vt:lpstr>
      <vt:lpstr>Data Validation</vt:lpstr>
      <vt:lpstr>Method of Data Validation</vt:lpstr>
      <vt:lpstr>    Pivot Tables</vt:lpstr>
      <vt:lpstr>عرض تقديمي في PowerPoint</vt:lpstr>
      <vt:lpstr>   Insert a Pivot Table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Pivot Chart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LatefahSH</cp:lastModifiedBy>
  <cp:revision>507</cp:revision>
  <dcterms:created xsi:type="dcterms:W3CDTF">1998-09-30T12:51:12Z</dcterms:created>
  <dcterms:modified xsi:type="dcterms:W3CDTF">2015-08-27T07:57:45Z</dcterms:modified>
</cp:coreProperties>
</file>