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9" r:id="rId5"/>
    <p:sldId id="270" r:id="rId6"/>
    <p:sldId id="271" r:id="rId7"/>
    <p:sldId id="261" r:id="rId8"/>
    <p:sldId id="265" r:id="rId9"/>
    <p:sldId id="266" r:id="rId10"/>
    <p:sldId id="268" r:id="rId11"/>
    <p:sldId id="263" r:id="rId12"/>
    <p:sldId id="264" r:id="rId13"/>
    <p:sldId id="272" r:id="rId14"/>
    <p:sldId id="273" r:id="rId15"/>
    <p:sldId id="274" r:id="rId16"/>
    <p:sldId id="276" r:id="rId17"/>
    <p:sldId id="278" r:id="rId18"/>
    <p:sldId id="280" r:id="rId19"/>
    <p:sldId id="26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4D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05AC-9F1A-4BA8-8978-A6F707BA9FDC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FE48899-32EC-4D47-9FB8-3A483F571EF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05AC-9F1A-4BA8-8978-A6F707BA9FDC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8899-32EC-4D47-9FB8-3A483F571E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05AC-9F1A-4BA8-8978-A6F707BA9FDC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8899-32EC-4D47-9FB8-3A483F571E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05AC-9F1A-4BA8-8978-A6F707BA9FDC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8899-32EC-4D47-9FB8-3A483F571EF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05AC-9F1A-4BA8-8978-A6F707BA9FDC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E48899-32EC-4D47-9FB8-3A483F571E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05AC-9F1A-4BA8-8978-A6F707BA9FDC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8899-32EC-4D47-9FB8-3A483F571EF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05AC-9F1A-4BA8-8978-A6F707BA9FDC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8899-32EC-4D47-9FB8-3A483F571EF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05AC-9F1A-4BA8-8978-A6F707BA9FDC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8899-32EC-4D47-9FB8-3A483F571E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05AC-9F1A-4BA8-8978-A6F707BA9FDC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8899-32EC-4D47-9FB8-3A483F571E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05AC-9F1A-4BA8-8978-A6F707BA9FDC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8899-32EC-4D47-9FB8-3A483F571EF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05AC-9F1A-4BA8-8978-A6F707BA9FDC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E48899-32EC-4D47-9FB8-3A483F571EF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الأيقونة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4B05AC-9F1A-4BA8-8978-A6F707BA9FDC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FE48899-32EC-4D47-9FB8-3A483F571EF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users.rcn.com/jkimball.ma.ultranet/BiologyPages/N/NAD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sa/imgres?imgurl=http://www.saratogaschools.org/AcademicServices/MiddleSchool/MSScience/Science_Lab_Equipment-Flashcards/testtube1.jpg&amp;imgrefurl=http://www.saratogaschools.org/AcademicServices/MiddleSchool/MSScience/Science_Lab_Equipment-Flashcards/Science_Lab_Equipment_Flash_Cards.htm&amp;usg=__z92knQf-v9gaDl64LSPLJU3MgQQ=&amp;h=600&amp;w=200&amp;sz=7&amp;hl=ar&amp;start=34&amp;zoom=1&amp;tbnid=4_NKSX8VJ3Lw3M:&amp;tbnh=135&amp;tbnw=45&amp;prev=/images?q=test+tube&amp;start=20&amp;um=1&amp;hl=ar&amp;safe=active&amp;sa=N&amp;tbs=isch:1&amp;um=1&amp;itbs=1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sa/imgres?imgurl=http://www.saratogaschools.org/AcademicServices/MiddleSchool/MSScience/Science_Lab_Equipment-Flashcards/testtube1.jpg&amp;imgrefurl=http://www.saratogaschools.org/AcademicServices/MiddleSchool/MSScience/Science_Lab_Equipment-Flashcards/Science_Lab_Equipment_Flash_Cards.htm&amp;usg=__z92knQf-v9gaDl64LSPLJU3MgQQ=&amp;h=600&amp;w=200&amp;sz=7&amp;hl=ar&amp;start=34&amp;zoom=1&amp;tbnid=4_NKSX8VJ3Lw3M:&amp;tbnh=135&amp;tbnw=45&amp;prev=/images?q=test+tube&amp;start=20&amp;um=1&amp;hl=ar&amp;safe=active&amp;sa=N&amp;tbs=isch:1&amp;um=1&amp;itbs=1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sa/imgres?imgurl=http://www.saratogaschools.org/AcademicServices/MiddleSchool/MSScience/Science_Lab_Equipment-Flashcards/testtube1.jpg&amp;imgrefurl=http://www.saratogaschools.org/AcademicServices/MiddleSchool/MSScience/Science_Lab_Equipment-Flashcards/Science_Lab_Equipment_Flash_Cards.htm&amp;usg=__z92knQf-v9gaDl64LSPLJU3MgQQ=&amp;h=600&amp;w=200&amp;sz=7&amp;hl=ar&amp;start=34&amp;zoom=1&amp;tbnid=4_NKSX8VJ3Lw3M:&amp;tbnh=135&amp;tbnw=45&amp;prev=/images?q=test+tube&amp;start=20&amp;um=1&amp;hl=ar&amp;safe=active&amp;sa=N&amp;tbs=isch:1&amp;um=1&amp;itbs=1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sa/imgres?imgurl=http://www.saratogaschools.org/AcademicServices/MiddleSchool/MSScience/Science_Lab_Equipment-Flashcards/testtube1.jpg&amp;imgrefurl=http://www.saratogaschools.org/AcademicServices/MiddleSchool/MSScience/Science_Lab_Equipment-Flashcards/Science_Lab_Equipment_Flash_Cards.htm&amp;usg=__z92knQf-v9gaDl64LSPLJU3MgQQ=&amp;h=600&amp;w=200&amp;sz=7&amp;hl=ar&amp;start=34&amp;zoom=1&amp;tbnid=4_NKSX8VJ3Lw3M:&amp;tbnh=135&amp;tbnw=45&amp;prev=/images?q=test+tube&amp;start=20&amp;um=1&amp;hl=ar&amp;safe=active&amp;sa=N&amp;tbs=isch:1&amp;um=1&amp;itbs=1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The production of pyruvate and acetaldehyde during  the fermentation of glucose by yeas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t</a:t>
            </a:r>
            <a:endParaRPr lang="en-GB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/>
              <a:t>Cls</a:t>
            </a:r>
            <a:r>
              <a:rPr lang="en-US"/>
              <a:t> 282 </a:t>
            </a:r>
            <a:br>
              <a:rPr lang="en-US" dirty="0"/>
            </a:br>
            <a:r>
              <a:rPr lang="en-US" dirty="0"/>
              <a:t>exp.# 3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Principle: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pt-BR" dirty="0"/>
              <a:t>C</a:t>
            </a:r>
            <a:r>
              <a:rPr lang="pt-BR" baseline="-25000" dirty="0"/>
              <a:t>6</a:t>
            </a:r>
            <a:r>
              <a:rPr lang="pt-BR" dirty="0"/>
              <a:t>H</a:t>
            </a:r>
            <a:r>
              <a:rPr lang="pt-BR" baseline="-25000" dirty="0"/>
              <a:t>12</a:t>
            </a:r>
            <a:r>
              <a:rPr lang="pt-BR" dirty="0"/>
              <a:t>O</a:t>
            </a:r>
            <a:r>
              <a:rPr lang="pt-BR" baseline="-25000" dirty="0"/>
              <a:t>6</a:t>
            </a:r>
            <a:r>
              <a:rPr lang="pt-BR" dirty="0"/>
              <a:t> + 2NAD</a:t>
            </a:r>
            <a:r>
              <a:rPr lang="pt-BR" baseline="30000" dirty="0"/>
              <a:t>+</a:t>
            </a:r>
            <a:r>
              <a:rPr lang="pt-BR" dirty="0"/>
              <a:t> -&gt; 2C</a:t>
            </a:r>
            <a:r>
              <a:rPr lang="pt-BR" baseline="-25000" dirty="0"/>
              <a:t>3</a:t>
            </a:r>
            <a:r>
              <a:rPr lang="pt-BR" dirty="0"/>
              <a:t>H</a:t>
            </a:r>
            <a:r>
              <a:rPr lang="pt-BR" baseline="-25000" dirty="0"/>
              <a:t>4</a:t>
            </a:r>
            <a:r>
              <a:rPr lang="pt-BR" dirty="0"/>
              <a:t>O</a:t>
            </a:r>
            <a:r>
              <a:rPr lang="pt-BR" baseline="-25000" dirty="0"/>
              <a:t>3</a:t>
            </a:r>
            <a:r>
              <a:rPr lang="pt-BR" dirty="0"/>
              <a:t> + 2</a:t>
            </a:r>
            <a:r>
              <a:rPr lang="pt-BR" dirty="0">
                <a:hlinkClick r:id="rId2" action="ppaction://hlinkfile"/>
              </a:rPr>
              <a:t>NADH</a:t>
            </a:r>
            <a:r>
              <a:rPr lang="pt-BR" dirty="0"/>
              <a:t> + 2H</a:t>
            </a:r>
            <a:r>
              <a:rPr lang="pt-BR" baseline="30000" dirty="0"/>
              <a:t>+</a:t>
            </a:r>
          </a:p>
          <a:p>
            <a:pPr algn="l" rtl="0"/>
            <a:endParaRPr lang="pt-BR" baseline="30000" dirty="0"/>
          </a:p>
          <a:p>
            <a:pPr algn="l" rtl="0"/>
            <a:r>
              <a:rPr lang="pt-BR" dirty="0"/>
              <a:t>C</a:t>
            </a:r>
            <a:r>
              <a:rPr lang="pt-BR" baseline="-25000" dirty="0"/>
              <a:t>3</a:t>
            </a:r>
            <a:r>
              <a:rPr lang="pt-BR" dirty="0"/>
              <a:t>H</a:t>
            </a:r>
            <a:r>
              <a:rPr lang="pt-BR" baseline="-25000" dirty="0"/>
              <a:t>4</a:t>
            </a:r>
            <a:r>
              <a:rPr lang="pt-BR" dirty="0"/>
              <a:t>O</a:t>
            </a:r>
            <a:r>
              <a:rPr lang="pt-BR" baseline="-25000" dirty="0"/>
              <a:t>3</a:t>
            </a:r>
            <a:r>
              <a:rPr lang="pt-BR" dirty="0"/>
              <a:t> + NADH + H</a:t>
            </a:r>
            <a:r>
              <a:rPr lang="pt-BR" baseline="30000" dirty="0"/>
              <a:t>+</a:t>
            </a:r>
            <a:r>
              <a:rPr lang="pt-BR" dirty="0"/>
              <a:t> → CO</a:t>
            </a:r>
            <a:r>
              <a:rPr lang="pt-BR" baseline="-25000" dirty="0"/>
              <a:t>2</a:t>
            </a:r>
            <a:r>
              <a:rPr lang="pt-BR" dirty="0"/>
              <a:t> + C</a:t>
            </a:r>
            <a:r>
              <a:rPr lang="pt-BR" baseline="-25000" dirty="0"/>
              <a:t>2</a:t>
            </a:r>
            <a:r>
              <a:rPr lang="pt-BR" dirty="0"/>
              <a:t>H</a:t>
            </a:r>
            <a:r>
              <a:rPr lang="pt-BR" baseline="-25000" dirty="0"/>
              <a:t>5</a:t>
            </a:r>
            <a:r>
              <a:rPr lang="pt-BR" dirty="0"/>
              <a:t>OH + NAD</a:t>
            </a:r>
            <a:r>
              <a:rPr lang="pt-BR" baseline="30000" dirty="0"/>
              <a:t>+</a:t>
            </a:r>
            <a:r>
              <a:rPr lang="pt-BR" dirty="0"/>
              <a:t> </a:t>
            </a:r>
          </a:p>
          <a:p>
            <a:pPr algn="l" rtl="0"/>
            <a:endParaRPr lang="pt-BR" baseline="30000" dirty="0"/>
          </a:p>
          <a:p>
            <a:pPr algn="l" rtl="0"/>
            <a:r>
              <a:rPr lang="pt-BR" sz="3600" b="1" u="sng" baseline="30000" dirty="0">
                <a:solidFill>
                  <a:srgbClr val="00B050"/>
                </a:solidFill>
              </a:rPr>
              <a:t>Pyruvic acid </a:t>
            </a:r>
            <a:r>
              <a:rPr lang="pt-BR" baseline="30000" dirty="0">
                <a:solidFill>
                  <a:srgbClr val="00B050"/>
                </a:solidFill>
              </a:rPr>
              <a:t>: </a:t>
            </a:r>
          </a:p>
          <a:p>
            <a:pPr marL="514350" indent="-514350" algn="l" rtl="0">
              <a:buAutoNum type="arabicPeriod"/>
            </a:pPr>
            <a:r>
              <a:rPr lang="pt-BR" sz="3600" baseline="30000" dirty="0"/>
              <a:t>In muscles gives lactic acid .</a:t>
            </a:r>
          </a:p>
          <a:p>
            <a:pPr marL="514350" indent="-514350" algn="l" rtl="0">
              <a:buAutoNum type="arabicPeriod"/>
            </a:pPr>
            <a:r>
              <a:rPr lang="pt-BR" sz="3600" baseline="30000" dirty="0"/>
              <a:t>In yeast gives ethanol</a:t>
            </a:r>
            <a:r>
              <a:rPr lang="pt-BR" sz="3600" dirty="0"/>
              <a:t> + co</a:t>
            </a:r>
            <a:r>
              <a:rPr lang="pt-BR" sz="1800" dirty="0"/>
              <a:t>2</a:t>
            </a:r>
            <a:endParaRPr lang="pt-BR" sz="3600" baseline="30000" dirty="0"/>
          </a:p>
          <a:p>
            <a:pPr algn="l" rtl="0"/>
            <a:endParaRPr lang="pt-BR" baseline="30000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0605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7239000" cy="6455070"/>
          </a:xfrm>
        </p:spPr>
        <p:txBody>
          <a:bodyPr/>
          <a:lstStyle/>
          <a:p>
            <a:pPr algn="l" rtl="0"/>
            <a:r>
              <a:rPr lang="en-US" dirty="0"/>
              <a:t>Alcohol is formed in yeast by the oxidative decarboxylation of pyruvate with the intermediate formation of </a:t>
            </a:r>
            <a:r>
              <a:rPr lang="en-US" dirty="0">
                <a:solidFill>
                  <a:srgbClr val="FF0000"/>
                </a:solidFill>
              </a:rPr>
              <a:t>acetaldehyde</a:t>
            </a:r>
            <a:r>
              <a:rPr lang="en-US" dirty="0"/>
              <a:t> .</a:t>
            </a:r>
          </a:p>
          <a:p>
            <a:pPr algn="l" rtl="0"/>
            <a:br>
              <a:rPr lang="en-US" b="1" dirty="0"/>
            </a:br>
            <a:r>
              <a:rPr lang="en-US" b="1" dirty="0"/>
              <a:t>Oxidative decarboxylation</a:t>
            </a:r>
            <a:r>
              <a:rPr lang="en-US" dirty="0"/>
              <a:t> reactions are oxidation reactions in which a carboxylate group is removed, forming carbon dioxide.</a:t>
            </a:r>
          </a:p>
        </p:txBody>
      </p:sp>
      <p:pic>
        <p:nvPicPr>
          <p:cNvPr id="4" name="Picture 2" descr="http://aberdeenc.files.wordpress.com/2013/04/pyr-et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573016"/>
            <a:ext cx="5143536" cy="2796343"/>
          </a:xfrm>
          <a:prstGeom prst="rect">
            <a:avLst/>
          </a:prstGeom>
          <a:noFill/>
        </p:spPr>
      </p:pic>
      <p:sp>
        <p:nvSpPr>
          <p:cNvPr id="5" name="شكل بيضاوي 4"/>
          <p:cNvSpPr/>
          <p:nvPr/>
        </p:nvSpPr>
        <p:spPr>
          <a:xfrm>
            <a:off x="1619672" y="5013176"/>
            <a:ext cx="1584176" cy="1440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/>
              <a:t>The metabolites pyruvate and acetaldehyde are normally present at only </a:t>
            </a:r>
            <a:r>
              <a:rPr lang="en-US" b="1" dirty="0"/>
              <a:t>low conc. </a:t>
            </a:r>
            <a:r>
              <a:rPr lang="en-US" dirty="0"/>
              <a:t>So,in order to demonstrate their existence as intermediate on the pathway, some  means has to be found to prevent the reaction proceeding any further.</a:t>
            </a:r>
            <a:endParaRPr lang="ar-SA" dirty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0"/>
            <a:ext cx="8458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u="sng" dirty="0">
                <a:solidFill>
                  <a:srgbClr val="00B050"/>
                </a:solidFill>
              </a:rPr>
              <a:t>Methods to prevent the reactions proceeding:</a:t>
            </a:r>
          </a:p>
          <a:p>
            <a:r>
              <a:rPr lang="en-US" sz="2000" dirty="0"/>
              <a:t>1. blocking the enzyme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catalyses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the conversion of the compound under investigation by:</a:t>
            </a:r>
          </a:p>
          <a:p>
            <a:pPr marL="514350" indent="-514350">
              <a:buAutoNum type="alphaLcPeriod"/>
            </a:pPr>
            <a:r>
              <a:rPr lang="en-US" sz="2000" dirty="0"/>
              <a:t>Adding inhibitor</a:t>
            </a:r>
          </a:p>
          <a:p>
            <a:pPr marL="514350" indent="-514350">
              <a:buAutoNum type="alphaLcPeriod"/>
            </a:pPr>
            <a:r>
              <a:rPr lang="en-US" sz="2000" dirty="0"/>
              <a:t>Changing the physiological conditions </a:t>
            </a:r>
          </a:p>
          <a:p>
            <a:pPr marL="514350" indent="-514350">
              <a:buNone/>
            </a:pPr>
            <a:r>
              <a:rPr lang="en-US" sz="2000" dirty="0">
                <a:solidFill>
                  <a:srgbClr val="C00000"/>
                </a:solidFill>
              </a:rPr>
              <a:t>e.g. pyruvate decarboxylase</a:t>
            </a:r>
          </a:p>
          <a:p>
            <a:pPr marL="514350" indent="-514350"/>
            <a:r>
              <a:rPr lang="en-US" sz="2000" dirty="0"/>
              <a:t>2. Trapping agent :agent which reacts with the intermediate to form a compound that is not metabolized further.</a:t>
            </a:r>
          </a:p>
          <a:p>
            <a:pPr marL="514350" indent="-514350">
              <a:buNone/>
            </a:pPr>
            <a:r>
              <a:rPr lang="en-US" sz="2000" dirty="0">
                <a:solidFill>
                  <a:srgbClr val="7030A0"/>
                </a:solidFill>
              </a:rPr>
              <a:t>e.g. sodium sulphite.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7860" y="4869160"/>
            <a:ext cx="899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Glucose               Pyruvate               Acetaldehyde               Alcohol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695700" y="5115517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447800" y="5099992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12043" y="6096000"/>
            <a:ext cx="2398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Pyruvate decarboxylase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477000" y="5189657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57453" y="5185855"/>
            <a:ext cx="324047" cy="763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645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09600"/>
            <a:ext cx="838892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Pyruvate decarboxylase is 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inactive in slightly alkaline solution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so pyruvate accumulates  and its presence is demonstrated by the reaction with sodium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nitroprusside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 2,4-dini-trophenylhydrazine.</a:t>
            </a:r>
          </a:p>
          <a:p>
            <a:pPr lvl="0"/>
            <a:endParaRPr lang="en-U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the 2nd experiment, sodium sulphite is added which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traps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the acetaldehyde. The presence of acetaldehyde is shown by blue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produced with sodium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nitroprusside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piperidine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3354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09" y="207588"/>
            <a:ext cx="7665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1/Formation of pyruvate from glucose</a:t>
            </a:r>
          </a:p>
        </p:txBody>
      </p:sp>
      <p:pic>
        <p:nvPicPr>
          <p:cNvPr id="1026" name="Picture 2" descr="http://t2.gstatic.com/images?q=tbn:4_NKSX8VJ3Lw3M:http://www.saratogaschools.org/AcademicServices/MiddleSchool/MSScience/Science_Lab_Equipment-Flashcards/testtube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628800"/>
            <a:ext cx="359410" cy="1296144"/>
          </a:xfrm>
          <a:prstGeom prst="rect">
            <a:avLst/>
          </a:prstGeom>
          <a:noFill/>
        </p:spPr>
      </p:pic>
      <p:pic>
        <p:nvPicPr>
          <p:cNvPr id="1028" name="Picture 4" descr="http://t2.gstatic.com/images?q=tbn:4_NKSX8VJ3Lw3M:http://www.saratogaschools.org/AcademicServices/MiddleSchool/MSScience/Science_Lab_Equipment-Flashcards/testtube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556792"/>
            <a:ext cx="428625" cy="13202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436096" y="980728"/>
            <a:ext cx="734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dirty="0">
                <a:cs typeface="Times New Roman" pitchFamily="18" charset="0"/>
              </a:rPr>
              <a:t> ⁰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6216" y="980728"/>
            <a:ext cx="7280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 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7544" y="3573016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1-Mix and incubate in water bath at 37 C for 1 hour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792289"/>
              </p:ext>
            </p:extLst>
          </p:nvPr>
        </p:nvGraphicFramePr>
        <p:xfrm>
          <a:off x="395536" y="1556792"/>
          <a:ext cx="4392488" cy="16540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3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4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717">
                <a:tc>
                  <a:txBody>
                    <a:bodyPr/>
                    <a:lstStyle/>
                    <a:p>
                      <a:r>
                        <a:rPr kumimoji="0" lang="en-US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10% glucose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5ml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5ml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7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Alkaline</a:t>
                      </a:r>
                      <a:r>
                        <a:rPr kumimoji="0" lang="en-US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yeast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suspension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5ml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--------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2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acidic</a:t>
                      </a:r>
                      <a:r>
                        <a:rPr kumimoji="0" lang="en-US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yeast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suspension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----------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5ml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مستطيل 8"/>
          <p:cNvSpPr/>
          <p:nvPr/>
        </p:nvSpPr>
        <p:spPr>
          <a:xfrm>
            <a:off x="683568" y="414908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2- Add 2ml of TCA  (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trichloracetic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acid) for each tubes (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TCA:use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to ppt. large particles)</a:t>
            </a:r>
          </a:p>
          <a:p>
            <a:pPr lvl="0"/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3-  Mix and centrifuge for 10 min at 2500 g. </a:t>
            </a:r>
          </a:p>
          <a:p>
            <a:pPr lvl="0"/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lvl="0" indent="-571500"/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4-take supernatant and throw precipitation</a:t>
            </a:r>
          </a:p>
          <a:p>
            <a:pPr marL="571500" lvl="0" indent="-571500">
              <a:buFontTx/>
              <a:buChar char="-"/>
            </a:pP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lvl="0" indent="-571500"/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5-Boil about 3ml of supernatant for 5 min. </a:t>
            </a:r>
          </a:p>
        </p:txBody>
      </p:sp>
    </p:spTree>
    <p:extLst>
      <p:ext uri="{BB962C8B-B14F-4D97-AF65-F5344CB8AC3E}">
        <p14:creationId xmlns:p14="http://schemas.microsoft.com/office/powerpoint/2010/main" val="1059825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384" y="176612"/>
            <a:ext cx="73945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A/Sodium nitroprusside test for pyruvate</a:t>
            </a:r>
          </a:p>
          <a:p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t2.gstatic.com/images?q=tbn:4_NKSX8VJ3Lw3M:http://www.saratogaschools.org/AcademicServices/MiddleSchool/MSScience/Science_Lab_Equipment-Flashcards/testtube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196752"/>
            <a:ext cx="428625" cy="1285876"/>
          </a:xfrm>
          <a:prstGeom prst="rect">
            <a:avLst/>
          </a:prstGeom>
          <a:noFill/>
        </p:spPr>
      </p:pic>
      <p:pic>
        <p:nvPicPr>
          <p:cNvPr id="4" name="Picture 2" descr="http://t2.gstatic.com/images?q=tbn:4_NKSX8VJ3Lw3M:http://www.saratogaschools.org/AcademicServices/MiddleSchool/MSScience/Science_Lab_Equipment-Flashcards/testtube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9222" y="1176438"/>
            <a:ext cx="428625" cy="12858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56176" y="764704"/>
            <a:ext cx="644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71170" y="765632"/>
            <a:ext cx="644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B1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519309"/>
              </p:ext>
            </p:extLst>
          </p:nvPr>
        </p:nvGraphicFramePr>
        <p:xfrm>
          <a:off x="251520" y="1052736"/>
          <a:ext cx="5479735" cy="33832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16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6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51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Add solid ammonium sulphate in new tubes A1&amp;B1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½ inch (0.5g)</a:t>
                      </a:r>
                    </a:p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½ inch (0.5g) </a:t>
                      </a:r>
                    </a:p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1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Supernatant A</a:t>
                      </a:r>
                      <a:r>
                        <a:rPr lang="en-US" sz="1800" dirty="0">
                          <a:cs typeface="Times New Roman" pitchFamily="18" charset="0"/>
                        </a:rPr>
                        <a:t>⁰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2ml (boiled)</a:t>
                      </a:r>
                    </a:p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1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supernatant B</a:t>
                      </a:r>
                      <a:r>
                        <a:rPr lang="en-US" sz="1800" dirty="0">
                          <a:cs typeface="Times New Roman" pitchFamily="18" charset="0"/>
                        </a:rPr>
                        <a:t>⁰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2ml(boiled)</a:t>
                      </a:r>
                    </a:p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23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5% Sodium nitroprusside</a:t>
                      </a:r>
                    </a:p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drops 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drops </a:t>
                      </a:r>
                    </a:p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95536" y="4509120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Add conc. ammonia carefully down the side of the tube so as to form 2 layers.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pyruvate is present, 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green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blue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ring forms at the junction of the </a:t>
            </a:r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2 liquids.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transient </a:t>
            </a:r>
            <a:r>
              <a:rPr lang="en-US" sz="2000" dirty="0">
                <a:solidFill>
                  <a:srgbClr val="F94DD8"/>
                </a:solidFill>
                <a:latin typeface="Times New Roman" pitchFamily="18" charset="0"/>
                <a:cs typeface="Times New Roman" pitchFamily="18" charset="0"/>
              </a:rPr>
              <a:t>pink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ring at the junction is due to the presence of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thiol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group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(any protein with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thiol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group gives red color with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nitroprusside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sol.)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006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131" y="305137"/>
            <a:ext cx="88803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B/   2,4-dini-trophenylhydrazine test for pyruvate</a:t>
            </a:r>
          </a:p>
          <a:p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t2.gstatic.com/images?q=tbn:4_NKSX8VJ3Lw3M:http://www.saratogaschools.org/AcademicServices/MiddleSchool/MSScience/Science_Lab_Equipment-Flashcards/testtube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2151" y="3299502"/>
            <a:ext cx="428625" cy="1569659"/>
          </a:xfrm>
          <a:prstGeom prst="rect">
            <a:avLst/>
          </a:prstGeom>
          <a:noFill/>
        </p:spPr>
      </p:pic>
      <p:pic>
        <p:nvPicPr>
          <p:cNvPr id="4" name="Picture 2" descr="http://t2.gstatic.com/images?q=tbn:4_NKSX8VJ3Lw3M:http://www.saratogaschools.org/AcademicServices/MiddleSchool/MSScience/Science_Lab_Equipment-Flashcards/testtube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0803" y="3332381"/>
            <a:ext cx="428625" cy="15367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338789" y="2944398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A2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66503" y="2944398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B2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7524" y="2276872"/>
            <a:ext cx="32871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2ml of supernatant</a:t>
            </a:r>
          </a:p>
          <a:p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⁰+1ml of 2,4-dini-trophenylhydrazine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Mix and take 3 drops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new tube and add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1ml NaOH+2ml Water</a:t>
            </a:r>
          </a:p>
          <a:p>
            <a:endParaRPr lang="en-US" sz="2400" dirty="0">
              <a:cs typeface="Times New Roman" pitchFamily="18" charset="0"/>
            </a:endParaRPr>
          </a:p>
          <a:p>
            <a:endParaRPr lang="en-US" sz="2400" dirty="0">
              <a:cs typeface="Times New Roman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5480" y="2285400"/>
            <a:ext cx="30805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2ml of supernatant B</a:t>
            </a:r>
            <a:r>
              <a:rPr lang="en-US" sz="2400" dirty="0">
                <a:cs typeface="Times New Roman" pitchFamily="18" charset="0"/>
              </a:rPr>
              <a:t> ⁰</a:t>
            </a:r>
          </a:p>
          <a:p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+1ml of 2,4-dini-trophenylhydrazine</a:t>
            </a:r>
          </a:p>
          <a:p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Mix and take 3 drops</a:t>
            </a:r>
          </a:p>
          <a:p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new tube and add</a:t>
            </a:r>
          </a:p>
          <a:p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1ml NaOH+2ml Water</a:t>
            </a:r>
          </a:p>
          <a:p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6"/>
          <p:cNvSpPr txBox="1"/>
          <p:nvPr/>
        </p:nvSpPr>
        <p:spPr>
          <a:xfrm>
            <a:off x="1259632" y="5173276"/>
            <a:ext cx="68529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red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color forms if pyruvate is present</a:t>
            </a:r>
          </a:p>
        </p:txBody>
      </p:sp>
    </p:spTree>
    <p:extLst>
      <p:ext uri="{BB962C8B-B14F-4D97-AF65-F5344CB8AC3E}">
        <p14:creationId xmlns:p14="http://schemas.microsoft.com/office/powerpoint/2010/main" val="2105297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71609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2/Formation of acetaldehyde from glucose</a:t>
            </a:r>
          </a:p>
        </p:txBody>
      </p:sp>
      <p:pic>
        <p:nvPicPr>
          <p:cNvPr id="3" name="Picture 2" descr="http://t2.gstatic.com/images?q=tbn:4_NKSX8VJ3Lw3M:http://www.saratogaschools.org/AcademicServices/MiddleSchool/MSScience/Science_Lab_Equipment-Flashcards/testtube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0631" y="1999213"/>
            <a:ext cx="428625" cy="1754833"/>
          </a:xfrm>
          <a:prstGeom prst="rect">
            <a:avLst/>
          </a:prstGeom>
          <a:noFill/>
        </p:spPr>
      </p:pic>
      <p:pic>
        <p:nvPicPr>
          <p:cNvPr id="4" name="Picture 2" descr="http://t2.gstatic.com/images?q=tbn:4_NKSX8VJ3Lw3M:http://www.saratogaschools.org/AcademicServices/MiddleSchool/MSScience/Science_Lab_Equipment-Flashcards/testtube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38848" y="1999212"/>
            <a:ext cx="428625" cy="175483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51610" y="1629310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cs typeface="Times New Roman" pitchFamily="18" charset="0"/>
              </a:rPr>
              <a:t> ⁰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13443" y="1629310"/>
            <a:ext cx="625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cs typeface="Times New Roman" pitchFamily="18" charset="0"/>
              </a:rPr>
              <a:t> ⁰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1002" y="1711304"/>
            <a:ext cx="23203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5ml of glucose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solution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+5ml of yeast suspension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24746" y="1537800"/>
            <a:ext cx="31957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5ml of glucose solution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+5ml of yeast suspension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+0.5 g of sodium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sulphite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(trapping agent)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9295" y="3889039"/>
            <a:ext cx="66967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Mix</a:t>
            </a:r>
          </a:p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1-Incubate the two tubes at 37 C for 1h</a:t>
            </a:r>
          </a:p>
          <a:p>
            <a:pPr lvl="0" algn="ctr"/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2-  Mix and centrifuge for 10 min at 2500 g. </a:t>
            </a:r>
          </a:p>
          <a:p>
            <a:pPr marL="571500" lvl="0" indent="-571500" algn="ctr"/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3-Remove the supernatant (2 ml each) to Tubes (C1 and D1)</a:t>
            </a:r>
          </a:p>
          <a:p>
            <a:pPr marL="571500" lvl="0" indent="-571500" algn="ctr"/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4-add 0.5 ml freshly prepared sodium nitroprusside</a:t>
            </a:r>
          </a:p>
          <a:p>
            <a:pPr marL="571500" lvl="0" indent="-571500" algn="ctr"/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5- add 2 ml of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piperidine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and mix</a:t>
            </a:r>
          </a:p>
          <a:p>
            <a:pPr marL="571500" lvl="0" indent="-571500" algn="ctr"/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71500" lvl="0" indent="-571500" algn="ctr"/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If acetaldehyde present ----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blue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colored observed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5896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Report:</a:t>
            </a:r>
            <a:br>
              <a:rPr lang="en-US" dirty="0"/>
            </a:br>
            <a:endParaRPr lang="ar-SA" dirty="0"/>
          </a:p>
        </p:txBody>
      </p:sp>
      <p:sp>
        <p:nvSpPr>
          <p:cNvPr id="3" name="مربع نص 2"/>
          <p:cNvSpPr txBox="1"/>
          <p:nvPr/>
        </p:nvSpPr>
        <p:spPr>
          <a:xfrm>
            <a:off x="827584" y="1844824"/>
            <a:ext cx="5378395" cy="193899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/>
              <a:t>1-Title</a:t>
            </a:r>
          </a:p>
          <a:p>
            <a:r>
              <a:rPr lang="en-US" sz="2400" b="1" dirty="0"/>
              <a:t>2- aim </a:t>
            </a:r>
          </a:p>
          <a:p>
            <a:r>
              <a:rPr lang="en-US" sz="2400" b="1" dirty="0"/>
              <a:t>2-Principle</a:t>
            </a:r>
          </a:p>
          <a:p>
            <a:r>
              <a:rPr lang="en-US" sz="2400" b="1" dirty="0"/>
              <a:t>4- result of each part( with drawing)</a:t>
            </a:r>
          </a:p>
          <a:p>
            <a:r>
              <a:rPr lang="en-US" sz="2400" b="1" dirty="0"/>
              <a:t>5-Comment on your result.</a:t>
            </a:r>
            <a:endParaRPr lang="ar-SA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/>
          <a:lstStyle/>
          <a:p>
            <a:r>
              <a:rPr lang="en-US" dirty="0"/>
              <a:t>Introduction: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7239000" cy="4846320"/>
          </a:xfrm>
        </p:spPr>
        <p:txBody>
          <a:bodyPr/>
          <a:lstStyle/>
          <a:p>
            <a:pPr algn="l" rtl="0"/>
            <a:r>
              <a:rPr lang="en-US" dirty="0"/>
              <a:t>Glycolysis: </a:t>
            </a:r>
            <a:r>
              <a:rPr lang="en-GB" dirty="0"/>
              <a:t>is the metabolic pathway (catabolism) that converts glucose, into pyruvate, . The free energy released in this process is used to form the high-energy compounds ATP (adenosine triphosphate) and NADH .</a:t>
            </a:r>
          </a:p>
          <a:p>
            <a:endParaRPr lang="en-GB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929066"/>
            <a:ext cx="787339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 rtl="0"/>
            <a:r>
              <a:rPr lang="en-US" dirty="0"/>
              <a:t>The metabolic breakdown of glucose is essentially the same in yeast and animals up to the production of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pyruvate</a:t>
            </a:r>
            <a:r>
              <a:rPr lang="en-US" dirty="0"/>
              <a:t> but under </a:t>
            </a:r>
            <a:r>
              <a:rPr lang="en-US" dirty="0">
                <a:solidFill>
                  <a:srgbClr val="FF0000"/>
                </a:solidFill>
              </a:rPr>
              <a:t>anaerobic</a:t>
            </a:r>
            <a:r>
              <a:rPr lang="en-US" dirty="0"/>
              <a:t> conditions ,</a:t>
            </a:r>
            <a:r>
              <a:rPr lang="en-US" dirty="0">
                <a:solidFill>
                  <a:srgbClr val="FF0000"/>
                </a:solidFill>
              </a:rPr>
              <a:t>lactate</a:t>
            </a:r>
            <a:r>
              <a:rPr lang="en-US" dirty="0"/>
              <a:t> is the end product of glycolysis in animals while </a:t>
            </a:r>
            <a:r>
              <a:rPr lang="en-US" dirty="0">
                <a:solidFill>
                  <a:srgbClr val="FF0000"/>
                </a:solidFill>
              </a:rPr>
              <a:t>alcohol</a:t>
            </a:r>
            <a:r>
              <a:rPr lang="en-US" dirty="0"/>
              <a:t> is produced in yeast.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There are 2 metabolic pathways for glucose regulation :</a:t>
            </a:r>
          </a:p>
          <a:p>
            <a:pPr algn="l" rtl="0"/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l" rtl="0">
              <a:spcBef>
                <a:spcPts val="0"/>
              </a:spcBef>
              <a:buClrTx/>
              <a:buSzTx/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Glycolysis                                  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Gluconeogenesis</a:t>
            </a:r>
          </a:p>
          <a:p>
            <a:pPr marL="0" lvl="0" indent="0" algn="l" rtl="0">
              <a:spcBef>
                <a:spcPts val="0"/>
              </a:spcBef>
              <a:buClrTx/>
              <a:buSzTx/>
              <a:buNone/>
            </a:pP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ar-SA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2339752" y="4077072"/>
            <a:ext cx="4248472" cy="0"/>
          </a:xfrm>
          <a:prstGeom prst="line">
            <a:avLst/>
          </a:prstGeom>
          <a:ln>
            <a:headEnd type="oval" w="med" len="med"/>
            <a:tailEnd type="oval" w="med" len="me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شكل بيضاوي 5"/>
          <p:cNvSpPr/>
          <p:nvPr/>
        </p:nvSpPr>
        <p:spPr>
          <a:xfrm>
            <a:off x="4139952" y="4077072"/>
            <a:ext cx="50405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32775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7425"/>
            <a:ext cx="9525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  Glycolysis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•a metabolic process that breaks down glucose through 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series of reactions and releases energy for the body in the form of ATP.</a:t>
            </a:r>
          </a:p>
          <a:p>
            <a:r>
              <a:rPr lang="en-US" sz="32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Under aerobic conditions :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Glucose      10 steps              Pyruvate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(in animal &amp;yeast)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</a:t>
            </a:r>
          </a:p>
          <a:p>
            <a:r>
              <a:rPr lang="en-US" sz="32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Under anaerobic conditions:</a:t>
            </a:r>
          </a:p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Animals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Glucose           Pyruvate                              Lactate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Yeast: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Glucose           Pyruvate         Acetaldehyde      Alcohol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652155" y="3048000"/>
            <a:ext cx="2362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652155" y="4800600"/>
            <a:ext cx="55764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343400" y="480060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499754" y="6172200"/>
            <a:ext cx="86244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38600" y="6172200"/>
            <a:ext cx="723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162800" y="6172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8763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780" y="475795"/>
            <a:ext cx="898355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 Gluconeogenesis</a:t>
            </a:r>
          </a:p>
          <a:p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• Is a metabolic pathway that results in the generation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of glucose from non-carbohydrate carbon substrates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such as lactate, glycerol. </a:t>
            </a:r>
          </a:p>
        </p:txBody>
      </p:sp>
    </p:spTree>
    <p:extLst>
      <p:ext uri="{BB962C8B-B14F-4D97-AF65-F5344CB8AC3E}">
        <p14:creationId xmlns:p14="http://schemas.microsoft.com/office/powerpoint/2010/main" val="2259510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3074" name="Picture 2" descr="http://www.sivabio.50webs.com/plas0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64305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age.slidesharecdn.com/respirationintro-3-7andmitochondria-111214175855-phpapp01/95/respiration-intro-37-and-mitochondria-14-728.jpg?cb=1323907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64704"/>
            <a:ext cx="6934200" cy="5200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0008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farm3.staticflickr.com/2517/3876767861_eb8a7d0ba8_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524" y="620688"/>
            <a:ext cx="7296810" cy="54726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83449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كلاسيكي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847</TotalTime>
  <Words>826</Words>
  <Application>Microsoft Office PowerPoint</Application>
  <PresentationFormat>On-screen Show (4:3)</PresentationFormat>
  <Paragraphs>136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Britannic Bold</vt:lpstr>
      <vt:lpstr>Times New Roman</vt:lpstr>
      <vt:lpstr>Wingdings 2</vt:lpstr>
      <vt:lpstr>موازنة</vt:lpstr>
      <vt:lpstr>Cls 282  exp.# 3</vt:lpstr>
      <vt:lpstr>Introduction: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Principle: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Report: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Cls 331  exp.# 3</dc:title>
  <dc:creator>hakeem</dc:creator>
  <cp:lastModifiedBy>me5@myoffice365.site</cp:lastModifiedBy>
  <cp:revision>43</cp:revision>
  <dcterms:created xsi:type="dcterms:W3CDTF">2012-10-02T20:22:41Z</dcterms:created>
  <dcterms:modified xsi:type="dcterms:W3CDTF">2021-02-09T20:38:09Z</dcterms:modified>
</cp:coreProperties>
</file>