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4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BAC06C00-9AF5-40C6-916C-CB97DF075CC7}" type="datetimeFigureOut">
              <a:rPr lang="en-GB" smtClean="0"/>
              <a:pPr/>
              <a:t>17/02/2021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FD79CA-0BBD-4525-988D-4B56D82072DE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en.wikipedia.org/wiki/File:Butanoic_acid.png.sv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uk/imgres?imgurl=http://www.seatons-uk.co.uk/images/layout/seatons/industrial/triglyceride.gif&amp;imgrefurl=http://www.seatons-uk.co.uk/home.aspx?s=62&amp;r=109&amp;p=450&amp;h=191&amp;w=235&amp;sz=2&amp;tbnid=8WTr2GsV8T-BlM:&amp;tbnh=89&amp;tbnw=109&amp;prev=/images?q=structure+of+triglyceride&amp;zoom=1&amp;q=structure+of+triglyceride&amp;hl=en&amp;usg=__Mf4kVoAjDTAZ1JErvNclGaU3xbI=&amp;sa=X&amp;ei=JeuQTdPHBoOAOsmK7aAC&amp;ved=0CBoQ9QEwAA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uk/imgres?imgurl=http://ecostreet.com/blog/wp-content/uploads/2008/05/milk-bottle.jpg&amp;imgrefurl=http://www.ecostreet.com/blog/recycling/2008/05/23/12-uses-for-used-plastic-milk-bottles/&amp;usg=__uQM3Paeu8iAutl5C7LaDgLRcPuA=&amp;h=300&amp;w=204&amp;sz=9&amp;hl=en&amp;start=1&amp;zoom=1&amp;um=1&amp;itbs=1&amp;tbnid=AUE3L2Q3VaEG-M:&amp;tbnh=116&amp;tbnw=79&amp;prev=/images?q=milk+bottle&amp;um=1&amp;hl=en&amp;gbv=2&amp;tbs=isch:1&amp;ei=T_2QTbuUGInE4gagi6TICw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hyperlink" Target="http://www.google.co.uk/imgres?imgurl=http://www.thearomatherapystore.co.uk/wp-content/uploads/2010/10/the-aromatherapy-store-carrier-oils26.jpg&amp;imgrefurl=http://www.thearomatherapystore.co.uk/essential-oils/carrier-oils-2/&amp;usg=__W1ebBZ58FKEQeqgqKxZBjUCJsMQ=&amp;h=331&amp;w=398&amp;sz=16&amp;hl=en&amp;start=5&amp;zoom=1&amp;um=1&amp;itbs=1&amp;tbnid=gh7QkKIXoIVRHM:&amp;tbnh=103&amp;tbnw=124&amp;prev=/images?q=oil&amp;um=1&amp;hl=en&amp;gbv=2&amp;tbs=isch:1&amp;ei=mf2QTcLTJIuw4QaVta2-Cw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www.google.co.uk/imgres?imgurl=http://www.asia.ru/images/target/photo/51170673/Test_Tube.jpg&amp;imgrefurl=http://www.asia.ru/de/Catalog/10303.html&amp;usg=__CBsWXhfJOUgN6frm8hB1XuXlaIk=&amp;h=360&amp;w=360&amp;sz=11&amp;hl=en&amp;start=16&amp;zoom=1&amp;itbs=1&amp;tbnid=mgFghLRmj3jAmM:&amp;tbnh=121&amp;tbnw=121&amp;prev=/images?q=test+tubes&amp;hl=en&amp;gbv=2&amp;tbs=isch:1&amp;ei=rveQTfLSEM_24Qadrq2nCw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9664" y="1772816"/>
            <a:ext cx="7772400" cy="2880319"/>
          </a:xfrm>
        </p:spPr>
        <p:txBody>
          <a:bodyPr>
            <a:normAutofit/>
          </a:bodyPr>
          <a:lstStyle/>
          <a:p>
            <a:pPr algn="ctr"/>
            <a:r>
              <a:rPr lang="en-GB" dirty="0">
                <a:solidFill>
                  <a:srgbClr val="FFFF00"/>
                </a:solidFill>
              </a:rPr>
              <a:t>Exp 4</a:t>
            </a:r>
            <a:br>
              <a:rPr lang="en-GB" dirty="0">
                <a:solidFill>
                  <a:srgbClr val="FFFF00"/>
                </a:solidFill>
              </a:rPr>
            </a:br>
            <a:r>
              <a:rPr lang="en-GB" dirty="0">
                <a:solidFill>
                  <a:srgbClr val="FFFF00"/>
                </a:solidFill>
              </a:rPr>
              <a:t>Enzymatic digestion of fat by pancreatic lipase</a:t>
            </a:r>
          </a:p>
        </p:txBody>
      </p:sp>
      <p:sp>
        <p:nvSpPr>
          <p:cNvPr id="4" name="عنوان فرعي 3"/>
          <p:cNvSpPr>
            <a:spLocks noGrp="1"/>
          </p:cNvSpPr>
          <p:nvPr>
            <p:ph type="subTitle" idx="1"/>
          </p:nvPr>
        </p:nvSpPr>
        <p:spPr>
          <a:xfrm>
            <a:off x="827584" y="3933056"/>
            <a:ext cx="6480048" cy="1752600"/>
          </a:xfrm>
        </p:spPr>
        <p:txBody>
          <a:bodyPr/>
          <a:lstStyle/>
          <a:p>
            <a:r>
              <a:rPr lang="en-US" dirty="0" err="1"/>
              <a:t>Cls</a:t>
            </a:r>
            <a:r>
              <a:rPr lang="en-US" dirty="0"/>
              <a:t> 282 Daheeya Alenazi</a:t>
            </a:r>
          </a:p>
          <a:p>
            <a:endParaRPr lang="ar-SA" dirty="0"/>
          </a:p>
        </p:txBody>
      </p:sp>
    </p:spTree>
  </p:cSld>
  <p:clrMapOvr>
    <a:masterClrMapping/>
  </p:clrMapOvr>
  <p:transition>
    <p:split orient="vert" dir="in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728700"/>
            <a:ext cx="7467600" cy="346050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Introduction</a:t>
            </a:r>
          </a:p>
        </p:txBody>
      </p:sp>
      <p:pic>
        <p:nvPicPr>
          <p:cNvPr id="4" name="Picture 2" descr="http://upload.wikimedia.org/wikipedia/commons/thumb/5/51/Butanoic_acid.png.svg/220px-Butanoic_acid.png.svg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03648" y="5301208"/>
            <a:ext cx="5976664" cy="79208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395536" y="1160748"/>
            <a:ext cx="7992888" cy="3708412"/>
          </a:xfrm>
          <a:prstGeom prst="rect">
            <a:avLst/>
          </a:prstGeom>
        </p:spPr>
        <p:txBody>
          <a:bodyPr vert="horz">
            <a:normAutofit fontScale="62500" lnSpcReduction="20000"/>
          </a:bodyPr>
          <a:lstStyle/>
          <a:p>
            <a:pPr marL="36576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endParaRPr kumimoji="0" lang="en-GB" sz="3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r>
              <a:rPr kumimoji="0" lang="en-GB" sz="45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Fats (lipid) :</a:t>
            </a:r>
            <a:r>
              <a:rPr kumimoji="0" lang="en-GB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consist of a wide group of compounds that are generally soluble in organic solvents and largely insoluble in water.</a:t>
            </a:r>
          </a:p>
          <a:p>
            <a:pPr marL="36576" marR="0" lvl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GB" sz="45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4500" u="sng" dirty="0">
                <a:solidFill>
                  <a:srgbClr val="FFC000"/>
                </a:solidFill>
              </a:rPr>
              <a:t>A triglyceride </a:t>
            </a:r>
            <a:r>
              <a:rPr lang="en-GB" sz="4500" dirty="0"/>
              <a:t>consists of a glycerol and three fatty acids. It is the major type of lipid used for energy storage</a:t>
            </a:r>
          </a:p>
          <a:p>
            <a:pPr marL="685800" indent="-685800">
              <a:buFont typeface="Wingdings" panose="05000000000000000000" pitchFamily="2" charset="2"/>
              <a:buChar char="Ø"/>
            </a:pPr>
            <a:endParaRPr lang="en-GB" sz="4500" dirty="0"/>
          </a:p>
          <a:p>
            <a:pPr marL="685800" indent="-685800">
              <a:buFont typeface="Wingdings" panose="05000000000000000000" pitchFamily="2" charset="2"/>
              <a:buChar char="Ø"/>
            </a:pPr>
            <a:r>
              <a:rPr lang="en-GB" sz="4500" u="sng" dirty="0">
                <a:solidFill>
                  <a:srgbClr val="FFC000"/>
                </a:solidFill>
              </a:rPr>
              <a:t>Fatty Acids: </a:t>
            </a:r>
            <a:r>
              <a:rPr lang="en-GB" sz="4500" dirty="0"/>
              <a:t>The lipid building blocks.</a:t>
            </a:r>
          </a:p>
          <a:p>
            <a:pPr marL="420624" marR="0" lvl="0" indent="-384048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"/>
              <a:tabLst/>
              <a:defRPr/>
            </a:pPr>
            <a:endParaRPr kumimoji="0" lang="en-GB" sz="3000" b="0" i="0" u="sng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Triglycerides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76" indent="0">
              <a:buNone/>
            </a:pPr>
            <a:endParaRPr lang="en-GB" dirty="0"/>
          </a:p>
        </p:txBody>
      </p:sp>
      <p:pic>
        <p:nvPicPr>
          <p:cNvPr id="4" name="Picture 3" descr="structure of triglycerid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2204864"/>
            <a:ext cx="6984776" cy="3600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Lipase Enzyme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589240"/>
          </a:xfrm>
        </p:spPr>
        <p:txBody>
          <a:bodyPr/>
          <a:lstStyle/>
          <a:p>
            <a:r>
              <a:rPr lang="en-GB" sz="2400" u="sng" dirty="0">
                <a:solidFill>
                  <a:srgbClr val="FFC000"/>
                </a:solidFill>
              </a:rPr>
              <a:t>Lipases</a:t>
            </a:r>
            <a:r>
              <a:rPr lang="en-GB" sz="2400" dirty="0"/>
              <a:t>: are enzymes which hydrolyse the triglycerides, releasing fatty acids.</a:t>
            </a:r>
          </a:p>
          <a:p>
            <a:r>
              <a:rPr lang="en-GB" sz="2400" dirty="0"/>
              <a:t>Sources: Pancreatic tissue , Germinating oil seeds</a:t>
            </a:r>
          </a:p>
          <a:p>
            <a:endParaRPr lang="en-GB" dirty="0"/>
          </a:p>
          <a:p>
            <a:endParaRPr lang="en-GB" dirty="0"/>
          </a:p>
          <a:p>
            <a:r>
              <a:rPr lang="en-GB" dirty="0"/>
              <a:t>                              </a:t>
            </a:r>
            <a:r>
              <a:rPr lang="en-GB" sz="2000" dirty="0"/>
              <a:t>+3H₂O </a:t>
            </a:r>
            <a:r>
              <a:rPr lang="en-GB" dirty="0">
                <a:solidFill>
                  <a:srgbClr val="FF0000"/>
                </a:solidFill>
              </a:rPr>
              <a:t>lipase</a:t>
            </a:r>
            <a:r>
              <a:rPr lang="en-GB" dirty="0"/>
              <a:t>   </a:t>
            </a:r>
            <a:r>
              <a:rPr lang="en-GB" sz="2000" dirty="0"/>
              <a:t>glycerol + 3 F.A</a:t>
            </a:r>
          </a:p>
        </p:txBody>
      </p:sp>
      <p:pic>
        <p:nvPicPr>
          <p:cNvPr id="1026" name="Picture 2" descr="http://www.google.co.uk/images?q=tbn:8WTr2GsV8T-BlM::www.seatons-uk.co.uk/images/layout/seatons/industrial/triglyceride.gif&amp;t=1&amp;h=88&amp;w=108&amp;usg=__kJK0V8W9QzbPToeTfZLvmW8HNaA=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8" y="2897562"/>
            <a:ext cx="2664296" cy="2109234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</p:pic>
      <p:sp>
        <p:nvSpPr>
          <p:cNvPr id="7" name="Right Arrow 6"/>
          <p:cNvSpPr/>
          <p:nvPr/>
        </p:nvSpPr>
        <p:spPr>
          <a:xfrm flipV="1">
            <a:off x="4680012" y="4063380"/>
            <a:ext cx="1080120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مربع نص 5"/>
          <p:cNvSpPr txBox="1"/>
          <p:nvPr/>
        </p:nvSpPr>
        <p:spPr>
          <a:xfrm>
            <a:off x="323528" y="5733256"/>
            <a:ext cx="8327921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Substrate : </a:t>
            </a:r>
            <a:r>
              <a:rPr lang="en-US" dirty="0"/>
              <a:t>any oil ( has to be emulsified) can be used or milk also can be used</a:t>
            </a:r>
            <a:endParaRPr lang="ar-S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Aim of the test</a:t>
            </a:r>
            <a:endParaRPr lang="ar-SA" sz="40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50926" indent="-514350">
              <a:buFont typeface="+mj-lt"/>
              <a:buAutoNum type="arabicPeriod"/>
            </a:pPr>
            <a:r>
              <a:rPr lang="en-US" sz="2800" dirty="0"/>
              <a:t>Study the effect of lipase enzyme.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800" dirty="0"/>
              <a:t>Study the effect of physical changes on the enzyme function.</a:t>
            </a:r>
            <a:endParaRPr lang="ar-SA" sz="2800" dirty="0"/>
          </a:p>
        </p:txBody>
      </p:sp>
    </p:spTree>
    <p:extLst>
      <p:ext uri="{BB962C8B-B14F-4D97-AF65-F5344CB8AC3E}">
        <p14:creationId xmlns:p14="http://schemas.microsoft.com/office/powerpoint/2010/main" val="30008842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pPr algn="ctr"/>
            <a:r>
              <a:rPr lang="en-GB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hydrolysis of fat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507288" cy="5073427"/>
          </a:xfrm>
        </p:spPr>
        <p:txBody>
          <a:bodyPr>
            <a:normAutofit fontScale="92500"/>
          </a:bodyPr>
          <a:lstStyle/>
          <a:p>
            <a:r>
              <a:rPr lang="en-GB" sz="3600" dirty="0"/>
              <a:t>The hydrolysis process can give all three fatty acids or it can yield one or two F.AS with diglycerides and monoglycerides...</a:t>
            </a:r>
          </a:p>
          <a:p>
            <a:r>
              <a:rPr lang="en-GB" dirty="0"/>
              <a:t>FA1                       FA2</a:t>
            </a:r>
          </a:p>
          <a:p>
            <a:pPr>
              <a:buNone/>
            </a:pPr>
            <a:r>
              <a:rPr lang="en-GB" dirty="0"/>
              <a:t>                                 FA3                        </a:t>
            </a:r>
          </a:p>
          <a:p>
            <a:r>
              <a:rPr lang="en-GB" dirty="0"/>
              <a:t>FA2    Lipase          +       Lipase            </a:t>
            </a:r>
            <a:r>
              <a:rPr lang="en-GB" sz="3600" dirty="0"/>
              <a:t>FA </a:t>
            </a:r>
            <a:r>
              <a:rPr lang="en-GB" sz="2200" dirty="0"/>
              <a:t>2</a:t>
            </a:r>
            <a:endParaRPr lang="en-GB" sz="3600" dirty="0"/>
          </a:p>
          <a:p>
            <a:pPr>
              <a:buNone/>
            </a:pPr>
            <a:r>
              <a:rPr lang="en-GB" dirty="0"/>
              <a:t>                                 FA1      </a:t>
            </a:r>
          </a:p>
          <a:p>
            <a:endParaRPr lang="en-GB" dirty="0"/>
          </a:p>
          <a:p>
            <a:r>
              <a:rPr lang="en-GB" dirty="0"/>
              <a:t>FA3                       FA2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115616" y="3140968"/>
            <a:ext cx="0" cy="504056"/>
          </a:xfrm>
          <a:prstGeom prst="line">
            <a:avLst/>
          </a:prstGeom>
          <a:ln cmpd="sng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 flipH="1" flipV="1">
            <a:off x="719572" y="4761148"/>
            <a:ext cx="936104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3887924" y="3104964"/>
            <a:ext cx="36004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3779912" y="5013176"/>
            <a:ext cx="57606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ight Arrow 12"/>
          <p:cNvSpPr/>
          <p:nvPr/>
        </p:nvSpPr>
        <p:spPr>
          <a:xfrm>
            <a:off x="1835696" y="4221088"/>
            <a:ext cx="1224136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ight Arrow 13"/>
          <p:cNvSpPr/>
          <p:nvPr/>
        </p:nvSpPr>
        <p:spPr>
          <a:xfrm>
            <a:off x="4572000" y="4221088"/>
            <a:ext cx="1656184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مربع نص 15"/>
          <p:cNvSpPr txBox="1"/>
          <p:nvPr/>
        </p:nvSpPr>
        <p:spPr>
          <a:xfrm>
            <a:off x="6948264" y="4797152"/>
            <a:ext cx="217239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2-Monoacylglycerol</a:t>
            </a:r>
            <a:endParaRPr lang="ar-SA" dirty="0"/>
          </a:p>
        </p:txBody>
      </p:sp>
      <p:sp>
        <p:nvSpPr>
          <p:cNvPr id="17" name="مربع نص 16"/>
          <p:cNvSpPr txBox="1"/>
          <p:nvPr/>
        </p:nvSpPr>
        <p:spPr>
          <a:xfrm>
            <a:off x="3419872" y="5805264"/>
            <a:ext cx="1608133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/>
              <a:t>Diacylglycerol</a:t>
            </a:r>
            <a:endParaRPr lang="ar-SA" dirty="0"/>
          </a:p>
        </p:txBody>
      </p:sp>
      <p:sp>
        <p:nvSpPr>
          <p:cNvPr id="18" name="مربع نص 17"/>
          <p:cNvSpPr txBox="1"/>
          <p:nvPr/>
        </p:nvSpPr>
        <p:spPr>
          <a:xfrm>
            <a:off x="457200" y="5811842"/>
            <a:ext cx="1650837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err="1"/>
              <a:t>Triacylglycerol</a:t>
            </a:r>
            <a:endParaRPr lang="ar-S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Materials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sz="2800" dirty="0"/>
              <a:t>Fresh whole milk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Litmus solution ( or litmus paper) as an indicator.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Pancreatin solution (boiled, unboiled).</a:t>
            </a:r>
          </a:p>
          <a:p>
            <a:pPr marL="514350" indent="-514350">
              <a:buFont typeface="+mj-lt"/>
              <a:buAutoNum type="arabicPeriod"/>
            </a:pPr>
            <a:r>
              <a:rPr lang="en-GB" sz="2800" dirty="0"/>
              <a:t>1% Calcium hydroxide solution (accelerator)</a:t>
            </a:r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  <a:p>
            <a:pPr marL="514350" indent="-514350">
              <a:buFont typeface="+mj-lt"/>
              <a:buAutoNum type="arabicPeriod"/>
            </a:pPr>
            <a:endParaRPr lang="en-GB" sz="2000" dirty="0"/>
          </a:p>
          <a:p>
            <a:pPr marL="0" indent="0">
              <a:buNone/>
            </a:pPr>
            <a:endParaRPr lang="en-GB" sz="2000" dirty="0"/>
          </a:p>
        </p:txBody>
      </p:sp>
      <p:pic>
        <p:nvPicPr>
          <p:cNvPr id="17410" name="Picture 2" descr="http://t3.gstatic.com/images?q=tbn:ANd9GcS3xKCVP-KZjmwF02fi6sbuLMiRzVgszKYXihZE6Dfio55pjuu0JT9Mz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76737" y="4293096"/>
            <a:ext cx="1584176" cy="2088232"/>
          </a:xfrm>
          <a:prstGeom prst="rect">
            <a:avLst/>
          </a:prstGeom>
          <a:noFill/>
        </p:spPr>
      </p:pic>
      <p:pic>
        <p:nvPicPr>
          <p:cNvPr id="17412" name="Picture 4" descr="http://t0.gstatic.com/images?q=tbn:ANd9GcQX-UdSUU5Y-8bdXoiEBSEpqtvBCRaYmkvBJrjem020EsdM0rB6ovJJTQ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50720" y="4301832"/>
            <a:ext cx="1691680" cy="20882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FF00"/>
                </a:solidFill>
              </a:rPr>
              <a:t>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582" y="908720"/>
            <a:ext cx="7139136" cy="5256584"/>
          </a:xfrm>
        </p:spPr>
        <p:txBody>
          <a:bodyPr>
            <a:normAutofit lnSpcReduction="10000"/>
          </a:bodyPr>
          <a:lstStyle/>
          <a:p>
            <a:pPr marL="550926" indent="-514350">
              <a:buFont typeface="+mj-lt"/>
              <a:buAutoNum type="arabicPeriod"/>
            </a:pPr>
            <a:r>
              <a:rPr lang="en-GB" sz="2800" dirty="0"/>
              <a:t>In test tube (A), add 4ml of milk.</a:t>
            </a:r>
          </a:p>
          <a:p>
            <a:pPr marL="550926" indent="-514350">
              <a:buFont typeface="+mj-lt"/>
              <a:buAutoNum type="arabicPeriod"/>
            </a:pPr>
            <a:r>
              <a:rPr lang="en-GB" sz="2800" dirty="0"/>
              <a:t>Add 10 drops of litmus sol.</a:t>
            </a:r>
          </a:p>
          <a:p>
            <a:pPr marL="550926" indent="-514350">
              <a:buFont typeface="+mj-lt"/>
              <a:buAutoNum type="arabicPeriod"/>
            </a:pPr>
            <a:r>
              <a:rPr lang="en-GB" sz="2800" dirty="0"/>
              <a:t>Add 3 drops of Calcium hydroxide Ca(OH)</a:t>
            </a:r>
          </a:p>
          <a:p>
            <a:pPr marL="550926" indent="-514350">
              <a:buFont typeface="+mj-lt"/>
              <a:buAutoNum type="arabicPeriod"/>
            </a:pPr>
            <a:r>
              <a:rPr lang="en-GB" sz="2800" dirty="0"/>
              <a:t>Transfer Half of tube (A) to another tube (B).</a:t>
            </a:r>
          </a:p>
          <a:p>
            <a:pPr marL="550926" indent="-514350">
              <a:buFont typeface="+mj-lt"/>
              <a:buAutoNum type="arabicPeriod"/>
            </a:pPr>
            <a:r>
              <a:rPr lang="en-GB" sz="2800" dirty="0"/>
              <a:t>Add 1ml of (un-boiled) pancreatin to tube (A).</a:t>
            </a:r>
          </a:p>
          <a:p>
            <a:pPr marL="550926" indent="-514350">
              <a:buFont typeface="+mj-lt"/>
              <a:buAutoNum type="arabicPeriod"/>
            </a:pPr>
            <a:r>
              <a:rPr lang="en-GB" sz="2800" dirty="0"/>
              <a:t>Add 1m of (boiled) pancreatin to tube (B).</a:t>
            </a:r>
          </a:p>
          <a:p>
            <a:pPr marL="550926" indent="-514350">
              <a:buFont typeface="+mj-lt"/>
              <a:buAutoNum type="arabicPeriod"/>
            </a:pPr>
            <a:r>
              <a:rPr lang="en-GB" sz="2800" dirty="0"/>
              <a:t>Incubate both tubes in water bath (45c) or hot plate for 4-6 hrs.</a:t>
            </a:r>
          </a:p>
          <a:p>
            <a:pPr marL="36576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16386" name="Picture 2" descr="http://t0.gstatic.com/images?q=tbn:ANd9GcS3JglK-JYERHSWsigv4fMxykvxmdI9_MUt9qKPty43EcSpD8nfPaQCpRc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1844824"/>
            <a:ext cx="1114466" cy="250687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493776" indent="-457200">
              <a:buFont typeface="+mj-lt"/>
              <a:buAutoNum type="arabicPeriod"/>
            </a:pPr>
            <a:r>
              <a:rPr lang="en-GB" sz="2400" dirty="0"/>
              <a:t>Accumulation of free fatty acids will gradually reduce the PH of the fat mixture as can be noted in the presence of an indicator.</a:t>
            </a:r>
          </a:p>
          <a:p>
            <a:pPr marL="493776" indent="-457200">
              <a:buFont typeface="+mj-lt"/>
              <a:buAutoNum type="arabicPeriod"/>
            </a:pPr>
            <a:r>
              <a:rPr lang="en-GB" sz="2400" dirty="0"/>
              <a:t>Pink colour with indicator as positive result:</a:t>
            </a:r>
          </a:p>
          <a:p>
            <a:pPr marL="36576" indent="0">
              <a:buNone/>
            </a:pPr>
            <a:r>
              <a:rPr lang="en-GB" sz="2400" dirty="0"/>
              <a:t>Because of F.A and salts react with indictor litmus sol.</a:t>
            </a:r>
          </a:p>
          <a:p>
            <a:pPr marL="493776" indent="-457200">
              <a:buFont typeface="+mj-lt"/>
              <a:buAutoNum type="arabicPeriod"/>
            </a:pPr>
            <a:r>
              <a:rPr lang="en-GB" sz="2400" dirty="0"/>
              <a:t>Odour</a:t>
            </a:r>
          </a:p>
          <a:p>
            <a:pPr marL="493776" indent="-457200">
              <a:buFont typeface="+mj-lt"/>
              <a:buAutoNum type="arabicPeriod"/>
            </a:pPr>
            <a:r>
              <a:rPr lang="en-GB" sz="2400" dirty="0"/>
              <a:t>Precipitate due to the presence of protein</a:t>
            </a:r>
          </a:p>
          <a:p>
            <a:pPr marL="493776" indent="-457200">
              <a:buFont typeface="+mj-lt"/>
              <a:buAutoNum type="arabicPeriod"/>
            </a:pPr>
            <a:r>
              <a:rPr lang="en-GB" sz="2400" dirty="0"/>
              <a:t>Tube B not change because of using boiled pancreatin</a:t>
            </a:r>
          </a:p>
          <a:p>
            <a:pPr marL="36576" indent="0">
              <a:buNone/>
            </a:pPr>
            <a:r>
              <a:rPr lang="en-GB" sz="2400" dirty="0"/>
              <a:t>Deactivation of enzyme.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382</TotalTime>
  <Words>374</Words>
  <Application>Microsoft Office PowerPoint</Application>
  <PresentationFormat>On-screen Show (4:3)</PresentationFormat>
  <Paragraphs>55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Franklin Gothic Book</vt:lpstr>
      <vt:lpstr>Wingdings</vt:lpstr>
      <vt:lpstr>Wingdings 2</vt:lpstr>
      <vt:lpstr>Technic</vt:lpstr>
      <vt:lpstr>Exp 4 Enzymatic digestion of fat by pancreatic lipase</vt:lpstr>
      <vt:lpstr>Introduction</vt:lpstr>
      <vt:lpstr>Triglycerides structure</vt:lpstr>
      <vt:lpstr>Lipase Enzyme</vt:lpstr>
      <vt:lpstr>Aim of the test</vt:lpstr>
      <vt:lpstr>General hydrolysis of fat</vt:lpstr>
      <vt:lpstr>Materials</vt:lpstr>
      <vt:lpstr>Procedure</vt:lpstr>
      <vt:lpstr>Results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Exp. ,,6,, Enzymatic digestion of fat by pancreatic lipase</dc:title>
  <dc:creator>hakeem</dc:creator>
  <cp:lastModifiedBy>me5@myoffice365.site</cp:lastModifiedBy>
  <cp:revision>55</cp:revision>
  <dcterms:created xsi:type="dcterms:W3CDTF">2011-03-28T19:11:51Z</dcterms:created>
  <dcterms:modified xsi:type="dcterms:W3CDTF">2021-02-16T23:21:39Z</dcterms:modified>
</cp:coreProperties>
</file>