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91" r:id="rId8"/>
    <p:sldId id="262" r:id="rId9"/>
    <p:sldId id="263" r:id="rId10"/>
    <p:sldId id="277" r:id="rId11"/>
    <p:sldId id="264" r:id="rId12"/>
    <p:sldId id="284" r:id="rId13"/>
    <p:sldId id="28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83" r:id="rId22"/>
    <p:sldId id="281" r:id="rId23"/>
    <p:sldId id="282" r:id="rId24"/>
    <p:sldId id="287" r:id="rId25"/>
    <p:sldId id="288" r:id="rId26"/>
    <p:sldId id="290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5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5C6123-EFAB-0C47-B4F3-FB6EDB042C9F}" type="datetimeFigureOut">
              <a:rPr lang="en-US" smtClean="0"/>
              <a:pPr/>
              <a:t>9/16/2021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D3581A-439C-DF4E-99C4-40B81EB5EA6F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42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6123-EFAB-0C47-B4F3-FB6EDB042C9F}" type="datetimeFigureOut">
              <a:rPr lang="en-US" smtClean="0"/>
              <a:pPr/>
              <a:t>9/16/2021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581A-439C-DF4E-99C4-40B81EB5EA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4968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6123-EFAB-0C47-B4F3-FB6EDB042C9F}" type="datetimeFigureOut">
              <a:rPr lang="en-US" smtClean="0"/>
              <a:pPr/>
              <a:t>9/16/2021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581A-439C-DF4E-99C4-40B81EB5EA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553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6123-EFAB-0C47-B4F3-FB6EDB042C9F}" type="datetimeFigureOut">
              <a:rPr lang="en-US" smtClean="0"/>
              <a:pPr/>
              <a:t>9/16/2021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581A-439C-DF4E-99C4-40B81EB5EA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862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6123-EFAB-0C47-B4F3-FB6EDB042C9F}" type="datetimeFigureOut">
              <a:rPr lang="en-US" smtClean="0"/>
              <a:pPr/>
              <a:t>9/16/2021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581A-439C-DF4E-99C4-40B81EB5EA6F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4309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6123-EFAB-0C47-B4F3-FB6EDB042C9F}" type="datetimeFigureOut">
              <a:rPr lang="en-US" smtClean="0"/>
              <a:pPr/>
              <a:t>9/16/2021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581A-439C-DF4E-99C4-40B81EB5EA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3392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6123-EFAB-0C47-B4F3-FB6EDB042C9F}" type="datetimeFigureOut">
              <a:rPr lang="en-US" smtClean="0"/>
              <a:pPr/>
              <a:t>9/16/2021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581A-439C-DF4E-99C4-40B81EB5EA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93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6123-EFAB-0C47-B4F3-FB6EDB042C9F}" type="datetimeFigureOut">
              <a:rPr lang="en-US" smtClean="0"/>
              <a:pPr/>
              <a:t>9/16/2021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581A-439C-DF4E-99C4-40B81EB5EA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39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6123-EFAB-0C47-B4F3-FB6EDB042C9F}" type="datetimeFigureOut">
              <a:rPr lang="en-US" smtClean="0"/>
              <a:pPr/>
              <a:t>9/16/2021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581A-439C-DF4E-99C4-40B81EB5EA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076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6123-EFAB-0C47-B4F3-FB6EDB042C9F}" type="datetimeFigureOut">
              <a:rPr lang="en-US" smtClean="0"/>
              <a:pPr/>
              <a:t>9/16/2021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581A-439C-DF4E-99C4-40B81EB5EA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896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6123-EFAB-0C47-B4F3-FB6EDB042C9F}" type="datetimeFigureOut">
              <a:rPr lang="en-US" smtClean="0"/>
              <a:pPr/>
              <a:t>9/16/2021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581A-439C-DF4E-99C4-40B81EB5EA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5006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DC5C6123-EFAB-0C47-B4F3-FB6EDB042C9F}" type="datetimeFigureOut">
              <a:rPr lang="en-US" smtClean="0"/>
              <a:pPr/>
              <a:t>9/16/2021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BBD3581A-439C-DF4E-99C4-40B81EB5EA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67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5904" y="1395412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Exp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930" y="3895871"/>
            <a:ext cx="7817476" cy="1752600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Standardisation of Sodium Hydroxide solution</a:t>
            </a:r>
          </a:p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CLS 381</a:t>
            </a:r>
          </a:p>
          <a:p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Daheeya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Alenazi</a:t>
            </a:r>
          </a:p>
          <a:p>
            <a:endParaRPr lang="ar-SA" dirty="0">
              <a:latin typeface="Arial" pitchFamily="34" charset="0"/>
              <a:cs typeface="Arial" pitchFamily="34" charset="0"/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75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  <a:latin typeface="Arial"/>
                <a:cs typeface="Arial"/>
              </a:rPr>
              <a:t>Or stoichiometric point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, of a chemical reaction is the point at which an added titrant is stoichiometrically equal to the number of moles of substance (known as analyte) present in the sample: the smallest amount of titrant that is sufficient to fully neutralize or react with the analyte.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/>
                <a:cs typeface="Arial"/>
              </a:rPr>
              <a:t>The equivalence point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4602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34" y="252730"/>
            <a:ext cx="8229600" cy="1143000"/>
          </a:xfrm>
        </p:spPr>
        <p:txBody>
          <a:bodyPr wrap="square" lIns="91440" tIns="45720" rIns="91440" bIns="45720" anchor="ctr">
            <a:normAutofit fontScale="90000"/>
          </a:bodyPr>
          <a:lstStyle/>
          <a:p>
            <a:pPr marL="0" indent="0" algn="ctr" defTabSz="4572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>
                <a:solidFill>
                  <a:srgbClr val="000000"/>
                </a:solidFill>
                <a:latin typeface="Arial" charset="0"/>
              </a:rPr>
              <a:t>Standardisation of Sodium Hydroxide solution(Part 1)  </a:t>
            </a:r>
            <a:endParaRPr lang="ko-KR" altLang="en-US" sz="4400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783" y="1827987"/>
            <a:ext cx="8300434" cy="4186448"/>
          </a:xfrm>
        </p:spPr>
        <p:txBody>
          <a:bodyPr wrap="square" lIns="91440" tIns="45720" rIns="91440" bIns="45720" anchor="t">
            <a:normAutofit fontScale="92500" lnSpcReduction="20000"/>
          </a:bodyPr>
          <a:lstStyle/>
          <a:p>
            <a:pPr marL="0" lvl="0" indent="0" algn="l" defTabSz="4572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4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KHP (strong acid) + NaOH (base) </a:t>
            </a:r>
            <a:r>
              <a:rPr lang="en-US" altLang="ko-KR" sz="2400" b="1" dirty="0">
                <a:solidFill>
                  <a:schemeClr val="accent1">
                    <a:lumMod val="75000"/>
                  </a:schemeClr>
                </a:solidFill>
                <a:latin typeface="Wingdings" charset="0"/>
              </a:rPr>
              <a:t></a:t>
            </a:r>
            <a:r>
              <a:rPr lang="en-US" altLang="ko-KR" sz="24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KNaP + H2O</a:t>
            </a:r>
          </a:p>
          <a:p>
            <a:pPr marL="0" lvl="0" indent="0" algn="l" defTabSz="4572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lang="ko-KR" altLang="en-US" sz="2400" dirty="0">
              <a:latin typeface="Arial" charset="0"/>
            </a:endParaRPr>
          </a:p>
          <a:p>
            <a:pPr marL="0" lvl="0" indent="0" algn="l" defTabSz="457200" latinLnBrk="0">
              <a:lnSpc>
                <a:spcPct val="102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400" dirty="0">
                <a:solidFill>
                  <a:srgbClr val="000000"/>
                </a:solidFill>
                <a:latin typeface="Arial" charset="0"/>
              </a:rPr>
              <a:t>The acid and base will react together until reach the end point that is neutral.</a:t>
            </a:r>
          </a:p>
          <a:p>
            <a:pPr marL="0" lvl="0" indent="0" algn="l" defTabSz="457200" latinLnBrk="0">
              <a:lnSpc>
                <a:spcPct val="102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400" dirty="0">
                <a:solidFill>
                  <a:srgbClr val="000000"/>
                </a:solidFill>
                <a:latin typeface="Arial" charset="0"/>
              </a:rPr>
              <a:t>*If any additional acid or base is added, the solution will then become acidic or basic depending in which was added in excess. </a:t>
            </a:r>
          </a:p>
          <a:p>
            <a:pPr marL="0" lvl="0" indent="0" algn="l" defTabSz="457200" latinLnBrk="0">
              <a:lnSpc>
                <a:spcPct val="102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lang="en-US" altLang="ko-KR" sz="2400" dirty="0">
              <a:solidFill>
                <a:srgbClr val="000000"/>
              </a:solidFill>
              <a:latin typeface="Arial" charset="0"/>
            </a:endParaRPr>
          </a:p>
          <a:p>
            <a:pPr marL="0" lvl="0" indent="0" algn="l" defTabSz="457200" latinLnBrk="0">
              <a:lnSpc>
                <a:spcPct val="102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400" b="1" dirty="0">
                <a:latin typeface="Arial" charset="0"/>
              </a:rPr>
              <a:t>Indicator:</a:t>
            </a:r>
          </a:p>
          <a:p>
            <a:pPr marL="0" lvl="0" indent="0" algn="l" defTabSz="457200" latinLnBrk="0">
              <a:lnSpc>
                <a:spcPct val="102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400" dirty="0">
                <a:solidFill>
                  <a:srgbClr val="000000"/>
                </a:solidFill>
                <a:latin typeface="Arial" charset="0"/>
              </a:rPr>
              <a:t>Used to visualize the end point of reaction</a:t>
            </a:r>
          </a:p>
          <a:p>
            <a:pPr marL="0" lvl="0" indent="0" algn="l" defTabSz="457200" latinLnBrk="0">
              <a:lnSpc>
                <a:spcPct val="102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400" dirty="0">
                <a:solidFill>
                  <a:srgbClr val="000000"/>
                </a:solidFill>
                <a:latin typeface="Arial" charset="0"/>
              </a:rPr>
              <a:t>It is a chemical that changes color at a particular PH</a:t>
            </a:r>
          </a:p>
          <a:p>
            <a:pPr marL="0" lvl="0" indent="0" algn="l" defTabSz="457200" latinLnBrk="0">
              <a:lnSpc>
                <a:spcPct val="102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400" b="1" dirty="0">
                <a:latin typeface="Arial" charset="0"/>
              </a:rPr>
              <a:t>End point:</a:t>
            </a:r>
          </a:p>
          <a:p>
            <a:pPr marL="0" lvl="0" indent="0" algn="l" defTabSz="457200" latinLnBrk="0">
              <a:lnSpc>
                <a:spcPct val="102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400" dirty="0">
                <a:solidFill>
                  <a:srgbClr val="000000"/>
                </a:solidFill>
                <a:latin typeface="Arial" charset="0"/>
              </a:rPr>
              <a:t>refers to the point at which the indicator changes color in a colorimetric titration.</a:t>
            </a:r>
          </a:p>
          <a:p>
            <a:pPr marL="0" lvl="0" indent="0" algn="l" defTabSz="457200" latinLnBrk="0">
              <a:lnSpc>
                <a:spcPct val="102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lang="en-US" altLang="ko-KR" sz="2400" dirty="0">
              <a:solidFill>
                <a:srgbClr val="000000"/>
              </a:solidFill>
              <a:latin typeface="Arial" charset="0"/>
            </a:endParaRPr>
          </a:p>
          <a:p>
            <a:pPr marL="0" lvl="0" indent="0" algn="l" defTabSz="457200" latinLnBrk="0">
              <a:lnSpc>
                <a:spcPct val="102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lang="ko-KR" altLang="en-US" sz="2400" dirty="0">
              <a:latin typeface="Arial" charset="0"/>
            </a:endParaRPr>
          </a:p>
          <a:p>
            <a:pPr marL="0" indent="0" algn="l" defTabSz="457200" latinLnBrk="0">
              <a:lnSpc>
                <a:spcPct val="102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endParaRPr lang="ko-KR" altLang="en-US" sz="2400" dirty="0">
              <a:latin typeface="Arial" charset="0"/>
            </a:endParaRPr>
          </a:p>
          <a:p>
            <a:pPr marL="342900" indent="-342900" algn="l" defTabSz="457200" latinLnBrk="0">
              <a:lnSpc>
                <a:spcPct val="102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endParaRPr lang="ko-KR" altLang="en-US" sz="2400" dirty="0">
              <a:latin typeface="Arial" charset="0"/>
            </a:endParaRPr>
          </a:p>
          <a:p>
            <a:pPr marL="342900" indent="-342900" algn="l" defTabSz="457200" latinLnBrk="0">
              <a:lnSpc>
                <a:spcPct val="102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endParaRPr lang="ko-KR" altLang="en-US" sz="2400" dirty="0">
              <a:latin typeface="Arial" charset="0"/>
            </a:endParaRPr>
          </a:p>
          <a:p>
            <a:pPr marL="342900" indent="-342900" algn="l" defTabSz="457200" latinLnBrk="0">
              <a:lnSpc>
                <a:spcPct val="102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endParaRPr lang="ko-KR" altLang="en-US" sz="2400" dirty="0">
              <a:latin typeface="Arial" charset="0"/>
            </a:endParaRPr>
          </a:p>
          <a:p>
            <a:pPr marL="342900" indent="-342900" algn="l" defTabSz="457200" latinLnBrk="0">
              <a:lnSpc>
                <a:spcPct val="102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endParaRPr lang="ko-KR" altLang="en-US" sz="3200" dirty="0">
              <a:latin typeface="Calibri" charset="0"/>
            </a:endParaRPr>
          </a:p>
          <a:p>
            <a:pPr marL="342900" indent="-342900" algn="l" defTabSz="457200" latinLnBrk="0">
              <a:lnSpc>
                <a:spcPct val="102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endParaRPr lang="ko-KR" altLang="en-US" sz="32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40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30235" cy="4526915"/>
          </a:xfrm>
        </p:spPr>
        <p:txBody>
          <a:bodyPr wrap="square" lIns="91440" tIns="45720" rIns="91440" bIns="45720" anchor="t">
            <a:normAutofit/>
          </a:bodyPr>
          <a:lstStyle/>
          <a:p>
            <a:pPr marL="342900" lvl="0" indent="-342900" algn="just" defTabSz="457200" latinLnBrk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</a:pPr>
            <a:r>
              <a:rPr lang="en-US" altLang="ko-KR" sz="2400" b="1" dirty="0">
                <a:solidFill>
                  <a:srgbClr val="000000"/>
                </a:solidFill>
                <a:latin typeface="Arial Hebrew" charset="0"/>
              </a:rPr>
              <a:t>A) </a:t>
            </a:r>
            <a:r>
              <a:rPr lang="en-US" altLang="ko-KR" sz="2400" b="1" u="sng" dirty="0">
                <a:solidFill>
                  <a:srgbClr val="000000"/>
                </a:solidFill>
                <a:latin typeface="Arial Hebrew" charset="0"/>
              </a:rPr>
              <a:t>Strong acid  / base against strong base / acid titrations:</a:t>
            </a:r>
            <a:endParaRPr lang="ko-KR" altLang="en-US" sz="2400" b="1" u="sng" dirty="0">
              <a:latin typeface="Arial Hebrew" charset="0"/>
            </a:endParaRPr>
          </a:p>
          <a:p>
            <a:pPr marL="0" indent="0" algn="just" defTabSz="457200" latinLnBrk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400" b="1" u="sng" dirty="0">
              <a:latin typeface="Arial Hebrew" charset="0"/>
            </a:endParaRPr>
          </a:p>
          <a:p>
            <a:pPr marL="0" indent="0" algn="just" defTabSz="457200" latinLnBrk="0">
              <a:lnSpc>
                <a:spcPct val="82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>
                <a:solidFill>
                  <a:srgbClr val="000000"/>
                </a:solidFill>
                <a:latin typeface="Arial Hebrew" charset="0"/>
              </a:rPr>
              <a:t> </a:t>
            </a:r>
            <a:r>
              <a:rPr lang="en-US" altLang="ko-KR" sz="2400" dirty="0">
                <a:solidFill>
                  <a:srgbClr val="558ED5"/>
                </a:solidFill>
                <a:latin typeface="Arial Hebrew" charset="0"/>
              </a:rPr>
              <a:t>Phenolphthalein</a:t>
            </a:r>
            <a:r>
              <a:rPr lang="en-US" altLang="ko-KR" sz="2400" dirty="0">
                <a:solidFill>
                  <a:srgbClr val="000000"/>
                </a:solidFill>
                <a:latin typeface="Arial Hebrew" charset="0"/>
              </a:rPr>
              <a:t> / </a:t>
            </a:r>
            <a:r>
              <a:rPr lang="en-US" altLang="ko-KR" sz="2400" dirty="0">
                <a:solidFill>
                  <a:srgbClr val="558ED5"/>
                </a:solidFill>
                <a:latin typeface="Arial Hebrew" charset="0"/>
              </a:rPr>
              <a:t>methyl orange </a:t>
            </a:r>
            <a:r>
              <a:rPr lang="en-US" altLang="ko-KR" sz="2400" dirty="0">
                <a:solidFill>
                  <a:srgbClr val="000000"/>
                </a:solidFill>
                <a:latin typeface="Arial Hebrew" charset="0"/>
              </a:rPr>
              <a:t>and </a:t>
            </a:r>
            <a:r>
              <a:rPr lang="en-US" altLang="ko-KR" sz="2400" dirty="0">
                <a:solidFill>
                  <a:srgbClr val="558ED5"/>
                </a:solidFill>
                <a:latin typeface="Arial Hebrew" charset="0"/>
              </a:rPr>
              <a:t>methyl red </a:t>
            </a:r>
            <a:r>
              <a:rPr lang="en-US" altLang="ko-KR" sz="2400" dirty="0">
                <a:solidFill>
                  <a:srgbClr val="000000"/>
                </a:solidFill>
                <a:latin typeface="Arial Hebrew" charset="0"/>
              </a:rPr>
              <a:t>fall with in the range of the inflection of this group. </a:t>
            </a:r>
            <a:endParaRPr lang="ko-KR" altLang="en-US" sz="2400" dirty="0">
              <a:latin typeface="Arial Hebrew" charset="0"/>
            </a:endParaRPr>
          </a:p>
          <a:p>
            <a:pPr marL="0" indent="0" algn="just" defTabSz="457200" latinLnBrk="0">
              <a:lnSpc>
                <a:spcPct val="82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endParaRPr lang="ko-KR" altLang="en-US" sz="2400" dirty="0">
              <a:latin typeface="Arial Hebrew" charset="0"/>
            </a:endParaRPr>
          </a:p>
          <a:p>
            <a:pPr marL="0" indent="0" algn="just" defTabSz="457200" latinLnBrk="0">
              <a:lnSpc>
                <a:spcPct val="82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endParaRPr lang="ko-KR" altLang="en-US" sz="2400" dirty="0">
              <a:latin typeface="Arial Hebrew" charset="0"/>
            </a:endParaRPr>
          </a:p>
          <a:p>
            <a:pPr marL="342900" lvl="0" indent="-342900" algn="just" defTabSz="457200" latinLnBrk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</a:pPr>
            <a:r>
              <a:rPr lang="en-US" altLang="ko-KR" sz="2400" b="1" dirty="0">
                <a:solidFill>
                  <a:srgbClr val="000000"/>
                </a:solidFill>
                <a:latin typeface="Arial Hebrew" charset="0"/>
              </a:rPr>
              <a:t>B) </a:t>
            </a:r>
            <a:r>
              <a:rPr lang="en-US" altLang="ko-KR" sz="2400" b="1" u="sng" dirty="0">
                <a:solidFill>
                  <a:srgbClr val="000000"/>
                </a:solidFill>
                <a:latin typeface="Arial Hebrew" charset="0"/>
              </a:rPr>
              <a:t>Weak acid and strong base titration:</a:t>
            </a:r>
            <a:endParaRPr lang="ko-KR" altLang="en-US" sz="2400" b="1" u="sng" dirty="0">
              <a:latin typeface="Arial Hebrew" charset="0"/>
            </a:endParaRPr>
          </a:p>
          <a:p>
            <a:pPr marL="0" indent="0" algn="just" defTabSz="457200" latinLnBrk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400" dirty="0">
              <a:latin typeface="Arial Hebrew" charset="0"/>
            </a:endParaRPr>
          </a:p>
          <a:p>
            <a:pPr marL="0" indent="0" algn="just" defTabSz="457200" latinLnBrk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>
                <a:solidFill>
                  <a:srgbClr val="558ED5"/>
                </a:solidFill>
                <a:latin typeface="Arial Hebrew" charset="0"/>
              </a:rPr>
              <a:t>phenolphthalein</a:t>
            </a:r>
            <a:r>
              <a:rPr lang="en-US" altLang="ko-KR" sz="2400" dirty="0">
                <a:solidFill>
                  <a:srgbClr val="000000"/>
                </a:solidFill>
                <a:latin typeface="Arial Hebrew" charset="0"/>
              </a:rPr>
              <a:t> is a suitable indicator as its pH range is 8-9.8. However, methyl orange is not suitable as its pH range is 3.1 to 4.5. </a:t>
            </a:r>
            <a:endParaRPr lang="ko-KR" altLang="en-US" sz="2400" dirty="0">
              <a:latin typeface="Arial Hebrew" charset="0"/>
            </a:endParaRPr>
          </a:p>
          <a:p>
            <a:pPr marL="342900" indent="-342900" algn="l" defTabSz="457200" latinLnBrk="0">
              <a:lnSpc>
                <a:spcPct val="82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endParaRPr lang="ko-KR" altLang="en-US" sz="2400" dirty="0">
              <a:latin typeface="Arial Hebrew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30235" cy="1143635"/>
          </a:xfrm>
        </p:spPr>
        <p:txBody>
          <a:bodyPr wrap="square" lIns="91440" tIns="45720" rIns="91440" bIns="45720" anchor="ctr">
            <a:normAutofit/>
          </a:bodyPr>
          <a:lstStyle/>
          <a:p>
            <a:pPr marL="0" indent="0" algn="ctr" defTabSz="4572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b="1" dirty="0">
                <a:solidFill>
                  <a:srgbClr val="000000"/>
                </a:solidFill>
                <a:latin typeface="Arial" charset="0"/>
              </a:rPr>
              <a:t>Types of indicators</a:t>
            </a:r>
            <a:endParaRPr lang="ko-KR" altLang="en-US" sz="3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02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30235" cy="4526915"/>
          </a:xfrm>
        </p:spPr>
        <p:txBody>
          <a:bodyPr wrap="square" lIns="91440" tIns="45720" rIns="91440" bIns="45720" anchor="t">
            <a:normAutofit/>
          </a:bodyPr>
          <a:lstStyle/>
          <a:p>
            <a:pPr marL="342900" lvl="0" indent="-342900" algn="just" defTabSz="457200" latinLnBrk="0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</a:pPr>
            <a:r>
              <a:rPr lang="en-US" altLang="ko-KR" sz="2700" b="1" u="sng" dirty="0">
                <a:solidFill>
                  <a:srgbClr val="000000"/>
                </a:solidFill>
                <a:latin typeface="Arial" charset="0"/>
              </a:rPr>
              <a:t>C) Weak base and strong acid titration:</a:t>
            </a:r>
            <a:endParaRPr lang="ko-KR" altLang="en-US" sz="2700" b="1" u="sng" dirty="0">
              <a:latin typeface="Arial" charset="0"/>
            </a:endParaRPr>
          </a:p>
          <a:p>
            <a:pPr marL="0" indent="0" algn="just" defTabSz="457200" latinLnBrk="0">
              <a:lnSpc>
                <a:spcPct val="92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ko-KR" sz="2700" dirty="0">
                <a:solidFill>
                  <a:srgbClr val="558ED5"/>
                </a:solidFill>
                <a:latin typeface="Arial" charset="0"/>
              </a:rPr>
              <a:t>methyl orange </a:t>
            </a:r>
            <a:r>
              <a:rPr lang="en-US" altLang="ko-KR" sz="2700" dirty="0">
                <a:solidFill>
                  <a:srgbClr val="000000"/>
                </a:solidFill>
                <a:latin typeface="Arial" charset="0"/>
              </a:rPr>
              <a:t>is a suitable indicator while phenolphthalein is not suitable.</a:t>
            </a:r>
            <a:endParaRPr lang="ko-KR" altLang="en-US" sz="2700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30235" cy="1143635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40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715" y="766294"/>
            <a:ext cx="8248919" cy="4526924"/>
          </a:xfrm>
        </p:spPr>
        <p:txBody>
          <a:bodyPr>
            <a:normAutofit/>
          </a:bodyPr>
          <a:lstStyle/>
          <a:p>
            <a:pPr marL="34290" indent="0">
              <a:buNone/>
            </a:pPr>
            <a:endParaRPr lang="en-GB" sz="2400" b="1" u="sng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400" b="1" u="sng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400" b="1" u="sng" dirty="0">
              <a:latin typeface="Arial" pitchFamily="34" charset="0"/>
              <a:cs typeface="Arial" pitchFamily="34" charset="0"/>
            </a:endParaRPr>
          </a:p>
          <a:p>
            <a:pPr marL="34290" indent="0">
              <a:buNone/>
            </a:pPr>
            <a:r>
              <a:rPr lang="en-GB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1- potassium Acid Phthalate(KHP)</a:t>
            </a:r>
            <a:r>
              <a:rPr lang="en-GB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as Standard solution</a:t>
            </a:r>
            <a:endParaRPr lang="en-GB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" indent="0">
              <a:buNone/>
            </a:pPr>
            <a:r>
              <a:rPr lang="en-GB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 NaOH Solution (0.1 M)</a:t>
            </a:r>
          </a:p>
          <a:p>
            <a:pPr marL="34290" indent="0">
              <a:buNone/>
            </a:pPr>
            <a:r>
              <a:rPr lang="en-GB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3- Phenolphthalein Indicator Solution.</a:t>
            </a:r>
          </a:p>
        </p:txBody>
      </p:sp>
    </p:spTree>
    <p:extLst>
      <p:ext uri="{BB962C8B-B14F-4D97-AF65-F5344CB8AC3E}">
        <p14:creationId xmlns:p14="http://schemas.microsoft.com/office/powerpoint/2010/main" val="160440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64" y="83820"/>
            <a:ext cx="7406640" cy="1356360"/>
          </a:xfrm>
        </p:spPr>
        <p:txBody>
          <a:bodyPr/>
          <a:lstStyle/>
          <a:p>
            <a:r>
              <a:rPr lang="en-GB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1" y="830687"/>
            <a:ext cx="4468163" cy="5265313"/>
          </a:xfrm>
        </p:spPr>
        <p:txBody>
          <a:bodyPr>
            <a:noAutofit/>
          </a:bodyPr>
          <a:lstStyle/>
          <a:p>
            <a:pPr marL="34290" indent="0">
              <a:buNone/>
            </a:pPr>
            <a:endParaRPr lang="en-GB" b="1" u="sng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34290" indent="0">
              <a:buNone/>
            </a:pPr>
            <a:r>
              <a:rPr lang="en-GB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1- weight </a:t>
            </a:r>
            <a:r>
              <a:rPr lang="en-GB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0.5 grams of KHP </a:t>
            </a:r>
            <a:r>
              <a:rPr lang="en-GB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into flask.</a:t>
            </a:r>
          </a:p>
          <a:p>
            <a:pPr marL="34290" indent="0">
              <a:buNone/>
            </a:pPr>
            <a:endParaRPr lang="en-GB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" indent="0">
              <a:buNone/>
            </a:pPr>
            <a:r>
              <a:rPr lang="en-GB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 Dissolve KHP sample in approximately 100 ml of distilled water then add 3 drops</a:t>
            </a:r>
          </a:p>
          <a:p>
            <a:pPr marL="34290" indent="0">
              <a:buNone/>
            </a:pPr>
            <a:r>
              <a:rPr lang="en-GB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indicator.</a:t>
            </a:r>
          </a:p>
          <a:p>
            <a:pPr marL="34290" indent="0">
              <a:buNone/>
            </a:pPr>
            <a:endParaRPr lang="en-GB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" indent="0">
              <a:buNone/>
            </a:pPr>
            <a:r>
              <a:rPr lang="en-GB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3- Rinse a clean burette two times with 5 ml portions of the NaOH solution to be used when titrating</a:t>
            </a:r>
          </a:p>
          <a:p>
            <a:pPr marL="34290" indent="0">
              <a:buNone/>
            </a:pPr>
            <a:r>
              <a:rPr lang="en-GB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Through waste, titrate to the first pink colour that persists for at least 30 seconds. </a:t>
            </a:r>
          </a:p>
          <a:p>
            <a:pPr marL="34290" indent="0">
              <a:buNone/>
            </a:pPr>
            <a:endParaRPr lang="en-GB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" indent="0">
              <a:buNone/>
            </a:pPr>
            <a:r>
              <a:rPr lang="en-GB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4- Calculate the molarity of the alkaline solution (NaOH).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6F5CAEC-AB0C-4ED2-8273-D9F90B29D015}"/>
              </a:ext>
            </a:extLst>
          </p:cNvPr>
          <p:cNvGrpSpPr/>
          <p:nvPr/>
        </p:nvGrpSpPr>
        <p:grpSpPr>
          <a:xfrm>
            <a:off x="5782615" y="563464"/>
            <a:ext cx="2936490" cy="2899879"/>
            <a:chOff x="5782615" y="563464"/>
            <a:chExt cx="2936490" cy="289987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F03A495C-080F-4D0A-AE7F-4E30E110F4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5240" r="22779"/>
            <a:stretch/>
          </p:blipFill>
          <p:spPr>
            <a:xfrm>
              <a:off x="5782615" y="1320218"/>
              <a:ext cx="1114022" cy="2143125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5FC0F38-1077-40D0-8D28-1D1E651222E1}"/>
                </a:ext>
              </a:extLst>
            </p:cNvPr>
            <p:cNvSpPr txBox="1"/>
            <p:nvPr/>
          </p:nvSpPr>
          <p:spPr>
            <a:xfrm>
              <a:off x="6806592" y="1547928"/>
              <a:ext cx="1912513" cy="17543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b="1" dirty="0"/>
                <a:t>0.5 g KHP</a:t>
              </a:r>
            </a:p>
            <a:p>
              <a:r>
                <a:rPr lang="en-US" b="1" dirty="0"/>
                <a:t>+</a:t>
              </a:r>
            </a:p>
            <a:p>
              <a:r>
                <a:rPr lang="en-US" b="1" dirty="0"/>
                <a:t>100 ml H2O</a:t>
              </a:r>
            </a:p>
            <a:p>
              <a:r>
                <a:rPr lang="en-US" b="1" dirty="0"/>
                <a:t>+</a:t>
              </a:r>
            </a:p>
            <a:p>
              <a:r>
                <a:rPr lang="en-US" b="1" dirty="0"/>
                <a:t>3 drops of indicator </a:t>
              </a:r>
            </a:p>
          </p:txBody>
        </p:sp>
        <p:sp>
          <p:nvSpPr>
            <p:cNvPr id="7" name="Arrow: Curved Right 6">
              <a:extLst>
                <a:ext uri="{FF2B5EF4-FFF2-40B4-BE49-F238E27FC236}">
                  <a16:creationId xmlns:a16="http://schemas.microsoft.com/office/drawing/2014/main" id="{19F61943-0EB8-4291-9A00-B0F6AE85C3FA}"/>
                </a:ext>
              </a:extLst>
            </p:cNvPr>
            <p:cNvSpPr/>
            <p:nvPr/>
          </p:nvSpPr>
          <p:spPr>
            <a:xfrm rot="5400000">
              <a:off x="6260749" y="349346"/>
              <a:ext cx="908068" cy="1336304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804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0" y="83820"/>
            <a:ext cx="7406640" cy="1356360"/>
          </a:xfrm>
        </p:spPr>
        <p:txBody>
          <a:bodyPr/>
          <a:lstStyle/>
          <a:p>
            <a:r>
              <a:rPr lang="en-GB" b="1" dirty="0"/>
              <a:t>Calculation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989" y="1262130"/>
            <a:ext cx="7675915" cy="4833870"/>
          </a:xfrm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sing basic stoichiometry, the moles of NaOH in the solution can be determined from the moles of KHP added to the reaction .</a:t>
            </a:r>
          </a:p>
          <a:p>
            <a:pPr marL="34290" indent="0">
              <a:buNone/>
            </a:pP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" indent="0">
              <a:buNone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KHP (acid) + NaOH (base) 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ea typeface="Wingdings"/>
                <a:cs typeface="Arial" pitchFamily="34" charset="0"/>
                <a:sym typeface="Wingdings"/>
              </a:rPr>
              <a:t>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KNaP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 + H2O</a:t>
            </a:r>
          </a:p>
          <a:p>
            <a:pPr marL="34290" indent="0">
              <a:buNone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Each mole of KHP, it would be one mole of NaOH react completely.</a:t>
            </a:r>
          </a:p>
          <a:p>
            <a:pPr marL="34290" indent="0">
              <a:buNone/>
            </a:pP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  <a:sym typeface="Wingdings"/>
            </a:endParaRPr>
          </a:p>
          <a:p>
            <a:pPr marL="34290" indent="0">
              <a:buNone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S</a:t>
            </a:r>
            <a:r>
              <a:rPr lang="en-GB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ince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, we weigh out a particular mass of KHP, we will use as the standard. The molecular mass of KHP IS 204.23.</a:t>
            </a:r>
          </a:p>
          <a:p>
            <a:pPr marL="34290" indent="0">
              <a:buNone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Moles of KHP = grams of KHP/ Molecular mass of KHP</a:t>
            </a:r>
          </a:p>
          <a:p>
            <a:pPr marL="34290" indent="0">
              <a:buNone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= Calculate Molarity of NaOH for our experiment? </a:t>
            </a:r>
          </a:p>
          <a:p>
            <a:pPr marL="34290" indent="0">
              <a:buNone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Molarity = no of moles of solute / Litre of Solution (from titration)</a:t>
            </a:r>
          </a:p>
          <a:p>
            <a:endParaRPr lang="en-GB" dirty="0">
              <a:sym typeface="Wingdings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63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9673" y="595647"/>
            <a:ext cx="7404653" cy="5225603"/>
          </a:xfrm>
        </p:spPr>
        <p:txBody>
          <a:bodyPr>
            <a:noAutofit/>
          </a:bodyPr>
          <a:lstStyle/>
          <a:p>
            <a:pPr marL="34290" indent="0">
              <a:buNone/>
            </a:pPr>
            <a:r>
              <a:rPr lang="en-GB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moles of KHP = moles of NaOH.</a:t>
            </a:r>
          </a:p>
          <a:p>
            <a:pPr marL="34290" indent="0">
              <a:buNone/>
            </a:pPr>
            <a:r>
              <a:rPr lang="en-GB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burette indicate how much NaOH is being added to the KHP .</a:t>
            </a:r>
          </a:p>
          <a:p>
            <a:pPr marL="34290" indent="0">
              <a:buNone/>
            </a:pPr>
            <a:r>
              <a:rPr lang="en-GB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reading will be in (ml).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GB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onverted</a:t>
            </a:r>
            <a:r>
              <a:rPr lang="en-GB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to Litre (litres = ml/1000). </a:t>
            </a:r>
          </a:p>
          <a:p>
            <a:pPr marL="34290" indent="0">
              <a:buNone/>
            </a:pPr>
            <a:endParaRPr lang="en-GB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" indent="0">
              <a:buNone/>
            </a:pPr>
            <a:r>
              <a:rPr lang="en-GB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concentration of the sodium hydroxide solution can be determined now by</a:t>
            </a:r>
          </a:p>
          <a:p>
            <a:pPr marL="34290" indent="0">
              <a:buNone/>
            </a:pPr>
            <a:r>
              <a:rPr lang="en-GB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Molarity of NaOH = moles of NaOH/ litres of NaOH. </a:t>
            </a:r>
          </a:p>
        </p:txBody>
      </p:sp>
    </p:spTree>
    <p:extLst>
      <p:ext uri="{BB962C8B-B14F-4D97-AF65-F5344CB8AC3E}">
        <p14:creationId xmlns:p14="http://schemas.microsoft.com/office/powerpoint/2010/main" val="134206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1" y="1307206"/>
            <a:ext cx="7404653" cy="4788794"/>
          </a:xfrm>
        </p:spPr>
        <p:txBody>
          <a:bodyPr>
            <a:normAutofit/>
          </a:bodyPr>
          <a:lstStyle/>
          <a:p>
            <a:pPr marL="34290" indent="0">
              <a:buNone/>
            </a:pPr>
            <a:endParaRPr lang="en-GB" b="1" dirty="0"/>
          </a:p>
          <a:p>
            <a:pPr marL="34290" indent="0">
              <a:buNone/>
            </a:pPr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0.8 grams of KHP is titrated with 40 ml of unknown NaOH solution. What is the molarity of the NaOH solution?</a:t>
            </a:r>
          </a:p>
          <a:p>
            <a:pPr marL="34290" indent="0">
              <a:buNone/>
            </a:pPr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" indent="0">
              <a:buNone/>
            </a:pP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Solution:</a:t>
            </a:r>
          </a:p>
          <a:p>
            <a:pPr marL="34290" indent="0">
              <a:buNone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GB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iters</a:t>
            </a:r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NaOH = ml of NaOH / 1000 = 0.04 </a:t>
            </a:r>
            <a:r>
              <a:rPr lang="en-GB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Liters</a:t>
            </a:r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" indent="0">
              <a:buNone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oles</a:t>
            </a:r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KHP = grams of KHP/ molecular mass of KHP </a:t>
            </a:r>
          </a:p>
          <a:p>
            <a:pPr marL="34290" indent="0">
              <a:buNone/>
            </a:pPr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grams of KHP/ 204.23 </a:t>
            </a:r>
          </a:p>
          <a:p>
            <a:pPr marL="34290" indent="0">
              <a:buNone/>
            </a:pPr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0.8 grams of KHP/ 204.23 = 0.0039 moles</a:t>
            </a:r>
          </a:p>
          <a:p>
            <a:pPr marL="3429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51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1" y="2057400"/>
            <a:ext cx="7739397" cy="4038600"/>
          </a:xfrm>
        </p:spPr>
        <p:txBody>
          <a:bodyPr/>
          <a:lstStyle/>
          <a:p>
            <a:pPr marL="3429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</a:t>
            </a:r>
            <a:r>
              <a:rPr lang="en-GB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les of NaOH = moles of KHP = 0.0039 moles. </a:t>
            </a:r>
          </a:p>
          <a:p>
            <a:pPr marL="34290" indent="0">
              <a:buNone/>
            </a:pPr>
            <a:r>
              <a:rPr lang="en-GB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So,</a:t>
            </a:r>
          </a:p>
          <a:p>
            <a:pPr marL="34290" indent="0">
              <a:buNone/>
            </a:pPr>
            <a:r>
              <a:rPr lang="en-GB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Molarity of NaOH = moles of NaOH / litres of NaOH </a:t>
            </a:r>
          </a:p>
          <a:p>
            <a:pPr marL="34290" indent="0">
              <a:buNone/>
            </a:pPr>
            <a:r>
              <a:rPr lang="en-GB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0.0039 moles / 0.040 litres of NaOH </a:t>
            </a:r>
          </a:p>
          <a:p>
            <a:pPr marL="34290" indent="0">
              <a:buNone/>
            </a:pPr>
            <a:r>
              <a:rPr lang="en-GB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0.0975 moles / litres≈0.1M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69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9940"/>
            <a:ext cx="8229600" cy="1143000"/>
          </a:xfrm>
        </p:spPr>
        <p:txBody>
          <a:bodyPr wrap="square" lIns="91440" tIns="45720" rIns="91440" bIns="45720" anchor="ctr">
            <a:normAutofit/>
          </a:bodyPr>
          <a:lstStyle/>
          <a:p>
            <a:pPr marL="0" indent="0" algn="ctr" defTabSz="4572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1" dirty="0">
                <a:solidFill>
                  <a:srgbClr val="000000"/>
                </a:solidFill>
                <a:latin typeface="Arial" charset="0"/>
              </a:rPr>
              <a:t> Outline</a:t>
            </a:r>
            <a:endParaRPr lang="ko-KR" altLang="en-US" sz="4400" b="1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9504"/>
            <a:ext cx="8229600" cy="364337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2400" dirty="0">
                <a:solidFill>
                  <a:schemeClr val="tx1"/>
                </a:solidFill>
                <a:latin typeface="Arial"/>
                <a:cs typeface="Arial"/>
              </a:rPr>
              <a:t>What is standardisation 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Types</a:t>
            </a:r>
            <a:r>
              <a:rPr lang="en-GB" sz="2400" dirty="0">
                <a:solidFill>
                  <a:schemeClr val="tx1"/>
                </a:solidFill>
                <a:latin typeface="Arial"/>
                <a:cs typeface="Arial"/>
              </a:rPr>
              <a:t> of standard solutions.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lang="en-GB" sz="2400" dirty="0" err="1">
                <a:solidFill>
                  <a:schemeClr val="tx1"/>
                </a:solidFill>
                <a:latin typeface="Arial"/>
                <a:cs typeface="Arial"/>
              </a:rPr>
              <a:t>xperiment</a:t>
            </a:r>
            <a:r>
              <a:rPr lang="en-GB" sz="2400" dirty="0">
                <a:solidFill>
                  <a:schemeClr val="tx1"/>
                </a:solidFill>
                <a:latin typeface="Arial"/>
                <a:cs typeface="Arial"/>
              </a:rPr>
              <a:t> objective 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Types of titration methods.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Procedure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400" dirty="0">
                <a:solidFill>
                  <a:schemeClr val="tx1"/>
                </a:solidFill>
                <a:latin typeface="Arial"/>
                <a:cs typeface="Arial"/>
              </a:rPr>
              <a:t>Calculation </a:t>
            </a:r>
          </a:p>
          <a:p>
            <a:pPr marL="0" indent="0">
              <a:buNone/>
            </a:pPr>
            <a:endParaRPr lang="en-GB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543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50897-28BB-47D0-87FD-406285B69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rial"/>
                <a:cs typeface="Arial"/>
              </a:rPr>
              <a:t>Standardization of HCL solution  (Part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19A8D-3BD4-4B26-A25D-5F4E8B6E4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" indent="0">
              <a:buNone/>
            </a:pPr>
            <a:r>
              <a:rPr lang="en-US" altLang="ko-KR" sz="2400" dirty="0">
                <a:solidFill>
                  <a:srgbClr val="000000"/>
                </a:solidFill>
                <a:latin typeface="Times New Roman" charset="0"/>
              </a:rPr>
              <a:t>During an acid-base titration, the pH changes in a characteristic way.  A pH curve is found if the pH of the solution being titrated is plotted against the volume of solution added.</a:t>
            </a:r>
          </a:p>
          <a:p>
            <a:pPr marL="34290" indent="0">
              <a:buNone/>
            </a:pPr>
            <a:r>
              <a:rPr lang="en-US" altLang="ko-KR" sz="2400" b="1" dirty="0">
                <a:latin typeface="Times New Roman" charset="0"/>
              </a:rPr>
              <a:t>Titration curves:</a:t>
            </a:r>
          </a:p>
          <a:p>
            <a:pPr marL="34290" indent="0">
              <a:buNone/>
            </a:pPr>
            <a:r>
              <a:rPr lang="en-US" altLang="ko-KR" sz="2400" dirty="0">
                <a:solidFill>
                  <a:srgbClr val="000000"/>
                </a:solidFill>
                <a:latin typeface="Times New Roman" charset="0"/>
              </a:rPr>
              <a:t>A titration curve provides us with a visual picture of how a property of the titration reaction changes as we add the titrant to the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charset="0"/>
              </a:rPr>
              <a:t>titrand</a:t>
            </a:r>
            <a:r>
              <a:rPr lang="en-US" altLang="ko-KR" sz="2400" dirty="0">
                <a:solidFill>
                  <a:srgbClr val="000000"/>
                </a:solidFill>
                <a:latin typeface="Times New Roman" charset="0"/>
              </a:rPr>
              <a:t>.</a:t>
            </a:r>
            <a:endParaRPr lang="ko-KR" altLang="en-US" sz="2400" dirty="0">
              <a:latin typeface="Times New Roman" charset="0"/>
            </a:endParaRPr>
          </a:p>
          <a:p>
            <a:endParaRPr lang="en-US" altLang="ko-KR" sz="2400" b="1" dirty="0">
              <a:latin typeface="Times New Roman" charset="0"/>
            </a:endParaRPr>
          </a:p>
          <a:p>
            <a:endParaRPr lang="ko-KR" altLang="en-US" sz="2400" b="1" dirty="0">
              <a:latin typeface="Times New Roma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9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 3"/>
          <p:cNvSpPr>
            <a:spLocks noGrp="1" noChangeArrowheads="1"/>
          </p:cNvSpPr>
          <p:nvPr>
            <p:ph type="title" idx="4294967295"/>
          </p:nvPr>
        </p:nvSpPr>
        <p:spPr>
          <a:xfrm>
            <a:off x="573110" y="667443"/>
            <a:ext cx="8229600" cy="1503362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just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 u="sng" dirty="0">
                <a:solidFill>
                  <a:srgbClr val="000000"/>
                </a:solidFill>
                <a:latin typeface="Arial" charset="0"/>
              </a:rPr>
              <a:t>Table 1</a:t>
            </a:r>
            <a:r>
              <a:rPr lang="en-US" altLang="ko-KR" sz="2000" dirty="0">
                <a:solidFill>
                  <a:srgbClr val="000000"/>
                </a:solidFill>
                <a:latin typeface="Times New Roman" charset="0"/>
              </a:rPr>
              <a:t> The pH at the start, equivalence and twice equivalence for various combinations of acids as shown in the titration curves in figures 1 and 2.</a:t>
            </a:r>
            <a:endParaRPr lang="ko-KR" altLang="en-US" sz="2000" dirty="0">
              <a:latin typeface="Times New Roman" charset="0"/>
            </a:endParaRPr>
          </a:p>
        </p:txBody>
      </p:sp>
      <p:pic>
        <p:nvPicPr>
          <p:cNvPr id="2" name="Picture 1" descr="/var/mobile/Applications/FFE47EF2-A684-422E-988E-F2C840B3C2CF/Library/tmp/fImage221606126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t="88067" r="33070" b="-75"/>
          <a:stretch/>
        </p:blipFill>
        <p:spPr>
          <a:xfrm>
            <a:off x="1854182" y="2355080"/>
            <a:ext cx="5222759" cy="21478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3"/>
          <p:cNvSpPr>
            <a:spLocks noGrp="1" noChangeArrowheads="1"/>
          </p:cNvSpPr>
          <p:nvPr>
            <p:ph idx="1"/>
          </p:nvPr>
        </p:nvSpPr>
        <p:spPr>
          <a:xfrm>
            <a:off x="457200" y="505344"/>
            <a:ext cx="8229600" cy="5352415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wrap="square" lIns="91440" tIns="45720" rIns="91440" bIns="45720" anchor="t"/>
          <a:lstStyle/>
          <a:p>
            <a:pPr marL="0" indent="0" algn="just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>
                <a:solidFill>
                  <a:srgbClr val="000000"/>
                </a:solidFill>
                <a:latin typeface="Times New Roman" charset="0"/>
              </a:rPr>
              <a:t>The equivalence point (stoichiometric point), corresponds to the mixing together of stoichio-metrically equivalent amounts of acid and base.  Note that the pH at equivalence is not necessarily 7 (table 1 )</a:t>
            </a:r>
            <a:endParaRPr lang="ko-KR" altLang="en-US" sz="2800" dirty="0">
              <a:latin typeface="Times New Roman" charset="0"/>
            </a:endParaRPr>
          </a:p>
          <a:p>
            <a:pPr marL="0" indent="0" algn="just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altLang="ko-KR" sz="2800" dirty="0">
              <a:solidFill>
                <a:srgbClr val="000000"/>
              </a:solidFill>
              <a:latin typeface="Times New Roman" charset="0"/>
            </a:endParaRPr>
          </a:p>
          <a:p>
            <a:pPr marL="0" indent="0" algn="just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>
                <a:solidFill>
                  <a:srgbClr val="000000"/>
                </a:solidFill>
                <a:latin typeface="Times New Roman" charset="0"/>
              </a:rPr>
              <a:t>The pH of a weak base at the end-point (equivalence) lies below pH 7. </a:t>
            </a:r>
            <a:endParaRPr lang="ko-KR" altLang="en-US" sz="2800" dirty="0">
              <a:latin typeface="Times New Roman" charset="0"/>
            </a:endParaRPr>
          </a:p>
          <a:p>
            <a:pPr marL="0" indent="0" algn="just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>
                <a:solidFill>
                  <a:srgbClr val="000000"/>
                </a:solidFill>
                <a:latin typeface="Times New Roman" charset="0"/>
              </a:rPr>
              <a:t>At equivalence, the solution contains the salt of a weak base: this is an acid (the conjugate acid of the weak base) and so the solution is acidic. </a:t>
            </a:r>
            <a:endParaRPr lang="ko-KR" altLang="en-US" sz="2800" dirty="0">
              <a:latin typeface="Times New Roman" charset="0"/>
            </a:endParaRPr>
          </a:p>
          <a:p>
            <a:pPr marL="0" indent="0" algn="just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100" dirty="0">
              <a:latin typeface="Times New Roman" charset="0"/>
            </a:endParaRPr>
          </a:p>
          <a:p>
            <a:pPr marL="0" indent="0" algn="just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100" dirty="0">
              <a:latin typeface="Times New Roman" charset="0"/>
            </a:endParaRPr>
          </a:p>
          <a:p>
            <a:pPr marL="0" indent="0" algn="just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100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3"/>
          <p:cNvSpPr>
            <a:spLocks noGrp="1" noChangeArrowheads="1"/>
          </p:cNvSpPr>
          <p:nvPr>
            <p:ph idx="1"/>
          </p:nvPr>
        </p:nvSpPr>
        <p:spPr>
          <a:xfrm>
            <a:off x="457200" y="1600835"/>
            <a:ext cx="8229600" cy="4526280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wrap="square" lIns="91440" tIns="45720" rIns="91440" bIns="45720" anchor="t"/>
          <a:lstStyle/>
          <a:p>
            <a:pPr marL="0" indent="0" algn="just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100" dirty="0">
                <a:solidFill>
                  <a:srgbClr val="000000"/>
                </a:solidFill>
                <a:latin typeface="Times New Roman" charset="0"/>
              </a:rPr>
              <a:t>The pH of a weak acid at the end-point (equivalence) lies above pH 7. </a:t>
            </a:r>
            <a:endParaRPr lang="ko-KR" altLang="en-US" sz="3100" dirty="0">
              <a:latin typeface="Times New Roman" charset="0"/>
            </a:endParaRPr>
          </a:p>
          <a:p>
            <a:pPr marL="0" indent="0" algn="just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100" dirty="0">
              <a:latin typeface="Times New Roman" charset="0"/>
            </a:endParaRPr>
          </a:p>
          <a:p>
            <a:pPr marL="0" indent="0" algn="just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100" dirty="0">
                <a:solidFill>
                  <a:srgbClr val="000000"/>
                </a:solidFill>
                <a:latin typeface="Times New Roman" charset="0"/>
              </a:rPr>
              <a:t>At equivalence, the solution contains the salt of a weak acid: this is a base (the conjugate base of the weak acid) and so the solution is basic. </a:t>
            </a:r>
            <a:endParaRPr lang="ko-KR" altLang="en-US" sz="3100" dirty="0">
              <a:latin typeface="Times New Roman" charset="0"/>
            </a:endParaRPr>
          </a:p>
          <a:p>
            <a:pPr marL="0" indent="0" algn="just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100" dirty="0">
              <a:latin typeface="Times New Roman" charset="0"/>
            </a:endParaRPr>
          </a:p>
        </p:txBody>
      </p:sp>
      <p:sp>
        <p:nvSpPr>
          <p:cNvPr id="3" name="Rect 3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4905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300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" indent="0" algn="just">
              <a:buNone/>
            </a:pPr>
            <a:r>
              <a:rPr lang="en-GB" dirty="0">
                <a:solidFill>
                  <a:schemeClr val="tx1"/>
                </a:solidFill>
                <a:latin typeface="Arial"/>
                <a:cs typeface="Arial"/>
              </a:rPr>
              <a:t>Reagents:</a:t>
            </a:r>
          </a:p>
          <a:p>
            <a:pPr marL="34290" indent="0" algn="just">
              <a:buNone/>
            </a:pPr>
            <a:r>
              <a:rPr lang="en-GB" dirty="0">
                <a:solidFill>
                  <a:schemeClr val="tx1"/>
                </a:solidFill>
                <a:latin typeface="Arial"/>
                <a:cs typeface="Arial"/>
              </a:rPr>
              <a:t>1-  Hydrochloric Acid (Reagent Grade).</a:t>
            </a:r>
          </a:p>
          <a:p>
            <a:pPr marL="34290" indent="0" algn="just">
              <a:buNone/>
            </a:pPr>
            <a:r>
              <a:rPr lang="en-GB" dirty="0">
                <a:solidFill>
                  <a:schemeClr val="tx1"/>
                </a:solidFill>
                <a:latin typeface="Arial"/>
                <a:cs typeface="Arial"/>
              </a:rPr>
              <a:t>2- Phenolphthalein Indicator</a:t>
            </a:r>
          </a:p>
          <a:p>
            <a:pPr marL="34290" indent="0" algn="just">
              <a:buNone/>
            </a:pPr>
            <a:r>
              <a:rPr lang="en-GB" dirty="0">
                <a:solidFill>
                  <a:schemeClr val="tx1"/>
                </a:solidFill>
                <a:latin typeface="Arial"/>
                <a:cs typeface="Arial"/>
              </a:rPr>
              <a:t>3- Standard NaOH Solution (0.1 M).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Procedure of HCL (Part 2)</a:t>
            </a:r>
          </a:p>
        </p:txBody>
      </p:sp>
    </p:spTree>
    <p:extLst>
      <p:ext uri="{BB962C8B-B14F-4D97-AF65-F5344CB8AC3E}">
        <p14:creationId xmlns:p14="http://schemas.microsoft.com/office/powerpoint/2010/main" val="342305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719" y="676141"/>
            <a:ext cx="4754598" cy="5743977"/>
          </a:xfrm>
        </p:spPr>
        <p:txBody>
          <a:bodyPr>
            <a:normAutofit/>
          </a:bodyPr>
          <a:lstStyle/>
          <a:p>
            <a:pPr marL="34290" indent="0" algn="just">
              <a:buNone/>
            </a:pPr>
            <a:r>
              <a:rPr lang="en-GB" sz="2000" dirty="0">
                <a:solidFill>
                  <a:schemeClr val="tx1"/>
                </a:solidFill>
                <a:latin typeface="Arial"/>
                <a:cs typeface="Arial"/>
              </a:rPr>
              <a:t>1-Introduce approximately 10 ml of the HCL solution into flask, touch the burette tip to the inside of the flask each time and rinse down with a 10 ml of water, then add 3 drop of indicator.</a:t>
            </a:r>
          </a:p>
          <a:p>
            <a:pPr marL="34290" indent="0" algn="just">
              <a:buNone/>
            </a:pPr>
            <a:endParaRPr lang="en-GB" u="sng" dirty="0">
              <a:latin typeface="Arial"/>
              <a:cs typeface="Arial"/>
            </a:endParaRPr>
          </a:p>
          <a:p>
            <a:pPr marL="34290" indent="0" algn="just">
              <a:buNone/>
            </a:pPr>
            <a:r>
              <a:rPr lang="en-GB" dirty="0">
                <a:solidFill>
                  <a:schemeClr val="tx1"/>
                </a:solidFill>
                <a:latin typeface="Arial"/>
                <a:cs typeface="Arial"/>
              </a:rPr>
              <a:t>2-Rinse a burette 2 times with 5 ml portions of a standard 0.1 M NaOH solution then through the waste.</a:t>
            </a:r>
          </a:p>
          <a:p>
            <a:pPr marL="34290" indent="0" algn="just">
              <a:buNone/>
            </a:pPr>
            <a:endParaRPr lang="en-GB" sz="22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4290" indent="0" algn="just">
              <a:buNone/>
            </a:pPr>
            <a:r>
              <a:rPr lang="en-GB" sz="2000" dirty="0">
                <a:solidFill>
                  <a:schemeClr val="tx1"/>
                </a:solidFill>
                <a:latin typeface="Arial"/>
                <a:cs typeface="Arial"/>
              </a:rPr>
              <a:t>4- Titrate with the standard NaOH solution until the faintest pink tinge persists for at least 30 seconds.</a:t>
            </a:r>
          </a:p>
          <a:p>
            <a:pPr marL="34290" indent="0" algn="just">
              <a:buNone/>
            </a:pPr>
            <a:r>
              <a:rPr lang="en-GB" sz="2000" dirty="0">
                <a:solidFill>
                  <a:schemeClr val="tx1"/>
                </a:solidFill>
                <a:latin typeface="Arial"/>
                <a:cs typeface="Arial"/>
              </a:rPr>
              <a:t>5- Calculate the Molarity of the HCL solution.</a:t>
            </a:r>
          </a:p>
          <a:p>
            <a:pPr marL="34290" indent="0" algn="just">
              <a:buNone/>
            </a:pPr>
            <a:endParaRPr lang="en-GB" sz="2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BD74F6-DBD1-4532-91CF-F8AF90DAFC15}"/>
              </a:ext>
            </a:extLst>
          </p:cNvPr>
          <p:cNvGrpSpPr/>
          <p:nvPr/>
        </p:nvGrpSpPr>
        <p:grpSpPr>
          <a:xfrm>
            <a:off x="5782615" y="563464"/>
            <a:ext cx="2936490" cy="2899879"/>
            <a:chOff x="5782615" y="563464"/>
            <a:chExt cx="2936490" cy="289987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90D118D-2254-445D-B884-D2589ABEF93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5240" r="22779"/>
            <a:stretch/>
          </p:blipFill>
          <p:spPr>
            <a:xfrm>
              <a:off x="5782615" y="1320218"/>
              <a:ext cx="1114022" cy="2143125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B33197E-6F0B-47AF-A7CE-F01131CFC458}"/>
                </a:ext>
              </a:extLst>
            </p:cNvPr>
            <p:cNvSpPr txBox="1"/>
            <p:nvPr/>
          </p:nvSpPr>
          <p:spPr>
            <a:xfrm>
              <a:off x="6806592" y="1547928"/>
              <a:ext cx="1912513" cy="17543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b="1" dirty="0"/>
                <a:t>10 ml HCL</a:t>
              </a:r>
            </a:p>
            <a:p>
              <a:r>
                <a:rPr lang="en-US" b="1" dirty="0"/>
                <a:t>+</a:t>
              </a:r>
            </a:p>
            <a:p>
              <a:r>
                <a:rPr lang="en-US" b="1" smtClean="0"/>
                <a:t>10 </a:t>
              </a:r>
              <a:r>
                <a:rPr lang="en-US" b="1" dirty="0"/>
                <a:t>ml H2O</a:t>
              </a:r>
            </a:p>
            <a:p>
              <a:r>
                <a:rPr lang="en-US" b="1" dirty="0"/>
                <a:t>+</a:t>
              </a:r>
            </a:p>
            <a:p>
              <a:r>
                <a:rPr lang="en-US" b="1" dirty="0"/>
                <a:t>3 drops of indicator </a:t>
              </a:r>
            </a:p>
          </p:txBody>
        </p:sp>
        <p:sp>
          <p:nvSpPr>
            <p:cNvPr id="7" name="Arrow: Curved Right 6">
              <a:extLst>
                <a:ext uri="{FF2B5EF4-FFF2-40B4-BE49-F238E27FC236}">
                  <a16:creationId xmlns:a16="http://schemas.microsoft.com/office/drawing/2014/main" id="{8F14CC0B-3A27-4468-971E-54947FE81D27}"/>
                </a:ext>
              </a:extLst>
            </p:cNvPr>
            <p:cNvSpPr/>
            <p:nvPr/>
          </p:nvSpPr>
          <p:spPr>
            <a:xfrm rot="5400000">
              <a:off x="6260749" y="349346"/>
              <a:ext cx="908068" cy="1336304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018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Calculation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2E21B7-64C2-49AA-ADD7-9A2468C35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defTabSz="457200" latinLnBrk="0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000" dirty="0">
                <a:solidFill>
                  <a:srgbClr val="000000"/>
                </a:solidFill>
                <a:latin typeface="Arial" charset="0"/>
              </a:rPr>
              <a:t> NaOH +HCL</a:t>
            </a:r>
            <a:r>
              <a:rPr lang="en-US" altLang="ko-KR" sz="2000" dirty="0">
                <a:solidFill>
                  <a:srgbClr val="000000"/>
                </a:solidFill>
                <a:latin typeface="Arial" charset="0"/>
                <a:sym typeface="Wingdings" panose="05000000000000000000" pitchFamily="2" charset="2"/>
              </a:rPr>
              <a:t> </a:t>
            </a:r>
            <a:r>
              <a:rPr lang="en-US" altLang="ko-KR" sz="2000" dirty="0">
                <a:solidFill>
                  <a:srgbClr val="000000"/>
                </a:solidFill>
                <a:latin typeface="Arial" charset="0"/>
              </a:rPr>
              <a:t>NaCl + H2O </a:t>
            </a:r>
            <a:endParaRPr lang="ko-KR" altLang="en-US" sz="2000" dirty="0">
              <a:latin typeface="Arial" charset="0"/>
            </a:endParaRPr>
          </a:p>
          <a:p>
            <a:pPr marL="0" lvl="0" indent="0" algn="just" defTabSz="457200" latinLnBrk="0">
              <a:lnSpc>
                <a:spcPct val="92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000" dirty="0">
                <a:solidFill>
                  <a:srgbClr val="000000"/>
                </a:solidFill>
                <a:latin typeface="Arial" charset="0"/>
              </a:rPr>
              <a:t>1 mole        1 mole </a:t>
            </a:r>
            <a:endParaRPr lang="ko-KR" altLang="en-US" sz="2000" dirty="0">
              <a:latin typeface="Arial" charset="0"/>
            </a:endParaRPr>
          </a:p>
          <a:p>
            <a:pPr marL="0" lvl="0" indent="0" algn="just" defTabSz="457200" latinLnBrk="0">
              <a:lnSpc>
                <a:spcPct val="92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altLang="ko-KR" sz="2000" dirty="0">
                <a:solidFill>
                  <a:srgbClr val="000000"/>
                </a:solidFill>
                <a:latin typeface="Arial" charset="0"/>
              </a:rPr>
              <a:t>  *1mole HCL =  1mole NaOH</a:t>
            </a:r>
          </a:p>
          <a:p>
            <a:pPr marL="34290" indent="0">
              <a:buNone/>
            </a:pPr>
            <a:r>
              <a:rPr lang="en-US" b="1" dirty="0"/>
              <a:t>M(HCL) x V(HCL) = M(NaOH) V(NaOH)</a:t>
            </a:r>
          </a:p>
          <a:p>
            <a:pPr marL="34290" indent="0">
              <a:buNone/>
            </a:pPr>
            <a:endParaRPr lang="en-US" dirty="0"/>
          </a:p>
          <a:p>
            <a:pPr marL="34290" indent="0">
              <a:buNone/>
            </a:pPr>
            <a:r>
              <a:rPr lang="en-US" dirty="0"/>
              <a:t>Molarity of HCL= </a:t>
            </a:r>
            <a:r>
              <a:rPr lang="en-US" b="1" dirty="0">
                <a:solidFill>
                  <a:schemeClr val="tx1"/>
                </a:solidFill>
              </a:rPr>
              <a:t>M(NaOH) V from titration(NaOH) / V(HCL)</a:t>
            </a:r>
          </a:p>
          <a:p>
            <a:pPr marL="34290" indent="0">
              <a:buNone/>
            </a:pPr>
            <a:r>
              <a:rPr lang="en-US" b="1" dirty="0">
                <a:solidFill>
                  <a:schemeClr val="tx1"/>
                </a:solidFill>
              </a:rPr>
              <a:t>                                =0.1 x V from titration/ 10ml</a:t>
            </a:r>
          </a:p>
          <a:p>
            <a:pPr marL="34290" indent="0">
              <a:buNone/>
            </a:pPr>
            <a:r>
              <a:rPr lang="en-US" b="1" dirty="0">
                <a:solidFill>
                  <a:schemeClr val="tx1"/>
                </a:solidFill>
              </a:rPr>
              <a:t>                                 = …….M</a:t>
            </a:r>
          </a:p>
          <a:p>
            <a:pPr marL="34290" indent="0">
              <a:buNone/>
            </a:pPr>
            <a:endParaRPr lang="en-US" dirty="0"/>
          </a:p>
          <a:p>
            <a:pPr marL="34290" indent="0">
              <a:buNone/>
            </a:pPr>
            <a:endParaRPr lang="en-US" dirty="0"/>
          </a:p>
          <a:p>
            <a:pPr marL="3429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1B7CBA-62ED-4596-98BC-89BB8BC9D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Standardization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020" y="2041301"/>
            <a:ext cx="7875538" cy="4038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of </a:t>
            </a:r>
            <a:r>
              <a:rPr lang="en-GB" sz="20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standard solutions </a:t>
            </a:r>
            <a:r>
              <a:rPr 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measure the </a:t>
            </a:r>
            <a:r>
              <a:rPr lang="en-GB" sz="20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concentration</a:t>
            </a:r>
            <a:r>
              <a:rPr 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unknown solution called standardisation. </a:t>
            </a:r>
          </a:p>
          <a:p>
            <a:pPr marL="0" indent="0"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itchFamily="34" charset="0"/>
                <a:cs typeface="Arial" pitchFamily="34" charset="0"/>
              </a:rPr>
              <a:t>Types of Standards solution:</a:t>
            </a:r>
          </a:p>
          <a:p>
            <a:pPr marL="0" indent="0">
              <a:buNone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A- primary standard: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solution containing a known concentration of an element or a substance. It is prepared using a standard substance .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 can be weighed easily, so pure that its weight is truly representative of the number of moles of substance contained such as KHP, NaCL and KH(IO3)2.</a:t>
            </a:r>
            <a:endParaRPr lang="en-US" sz="2000" b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000" b="1" u="sng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000" u="sng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 </a:t>
            </a:r>
          </a:p>
          <a:p>
            <a:pPr marL="0" indent="0">
              <a:buNone/>
            </a:pPr>
            <a:endParaRPr lang="en-GB" sz="2400" b="1" u="sng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2400" dirty="0">
              <a:latin typeface="Arial"/>
              <a:cs typeface="Arial"/>
            </a:endParaRPr>
          </a:p>
          <a:p>
            <a:endParaRPr lang="en-GB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593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9416"/>
            <a:ext cx="8229600" cy="47085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u="sng" dirty="0"/>
          </a:p>
          <a:p>
            <a:pPr marL="34290" indent="0">
              <a:buNone/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*Criteria of primary standard:</a:t>
            </a:r>
          </a:p>
          <a:p>
            <a:pPr marL="34290" indent="0">
              <a:buNone/>
            </a:pPr>
            <a:r>
              <a:rPr 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1- High purity.</a:t>
            </a:r>
          </a:p>
          <a:p>
            <a:pPr marL="34290" indent="0">
              <a:buNone/>
            </a:pPr>
            <a:r>
              <a:rPr 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 Inexpensive and readily available.</a:t>
            </a:r>
          </a:p>
          <a:p>
            <a:pPr marL="34290" indent="0">
              <a:buNone/>
            </a:pPr>
            <a:r>
              <a:rPr 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3- Stable to drying temperatures, not be efflorescent nor hygroscopic.</a:t>
            </a:r>
          </a:p>
          <a:p>
            <a:pPr marL="34290" indent="0">
              <a:buNone/>
            </a:pPr>
            <a:r>
              <a:rPr 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4- High equivalent weight . </a:t>
            </a:r>
          </a:p>
          <a:p>
            <a:pPr marL="34290" indent="0">
              <a:buNone/>
            </a:pPr>
            <a:endParaRPr lang="en-GB" sz="2000" b="1" u="sng" dirty="0">
              <a:latin typeface="Arial" pitchFamily="34" charset="0"/>
              <a:cs typeface="Arial" pitchFamily="34" charset="0"/>
            </a:endParaRPr>
          </a:p>
          <a:p>
            <a:pPr marL="34290" indent="0">
              <a:buNone/>
            </a:pPr>
            <a:endParaRPr lang="en-GB" sz="2400" b="1" u="sng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99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893" y="1600200"/>
            <a:ext cx="7292307" cy="4525963"/>
          </a:xfrm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en-GB" sz="2800" dirty="0"/>
              <a:t>B- Secondary standard:</a:t>
            </a:r>
          </a:p>
          <a:p>
            <a:pPr marL="34290" indent="0" algn="just">
              <a:lnSpc>
                <a:spcPct val="150000"/>
              </a:lnSpc>
              <a:buNone/>
            </a:pPr>
            <a:r>
              <a:rPr 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Standards which do not meet the criteria mentioned earlier so their concentration must be determined in relative to primary standards through titration.</a:t>
            </a:r>
          </a:p>
          <a:p>
            <a:pPr marL="34290" indent="0" algn="just">
              <a:lnSpc>
                <a:spcPct val="15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 of these standards NaOH. NaOH contains impurities of NaCL, Na2C03 and  Na2SO4 and readily absorbs H2O from the atmosphere . </a:t>
            </a:r>
          </a:p>
          <a:p>
            <a:pPr marL="3429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794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7978"/>
            <a:ext cx="8229600" cy="4314010"/>
          </a:xfrm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en-US" sz="2600" b="1" u="sng" dirty="0">
                <a:latin typeface="Arial" pitchFamily="34" charset="0"/>
                <a:cs typeface="Arial" pitchFamily="34" charset="0"/>
              </a:rPr>
              <a:t>O</a:t>
            </a:r>
            <a:r>
              <a:rPr lang="en-GB" sz="2600" b="1" u="sng" dirty="0">
                <a:latin typeface="Arial" pitchFamily="34" charset="0"/>
                <a:cs typeface="Arial" pitchFamily="34" charset="0"/>
              </a:rPr>
              <a:t>bjective</a:t>
            </a:r>
            <a:r>
              <a:rPr lang="en-GB" sz="26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" indent="0">
              <a:lnSpc>
                <a:spcPct val="100000"/>
              </a:lnSpc>
              <a:buNone/>
            </a:pPr>
            <a:r>
              <a:rPr lang="en-GB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determine the concentration of a solution through the standardisation of sodium hydroxide( NaOH)using potassium hydrogen phthalate(KPH) by titration method. </a:t>
            </a:r>
          </a:p>
          <a:p>
            <a:pPr marL="0" indent="0">
              <a:buNone/>
            </a:pPr>
            <a:endParaRPr lang="en-GB" sz="2600" u="sng" dirty="0">
              <a:latin typeface="Arial" pitchFamily="34" charset="0"/>
              <a:cs typeface="Arial" pitchFamily="34" charset="0"/>
            </a:endParaRPr>
          </a:p>
          <a:p>
            <a:pPr marL="34290" indent="0">
              <a:buNone/>
            </a:pPr>
            <a:r>
              <a:rPr lang="en-GB" sz="2600" b="1" u="sng" dirty="0">
                <a:latin typeface="Arial" pitchFamily="34" charset="0"/>
                <a:cs typeface="Arial" pitchFamily="34" charset="0"/>
              </a:rPr>
              <a:t>Concentration:</a:t>
            </a:r>
          </a:p>
          <a:p>
            <a:pPr marL="34290" indent="0">
              <a:buNone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number of molecules of a substance in a given volume (expressed as moles/m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or Molar.</a:t>
            </a:r>
          </a:p>
          <a:p>
            <a:pPr marL="34290" indent="0">
              <a:buNone/>
            </a:pPr>
            <a:endParaRPr lang="en-US" sz="2800" dirty="0"/>
          </a:p>
          <a:p>
            <a:endParaRPr lang="en-GB" sz="2800" u="sng" dirty="0">
              <a:latin typeface="Arial"/>
              <a:cs typeface="Arial"/>
            </a:endParaRPr>
          </a:p>
          <a:p>
            <a:endParaRPr lang="en-GB" sz="2800" u="sng" dirty="0">
              <a:latin typeface="Arial"/>
              <a:cs typeface="Arial"/>
            </a:endParaRPr>
          </a:p>
          <a:p>
            <a:endParaRPr lang="en-GB" sz="2800" dirty="0">
              <a:latin typeface="Arial"/>
              <a:cs typeface="Ari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883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7577C-BAD7-4CE7-ADE8-D7D53B1C1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Titration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033F1-237F-4050-AB31-47B4E4BBA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helvetica neue"/>
              </a:rPr>
              <a:t>Titrations are used to determine the unknown concentrations of samples</a:t>
            </a:r>
          </a:p>
          <a:p>
            <a:r>
              <a:rPr lang="en-US" b="0" i="0" dirty="0">
                <a:solidFill>
                  <a:schemeClr val="tx1"/>
                </a:solidFill>
                <a:effectLst/>
                <a:latin typeface="helvetica neue"/>
              </a:rPr>
              <a:t>The main difference between standardization and titration is that standardization processes essentially uses primary standard solutions whereas titrations do not essentially use primary standard solutions.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4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3570"/>
            <a:ext cx="8229600" cy="794385"/>
          </a:xfrm>
        </p:spPr>
        <p:txBody>
          <a:bodyPr wrap="square" lIns="91440" tIns="45720" rIns="91440" bIns="45720" anchor="ctr">
            <a:normAutofit fontScale="90000"/>
          </a:bodyPr>
          <a:lstStyle/>
          <a:p>
            <a:pPr marL="0" indent="0" algn="ctr" defTabSz="4572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dirty="0">
                <a:solidFill>
                  <a:srgbClr val="000000"/>
                </a:solidFill>
                <a:latin typeface="Times New Roman" charset="0"/>
              </a:rPr>
              <a:t/>
            </a:r>
            <a:br>
              <a:rPr lang="en-US" altLang="ko-KR" sz="1000" dirty="0">
                <a:solidFill>
                  <a:srgbClr val="000000"/>
                </a:solidFill>
                <a:latin typeface="Times New Roman" charset="0"/>
              </a:rPr>
            </a:br>
            <a:r>
              <a:rPr lang="en-US" altLang="ko-KR" sz="1000" dirty="0">
                <a:solidFill>
                  <a:srgbClr val="000000"/>
                </a:solidFill>
                <a:latin typeface="Times New Roman" charset="0"/>
              </a:rPr>
              <a:t/>
            </a:r>
            <a:br>
              <a:rPr lang="en-US" altLang="ko-KR" sz="1000" dirty="0">
                <a:solidFill>
                  <a:srgbClr val="000000"/>
                </a:solidFill>
                <a:latin typeface="Times New Roman" charset="0"/>
              </a:rPr>
            </a:br>
            <a:r>
              <a:rPr lang="en-US" altLang="ko-KR" sz="3900" b="1" dirty="0">
                <a:solidFill>
                  <a:srgbClr val="000000"/>
                </a:solidFill>
                <a:latin typeface="Arial" charset="0"/>
              </a:rPr>
              <a:t>Types of Titration methods</a:t>
            </a:r>
            <a:br>
              <a:rPr lang="en-US" altLang="ko-KR" sz="3900" b="1" dirty="0">
                <a:solidFill>
                  <a:srgbClr val="000000"/>
                </a:solidFill>
                <a:latin typeface="Arial" charset="0"/>
              </a:rPr>
            </a:br>
            <a:r>
              <a:rPr lang="en-US" altLang="ko-KR" sz="1000" dirty="0">
                <a:solidFill>
                  <a:srgbClr val="000000"/>
                </a:solidFill>
                <a:latin typeface="Times New Roman" charset="0"/>
              </a:rPr>
              <a:t/>
            </a:r>
            <a:br>
              <a:rPr lang="en-US" altLang="ko-KR" sz="1000" dirty="0">
                <a:solidFill>
                  <a:srgbClr val="000000"/>
                </a:solidFill>
                <a:latin typeface="Times New Roman" charset="0"/>
              </a:rPr>
            </a:br>
            <a:endParaRPr lang="ko-KR" altLang="en-US" sz="3900" b="1" u="sng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30235" cy="4526915"/>
          </a:xfrm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en-US" sz="2400" b="1" u="sng" dirty="0">
                <a:latin typeface="Arial" pitchFamily="34" charset="0"/>
                <a:cs typeface="Arial" pitchFamily="34" charset="0"/>
              </a:rPr>
              <a:t>1-Acid-base titration:</a:t>
            </a:r>
          </a:p>
          <a:p>
            <a:pPr marL="34290" indent="0">
              <a:buNone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 used in volumetric analysis, in which a measured amount of one solution is added to a known quantity of another solution 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until the reaction between the two is complete.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the concentration of one solution is known, that of the other can be calculated.</a:t>
            </a:r>
          </a:p>
          <a:p>
            <a:pPr marL="34290" indent="0">
              <a:buNone/>
            </a:pPr>
            <a:r>
              <a:rPr lang="en-US" sz="2400" b="1" u="sng" dirty="0">
                <a:latin typeface="Arial" pitchFamily="34" charset="0"/>
                <a:cs typeface="Arial" pitchFamily="34" charset="0"/>
              </a:rPr>
              <a:t>2- Back titration:</a:t>
            </a:r>
            <a:endParaRPr lang="en-GB" sz="2400" b="1" u="sng" dirty="0">
              <a:latin typeface="Arial" pitchFamily="34" charset="0"/>
              <a:cs typeface="Arial" pitchFamily="34" charset="0"/>
            </a:endParaRPr>
          </a:p>
          <a:p>
            <a:pPr marL="34290" indent="0">
              <a:buNone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 analytical technique that allows the user to find the concentration of a 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reactant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unknown concentration by reacting it with an excess volume of 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another reactant of known concentration.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GB" u="sng" dirty="0">
              <a:latin typeface="Arial"/>
              <a:cs typeface="Ari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647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049"/>
            <a:ext cx="8229600" cy="5509842"/>
          </a:xfrm>
        </p:spPr>
        <p:txBody>
          <a:bodyPr>
            <a:normAutofit fontScale="25000" lnSpcReduction="20000"/>
          </a:bodyPr>
          <a:lstStyle/>
          <a:p>
            <a:endParaRPr lang="en-GB" sz="8000" b="1" dirty="0">
              <a:latin typeface="Arial" pitchFamily="34" charset="0"/>
              <a:cs typeface="Arial" pitchFamily="34" charset="0"/>
            </a:endParaRPr>
          </a:p>
          <a:p>
            <a:pPr marL="34290" indent="0">
              <a:buNone/>
            </a:pPr>
            <a:r>
              <a:rPr lang="en-US" sz="9600" b="1" u="sng" dirty="0">
                <a:latin typeface="Arial" pitchFamily="34" charset="0"/>
                <a:cs typeface="Arial" pitchFamily="34" charset="0"/>
              </a:rPr>
              <a:t>3- </a:t>
            </a:r>
            <a:r>
              <a:rPr lang="en-US" sz="9600" b="1" u="sng" dirty="0" err="1">
                <a:latin typeface="Arial" pitchFamily="34" charset="0"/>
                <a:cs typeface="Arial" pitchFamily="34" charset="0"/>
              </a:rPr>
              <a:t>Redox</a:t>
            </a:r>
            <a:r>
              <a:rPr lang="en-US" sz="9600" b="1" u="sng" dirty="0">
                <a:latin typeface="Arial" pitchFamily="34" charset="0"/>
                <a:cs typeface="Arial" pitchFamily="34" charset="0"/>
              </a:rPr>
              <a:t> titration:</a:t>
            </a:r>
            <a:endParaRPr lang="en-GB" sz="9600" b="1" u="sng" dirty="0">
              <a:latin typeface="Arial" pitchFamily="34" charset="0"/>
              <a:cs typeface="Arial" pitchFamily="34" charset="0"/>
            </a:endParaRPr>
          </a:p>
          <a:p>
            <a:pPr marL="34290" indent="0">
              <a:buNone/>
            </a:pPr>
            <a:r>
              <a:rPr lang="en-US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(Also called oxidation-reduction titration) </a:t>
            </a:r>
          </a:p>
          <a:p>
            <a:pPr marL="34290" indent="0">
              <a:buNone/>
            </a:pPr>
            <a:r>
              <a:rPr lang="en-US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a type of titration based on a redox reaction between the analyte and titrant. </a:t>
            </a:r>
          </a:p>
          <a:p>
            <a:pPr marL="34290" indent="0">
              <a:buNone/>
            </a:pPr>
            <a:endParaRPr lang="en-US" sz="9600" dirty="0">
              <a:latin typeface="Arial" pitchFamily="34" charset="0"/>
              <a:cs typeface="Arial" pitchFamily="34" charset="0"/>
            </a:endParaRPr>
          </a:p>
          <a:p>
            <a:pPr marL="34290" indent="0">
              <a:buNone/>
            </a:pPr>
            <a:r>
              <a:rPr lang="en-US" sz="9600" b="1" u="sng" dirty="0">
                <a:latin typeface="Arial" pitchFamily="34" charset="0"/>
                <a:cs typeface="Arial" pitchFamily="34" charset="0"/>
              </a:rPr>
              <a:t>4- Complexometric titration:</a:t>
            </a:r>
          </a:p>
          <a:p>
            <a:pPr marL="34290" indent="0">
              <a:buNone/>
            </a:pPr>
            <a:endParaRPr lang="en-GB" sz="9600" b="1" u="sng" dirty="0">
              <a:latin typeface="Arial" pitchFamily="34" charset="0"/>
              <a:cs typeface="Arial" pitchFamily="34" charset="0"/>
            </a:endParaRPr>
          </a:p>
          <a:p>
            <a:pPr marL="34290" indent="0">
              <a:buNone/>
            </a:pPr>
            <a:r>
              <a:rPr lang="en-US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Complexometric</a:t>
            </a:r>
            <a:r>
              <a:rPr lang="en-US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titration (sometimes chelatometry) is a form of volumetric analysis in which the formation of a colored complex is used to indicate the end point of a titration.</a:t>
            </a:r>
            <a:endParaRPr lang="en-GB" sz="9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8600" b="1" dirty="0">
                <a:latin typeface="Arial" pitchFamily="34" charset="0"/>
                <a:cs typeface="Arial" pitchFamily="34" charset="0"/>
              </a:rPr>
              <a:t> </a:t>
            </a:r>
            <a:endParaRPr lang="en-GB" sz="8600" dirty="0">
              <a:latin typeface="Arial" pitchFamily="34" charset="0"/>
              <a:cs typeface="Arial" pitchFamily="34" charset="0"/>
            </a:endParaRPr>
          </a:p>
          <a:p>
            <a:endParaRPr lang="en-US" b="1" dirty="0"/>
          </a:p>
          <a:p>
            <a:endParaRPr lang="en-GB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1180</TotalTime>
  <Words>1483</Words>
  <Application>Microsoft Office PowerPoint</Application>
  <PresentationFormat>On-screen Show (4:3)</PresentationFormat>
  <Paragraphs>187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맑은 고딕</vt:lpstr>
      <vt:lpstr>Arial</vt:lpstr>
      <vt:lpstr>Arial Hebrew</vt:lpstr>
      <vt:lpstr>Calibri</vt:lpstr>
      <vt:lpstr>Corbel</vt:lpstr>
      <vt:lpstr>helvetica neue</vt:lpstr>
      <vt:lpstr>Times New Roman</vt:lpstr>
      <vt:lpstr>Wingdings</vt:lpstr>
      <vt:lpstr>Basis</vt:lpstr>
      <vt:lpstr>Exp 1</vt:lpstr>
      <vt:lpstr> Outline</vt:lpstr>
      <vt:lpstr>Standardization</vt:lpstr>
      <vt:lpstr>PowerPoint Presentation</vt:lpstr>
      <vt:lpstr>PowerPoint Presentation</vt:lpstr>
      <vt:lpstr>PowerPoint Presentation</vt:lpstr>
      <vt:lpstr>Titration </vt:lpstr>
      <vt:lpstr>  Types of Titration methods  </vt:lpstr>
      <vt:lpstr>PowerPoint Presentation</vt:lpstr>
      <vt:lpstr>The equivalence point</vt:lpstr>
      <vt:lpstr>Standardisation of Sodium Hydroxide solution(Part 1)  </vt:lpstr>
      <vt:lpstr>Types of indicators</vt:lpstr>
      <vt:lpstr>PowerPoint Presentation</vt:lpstr>
      <vt:lpstr>Reagents</vt:lpstr>
      <vt:lpstr>Procedure</vt:lpstr>
      <vt:lpstr>Calculation</vt:lpstr>
      <vt:lpstr>PowerPoint Presentation</vt:lpstr>
      <vt:lpstr>Example</vt:lpstr>
      <vt:lpstr>PowerPoint Presentation</vt:lpstr>
      <vt:lpstr>Standardization of HCL solution  (Part 2)</vt:lpstr>
      <vt:lpstr>Table 1 The pH at the start, equivalence and twice equivalence for various combinations of acids as shown in the titration curves in figures 1 and 2.</vt:lpstr>
      <vt:lpstr>PowerPoint Presentation</vt:lpstr>
      <vt:lpstr>PowerPoint Presentation</vt:lpstr>
      <vt:lpstr>Procedure of HCL (Part 2)</vt:lpstr>
      <vt:lpstr>PowerPoint Presentation</vt:lpstr>
      <vt:lpstr>Calculation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Standardisation of Sodium Hydroxide solution</dc:title>
  <dc:creator>Samyah T Alanazi</dc:creator>
  <cp:lastModifiedBy>Daheeya Alenazi</cp:lastModifiedBy>
  <cp:revision>49</cp:revision>
  <dcterms:created xsi:type="dcterms:W3CDTF">2013-02-12T07:15:51Z</dcterms:created>
  <dcterms:modified xsi:type="dcterms:W3CDTF">2021-09-16T08:19:06Z</dcterms:modified>
</cp:coreProperties>
</file>