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262" r:id="rId3"/>
    <p:sldId id="263" r:id="rId4"/>
    <p:sldId id="264" r:id="rId5"/>
    <p:sldId id="265" r:id="rId6"/>
    <p:sldId id="260" r:id="rId7"/>
    <p:sldId id="267" r:id="rId8"/>
    <p:sldId id="268" r:id="rId9"/>
    <p:sldId id="269" r:id="rId10"/>
    <p:sldId id="270" r:id="rId11"/>
    <p:sldId id="271" r:id="rId12"/>
    <p:sldId id="272" r:id="rId13"/>
    <p:sldId id="273" r:id="rId14"/>
    <p:sldId id="283" r:id="rId15"/>
    <p:sldId id="275" r:id="rId16"/>
    <p:sldId id="277" r:id="rId17"/>
    <p:sldId id="278" r:id="rId18"/>
    <p:sldId id="279" r:id="rId19"/>
    <p:sldId id="284" r:id="rId20"/>
    <p:sldId id="282"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00"/>
    <a:srgbClr val="003399"/>
    <a:srgbClr val="86311B"/>
    <a:srgbClr val="2B40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98" autoAdjust="0"/>
  </p:normalViewPr>
  <p:slideViewPr>
    <p:cSldViewPr snapToGrid="0" snapToObjects="1">
      <p:cViewPr varScale="1">
        <p:scale>
          <a:sx n="62" d="100"/>
          <a:sy n="62" d="100"/>
        </p:scale>
        <p:origin x="1400"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8AD938A-C51A-5243-89B5-4C1C42991EF0}" type="datetime1">
              <a:rPr lang="en-US"/>
              <a:pPr>
                <a:defRPr/>
              </a:pPr>
              <a:t>2/5/2020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20D19AB-BE07-B244-8B24-43C3A1234DE0}" type="slidenum">
              <a:rPr lang="en-US"/>
              <a:pPr>
                <a:defRPr/>
              </a:pPr>
              <a:t>‹#›</a:t>
            </a:fld>
            <a:endParaRPr lang="en-US" dirty="0"/>
          </a:p>
        </p:txBody>
      </p:sp>
    </p:spTree>
    <p:extLst>
      <p:ext uri="{BB962C8B-B14F-4D97-AF65-F5344CB8AC3E}">
        <p14:creationId xmlns:p14="http://schemas.microsoft.com/office/powerpoint/2010/main" val="1144016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0B12F8-389B-3A4C-B688-6EFC62B58CB2}" type="datetime1">
              <a:rPr lang="en-US"/>
              <a:pPr>
                <a:defRPr/>
              </a:pPr>
              <a:t>2/5/2020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5C51D6-8B9D-0B4C-A42D-FF233DA1E93C}" type="slidenum">
              <a:rPr lang="en-US"/>
              <a:pPr>
                <a:defRPr/>
              </a:pPr>
              <a:t>‹#›</a:t>
            </a:fld>
            <a:endParaRPr lang="en-US" dirty="0"/>
          </a:p>
        </p:txBody>
      </p:sp>
    </p:spTree>
    <p:extLst>
      <p:ext uri="{BB962C8B-B14F-4D97-AF65-F5344CB8AC3E}">
        <p14:creationId xmlns:p14="http://schemas.microsoft.com/office/powerpoint/2010/main" val="1510042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7200" dirty="0">
                <a:solidFill>
                  <a:srgbClr val="CC0000"/>
                </a:solidFill>
                <a:latin typeface="Rockwell" charset="0"/>
              </a:rPr>
              <a:t> 1</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a:defRPr/>
            </a:pPr>
            <a:endParaRPr lang="en-US" dirty="0"/>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a:defRPr/>
            </a:pPr>
            <a:endParaRPr lang="en-US" dirty="0"/>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pic>
        <p:nvPicPr>
          <p:cNvPr id="4" name="Picture 7" descr="Ferrell6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12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6">
            <a:extLst>
              <a:ext uri="{28A0092B-C50C-407E-A947-70E740481C1C}">
                <a14:useLocalDpi xmlns:a14="http://schemas.microsoft.com/office/drawing/2010/main" val="0"/>
              </a:ext>
            </a:extLst>
          </a:blip>
          <a:srcRect r="88396"/>
          <a:stretch>
            <a:fillRect/>
          </a:stretch>
        </p:blipFill>
        <p:spPr bwMode="auto">
          <a:xfrm>
            <a:off x="0" y="0"/>
            <a:ext cx="106104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a:defRPr/>
            </a:pPr>
            <a:fld id="{6FF3BC2E-E0E9-6C4C-A2D1-14DD24563841}" type="slidenum">
              <a:rPr lang="en-US"/>
              <a:pPr>
                <a:defRPr/>
              </a:pPr>
              <a:t>‹#›</a:t>
            </a:fld>
            <a:endParaRPr lang="en-US" dirty="0"/>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2" r:id="rId4"/>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Marketing in Today’s Economy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4"/>
          <p:cNvSpPr>
            <a:spLocks noGrp="1"/>
          </p:cNvSpPr>
          <p:nvPr>
            <p:ph idx="1"/>
          </p:nvPr>
        </p:nvSpPr>
        <p:spPr/>
        <p:txBody>
          <a:bodyPr/>
          <a:lstStyle/>
          <a:p>
            <a:pPr eaLnBrk="1" hangingPunct="1"/>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Exchange</a:t>
            </a:r>
          </a:p>
          <a:p>
            <a:pPr lvl="1" eaLnBrk="1" hangingPunct="1"/>
            <a:r>
              <a:rPr lang="en-US" dirty="0">
                <a:ln>
                  <a:noFill/>
                </a:ln>
                <a:latin typeface="Rockwell" charset="0"/>
                <a:ea typeface="ＭＳ Ｐゴシック" charset="0"/>
              </a:rPr>
              <a:t>The process of obtaining something of value by offering something in return; typically obtaining products for money</a:t>
            </a:r>
          </a:p>
          <a:p>
            <a:pPr eaLnBrk="1" hangingPunct="1"/>
            <a:r>
              <a:rPr lang="en-US" dirty="0">
                <a:ln>
                  <a:noFill/>
                </a:ln>
                <a:latin typeface="Rockwell" charset="0"/>
                <a:ea typeface="ＭＳ Ｐゴシック" charset="0"/>
                <a:cs typeface="ＭＳ Ｐゴシック" charset="0"/>
              </a:rPr>
              <a:t>Five Conditions of Exchange</a:t>
            </a:r>
          </a:p>
          <a:p>
            <a:pPr lvl="1" eaLnBrk="1" hangingPunct="1"/>
            <a:r>
              <a:rPr lang="en-US" dirty="0">
                <a:ln>
                  <a:noFill/>
                </a:ln>
                <a:latin typeface="Rockwell" charset="0"/>
                <a:ea typeface="ＭＳ Ｐゴシック" charset="0"/>
              </a:rPr>
              <a:t>There must be at least two parties to the exchange.</a:t>
            </a:r>
          </a:p>
          <a:p>
            <a:pPr lvl="1" eaLnBrk="1" hangingPunct="1"/>
            <a:r>
              <a:rPr lang="en-US" dirty="0">
                <a:ln>
                  <a:noFill/>
                </a:ln>
                <a:latin typeface="Rockwell" charset="0"/>
                <a:ea typeface="ＭＳ Ｐゴシック" charset="0"/>
              </a:rPr>
              <a:t>Each party has something of value to the other party.</a:t>
            </a:r>
          </a:p>
          <a:p>
            <a:pPr lvl="1" eaLnBrk="1" hangingPunct="1"/>
            <a:r>
              <a:rPr lang="en-US" dirty="0">
                <a:ln>
                  <a:noFill/>
                </a:ln>
                <a:latin typeface="Rockwell" charset="0"/>
                <a:ea typeface="ＭＳ Ｐゴシック" charset="0"/>
              </a:rPr>
              <a:t>Each party must be capable of communication and delivery.</a:t>
            </a:r>
          </a:p>
          <a:p>
            <a:pPr lvl="1" eaLnBrk="1" hangingPunct="1"/>
            <a:r>
              <a:rPr lang="en-US" dirty="0">
                <a:ln>
                  <a:noFill/>
                </a:ln>
                <a:latin typeface="Rockwell" charset="0"/>
                <a:ea typeface="ＭＳ Ｐゴシック" charset="0"/>
              </a:rPr>
              <a:t>Each party must be free to accept or reject the exchange.</a:t>
            </a:r>
          </a:p>
          <a:p>
            <a:pPr lvl="1" eaLnBrk="1" hangingPunct="1"/>
            <a:r>
              <a:rPr lang="en-US" dirty="0">
                <a:ln>
                  <a:noFill/>
                </a:ln>
                <a:latin typeface="Rockwell" charset="0"/>
                <a:ea typeface="ＭＳ Ｐゴシック" charset="0"/>
              </a:rPr>
              <a:t>Each party believes it is desirable to exchange with the other party.</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What Is Exchange?</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10</a:t>
            </a:fld>
            <a:endParaRPr lang="en-US" dirty="0"/>
          </a:p>
        </p:txBody>
      </p:sp>
    </p:spTree>
    <p:extLst>
      <p:ext uri="{BB962C8B-B14F-4D97-AF65-F5344CB8AC3E}">
        <p14:creationId xmlns:p14="http://schemas.microsoft.com/office/powerpoint/2010/main" val="285483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Content Placeholder 4"/>
          <p:cNvSpPr>
            <a:spLocks noGrp="1"/>
          </p:cNvSpPr>
          <p:nvPr>
            <p:ph idx="1"/>
          </p:nvPr>
        </p:nvSpPr>
        <p:spPr/>
        <p:txBody>
          <a:bodyPr/>
          <a:lstStyle/>
          <a:p>
            <a:pPr eaLnBrk="1" hangingPunct="1"/>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Product</a:t>
            </a:r>
          </a:p>
          <a:p>
            <a:pPr lvl="1" eaLnBrk="1" hangingPunct="1"/>
            <a:r>
              <a:rPr lang="en-US" dirty="0">
                <a:ln>
                  <a:noFill/>
                </a:ln>
                <a:latin typeface="Rockwell" charset="0"/>
                <a:ea typeface="ＭＳ Ｐゴシック" charset="0"/>
              </a:rPr>
              <a:t>Something that can be acquired via exchange to satisfy a need or a want</a:t>
            </a:r>
          </a:p>
          <a:p>
            <a:pPr eaLnBrk="1" hangingPunct="1"/>
            <a:r>
              <a:rPr lang="en-US" dirty="0">
                <a:ln>
                  <a:noFill/>
                </a:ln>
                <a:latin typeface="Rockwell" charset="0"/>
                <a:ea typeface="ＭＳ Ｐゴシック" charset="0"/>
                <a:cs typeface="ＭＳ Ｐゴシック" charset="0"/>
              </a:rPr>
              <a:t>Examples of Products</a:t>
            </a:r>
          </a:p>
          <a:p>
            <a:pPr lvl="1" eaLnBrk="1" hangingPunct="1"/>
            <a:r>
              <a:rPr lang="en-US" dirty="0">
                <a:ln>
                  <a:noFill/>
                </a:ln>
                <a:latin typeface="Rockwell" charset="0"/>
                <a:ea typeface="ＭＳ Ｐゴシック" charset="0"/>
              </a:rPr>
              <a:t>Goods</a:t>
            </a:r>
          </a:p>
          <a:p>
            <a:pPr lvl="1" eaLnBrk="1" hangingPunct="1"/>
            <a:r>
              <a:rPr lang="en-US" dirty="0">
                <a:ln>
                  <a:noFill/>
                </a:ln>
                <a:latin typeface="Rockwell" charset="0"/>
                <a:ea typeface="ＭＳ Ｐゴシック" charset="0"/>
              </a:rPr>
              <a:t>Services</a:t>
            </a:r>
          </a:p>
          <a:p>
            <a:pPr lvl="1" eaLnBrk="1" hangingPunct="1"/>
            <a:r>
              <a:rPr lang="en-US" dirty="0">
                <a:ln>
                  <a:noFill/>
                </a:ln>
                <a:latin typeface="Rockwell" charset="0"/>
                <a:ea typeface="ＭＳ Ｐゴシック" charset="0"/>
              </a:rPr>
              <a:t>Ideas</a:t>
            </a:r>
          </a:p>
          <a:p>
            <a:pPr lvl="1" eaLnBrk="1" hangingPunct="1"/>
            <a:r>
              <a:rPr lang="en-US" dirty="0">
                <a:ln>
                  <a:noFill/>
                </a:ln>
                <a:latin typeface="Rockwell" charset="0"/>
                <a:ea typeface="ＭＳ Ｐゴシック" charset="0"/>
              </a:rPr>
              <a:t>Information</a:t>
            </a:r>
          </a:p>
          <a:p>
            <a:pPr lvl="1" eaLnBrk="1" hangingPunct="1"/>
            <a:r>
              <a:rPr lang="en-US" dirty="0">
                <a:ln>
                  <a:noFill/>
                </a:ln>
                <a:latin typeface="Rockwell" charset="0"/>
                <a:ea typeface="ＭＳ Ｐゴシック" charset="0"/>
              </a:rPr>
              <a:t>Digital products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What Is a Product?</a:t>
            </a:r>
          </a:p>
        </p:txBody>
      </p:sp>
      <p:sp>
        <p:nvSpPr>
          <p:cNvPr id="6" name="Content Placeholder 4"/>
          <p:cNvSpPr txBox="1">
            <a:spLocks/>
          </p:cNvSpPr>
          <p:nvPr/>
        </p:nvSpPr>
        <p:spPr>
          <a:xfrm>
            <a:off x="3692198" y="3659410"/>
            <a:ext cx="3783012" cy="2133600"/>
          </a:xfrm>
          <a:prstGeom prst="rect">
            <a:avLst/>
          </a:prstGeom>
        </p:spPr>
        <p:txBody>
          <a:bodyPr>
            <a:norm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indent="-22860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People</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Places</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Experiences and events</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Real or financial property</a:t>
            </a:r>
          </a:p>
          <a:p>
            <a:pPr lvl="1" defTabSz="914400" eaLnBrk="1" hangingPunct="1">
              <a:spcBef>
                <a:spcPts val="600"/>
              </a:spcBef>
              <a:buClr>
                <a:srgbClr val="C96D07"/>
              </a:buClr>
              <a:buSzPct val="75000"/>
              <a:buFont typeface="Wingdings" charset="0"/>
              <a:buChar char="n"/>
            </a:pPr>
            <a:r>
              <a:rPr lang="en-US" sz="2000" i="1" dirty="0">
                <a:solidFill>
                  <a:srgbClr val="000000"/>
                </a:solidFill>
                <a:latin typeface="Rockwell" charset="0"/>
              </a:rPr>
              <a:t>Organizations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11</a:t>
            </a:fld>
            <a:endParaRPr lang="en-US" dirty="0"/>
          </a:p>
        </p:txBody>
      </p:sp>
    </p:spTree>
    <p:extLst>
      <p:ext uri="{BB962C8B-B14F-4D97-AF65-F5344CB8AC3E}">
        <p14:creationId xmlns:p14="http://schemas.microsoft.com/office/powerpoint/2010/main" val="224471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Content Placeholder 4"/>
          <p:cNvSpPr>
            <a:spLocks noGrp="1"/>
          </p:cNvSpPr>
          <p:nvPr>
            <p:ph idx="1"/>
          </p:nvPr>
        </p:nvSpPr>
        <p:spPr/>
        <p:txBody>
          <a:bodyPr/>
          <a:lstStyle/>
          <a:p>
            <a:pPr eaLnBrk="1" hangingPunct="1"/>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Utility</a:t>
            </a:r>
          </a:p>
          <a:p>
            <a:pPr lvl="1" eaLnBrk="1" hangingPunct="1"/>
            <a:r>
              <a:rPr lang="en-US" dirty="0">
                <a:ln>
                  <a:noFill/>
                </a:ln>
                <a:latin typeface="Rockwell" charset="0"/>
                <a:ea typeface="ＭＳ Ｐゴシック" charset="0"/>
              </a:rPr>
              <a:t>The ability of a product to satisfy a customer’s needs or wants</a:t>
            </a:r>
          </a:p>
          <a:p>
            <a:pPr eaLnBrk="1" hangingPunct="1"/>
            <a:r>
              <a:rPr lang="en-US" dirty="0">
                <a:ln>
                  <a:noFill/>
                </a:ln>
                <a:latin typeface="Rockwell" charset="0"/>
                <a:ea typeface="ＭＳ Ｐゴシック" charset="0"/>
                <a:cs typeface="ＭＳ Ｐゴシック" charset="0"/>
              </a:rPr>
              <a:t>Five Types of Utility</a:t>
            </a:r>
          </a:p>
          <a:p>
            <a:pPr lvl="1" eaLnBrk="1" hangingPunct="1"/>
            <a:r>
              <a:rPr lang="en-US" dirty="0">
                <a:ln>
                  <a:noFill/>
                </a:ln>
                <a:latin typeface="Rockwell" charset="0"/>
                <a:ea typeface="ＭＳ Ｐゴシック" charset="0"/>
              </a:rPr>
              <a:t>Form utility – attributes or features that set the product apart</a:t>
            </a:r>
          </a:p>
          <a:p>
            <a:pPr lvl="1" eaLnBrk="1" hangingPunct="1"/>
            <a:r>
              <a:rPr lang="en-US" dirty="0">
                <a:ln>
                  <a:noFill/>
                </a:ln>
                <a:latin typeface="Rockwell" charset="0"/>
                <a:ea typeface="ＭＳ Ｐゴシック" charset="0"/>
              </a:rPr>
              <a:t>Time utility – products available when customers want them</a:t>
            </a:r>
          </a:p>
          <a:p>
            <a:pPr lvl="1" eaLnBrk="1" hangingPunct="1"/>
            <a:r>
              <a:rPr lang="en-US" dirty="0">
                <a:ln>
                  <a:noFill/>
                </a:ln>
                <a:latin typeface="Rockwell" charset="0"/>
                <a:ea typeface="ＭＳ Ｐゴシック" charset="0"/>
              </a:rPr>
              <a:t>Place utility – products available where customers want them</a:t>
            </a:r>
          </a:p>
          <a:p>
            <a:pPr lvl="1" eaLnBrk="1" hangingPunct="1"/>
            <a:r>
              <a:rPr lang="en-US" dirty="0">
                <a:ln>
                  <a:noFill/>
                </a:ln>
                <a:latin typeface="Rockwell" charset="0"/>
                <a:ea typeface="ＭＳ Ｐゴシック" charset="0"/>
              </a:rPr>
              <a:t>Possession utility – transfer of ownership or title; ease of acquisition</a:t>
            </a:r>
          </a:p>
          <a:p>
            <a:pPr lvl="1" eaLnBrk="1" hangingPunct="1"/>
            <a:r>
              <a:rPr lang="en-US" dirty="0">
                <a:ln>
                  <a:noFill/>
                </a:ln>
                <a:latin typeface="Rockwell" charset="0"/>
                <a:ea typeface="ＭＳ Ｐゴシック" charset="0"/>
              </a:rPr>
              <a:t>Psychological utility – positive experiential attributes that customers find satisfying</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Utility</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12</a:t>
            </a:fld>
            <a:endParaRPr lang="en-US" dirty="0"/>
          </a:p>
        </p:txBody>
      </p:sp>
    </p:spTree>
    <p:extLst>
      <p:ext uri="{BB962C8B-B14F-4D97-AF65-F5344CB8AC3E}">
        <p14:creationId xmlns:p14="http://schemas.microsoft.com/office/powerpoint/2010/main" val="174920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Content Placeholder 4"/>
          <p:cNvSpPr>
            <a:spLocks noGrp="1"/>
          </p:cNvSpPr>
          <p:nvPr>
            <p:ph idx="1"/>
          </p:nvPr>
        </p:nvSpPr>
        <p:spPr/>
        <p:txBody>
          <a:bodyPr/>
          <a:lstStyle/>
          <a:p>
            <a:pPr eaLnBrk="1" hangingPunct="1"/>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Strategic Planning</a:t>
            </a:r>
          </a:p>
          <a:p>
            <a:pPr lvl="1" eaLnBrk="1" hangingPunct="1"/>
            <a:r>
              <a:rPr lang="en-US" dirty="0">
                <a:ln>
                  <a:noFill/>
                </a:ln>
                <a:latin typeface="Rockwell" charset="0"/>
                <a:ea typeface="ＭＳ Ｐゴシック" charset="0"/>
              </a:rPr>
              <a:t>Strategy – the organization’s game plan for success</a:t>
            </a:r>
          </a:p>
          <a:p>
            <a:pPr lvl="1" eaLnBrk="1" hangingPunct="1"/>
            <a:r>
              <a:rPr lang="en-US" dirty="0">
                <a:ln>
                  <a:noFill/>
                </a:ln>
                <a:latin typeface="Rockwell" charset="0"/>
                <a:ea typeface="ＭＳ Ｐゴシック" charset="0"/>
              </a:rPr>
              <a:t>Tactical planning – specific markets/segments and the marketing programs that will meet their needs/wants</a:t>
            </a:r>
          </a:p>
          <a:p>
            <a:pPr lvl="1" eaLnBrk="1" hangingPunct="1"/>
            <a:r>
              <a:rPr lang="en-US" dirty="0">
                <a:ln>
                  <a:noFill/>
                </a:ln>
                <a:latin typeface="Rockwell" charset="0"/>
                <a:ea typeface="ＭＳ Ｐゴシック" charset="0"/>
              </a:rPr>
              <a:t>Marketing plan – the outline of the marketing program</a:t>
            </a:r>
          </a:p>
          <a:p>
            <a:pPr eaLnBrk="1" hangingPunct="1"/>
            <a:r>
              <a:rPr lang="en-US" dirty="0">
                <a:ln>
                  <a:noFill/>
                </a:ln>
                <a:latin typeface="Rockwell" charset="0"/>
                <a:ea typeface="ＭＳ Ｐゴシック" charset="0"/>
                <a:cs typeface="ＭＳ Ｐゴシック" charset="0"/>
              </a:rPr>
              <a:t>Research and Analysis</a:t>
            </a:r>
          </a:p>
          <a:p>
            <a:pPr lvl="1" eaLnBrk="1" hangingPunct="1"/>
            <a:r>
              <a:rPr lang="en-US" dirty="0">
                <a:ln>
                  <a:noFill/>
                </a:ln>
                <a:latin typeface="Rockwell" charset="0"/>
                <a:ea typeface="ＭＳ Ｐゴシック" charset="0"/>
              </a:rPr>
              <a:t>Internal analysis – analyzing the firm’s current strategy and performance</a:t>
            </a:r>
          </a:p>
          <a:p>
            <a:pPr lvl="1" eaLnBrk="1" hangingPunct="1"/>
            <a:r>
              <a:rPr lang="en-US" dirty="0">
                <a:ln>
                  <a:noFill/>
                </a:ln>
                <a:latin typeface="Rockwell" charset="0"/>
                <a:ea typeface="ＭＳ Ｐゴシック" charset="0"/>
              </a:rPr>
              <a:t>Competitive intelligence – analyzing competing businesses</a:t>
            </a:r>
          </a:p>
          <a:p>
            <a:pPr lvl="1" eaLnBrk="1" hangingPunct="1"/>
            <a:r>
              <a:rPr lang="en-US" dirty="0">
                <a:ln>
                  <a:noFill/>
                </a:ln>
                <a:latin typeface="Rockwell" charset="0"/>
                <a:ea typeface="ＭＳ Ｐゴシック" charset="0"/>
              </a:rPr>
              <a:t>Environmental scanning – analyzing the external environment</a:t>
            </a:r>
          </a:p>
          <a:p>
            <a:pPr lvl="1" eaLnBrk="1" hangingPunct="1"/>
            <a:r>
              <a:rPr lang="en-US" dirty="0">
                <a:ln>
                  <a:noFill/>
                </a:ln>
                <a:latin typeface="Rockwell" charset="0"/>
                <a:ea typeface="ＭＳ Ｐゴシック" charset="0"/>
              </a:rPr>
              <a:t>Situation analysis – combination of all three analyses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Major Marketing Activities and Decisions</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13</a:t>
            </a:fld>
            <a:endParaRPr lang="en-US" dirty="0"/>
          </a:p>
        </p:txBody>
      </p:sp>
    </p:spTree>
    <p:extLst>
      <p:ext uri="{BB962C8B-B14F-4D97-AF65-F5344CB8AC3E}">
        <p14:creationId xmlns:p14="http://schemas.microsoft.com/office/powerpoint/2010/main" val="332877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1"/>
          <p:cNvSpPr>
            <a:spLocks noGrp="1"/>
          </p:cNvSpPr>
          <p:nvPr>
            <p:ph idx="1"/>
          </p:nvPr>
        </p:nvSpPr>
        <p:spPr>
          <a:xfrm>
            <a:off x="1023938" y="160338"/>
            <a:ext cx="7108825" cy="4606925"/>
          </a:xfrm>
        </p:spPr>
        <p:txBody>
          <a:bodyPr/>
          <a:lstStyle/>
          <a:p>
            <a:pPr eaLnBrk="1" hangingPunct="1"/>
            <a:r>
              <a:rPr lang="en-US" dirty="0">
                <a:ln>
                  <a:noFill/>
                </a:ln>
                <a:latin typeface="Rockwell" charset="0"/>
                <a:ea typeface="ＭＳ Ｐゴシック" charset="0"/>
                <a:cs typeface="ＭＳ Ｐゴシック" charset="0"/>
              </a:rPr>
              <a:t>How concerned are you about privacy and security in today’s economy? Why do so many people, particularly younger people, seem to be unconcerned about privacy? Will these issues still be important in 10 years? Explain.</a:t>
            </a:r>
          </a:p>
        </p:txBody>
      </p:sp>
      <p:sp>
        <p:nvSpPr>
          <p:cNvPr id="9218" name="Slide Number Placeholder 1"/>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18B86-0B06-334D-AAE3-6C852C7ED2B4}" type="slidenum">
              <a:rPr lang="en-US" sz="1000">
                <a:solidFill>
                  <a:srgbClr val="003399"/>
                </a:solidFill>
                <a:latin typeface="Rockwell" charset="0"/>
              </a:rPr>
              <a:pPr eaLnBrk="1" hangingPunct="1"/>
              <a:t>14</a:t>
            </a:fld>
            <a:endParaRPr lang="en-US" sz="1000" dirty="0">
              <a:solidFill>
                <a:srgbClr val="003399"/>
              </a:solidFill>
              <a:latin typeface="Rockwell" charset="0"/>
            </a:endParaRPr>
          </a:p>
        </p:txBody>
      </p:sp>
    </p:spTree>
    <p:extLst>
      <p:ext uri="{BB962C8B-B14F-4D97-AF65-F5344CB8AC3E}">
        <p14:creationId xmlns:p14="http://schemas.microsoft.com/office/powerpoint/2010/main" val="1128065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Content Placeholder 4"/>
          <p:cNvSpPr>
            <a:spLocks noGrp="1"/>
          </p:cNvSpPr>
          <p:nvPr>
            <p:ph idx="1"/>
          </p:nvPr>
        </p:nvSpPr>
        <p:spPr/>
        <p:txBody>
          <a:bodyPr/>
          <a:lstStyle/>
          <a:p>
            <a:pPr eaLnBrk="1" hangingPunct="1"/>
            <a:endParaRPr lang="en-US" sz="1800"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Developing Competitive Advantage</a:t>
            </a:r>
          </a:p>
          <a:p>
            <a:pPr lvl="1" eaLnBrk="1" hangingPunct="1"/>
            <a:r>
              <a:rPr lang="en-US" dirty="0">
                <a:ln>
                  <a:noFill/>
                </a:ln>
                <a:latin typeface="Rockwell" charset="0"/>
                <a:ea typeface="ＭＳ Ｐゴシック" charset="0"/>
              </a:rPr>
              <a:t>Competitive advantage – something the firm does better than competing firms</a:t>
            </a:r>
          </a:p>
          <a:p>
            <a:pPr lvl="1" eaLnBrk="1" hangingPunct="1"/>
            <a:r>
              <a:rPr lang="en-US" dirty="0">
                <a:ln>
                  <a:noFill/>
                </a:ln>
                <a:latin typeface="Rockwell" charset="0"/>
                <a:ea typeface="ＭＳ Ｐゴシック" charset="0"/>
              </a:rPr>
              <a:t>SWOT analysis – strengths, weaknesses, opportunities, threats</a:t>
            </a:r>
          </a:p>
          <a:p>
            <a:pPr eaLnBrk="1" hangingPunct="1"/>
            <a:r>
              <a:rPr lang="en-US" dirty="0">
                <a:ln>
                  <a:noFill/>
                </a:ln>
                <a:latin typeface="Rockwell" charset="0"/>
                <a:ea typeface="ＭＳ Ｐゴシック" charset="0"/>
                <a:cs typeface="ＭＳ Ｐゴシック" charset="0"/>
              </a:rPr>
              <a:t>Marketing Strategy Decisions</a:t>
            </a:r>
          </a:p>
          <a:p>
            <a:pPr lvl="1" eaLnBrk="1" hangingPunct="1"/>
            <a:r>
              <a:rPr lang="en-US" dirty="0">
                <a:ln>
                  <a:noFill/>
                </a:ln>
                <a:latin typeface="Rockwell" charset="0"/>
                <a:ea typeface="ＭＳ Ｐゴシック" charset="0"/>
              </a:rPr>
              <a:t>Market segmentation and target marketing</a:t>
            </a:r>
          </a:p>
          <a:p>
            <a:pPr lvl="1" eaLnBrk="1" hangingPunct="1"/>
            <a:r>
              <a:rPr lang="en-US" dirty="0">
                <a:ln>
                  <a:noFill/>
                </a:ln>
                <a:latin typeface="Rockwell" charset="0"/>
                <a:ea typeface="ＭＳ Ｐゴシック" charset="0"/>
              </a:rPr>
              <a:t>Marketing program decisions (the marketing mix)</a:t>
            </a:r>
          </a:p>
          <a:p>
            <a:pPr lvl="1" eaLnBrk="1" hangingPunct="1"/>
            <a:r>
              <a:rPr lang="en-US" dirty="0">
                <a:ln>
                  <a:noFill/>
                </a:ln>
                <a:latin typeface="Rockwell" charset="0"/>
                <a:ea typeface="ＭＳ Ｐゴシック" charset="0"/>
              </a:rPr>
              <a:t>Branding and positioning</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Major Marketing Activities and Decisions</a:t>
            </a:r>
            <a:r>
              <a:rPr lang="en-US" sz="2000" dirty="0">
                <a:ln>
                  <a:noFill/>
                </a:ln>
                <a:latin typeface="Rockwell" charset="0"/>
                <a:ea typeface="ＭＳ Ｐゴシック" charset="0"/>
                <a:cs typeface="ＭＳ Ｐゴシック" charset="0"/>
              </a:rPr>
              <a:t> </a:t>
            </a:r>
            <a:r>
              <a:rPr lang="en-US" sz="2000" i="1" dirty="0">
                <a:ln>
                  <a:noFill/>
                </a:ln>
                <a:solidFill>
                  <a:schemeClr val="bg1">
                    <a:lumMod val="50000"/>
                  </a:schemeClr>
                </a:solidFill>
                <a:latin typeface="Rockwell" charset="0"/>
                <a:ea typeface="ＭＳ Ｐゴシック" charset="0"/>
                <a:cs typeface="ＭＳ Ｐゴシック" charset="0"/>
              </a:rPr>
              <a:t>(continued)</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15</a:t>
            </a:fld>
            <a:endParaRPr lang="en-US" dirty="0"/>
          </a:p>
        </p:txBody>
      </p:sp>
    </p:spTree>
    <p:extLst>
      <p:ext uri="{BB962C8B-B14F-4D97-AF65-F5344CB8AC3E}">
        <p14:creationId xmlns:p14="http://schemas.microsoft.com/office/powerpoint/2010/main" val="393090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ontent Placeholder 4"/>
          <p:cNvSpPr>
            <a:spLocks noGrp="1"/>
          </p:cNvSpPr>
          <p:nvPr>
            <p:ph idx="1"/>
          </p:nvPr>
        </p:nvSpPr>
        <p:spPr/>
        <p:txBody>
          <a:bodyPr/>
          <a:lstStyle/>
          <a:p>
            <a:pPr eaLnBrk="1" hangingPunct="1"/>
            <a:r>
              <a:rPr lang="en-US" dirty="0">
                <a:ln>
                  <a:noFill/>
                </a:ln>
                <a:latin typeface="Rockwell" charset="0"/>
                <a:ea typeface="ＭＳ Ｐゴシック" charset="0"/>
                <a:cs typeface="ＭＳ Ｐゴシック" charset="0"/>
              </a:rPr>
              <a:t>Social Responsibility and Ethics</a:t>
            </a:r>
          </a:p>
          <a:p>
            <a:pPr lvl="1" eaLnBrk="1" hangingPunct="1"/>
            <a:r>
              <a:rPr lang="en-US" dirty="0">
                <a:ln>
                  <a:noFill/>
                </a:ln>
                <a:latin typeface="Rockwell" charset="0"/>
                <a:ea typeface="ＭＳ Ｐゴシック" charset="0"/>
              </a:rPr>
              <a:t>Social responsibility – maximizing positive impact on society, while minimizing negative impact</a:t>
            </a:r>
          </a:p>
          <a:p>
            <a:pPr lvl="1" eaLnBrk="1" hangingPunct="1"/>
            <a:r>
              <a:rPr lang="en-US" dirty="0">
                <a:ln>
                  <a:noFill/>
                </a:ln>
                <a:latin typeface="Rockwell" charset="0"/>
                <a:ea typeface="ＭＳ Ｐゴシック" charset="0"/>
              </a:rPr>
              <a:t>Marketing ethics – principles/standards that define acceptable conduct in marketing activities</a:t>
            </a:r>
          </a:p>
          <a:p>
            <a:pPr eaLnBrk="1" hangingPunct="1"/>
            <a:r>
              <a:rPr lang="en-US" dirty="0">
                <a:ln>
                  <a:noFill/>
                </a:ln>
                <a:latin typeface="Rockwell" charset="0"/>
                <a:ea typeface="ＭＳ Ｐゴシック" charset="0"/>
                <a:cs typeface="ＭＳ Ｐゴシック" charset="0"/>
              </a:rPr>
              <a:t>Implementation and Control</a:t>
            </a:r>
          </a:p>
          <a:p>
            <a:pPr lvl="1" eaLnBrk="1" hangingPunct="1"/>
            <a:r>
              <a:rPr lang="en-US" dirty="0">
                <a:ln>
                  <a:noFill/>
                </a:ln>
                <a:latin typeface="Rockwell" charset="0"/>
                <a:ea typeface="ＭＳ Ｐゴシック" charset="0"/>
              </a:rPr>
              <a:t>Process of executing the marketing plan</a:t>
            </a:r>
          </a:p>
          <a:p>
            <a:pPr lvl="1" eaLnBrk="1" hangingPunct="1"/>
            <a:r>
              <a:rPr lang="en-US" dirty="0">
                <a:ln>
                  <a:noFill/>
                </a:ln>
                <a:latin typeface="Rockwell" charset="0"/>
                <a:ea typeface="ＭＳ Ｐゴシック" charset="0"/>
              </a:rPr>
              <a:t>Marketing activities must be controlled to ensure that the strategy stays on course.</a:t>
            </a:r>
          </a:p>
          <a:p>
            <a:pPr eaLnBrk="1" hangingPunct="1"/>
            <a:r>
              <a:rPr lang="en-US" dirty="0">
                <a:ln>
                  <a:noFill/>
                </a:ln>
                <a:latin typeface="Rockwell" charset="0"/>
                <a:ea typeface="ＭＳ Ｐゴシック" charset="0"/>
                <a:cs typeface="ＭＳ Ｐゴシック" charset="0"/>
              </a:rPr>
              <a:t>Developing and Maintaining Customer Relationships</a:t>
            </a:r>
          </a:p>
          <a:p>
            <a:pPr lvl="1" eaLnBrk="1" hangingPunct="1"/>
            <a:r>
              <a:rPr lang="en-US" dirty="0">
                <a:ln>
                  <a:noFill/>
                </a:ln>
                <a:latin typeface="Rockwell" charset="0"/>
                <a:ea typeface="ＭＳ Ｐゴシック" charset="0"/>
              </a:rPr>
              <a:t>Transactional marketing</a:t>
            </a:r>
          </a:p>
          <a:p>
            <a:pPr lvl="1" eaLnBrk="1" hangingPunct="1"/>
            <a:r>
              <a:rPr lang="en-US" dirty="0">
                <a:ln>
                  <a:noFill/>
                </a:ln>
                <a:latin typeface="Rockwell" charset="0"/>
                <a:ea typeface="ＭＳ Ｐゴシック" charset="0"/>
              </a:rPr>
              <a:t>Relationship marketing</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Major Marketing Activities and Decisions</a:t>
            </a:r>
            <a:r>
              <a:rPr lang="en-US" sz="2000" i="1" dirty="0">
                <a:ln>
                  <a:noFill/>
                </a:ln>
                <a:solidFill>
                  <a:srgbClr val="FFFFFF"/>
                </a:solidFill>
                <a:latin typeface="Rockwell" charset="0"/>
                <a:ea typeface="ＭＳ Ｐゴシック" charset="0"/>
                <a:cs typeface="ＭＳ Ｐゴシック" charset="0"/>
              </a:rPr>
              <a:t> </a:t>
            </a:r>
            <a:r>
              <a:rPr lang="en-US" sz="2000" i="1" dirty="0">
                <a:ln>
                  <a:noFill/>
                </a:ln>
                <a:solidFill>
                  <a:schemeClr val="bg1">
                    <a:lumMod val="50000"/>
                  </a:schemeClr>
                </a:solidFill>
                <a:latin typeface="Rockwell" charset="0"/>
                <a:ea typeface="ＭＳ Ｐゴシック" charset="0"/>
                <a:cs typeface="ＭＳ Ｐゴシック" charset="0"/>
              </a:rPr>
              <a:t>(continued)</a:t>
            </a:r>
            <a:endParaRPr lang="en-US" dirty="0">
              <a:ln>
                <a:noFill/>
              </a:ln>
              <a:solidFill>
                <a:schemeClr val="bg1">
                  <a:lumMod val="50000"/>
                </a:schemeClr>
              </a:solidFill>
              <a:latin typeface="Rockwell"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16</a:t>
            </a:fld>
            <a:endParaRPr lang="en-US" dirty="0"/>
          </a:p>
        </p:txBody>
      </p:sp>
    </p:spTree>
    <p:extLst>
      <p:ext uri="{BB962C8B-B14F-4D97-AF65-F5344CB8AC3E}">
        <p14:creationId xmlns:p14="http://schemas.microsoft.com/office/powerpoint/2010/main" val="392464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Transactional and Relationship Marketing (Exhibit 1.4)</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17</a:t>
            </a:fld>
            <a:endParaRPr lang="en-US" dirty="0"/>
          </a:p>
        </p:txBody>
      </p:sp>
      <p:pic>
        <p:nvPicPr>
          <p:cNvPr id="4098" name="Picture 2"/>
          <p:cNvPicPr>
            <a:picLocks noChangeAspect="1" noChangeArrowheads="1"/>
          </p:cNvPicPr>
          <p:nvPr/>
        </p:nvPicPr>
        <p:blipFill>
          <a:blip r:embed="rId2"/>
          <a:srcRect/>
          <a:stretch>
            <a:fillRect/>
          </a:stretch>
        </p:blipFill>
        <p:spPr bwMode="auto">
          <a:xfrm>
            <a:off x="1302808" y="2212109"/>
            <a:ext cx="7516242" cy="3015673"/>
          </a:xfrm>
          <a:prstGeom prst="rect">
            <a:avLst/>
          </a:prstGeom>
          <a:noFill/>
          <a:ln w="9525">
            <a:noFill/>
            <a:miter lim="800000"/>
            <a:headEnd/>
            <a:tailEnd/>
          </a:ln>
          <a:effectLst/>
        </p:spPr>
      </p:pic>
    </p:spTree>
    <p:extLst>
      <p:ext uri="{BB962C8B-B14F-4D97-AF65-F5344CB8AC3E}">
        <p14:creationId xmlns:p14="http://schemas.microsoft.com/office/powerpoint/2010/main" val="117471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ontent Placeholder 4"/>
          <p:cNvSpPr>
            <a:spLocks noGrp="1"/>
          </p:cNvSpPr>
          <p:nvPr>
            <p:ph idx="1"/>
          </p:nvPr>
        </p:nvSpPr>
        <p:spPr>
          <a:xfrm>
            <a:off x="1311274" y="1295400"/>
            <a:ext cx="7693029" cy="5262418"/>
          </a:xfrm>
        </p:spPr>
        <p:txBody>
          <a:bodyPr/>
          <a:lstStyle/>
          <a:p>
            <a:pPr eaLnBrk="1" hangingPunct="1"/>
            <a:r>
              <a:rPr lang="en-US" dirty="0">
                <a:ln>
                  <a:noFill/>
                </a:ln>
                <a:latin typeface="Rockwell" charset="0"/>
                <a:ea typeface="ＭＳ Ｐゴシック" charset="0"/>
                <a:cs typeface="ＭＳ Ｐゴシック" charset="0"/>
              </a:rPr>
              <a:t>Unending Change</a:t>
            </a:r>
          </a:p>
          <a:p>
            <a:pPr eaLnBrk="1" hangingPunct="1"/>
            <a:r>
              <a:rPr lang="en-US" dirty="0">
                <a:ln>
                  <a:noFill/>
                </a:ln>
                <a:latin typeface="Rockwell" charset="0"/>
                <a:ea typeface="ＭＳ Ｐゴシック" charset="0"/>
                <a:cs typeface="ＭＳ Ｐゴシック" charset="0"/>
              </a:rPr>
              <a:t>People-Driven Nature of Marketing</a:t>
            </a:r>
          </a:p>
          <a:p>
            <a:pPr eaLnBrk="1" hangingPunct="1"/>
            <a:r>
              <a:rPr lang="en-US" dirty="0">
                <a:ln>
                  <a:noFill/>
                </a:ln>
                <a:latin typeface="Rockwell" charset="0"/>
                <a:ea typeface="ＭＳ Ｐゴシック" charset="0"/>
                <a:cs typeface="ＭＳ Ｐゴシック" charset="0"/>
              </a:rPr>
              <a:t>Lack of Rules for Choosing Marketing Activities</a:t>
            </a:r>
          </a:p>
          <a:p>
            <a:pPr eaLnBrk="1" hangingPunct="1"/>
            <a:r>
              <a:rPr lang="en-US" dirty="0">
                <a:ln>
                  <a:noFill/>
                </a:ln>
                <a:latin typeface="Rockwell" charset="0"/>
                <a:ea typeface="ＭＳ Ｐゴシック" charset="0"/>
                <a:cs typeface="ＭＳ Ｐゴシック" charset="0"/>
              </a:rPr>
              <a:t>Increasing Customer Expectations</a:t>
            </a:r>
          </a:p>
          <a:p>
            <a:pPr eaLnBrk="1" hangingPunct="1"/>
            <a:r>
              <a:rPr lang="en-US" dirty="0">
                <a:ln>
                  <a:noFill/>
                </a:ln>
                <a:latin typeface="Rockwell" charset="0"/>
                <a:ea typeface="ＭＳ Ｐゴシック" charset="0"/>
                <a:cs typeface="ＭＳ Ｐゴシック" charset="0"/>
              </a:rPr>
              <a:t>Declining Customer Satisfaction and Brand Loyalty</a:t>
            </a:r>
          </a:p>
          <a:p>
            <a:pPr eaLnBrk="1" hangingPunct="1"/>
            <a:r>
              <a:rPr lang="en-US" dirty="0">
                <a:ln>
                  <a:noFill/>
                </a:ln>
                <a:latin typeface="Rockwell" charset="0"/>
                <a:ea typeface="ＭＳ Ｐゴシック" charset="0"/>
                <a:cs typeface="ＭＳ Ｐゴシック" charset="0"/>
              </a:rPr>
              <a:t>Competing in Mature Markets</a:t>
            </a:r>
          </a:p>
          <a:p>
            <a:pPr lvl="1" eaLnBrk="1" hangingPunct="1"/>
            <a:r>
              <a:rPr lang="en-US" dirty="0">
                <a:ln>
                  <a:noFill/>
                </a:ln>
                <a:latin typeface="Rockwell" charset="0"/>
                <a:ea typeface="ＭＳ Ｐゴシック" charset="0"/>
              </a:rPr>
              <a:t>Increasing commoditization</a:t>
            </a:r>
          </a:p>
          <a:p>
            <a:pPr lvl="1" eaLnBrk="1" hangingPunct="1"/>
            <a:r>
              <a:rPr lang="en-US" dirty="0">
                <a:ln>
                  <a:noFill/>
                </a:ln>
                <a:latin typeface="Rockwell" charset="0"/>
                <a:ea typeface="ＭＳ Ｐゴシック" charset="0"/>
              </a:rPr>
              <a:t>Little real differentiation among product offerings</a:t>
            </a:r>
          </a:p>
          <a:p>
            <a:pPr eaLnBrk="1" hangingPunct="1"/>
            <a:r>
              <a:rPr lang="en-US" dirty="0">
                <a:ln>
                  <a:noFill/>
                </a:ln>
                <a:latin typeface="Rockwell" charset="0"/>
                <a:ea typeface="ＭＳ Ｐゴシック" charset="0"/>
                <a:cs typeface="ＭＳ Ｐゴシック" charset="0"/>
              </a:rPr>
              <a:t>Aggressive Cost-Cutting Measures</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Challenges of Marketing Strategy</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18</a:t>
            </a:fld>
            <a:endParaRPr lang="en-US" dirty="0"/>
          </a:p>
        </p:txBody>
      </p:sp>
    </p:spTree>
    <p:extLst>
      <p:ext uri="{BB962C8B-B14F-4D97-AF65-F5344CB8AC3E}">
        <p14:creationId xmlns:p14="http://schemas.microsoft.com/office/powerpoint/2010/main" val="202656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1"/>
          <p:cNvSpPr>
            <a:spLocks noGrp="1"/>
          </p:cNvSpPr>
          <p:nvPr>
            <p:ph idx="1"/>
          </p:nvPr>
        </p:nvSpPr>
        <p:spPr>
          <a:xfrm>
            <a:off x="1023938" y="160338"/>
            <a:ext cx="7108825" cy="4606925"/>
          </a:xfrm>
        </p:spPr>
        <p:txBody>
          <a:bodyPr/>
          <a:lstStyle/>
          <a:p>
            <a:pPr eaLnBrk="1" hangingPunct="1"/>
            <a:r>
              <a:rPr lang="en-US" dirty="0">
                <a:ln>
                  <a:noFill/>
                </a:ln>
                <a:latin typeface="Rockwell" charset="0"/>
                <a:ea typeface="ＭＳ Ｐゴシック" charset="0"/>
                <a:cs typeface="ＭＳ Ｐゴシック" charset="0"/>
              </a:rPr>
              <a:t>The text argues that marketing possesses very few rules for choosing the appropriate marketing activities. Can you describe any universal rules of marketing that might be applied to most products, markets, customers, and situations?</a:t>
            </a:r>
          </a:p>
        </p:txBody>
      </p:sp>
      <p:sp>
        <p:nvSpPr>
          <p:cNvPr id="9218" name="Slide Number Placeholder 1"/>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18B86-0B06-334D-AAE3-6C852C7ED2B4}" type="slidenum">
              <a:rPr lang="en-US" sz="1000">
                <a:solidFill>
                  <a:srgbClr val="003399"/>
                </a:solidFill>
                <a:latin typeface="Rockwell" charset="0"/>
              </a:rPr>
              <a:pPr eaLnBrk="1" hangingPunct="1"/>
              <a:t>19</a:t>
            </a:fld>
            <a:endParaRPr lang="en-US" sz="1000" dirty="0">
              <a:solidFill>
                <a:srgbClr val="003399"/>
              </a:solidFill>
              <a:latin typeface="Rockwell" charset="0"/>
            </a:endParaRPr>
          </a:p>
        </p:txBody>
      </p:sp>
    </p:spTree>
    <p:extLst>
      <p:ext uri="{BB962C8B-B14F-4D97-AF65-F5344CB8AC3E}">
        <p14:creationId xmlns:p14="http://schemas.microsoft.com/office/powerpoint/2010/main" val="3741115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eaLnBrk="1" hangingPunct="1"/>
            <a:r>
              <a:rPr lang="en-US" dirty="0">
                <a:ln>
                  <a:noFill/>
                </a:ln>
                <a:latin typeface="Rockwell" charset="0"/>
                <a:ea typeface="ＭＳ Ｐゴシック" charset="0"/>
                <a:cs typeface="ＭＳ Ｐゴシック" charset="0"/>
              </a:rPr>
              <a:t>Commoditization</a:t>
            </a:r>
          </a:p>
          <a:p>
            <a:pPr lvl="1" eaLnBrk="1" hangingPunct="1"/>
            <a:r>
              <a:rPr lang="en-US" dirty="0">
                <a:ln>
                  <a:noFill/>
                </a:ln>
                <a:latin typeface="Rockwell" charset="0"/>
                <a:ea typeface="ＭＳ Ｐゴシック" charset="0"/>
              </a:rPr>
              <a:t>A consequence of mature industries, where slowing innovation, extensive product assortment, excess supply, and frugal consumers force margins to the floor.</a:t>
            </a:r>
          </a:p>
          <a:p>
            <a:pPr eaLnBrk="1" hangingPunct="1"/>
            <a:r>
              <a:rPr lang="en-US" dirty="0">
                <a:ln>
                  <a:noFill/>
                </a:ln>
                <a:latin typeface="Rockwell" charset="0"/>
                <a:ea typeface="ＭＳ Ｐゴシック" charset="0"/>
                <a:cs typeface="ＭＳ Ｐゴシック" charset="0"/>
              </a:rPr>
              <a:t>All organizations – both for-profit and nonprofit – require effective planning and a sound marketing strategy to achieve their goals and objectives.</a:t>
            </a:r>
          </a:p>
          <a:p>
            <a:pPr eaLnBrk="1" hangingPunct="1"/>
            <a:r>
              <a:rPr lang="en-US" dirty="0">
                <a:ln>
                  <a:noFill/>
                </a:ln>
                <a:latin typeface="Rockwell" charset="0"/>
                <a:ea typeface="ＭＳ Ｐゴシック" charset="0"/>
                <a:cs typeface="ＭＳ Ｐゴシック" charset="0"/>
              </a:rPr>
              <a:t>Today’s economy is characterized by rapid technological change, economic/financial anxiety, and increasing consumer skepticism.</a:t>
            </a:r>
          </a:p>
        </p:txBody>
      </p:sp>
      <p:sp>
        <p:nvSpPr>
          <p:cNvPr id="2" name="Title 1"/>
          <p:cNvSpPr>
            <a:spLocks noGrp="1"/>
          </p:cNvSpPr>
          <p:nvPr>
            <p:ph type="title"/>
          </p:nvPr>
        </p:nvSpPr>
        <p:spPr/>
        <p:txBody>
          <a:bodyPr/>
          <a:lstStyle/>
          <a:p>
            <a:pPr eaLnBrk="1" hangingPunct="1"/>
            <a:r>
              <a:rPr lang="en-US" dirty="0">
                <a:ln>
                  <a:noFill/>
                </a:ln>
                <a:latin typeface="Rockwell" charset="0"/>
                <a:ea typeface="ＭＳ Ｐゴシック" charset="0"/>
                <a:cs typeface="ＭＳ Ｐゴシック" charset="0"/>
              </a:rPr>
              <a:t>Introduction</a:t>
            </a:r>
          </a:p>
        </p:txBody>
      </p:sp>
      <p:sp>
        <p:nvSpPr>
          <p:cNvPr id="3" name="Slide Number Placeholder 2"/>
          <p:cNvSpPr>
            <a:spLocks noGrp="1"/>
          </p:cNvSpPr>
          <p:nvPr>
            <p:ph type="sldNum" sz="quarter" idx="11"/>
          </p:nvPr>
        </p:nvSpPr>
        <p:spPr/>
        <p:txBody>
          <a:bodyPr/>
          <a:lstStyle/>
          <a:p>
            <a:pPr>
              <a:defRPr/>
            </a:pPr>
            <a:fld id="{7CA3B053-DD34-B645-BCE5-0B617BE5BFE4}" type="slidenum">
              <a:rPr lang="en-US" smtClean="0"/>
              <a:pPr>
                <a:defRPr/>
              </a:pPr>
              <a:t>2</a:t>
            </a:fld>
            <a:endParaRPr lang="en-US" dirty="0"/>
          </a:p>
        </p:txBody>
      </p:sp>
    </p:spTree>
    <p:extLst>
      <p:ext uri="{BB962C8B-B14F-4D97-AF65-F5344CB8AC3E}">
        <p14:creationId xmlns:p14="http://schemas.microsoft.com/office/powerpoint/2010/main" val="32524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American Customer Satisfaction Index (Exhibit 1.5)</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20</a:t>
            </a:fld>
            <a:endParaRPr lang="en-US" dirty="0"/>
          </a:p>
        </p:txBody>
      </p:sp>
      <p:pic>
        <p:nvPicPr>
          <p:cNvPr id="5122" name="Picture 2"/>
          <p:cNvPicPr>
            <a:picLocks noChangeAspect="1" noChangeArrowheads="1"/>
          </p:cNvPicPr>
          <p:nvPr/>
        </p:nvPicPr>
        <p:blipFill>
          <a:blip r:embed="rId2"/>
          <a:srcRect/>
          <a:stretch>
            <a:fillRect/>
          </a:stretch>
        </p:blipFill>
        <p:spPr bwMode="auto">
          <a:xfrm>
            <a:off x="1302808" y="1925782"/>
            <a:ext cx="7363691" cy="3994727"/>
          </a:xfrm>
          <a:prstGeom prst="rect">
            <a:avLst/>
          </a:prstGeom>
          <a:noFill/>
          <a:ln w="9525">
            <a:noFill/>
            <a:miter lim="800000"/>
            <a:headEnd/>
            <a:tailEnd/>
          </a:ln>
          <a:effectLst/>
        </p:spPr>
      </p:pic>
    </p:spTree>
    <p:extLst>
      <p:ext uri="{BB962C8B-B14F-4D97-AF65-F5344CB8AC3E}">
        <p14:creationId xmlns:p14="http://schemas.microsoft.com/office/powerpoint/2010/main" val="344852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4"/>
          <p:cNvSpPr>
            <a:spLocks noGrp="1"/>
          </p:cNvSpPr>
          <p:nvPr>
            <p:ph idx="1"/>
          </p:nvPr>
        </p:nvSpPr>
        <p:spPr>
          <a:xfrm>
            <a:off x="1311274" y="1295400"/>
            <a:ext cx="7693029" cy="5271655"/>
          </a:xfrm>
        </p:spPr>
        <p:txBody>
          <a:bodyPr/>
          <a:lstStyle/>
          <a:p>
            <a:pPr eaLnBrk="1" hangingPunct="1"/>
            <a:endParaRPr lang="en-US"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Power shift to customers</a:t>
            </a:r>
          </a:p>
          <a:p>
            <a:pPr eaLnBrk="1" hangingPunct="1"/>
            <a:r>
              <a:rPr lang="en-US" dirty="0">
                <a:ln>
                  <a:noFill/>
                </a:ln>
                <a:latin typeface="Rockwell" charset="0"/>
                <a:ea typeface="ＭＳ Ｐゴシック" charset="0"/>
                <a:cs typeface="ＭＳ Ｐゴシック" charset="0"/>
              </a:rPr>
              <a:t>Massive increase in product selection</a:t>
            </a:r>
          </a:p>
          <a:p>
            <a:pPr eaLnBrk="1" hangingPunct="1"/>
            <a:r>
              <a:rPr lang="en-US" dirty="0">
                <a:ln>
                  <a:noFill/>
                </a:ln>
                <a:latin typeface="Rockwell" charset="0"/>
                <a:ea typeface="ＭＳ Ｐゴシック" charset="0"/>
                <a:cs typeface="ＭＳ Ｐゴシック" charset="0"/>
              </a:rPr>
              <a:t>Audience and media fragmentation</a:t>
            </a:r>
          </a:p>
          <a:p>
            <a:pPr eaLnBrk="1" hangingPunct="1"/>
            <a:r>
              <a:rPr lang="en-US" dirty="0">
                <a:ln>
                  <a:noFill/>
                </a:ln>
                <a:latin typeface="Rockwell" charset="0"/>
                <a:ea typeface="ＭＳ Ｐゴシック" charset="0"/>
                <a:cs typeface="ＭＳ Ｐゴシック" charset="0"/>
              </a:rPr>
              <a:t>Changing value propositions</a:t>
            </a:r>
          </a:p>
          <a:p>
            <a:pPr eaLnBrk="1" hangingPunct="1"/>
            <a:r>
              <a:rPr lang="en-US" dirty="0">
                <a:ln>
                  <a:noFill/>
                </a:ln>
                <a:latin typeface="Rockwell" charset="0"/>
                <a:ea typeface="ＭＳ Ｐゴシック" charset="0"/>
                <a:cs typeface="ＭＳ Ｐゴシック" charset="0"/>
              </a:rPr>
              <a:t>Shifting demand patterns</a:t>
            </a:r>
          </a:p>
          <a:p>
            <a:pPr eaLnBrk="1" hangingPunct="1"/>
            <a:r>
              <a:rPr lang="en-US" dirty="0">
                <a:ln>
                  <a:noFill/>
                </a:ln>
                <a:latin typeface="Rockwell" charset="0"/>
                <a:ea typeface="ＭＳ Ｐゴシック" charset="0"/>
                <a:cs typeface="ＭＳ Ｐゴシック" charset="0"/>
              </a:rPr>
              <a:t>Privacy, security, and ethical concerns</a:t>
            </a:r>
          </a:p>
          <a:p>
            <a:pPr eaLnBrk="1" hangingPunct="1"/>
            <a:r>
              <a:rPr lang="en-US" dirty="0">
                <a:ln>
                  <a:noFill/>
                </a:ln>
                <a:latin typeface="Rockwell" charset="0"/>
                <a:ea typeface="ＭＳ Ｐゴシック" charset="0"/>
                <a:cs typeface="ＭＳ Ｐゴシック" charset="0"/>
              </a:rPr>
              <a:t>Unclear legal jurisdiction</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Challenges and Opportunities of Marketing in Today’s Economy</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3</a:t>
            </a:fld>
            <a:endParaRPr lang="en-US" dirty="0"/>
          </a:p>
        </p:txBody>
      </p:sp>
    </p:spTree>
    <p:extLst>
      <p:ext uri="{BB962C8B-B14F-4D97-AF65-F5344CB8AC3E}">
        <p14:creationId xmlns:p14="http://schemas.microsoft.com/office/powerpoint/2010/main" val="156105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Change in Daily Media Usage by U.S. Adults, 2008-2011 (Exhibit 1.1)</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4</a:t>
            </a:fld>
            <a:endParaRPr lang="en-US" dirty="0"/>
          </a:p>
        </p:txBody>
      </p:sp>
      <p:pic>
        <p:nvPicPr>
          <p:cNvPr id="1026" name="Picture 2"/>
          <p:cNvPicPr>
            <a:picLocks noChangeAspect="1" noChangeArrowheads="1"/>
          </p:cNvPicPr>
          <p:nvPr/>
        </p:nvPicPr>
        <p:blipFill>
          <a:blip r:embed="rId2"/>
          <a:srcRect/>
          <a:stretch>
            <a:fillRect/>
          </a:stretch>
        </p:blipFill>
        <p:spPr bwMode="auto">
          <a:xfrm>
            <a:off x="1302808" y="2092036"/>
            <a:ext cx="7316625" cy="3274291"/>
          </a:xfrm>
          <a:prstGeom prst="rect">
            <a:avLst/>
          </a:prstGeom>
          <a:noFill/>
          <a:ln w="9525">
            <a:noFill/>
            <a:miter lim="800000"/>
            <a:headEnd/>
            <a:tailEnd/>
          </a:ln>
          <a:effectLst/>
        </p:spPr>
      </p:pic>
    </p:spTree>
    <p:extLst>
      <p:ext uri="{BB962C8B-B14F-4D97-AF65-F5344CB8AC3E}">
        <p14:creationId xmlns:p14="http://schemas.microsoft.com/office/powerpoint/2010/main" val="247984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The Children’s Online Privacy Protection Act (Exhibit 1.2)</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5</a:t>
            </a:fld>
            <a:endParaRPr lang="en-US" dirty="0"/>
          </a:p>
        </p:txBody>
      </p:sp>
      <p:pic>
        <p:nvPicPr>
          <p:cNvPr id="2050" name="Picture 2"/>
          <p:cNvPicPr>
            <a:picLocks noChangeAspect="1" noChangeArrowheads="1"/>
          </p:cNvPicPr>
          <p:nvPr/>
        </p:nvPicPr>
        <p:blipFill>
          <a:blip r:embed="rId2"/>
          <a:srcRect/>
          <a:stretch>
            <a:fillRect/>
          </a:stretch>
        </p:blipFill>
        <p:spPr bwMode="auto">
          <a:xfrm>
            <a:off x="1772041" y="1676399"/>
            <a:ext cx="6678222" cy="4829753"/>
          </a:xfrm>
          <a:prstGeom prst="rect">
            <a:avLst/>
          </a:prstGeom>
          <a:noFill/>
          <a:ln w="9525">
            <a:noFill/>
            <a:miter lim="800000"/>
            <a:headEnd/>
            <a:tailEnd/>
          </a:ln>
          <a:effectLst/>
        </p:spPr>
      </p:pic>
    </p:spTree>
    <p:extLst>
      <p:ext uri="{BB962C8B-B14F-4D97-AF65-F5344CB8AC3E}">
        <p14:creationId xmlns:p14="http://schemas.microsoft.com/office/powerpoint/2010/main" val="411312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Content Placeholder 1"/>
          <p:cNvSpPr>
            <a:spLocks noGrp="1"/>
          </p:cNvSpPr>
          <p:nvPr>
            <p:ph idx="1"/>
          </p:nvPr>
        </p:nvSpPr>
        <p:spPr>
          <a:xfrm>
            <a:off x="1023938" y="160338"/>
            <a:ext cx="7108825" cy="4606925"/>
          </a:xfrm>
        </p:spPr>
        <p:txBody>
          <a:bodyPr/>
          <a:lstStyle/>
          <a:p>
            <a:pPr eaLnBrk="1" hangingPunct="1"/>
            <a:r>
              <a:rPr lang="en-US" dirty="0">
                <a:ln>
                  <a:noFill/>
                </a:ln>
                <a:latin typeface="Rockwell" charset="0"/>
                <a:ea typeface="ＭＳ Ｐゴシック" charset="0"/>
                <a:cs typeface="ＭＳ Ｐゴシック" charset="0"/>
              </a:rPr>
              <a:t>Increasing customer power is a continuing challenge to marketers in today’s economy. In what ways have you personally experienced this shift in power; either as a customer or as a business person? Is this power shift uniform across industries and markets? How so?</a:t>
            </a:r>
          </a:p>
        </p:txBody>
      </p:sp>
      <p:sp>
        <p:nvSpPr>
          <p:cNvPr id="9218" name="Slide Number Placeholder 1"/>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618B86-0B06-334D-AAE3-6C852C7ED2B4}" type="slidenum">
              <a:rPr lang="en-US" sz="1000">
                <a:solidFill>
                  <a:srgbClr val="003399"/>
                </a:solidFill>
                <a:latin typeface="Rockwell" charset="0"/>
              </a:rPr>
              <a:pPr eaLnBrk="1" hangingPunct="1"/>
              <a:t>6</a:t>
            </a:fld>
            <a:endParaRPr lang="en-US" sz="1000" dirty="0">
              <a:solidFill>
                <a:srgbClr val="003399"/>
              </a:solidFill>
              <a:latin typeface="Rockwel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p:txBody>
          <a:bodyPr/>
          <a:lstStyle/>
          <a:p>
            <a:pPr eaLnBrk="1" hangingPunct="1"/>
            <a:endParaRPr lang="en-US" dirty="0">
              <a:ln>
                <a:noFill/>
              </a:ln>
              <a:latin typeface="Rockwell" charset="0"/>
              <a:ea typeface="ＭＳ Ｐゴシック" charset="0"/>
              <a:cs typeface="ＭＳ Ｐゴシック" charset="0"/>
            </a:endParaRPr>
          </a:p>
          <a:p>
            <a:pPr eaLnBrk="1" hangingPunct="1"/>
            <a:r>
              <a:rPr lang="en-US" dirty="0">
                <a:ln>
                  <a:noFill/>
                </a:ln>
                <a:latin typeface="Rockwell" charset="0"/>
                <a:ea typeface="ＭＳ Ｐゴシック" charset="0"/>
                <a:cs typeface="ＭＳ Ｐゴシック" charset="0"/>
              </a:rPr>
              <a:t>Marketing (2005 AMA definition)</a:t>
            </a:r>
          </a:p>
          <a:p>
            <a:pPr lvl="1" eaLnBrk="1" hangingPunct="1"/>
            <a:r>
              <a:rPr lang="ja-JP" altLang="en-US" dirty="0">
                <a:ln>
                  <a:noFill/>
                </a:ln>
                <a:latin typeface="Rockwell" charset="0"/>
                <a:ea typeface="ＭＳ Ｐゴシック" charset="0"/>
              </a:rPr>
              <a:t>“</a:t>
            </a:r>
            <a:r>
              <a:rPr lang="en-US" dirty="0">
                <a:ln>
                  <a:noFill/>
                </a:ln>
                <a:latin typeface="Rockwell" charset="0"/>
                <a:ea typeface="ＭＳ Ｐゴシック" charset="0"/>
              </a:rPr>
              <a:t>… an organizational function and a set of business processes for creating, communicating, and delivering value to customers and for managing customer relationships in ways that benefit the organization and its stakeholders.”</a:t>
            </a:r>
          </a:p>
          <a:p>
            <a:pPr eaLnBrk="1" hangingPunct="1"/>
            <a:r>
              <a:rPr lang="en-US" dirty="0">
                <a:ln>
                  <a:noFill/>
                </a:ln>
                <a:latin typeface="Rockwell" charset="0"/>
                <a:ea typeface="ＭＳ Ｐゴシック" charset="0"/>
                <a:cs typeface="ＭＳ Ｐゴシック" charset="0"/>
              </a:rPr>
              <a:t>Marketing (2007 AMA definition)</a:t>
            </a:r>
          </a:p>
          <a:p>
            <a:pPr lvl="1" eaLnBrk="1" hangingPunct="1"/>
            <a:r>
              <a:rPr lang="ja-JP" altLang="en-US" dirty="0">
                <a:ln>
                  <a:noFill/>
                </a:ln>
                <a:latin typeface="Rockwell" charset="0"/>
                <a:ea typeface="ＭＳ Ｐゴシック" charset="0"/>
              </a:rPr>
              <a:t>“</a:t>
            </a:r>
            <a:r>
              <a:rPr lang="en-US" dirty="0">
                <a:ln>
                  <a:noFill/>
                </a:ln>
                <a:latin typeface="Rockwell" charset="0"/>
                <a:ea typeface="ＭＳ Ｐゴシック" charset="0"/>
              </a:rPr>
              <a:t>… the activity, set of institutions, and processes for creating, communicating, delivering, and exchanging offerings that have value for customers, clients, partners, and society at large.”</a:t>
            </a:r>
          </a:p>
          <a:p>
            <a:pPr eaLnBrk="1" hangingPunct="1"/>
            <a:endParaRPr lang="en-US" dirty="0">
              <a:ln>
                <a:noFill/>
              </a:ln>
              <a:latin typeface="Rockwell" charset="0"/>
              <a:ea typeface="ＭＳ Ｐゴシック" charset="0"/>
              <a:cs typeface="ＭＳ Ｐゴシック" charset="0"/>
            </a:endParaRP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Marketing Defined</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7</a:t>
            </a:fld>
            <a:endParaRPr lang="en-US" dirty="0"/>
          </a:p>
        </p:txBody>
      </p:sp>
    </p:spTree>
    <p:extLst>
      <p:ext uri="{BB962C8B-B14F-4D97-AF65-F5344CB8AC3E}">
        <p14:creationId xmlns:p14="http://schemas.microsoft.com/office/powerpoint/2010/main" val="235147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1274" y="1295400"/>
            <a:ext cx="7693029" cy="5391150"/>
          </a:xfrm>
        </p:spPr>
        <p:txBody>
          <a:bodyPr>
            <a:normAutofit/>
          </a:bodyPr>
          <a:lstStyle/>
          <a:p>
            <a:pPr eaLnBrk="1" hangingPunct="1">
              <a:lnSpc>
                <a:spcPct val="90000"/>
              </a:lnSpc>
            </a:pPr>
            <a:endParaRPr lang="en-US" dirty="0">
              <a:ln>
                <a:noFill/>
              </a:ln>
              <a:latin typeface="Rockwell" charset="0"/>
              <a:ea typeface="ＭＳ Ｐゴシック" charset="0"/>
              <a:cs typeface="ＭＳ Ｐゴシック" charset="0"/>
            </a:endParaRPr>
          </a:p>
          <a:p>
            <a:pPr eaLnBrk="1" hangingPunct="1">
              <a:lnSpc>
                <a:spcPct val="90000"/>
              </a:lnSpc>
            </a:pPr>
            <a:r>
              <a:rPr lang="en-US" dirty="0">
                <a:ln>
                  <a:noFill/>
                </a:ln>
                <a:latin typeface="Rockwell" charset="0"/>
                <a:ea typeface="ＭＳ Ｐゴシック" charset="0"/>
                <a:cs typeface="ＭＳ Ｐゴシック" charset="0"/>
              </a:rPr>
              <a:t>Market</a:t>
            </a:r>
          </a:p>
          <a:p>
            <a:pPr lvl="1" eaLnBrk="1" hangingPunct="1">
              <a:lnSpc>
                <a:spcPct val="90000"/>
              </a:lnSpc>
            </a:pPr>
            <a:r>
              <a:rPr lang="en-US" dirty="0">
                <a:ln>
                  <a:noFill/>
                </a:ln>
                <a:latin typeface="Rockwell" charset="0"/>
                <a:ea typeface="ＭＳ Ｐゴシック" charset="0"/>
              </a:rPr>
              <a:t>A collection of buyers and sellers; a group of individuals or institutions that have similar needs</a:t>
            </a:r>
          </a:p>
          <a:p>
            <a:pPr eaLnBrk="1" hangingPunct="1">
              <a:lnSpc>
                <a:spcPct val="90000"/>
              </a:lnSpc>
            </a:pPr>
            <a:r>
              <a:rPr lang="en-US" dirty="0">
                <a:ln>
                  <a:noFill/>
                </a:ln>
                <a:latin typeface="Rockwell" charset="0"/>
                <a:ea typeface="ＭＳ Ｐゴシック" charset="0"/>
                <a:cs typeface="ＭＳ Ｐゴシック" charset="0"/>
              </a:rPr>
              <a:t>Marketspace</a:t>
            </a:r>
          </a:p>
          <a:p>
            <a:pPr lvl="1" eaLnBrk="1" hangingPunct="1">
              <a:lnSpc>
                <a:spcPct val="90000"/>
              </a:lnSpc>
            </a:pPr>
            <a:r>
              <a:rPr lang="en-US" dirty="0">
                <a:ln>
                  <a:noFill/>
                </a:ln>
                <a:latin typeface="Rockwell" charset="0"/>
                <a:ea typeface="ＭＳ Ｐゴシック" charset="0"/>
              </a:rPr>
              <a:t>Electronic marketplaces unbound by time or space</a:t>
            </a:r>
          </a:p>
          <a:p>
            <a:pPr eaLnBrk="1" hangingPunct="1">
              <a:lnSpc>
                <a:spcPct val="90000"/>
              </a:lnSpc>
            </a:pPr>
            <a:r>
              <a:rPr lang="en-US" dirty="0">
                <a:ln>
                  <a:noFill/>
                </a:ln>
                <a:latin typeface="Rockwell" charset="0"/>
                <a:ea typeface="ＭＳ Ｐゴシック" charset="0"/>
                <a:cs typeface="ＭＳ Ｐゴシック" charset="0"/>
              </a:rPr>
              <a:t>Metamarket</a:t>
            </a:r>
          </a:p>
          <a:p>
            <a:pPr lvl="1" eaLnBrk="1" hangingPunct="1">
              <a:lnSpc>
                <a:spcPct val="90000"/>
              </a:lnSpc>
            </a:pPr>
            <a:r>
              <a:rPr lang="en-US" dirty="0">
                <a:ln>
                  <a:noFill/>
                </a:ln>
                <a:latin typeface="Rockwell" charset="0"/>
                <a:ea typeface="ＭＳ Ｐゴシック" charset="0"/>
              </a:rPr>
              <a:t>A cluster of closely related goods and services that center around a specific consumption activity</a:t>
            </a:r>
          </a:p>
          <a:p>
            <a:pPr eaLnBrk="1" hangingPunct="1">
              <a:lnSpc>
                <a:spcPct val="90000"/>
              </a:lnSpc>
            </a:pPr>
            <a:r>
              <a:rPr lang="en-US" dirty="0">
                <a:ln>
                  <a:noFill/>
                </a:ln>
                <a:latin typeface="Rockwell" charset="0"/>
                <a:ea typeface="ＭＳ Ｐゴシック" charset="0"/>
                <a:cs typeface="ＭＳ Ｐゴシック" charset="0"/>
              </a:rPr>
              <a:t>Metamediary</a:t>
            </a:r>
          </a:p>
          <a:p>
            <a:pPr lvl="1" eaLnBrk="1" hangingPunct="1">
              <a:lnSpc>
                <a:spcPct val="90000"/>
              </a:lnSpc>
            </a:pPr>
            <a:r>
              <a:rPr lang="en-US" dirty="0">
                <a:ln>
                  <a:noFill/>
                </a:ln>
                <a:latin typeface="Rockwell" charset="0"/>
                <a:ea typeface="ＭＳ Ｐゴシック" charset="0"/>
              </a:rPr>
              <a:t>Provides a single access point where buyers can locate and contact many different sellers in the metamarket</a:t>
            </a:r>
          </a:p>
        </p:txBody>
      </p:sp>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Basic Marketing Concepts:</a:t>
            </a:r>
            <a:br>
              <a:rPr lang="en-US" dirty="0">
                <a:ln>
                  <a:noFill/>
                </a:ln>
                <a:latin typeface="Rockwell" charset="0"/>
                <a:ea typeface="ＭＳ Ｐゴシック" charset="0"/>
                <a:cs typeface="ＭＳ Ｐゴシック" charset="0"/>
              </a:rPr>
            </a:br>
            <a:r>
              <a:rPr lang="en-US" dirty="0">
                <a:ln>
                  <a:noFill/>
                </a:ln>
                <a:latin typeface="Rockwell" charset="0"/>
                <a:ea typeface="ＭＳ Ｐゴシック" charset="0"/>
                <a:cs typeface="ＭＳ Ｐゴシック" charset="0"/>
              </a:rPr>
              <a:t>What is a Market?</a:t>
            </a:r>
          </a:p>
        </p:txBody>
      </p:sp>
      <p:sp>
        <p:nvSpPr>
          <p:cNvPr id="4" name="Slide Number Placeholder 3"/>
          <p:cNvSpPr>
            <a:spLocks noGrp="1"/>
          </p:cNvSpPr>
          <p:nvPr>
            <p:ph type="sldNum" sz="quarter" idx="11"/>
          </p:nvPr>
        </p:nvSpPr>
        <p:spPr/>
        <p:txBody>
          <a:bodyPr/>
          <a:lstStyle/>
          <a:p>
            <a:pPr>
              <a:defRPr/>
            </a:pPr>
            <a:fld id="{7CA3B053-DD34-B645-BCE5-0B617BE5BFE4}" type="slidenum">
              <a:rPr lang="en-US" smtClean="0"/>
              <a:pPr>
                <a:defRPr/>
              </a:pPr>
              <a:t>8</a:t>
            </a:fld>
            <a:endParaRPr lang="en-US" dirty="0"/>
          </a:p>
        </p:txBody>
      </p:sp>
    </p:spTree>
    <p:extLst>
      <p:ext uri="{BB962C8B-B14F-4D97-AF65-F5344CB8AC3E}">
        <p14:creationId xmlns:p14="http://schemas.microsoft.com/office/powerpoint/2010/main" val="51527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dirty="0">
                <a:ln>
                  <a:noFill/>
                </a:ln>
                <a:latin typeface="Rockwell" charset="0"/>
                <a:ea typeface="ＭＳ Ｐゴシック" charset="0"/>
                <a:cs typeface="ＭＳ Ｐゴシック" charset="0"/>
              </a:rPr>
              <a:t>Common Metamarkets and Participants (Exhibit 1.3)</a:t>
            </a:r>
          </a:p>
        </p:txBody>
      </p:sp>
      <p:sp>
        <p:nvSpPr>
          <p:cNvPr id="5" name="Slide Number Placeholder 4"/>
          <p:cNvSpPr>
            <a:spLocks noGrp="1"/>
          </p:cNvSpPr>
          <p:nvPr>
            <p:ph type="sldNum" sz="quarter" idx="11"/>
          </p:nvPr>
        </p:nvSpPr>
        <p:spPr/>
        <p:txBody>
          <a:bodyPr/>
          <a:lstStyle/>
          <a:p>
            <a:pPr>
              <a:defRPr/>
            </a:pPr>
            <a:fld id="{7CA3B053-DD34-B645-BCE5-0B617BE5BFE4}" type="slidenum">
              <a:rPr lang="en-US" smtClean="0"/>
              <a:pPr>
                <a:defRPr/>
              </a:pPr>
              <a:t>9</a:t>
            </a:fld>
            <a:endParaRPr lang="en-US" dirty="0"/>
          </a:p>
        </p:txBody>
      </p:sp>
      <p:pic>
        <p:nvPicPr>
          <p:cNvPr id="3074" name="Picture 2"/>
          <p:cNvPicPr>
            <a:picLocks noChangeAspect="1" noChangeArrowheads="1"/>
          </p:cNvPicPr>
          <p:nvPr/>
        </p:nvPicPr>
        <p:blipFill>
          <a:blip r:embed="rId2"/>
          <a:srcRect/>
          <a:stretch>
            <a:fillRect/>
          </a:stretch>
        </p:blipFill>
        <p:spPr bwMode="auto">
          <a:xfrm>
            <a:off x="1302808" y="1775690"/>
            <a:ext cx="7432500" cy="4366491"/>
          </a:xfrm>
          <a:prstGeom prst="rect">
            <a:avLst/>
          </a:prstGeom>
          <a:noFill/>
          <a:ln w="9525">
            <a:noFill/>
            <a:miter lim="800000"/>
            <a:headEnd/>
            <a:tailEnd/>
          </a:ln>
          <a:effectLst/>
        </p:spPr>
      </p:pic>
    </p:spTree>
    <p:extLst>
      <p:ext uri="{BB962C8B-B14F-4D97-AF65-F5344CB8AC3E}">
        <p14:creationId xmlns:p14="http://schemas.microsoft.com/office/powerpoint/2010/main" val="1002329051"/>
      </p:ext>
    </p:extLst>
  </p:cSld>
  <p:clrMapOvr>
    <a:masterClrMapping/>
  </p:clrMapOvr>
</p:sld>
</file>

<file path=ppt/theme/theme1.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840</TotalTime>
  <Words>917</Words>
  <Application>Microsoft Office PowerPoint</Application>
  <PresentationFormat>On-screen Show (4:3)</PresentationFormat>
  <Paragraphs>133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Franklin Gothic Book</vt:lpstr>
      <vt:lpstr>Rockwell</vt:lpstr>
      <vt:lpstr>Wingdings</vt:lpstr>
      <vt:lpstr>Cengage</vt:lpstr>
      <vt:lpstr>Marketing in Today’s Economy</vt:lpstr>
      <vt:lpstr>Introduction</vt:lpstr>
      <vt:lpstr>The Challenges and Opportunities of Marketing in Today’s Economy</vt:lpstr>
      <vt:lpstr>Change in Daily Media Usage by U.S. Adults, 2008-2011 (Exhibit 1.1)</vt:lpstr>
      <vt:lpstr>The Children’s Online Privacy Protection Act (Exhibit 1.2)</vt:lpstr>
      <vt:lpstr>PowerPoint Presentation</vt:lpstr>
      <vt:lpstr>Basic Marketing Concepts: Marketing Defined</vt:lpstr>
      <vt:lpstr>Basic Marketing Concepts: What is a Market?</vt:lpstr>
      <vt:lpstr>Common Metamarkets and Participants (Exhibit 1.3)</vt:lpstr>
      <vt:lpstr>Basic Marketing Concepts: What Is Exchange?</vt:lpstr>
      <vt:lpstr>Basic Marketing Concepts: What Is a Product?</vt:lpstr>
      <vt:lpstr>Basic Marketing Concepts: Utility</vt:lpstr>
      <vt:lpstr>Major Marketing Activities and Decisions</vt:lpstr>
      <vt:lpstr>PowerPoint Presentation</vt:lpstr>
      <vt:lpstr>Major Marketing Activities and Decisions (continued)</vt:lpstr>
      <vt:lpstr>Major Marketing Activities and Decisions (continued)</vt:lpstr>
      <vt:lpstr>Transactional and Relationship Marketing (Exhibit 1.4)</vt:lpstr>
      <vt:lpstr>The Challenges of Marketing Strategy</vt:lpstr>
      <vt:lpstr>PowerPoint Presentation</vt:lpstr>
      <vt:lpstr>American Customer Satisfaction Index (Exhibit 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Hartline</dc:creator>
  <cp:lastModifiedBy>mohammad -</cp:lastModifiedBy>
  <cp:revision>111</cp:revision>
  <dcterms:created xsi:type="dcterms:W3CDTF">2010-03-09T18:52:43Z</dcterms:created>
  <dcterms:modified xsi:type="dcterms:W3CDTF">2020-02-05T19:41:29Z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83952724</vt:i4>
  </property>
  <property fmtid="{D5CDD505-2E9C-101B-9397-08002B2CF9AE}" pid="3" name="_NewReviewCycle">
    <vt:lpwstr/>
  </property>
  <property fmtid="{D5CDD505-2E9C-101B-9397-08002B2CF9AE}" pid="4" name="_EmailSubject">
    <vt:lpwstr>PowerPoint Template</vt:lpwstr>
  </property>
  <property fmtid="{D5CDD505-2E9C-101B-9397-08002B2CF9AE}" pid="5" name="_AuthorEmail">
    <vt:lpwstr>Sarah.Blasco@cengage.com</vt:lpwstr>
  </property>
  <property fmtid="{D5CDD505-2E9C-101B-9397-08002B2CF9AE}" pid="6" name="_AuthorEmailDisplayName">
    <vt:lpwstr>Blasco, Sarah</vt:lpwstr>
  </property>
</Properties>
</file>