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80" r:id="rId4"/>
    <p:sldId id="267" r:id="rId5"/>
    <p:sldId id="265" r:id="rId6"/>
    <p:sldId id="258" r:id="rId7"/>
    <p:sldId id="259" r:id="rId8"/>
    <p:sldId id="273" r:id="rId9"/>
    <p:sldId id="274" r:id="rId10"/>
    <p:sldId id="275" r:id="rId11"/>
    <p:sldId id="260" r:id="rId12"/>
    <p:sldId id="269" r:id="rId13"/>
    <p:sldId id="278" r:id="rId14"/>
    <p:sldId id="272" r:id="rId15"/>
    <p:sldId id="277" r:id="rId16"/>
    <p:sldId id="271" r:id="rId17"/>
    <p:sldId id="276"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032" autoAdjust="0"/>
  </p:normalViewPr>
  <p:slideViewPr>
    <p:cSldViewPr snapToGrid="0">
      <p:cViewPr varScale="1">
        <p:scale>
          <a:sx n="65" d="100"/>
          <a:sy n="65" d="100"/>
        </p:scale>
        <p:origin x="-684"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49ACE3-27B3-439F-ACD3-0C87A4C7D7FA}" type="doc">
      <dgm:prSet loTypeId="urn:microsoft.com/office/officeart/2005/8/layout/pyramid1" loCatId="pyramid" qsTypeId="urn:microsoft.com/office/officeart/2005/8/quickstyle/simple1" qsCatId="simple" csTypeId="urn:microsoft.com/office/officeart/2005/8/colors/colorful1" csCatId="colorful" phldr="1"/>
      <dgm:spPr/>
    </dgm:pt>
    <dgm:pt modelId="{C46C7A95-DC28-419F-A794-CD7960F27F33}">
      <dgm:prSet phldrT="[Text]" custT="1"/>
      <dgm:spPr/>
      <dgm:t>
        <a:bodyPr/>
        <a:lstStyle/>
        <a:p>
          <a:r>
            <a:rPr lang="en-US" sz="1800" b="1" dirty="0" smtClean="0">
              <a:latin typeface="Adobe Devanagari" panose="02040503050201020203" pitchFamily="18" charset="0"/>
              <a:cs typeface="Adobe Devanagari" panose="02040503050201020203" pitchFamily="18" charset="0"/>
            </a:rPr>
            <a:t>Systematic review</a:t>
          </a:r>
          <a:endParaRPr lang="en-US" sz="1800" b="1" dirty="0">
            <a:latin typeface="Adobe Devanagari" panose="02040503050201020203" pitchFamily="18" charset="0"/>
            <a:cs typeface="Adobe Devanagari" panose="02040503050201020203" pitchFamily="18" charset="0"/>
          </a:endParaRPr>
        </a:p>
      </dgm:t>
    </dgm:pt>
    <dgm:pt modelId="{A1042A23-A365-4072-8C91-00C24C8A6A07}" type="parTrans" cxnId="{0A6C3344-DB44-4809-9A96-5CFB8A092E88}">
      <dgm:prSet/>
      <dgm:spPr/>
      <dgm:t>
        <a:bodyPr/>
        <a:lstStyle/>
        <a:p>
          <a:endParaRPr lang="en-US"/>
        </a:p>
      </dgm:t>
    </dgm:pt>
    <dgm:pt modelId="{A3757455-6451-4DE1-AD02-E01ED77E724B}" type="sibTrans" cxnId="{0A6C3344-DB44-4809-9A96-5CFB8A092E88}">
      <dgm:prSet/>
      <dgm:spPr/>
      <dgm:t>
        <a:bodyPr/>
        <a:lstStyle/>
        <a:p>
          <a:endParaRPr lang="en-US"/>
        </a:p>
      </dgm:t>
    </dgm:pt>
    <dgm:pt modelId="{80D81FBD-3B71-46BB-83CD-552C1F9621DC}">
      <dgm:prSet phldrT="[Text]" custT="1"/>
      <dgm:spPr/>
      <dgm:t>
        <a:bodyPr/>
        <a:lstStyle/>
        <a:p>
          <a:r>
            <a:rPr lang="en-US" sz="2400" dirty="0" smtClean="0">
              <a:latin typeface="Adobe Devanagari" panose="02040503050201020203" pitchFamily="18" charset="0"/>
              <a:cs typeface="Adobe Devanagari" panose="02040503050201020203" pitchFamily="18" charset="0"/>
            </a:rPr>
            <a:t>Single prospective/cohort study</a:t>
          </a:r>
          <a:endParaRPr lang="en-US" sz="2400" dirty="0">
            <a:latin typeface="Adobe Devanagari" panose="02040503050201020203" pitchFamily="18" charset="0"/>
            <a:cs typeface="Adobe Devanagari" panose="02040503050201020203" pitchFamily="18" charset="0"/>
          </a:endParaRPr>
        </a:p>
      </dgm:t>
    </dgm:pt>
    <dgm:pt modelId="{EC98A689-8014-4F73-A7E1-019003D5BEEC}" type="parTrans" cxnId="{DE1D411C-1FD4-421C-ADC4-B547E3FC937C}">
      <dgm:prSet/>
      <dgm:spPr/>
      <dgm:t>
        <a:bodyPr/>
        <a:lstStyle/>
        <a:p>
          <a:endParaRPr lang="en-US"/>
        </a:p>
      </dgm:t>
    </dgm:pt>
    <dgm:pt modelId="{F3A0FB27-E009-46FC-8DAE-D9D958600D9D}" type="sibTrans" cxnId="{DE1D411C-1FD4-421C-ADC4-B547E3FC937C}">
      <dgm:prSet/>
      <dgm:spPr/>
      <dgm:t>
        <a:bodyPr/>
        <a:lstStyle/>
        <a:p>
          <a:endParaRPr lang="en-US"/>
        </a:p>
      </dgm:t>
    </dgm:pt>
    <dgm:pt modelId="{CE19AD72-3892-4082-8334-35138E354949}">
      <dgm:prSet phldrT="[Text]" custT="1"/>
      <dgm:spPr/>
      <dgm:t>
        <a:bodyPr/>
        <a:lstStyle/>
        <a:p>
          <a:r>
            <a:rPr lang="en-US" sz="3000" dirty="0" smtClean="0">
              <a:latin typeface="Adobe Devanagari" panose="02040503050201020203" pitchFamily="18" charset="0"/>
              <a:cs typeface="Adobe Devanagari" panose="02040503050201020203" pitchFamily="18" charset="0"/>
            </a:rPr>
            <a:t>Expert Opinion, case report </a:t>
          </a:r>
          <a:endParaRPr lang="en-US" sz="3000" dirty="0">
            <a:latin typeface="Adobe Devanagari" panose="02040503050201020203" pitchFamily="18" charset="0"/>
            <a:cs typeface="Adobe Devanagari" panose="02040503050201020203" pitchFamily="18" charset="0"/>
          </a:endParaRPr>
        </a:p>
      </dgm:t>
    </dgm:pt>
    <dgm:pt modelId="{30AD0FBA-60FB-44AB-A4B5-F795B1E88A96}" type="parTrans" cxnId="{426CEC75-1D81-4AB4-BD27-D1CC53C5FB0B}">
      <dgm:prSet/>
      <dgm:spPr/>
      <dgm:t>
        <a:bodyPr/>
        <a:lstStyle/>
        <a:p>
          <a:endParaRPr lang="en-US"/>
        </a:p>
      </dgm:t>
    </dgm:pt>
    <dgm:pt modelId="{A0697D8E-7EBE-4466-A895-8E06831F74C4}" type="sibTrans" cxnId="{426CEC75-1D81-4AB4-BD27-D1CC53C5FB0B}">
      <dgm:prSet/>
      <dgm:spPr/>
      <dgm:t>
        <a:bodyPr/>
        <a:lstStyle/>
        <a:p>
          <a:endParaRPr lang="en-US"/>
        </a:p>
      </dgm:t>
    </dgm:pt>
    <dgm:pt modelId="{75DD7653-0E07-4F06-85E5-A2DAEAA60042}">
      <dgm:prSet custT="1"/>
      <dgm:spPr/>
      <dgm:t>
        <a:bodyPr/>
        <a:lstStyle/>
        <a:p>
          <a:r>
            <a:rPr lang="en-US" sz="2300" dirty="0" smtClean="0">
              <a:latin typeface="Adobe Devanagari" panose="02040503050201020203" pitchFamily="18" charset="0"/>
              <a:cs typeface="Adobe Devanagari" panose="02040503050201020203" pitchFamily="18" charset="0"/>
            </a:rPr>
            <a:t>Single RCT</a:t>
          </a:r>
          <a:endParaRPr lang="en-US" sz="2300" dirty="0">
            <a:latin typeface="Adobe Devanagari" panose="02040503050201020203" pitchFamily="18" charset="0"/>
            <a:cs typeface="Adobe Devanagari" panose="02040503050201020203" pitchFamily="18" charset="0"/>
          </a:endParaRPr>
        </a:p>
      </dgm:t>
    </dgm:pt>
    <dgm:pt modelId="{746FD9BE-72FD-405C-8F48-D922249330FF}" type="parTrans" cxnId="{A153DDCF-A8BF-4220-AF3B-8FA321D578FB}">
      <dgm:prSet/>
      <dgm:spPr/>
      <dgm:t>
        <a:bodyPr/>
        <a:lstStyle/>
        <a:p>
          <a:endParaRPr lang="en-US"/>
        </a:p>
      </dgm:t>
    </dgm:pt>
    <dgm:pt modelId="{B72C7E5D-9E10-4E53-88C5-C50EA0ED0E8B}" type="sibTrans" cxnId="{A153DDCF-A8BF-4220-AF3B-8FA321D578FB}">
      <dgm:prSet/>
      <dgm:spPr/>
      <dgm:t>
        <a:bodyPr/>
        <a:lstStyle/>
        <a:p>
          <a:endParaRPr lang="en-US"/>
        </a:p>
      </dgm:t>
    </dgm:pt>
    <dgm:pt modelId="{5872F5AB-0AC7-422B-A1C2-1201694475AD}">
      <dgm:prSet custT="1"/>
      <dgm:spPr/>
      <dgm:t>
        <a:bodyPr/>
        <a:lstStyle/>
        <a:p>
          <a:r>
            <a:rPr lang="en-US" sz="3000" dirty="0" smtClean="0">
              <a:latin typeface="Adobe Devanagari" panose="02040503050201020203" pitchFamily="18" charset="0"/>
              <a:cs typeface="Adobe Devanagari" panose="02040503050201020203" pitchFamily="18" charset="0"/>
            </a:rPr>
            <a:t>Single in-depth qualitative study</a:t>
          </a:r>
          <a:endParaRPr lang="en-US" sz="3000" dirty="0">
            <a:latin typeface="Adobe Devanagari" panose="02040503050201020203" pitchFamily="18" charset="0"/>
            <a:cs typeface="Adobe Devanagari" panose="02040503050201020203" pitchFamily="18" charset="0"/>
          </a:endParaRPr>
        </a:p>
      </dgm:t>
    </dgm:pt>
    <dgm:pt modelId="{DC887FD9-6F06-4A24-A53A-73E621E6799D}" type="parTrans" cxnId="{8329BB16-856E-4631-8C0E-992ED8C9059A}">
      <dgm:prSet/>
      <dgm:spPr/>
      <dgm:t>
        <a:bodyPr/>
        <a:lstStyle/>
        <a:p>
          <a:endParaRPr lang="en-US"/>
        </a:p>
      </dgm:t>
    </dgm:pt>
    <dgm:pt modelId="{4C57FE83-79DA-419C-B45C-5D42ADF321DF}" type="sibTrans" cxnId="{8329BB16-856E-4631-8C0E-992ED8C9059A}">
      <dgm:prSet/>
      <dgm:spPr/>
      <dgm:t>
        <a:bodyPr/>
        <a:lstStyle/>
        <a:p>
          <a:endParaRPr lang="en-US"/>
        </a:p>
      </dgm:t>
    </dgm:pt>
    <dgm:pt modelId="{8EF2E086-06D1-467C-8038-6CF0BF281017}">
      <dgm:prSet custT="1"/>
      <dgm:spPr/>
      <dgm:t>
        <a:bodyPr/>
        <a:lstStyle/>
        <a:p>
          <a:r>
            <a:rPr lang="en-US" sz="3000" dirty="0" smtClean="0">
              <a:latin typeface="Adobe Devanagari" panose="02040503050201020203" pitchFamily="18" charset="0"/>
              <a:cs typeface="Adobe Devanagari" panose="02040503050201020203" pitchFamily="18" charset="0"/>
            </a:rPr>
            <a:t>Single case-control study</a:t>
          </a:r>
          <a:endParaRPr lang="en-US" sz="3000" dirty="0">
            <a:latin typeface="Adobe Devanagari" panose="02040503050201020203" pitchFamily="18" charset="0"/>
            <a:cs typeface="Adobe Devanagari" panose="02040503050201020203" pitchFamily="18" charset="0"/>
          </a:endParaRPr>
        </a:p>
      </dgm:t>
    </dgm:pt>
    <dgm:pt modelId="{8A96F274-7090-40EA-A123-6FC65E982EAB}" type="parTrans" cxnId="{5B12724C-650B-4046-8C00-7192C3A9C393}">
      <dgm:prSet/>
      <dgm:spPr/>
      <dgm:t>
        <a:bodyPr/>
        <a:lstStyle/>
        <a:p>
          <a:endParaRPr lang="en-US"/>
        </a:p>
      </dgm:t>
    </dgm:pt>
    <dgm:pt modelId="{0FA0FEA6-B0F6-4AFD-8B89-274EC32C6E05}" type="sibTrans" cxnId="{5B12724C-650B-4046-8C00-7192C3A9C393}">
      <dgm:prSet/>
      <dgm:spPr/>
      <dgm:t>
        <a:bodyPr/>
        <a:lstStyle/>
        <a:p>
          <a:endParaRPr lang="en-US"/>
        </a:p>
      </dgm:t>
    </dgm:pt>
    <dgm:pt modelId="{D9BCE1B0-F13B-46DD-8B89-011C5E1241E0}">
      <dgm:prSet custT="1"/>
      <dgm:spPr/>
      <dgm:t>
        <a:bodyPr/>
        <a:lstStyle/>
        <a:p>
          <a:r>
            <a:rPr lang="en-US" sz="3000" dirty="0" smtClean="0">
              <a:latin typeface="Adobe Devanagari" panose="02040503050201020203" pitchFamily="18" charset="0"/>
              <a:cs typeface="Adobe Devanagari" panose="02040503050201020203" pitchFamily="18" charset="0"/>
            </a:rPr>
            <a:t>Single cross sectional study</a:t>
          </a:r>
          <a:endParaRPr lang="en-US" sz="3000" dirty="0">
            <a:latin typeface="Adobe Devanagari" panose="02040503050201020203" pitchFamily="18" charset="0"/>
            <a:cs typeface="Adobe Devanagari" panose="02040503050201020203" pitchFamily="18" charset="0"/>
          </a:endParaRPr>
        </a:p>
      </dgm:t>
    </dgm:pt>
    <dgm:pt modelId="{9636CF10-3189-4A6A-B4A5-B992F58C1137}" type="parTrans" cxnId="{EF4EF25C-DC9A-49ED-B5D3-26ECB20D736A}">
      <dgm:prSet/>
      <dgm:spPr/>
      <dgm:t>
        <a:bodyPr/>
        <a:lstStyle/>
        <a:p>
          <a:endParaRPr lang="en-US"/>
        </a:p>
      </dgm:t>
    </dgm:pt>
    <dgm:pt modelId="{1029CD64-BFF1-4328-A694-379D8CDBE5FC}" type="sibTrans" cxnId="{EF4EF25C-DC9A-49ED-B5D3-26ECB20D736A}">
      <dgm:prSet/>
      <dgm:spPr/>
      <dgm:t>
        <a:bodyPr/>
        <a:lstStyle/>
        <a:p>
          <a:endParaRPr lang="en-US"/>
        </a:p>
      </dgm:t>
    </dgm:pt>
    <dgm:pt modelId="{2949300F-BB12-4301-BBF8-E7B35F060856}">
      <dgm:prSet custT="1"/>
      <dgm:spPr/>
      <dgm:t>
        <a:bodyPr/>
        <a:lstStyle/>
        <a:p>
          <a:r>
            <a:rPr lang="en-US" sz="2000" dirty="0" smtClean="0">
              <a:latin typeface="Adobe Devanagari" panose="02040503050201020203" pitchFamily="18" charset="0"/>
              <a:cs typeface="Adobe Devanagari" panose="02040503050201020203" pitchFamily="18" charset="0"/>
            </a:rPr>
            <a:t>Single non-randomized trial (Quasi-experimental)</a:t>
          </a:r>
          <a:endParaRPr lang="en-US" sz="2000" dirty="0">
            <a:latin typeface="Adobe Devanagari" panose="02040503050201020203" pitchFamily="18" charset="0"/>
            <a:cs typeface="Adobe Devanagari" panose="02040503050201020203" pitchFamily="18" charset="0"/>
          </a:endParaRPr>
        </a:p>
      </dgm:t>
    </dgm:pt>
    <dgm:pt modelId="{7228C734-4F18-447A-84FE-3D883AA0ED70}" type="parTrans" cxnId="{797BFE10-049A-4049-9F10-BE62C87EFB30}">
      <dgm:prSet/>
      <dgm:spPr/>
      <dgm:t>
        <a:bodyPr/>
        <a:lstStyle/>
        <a:p>
          <a:endParaRPr lang="en-US"/>
        </a:p>
      </dgm:t>
    </dgm:pt>
    <dgm:pt modelId="{A413E42A-8313-4AA7-A1D5-4DE40DD68D89}" type="sibTrans" cxnId="{797BFE10-049A-4049-9F10-BE62C87EFB30}">
      <dgm:prSet/>
      <dgm:spPr/>
      <dgm:t>
        <a:bodyPr/>
        <a:lstStyle/>
        <a:p>
          <a:endParaRPr lang="en-US"/>
        </a:p>
      </dgm:t>
    </dgm:pt>
    <dgm:pt modelId="{567BE0B6-0162-494E-8E81-61CB83908F91}" type="pres">
      <dgm:prSet presAssocID="{B449ACE3-27B3-439F-ACD3-0C87A4C7D7FA}" presName="Name0" presStyleCnt="0">
        <dgm:presLayoutVars>
          <dgm:dir/>
          <dgm:animLvl val="lvl"/>
          <dgm:resizeHandles val="exact"/>
        </dgm:presLayoutVars>
      </dgm:prSet>
      <dgm:spPr/>
    </dgm:pt>
    <dgm:pt modelId="{24A36F6B-C376-4536-9D81-8F18686745A2}" type="pres">
      <dgm:prSet presAssocID="{C46C7A95-DC28-419F-A794-CD7960F27F33}" presName="Name8" presStyleCnt="0"/>
      <dgm:spPr/>
    </dgm:pt>
    <dgm:pt modelId="{977AD134-0EAA-4245-974D-515EA82A78C2}" type="pres">
      <dgm:prSet presAssocID="{C46C7A95-DC28-419F-A794-CD7960F27F33}" presName="level" presStyleLbl="node1" presStyleIdx="0" presStyleCnt="8" custScaleX="122605" custLinFactNeighborY="15496">
        <dgm:presLayoutVars>
          <dgm:chMax val="1"/>
          <dgm:bulletEnabled val="1"/>
        </dgm:presLayoutVars>
      </dgm:prSet>
      <dgm:spPr/>
      <dgm:t>
        <a:bodyPr/>
        <a:lstStyle/>
        <a:p>
          <a:endParaRPr lang="en-US"/>
        </a:p>
      </dgm:t>
    </dgm:pt>
    <dgm:pt modelId="{7A6A131A-8122-4637-90B9-81187CD2958A}" type="pres">
      <dgm:prSet presAssocID="{C46C7A95-DC28-419F-A794-CD7960F27F33}" presName="levelTx" presStyleLbl="revTx" presStyleIdx="0" presStyleCnt="0">
        <dgm:presLayoutVars>
          <dgm:chMax val="1"/>
          <dgm:bulletEnabled val="1"/>
        </dgm:presLayoutVars>
      </dgm:prSet>
      <dgm:spPr/>
      <dgm:t>
        <a:bodyPr/>
        <a:lstStyle/>
        <a:p>
          <a:endParaRPr lang="en-US"/>
        </a:p>
      </dgm:t>
    </dgm:pt>
    <dgm:pt modelId="{52BC85D1-B6E1-4F96-ADC7-1485AD214ABA}" type="pres">
      <dgm:prSet presAssocID="{75DD7653-0E07-4F06-85E5-A2DAEAA60042}" presName="Name8" presStyleCnt="0"/>
      <dgm:spPr/>
    </dgm:pt>
    <dgm:pt modelId="{9F28655E-77D7-487E-B280-444CE8D23C63}" type="pres">
      <dgm:prSet presAssocID="{75DD7653-0E07-4F06-85E5-A2DAEAA60042}" presName="level" presStyleLbl="node1" presStyleIdx="1" presStyleCnt="8">
        <dgm:presLayoutVars>
          <dgm:chMax val="1"/>
          <dgm:bulletEnabled val="1"/>
        </dgm:presLayoutVars>
      </dgm:prSet>
      <dgm:spPr/>
      <dgm:t>
        <a:bodyPr/>
        <a:lstStyle/>
        <a:p>
          <a:endParaRPr lang="en-US"/>
        </a:p>
      </dgm:t>
    </dgm:pt>
    <dgm:pt modelId="{42C8738A-4668-4313-9058-D988BCFB77CE}" type="pres">
      <dgm:prSet presAssocID="{75DD7653-0E07-4F06-85E5-A2DAEAA60042}" presName="levelTx" presStyleLbl="revTx" presStyleIdx="0" presStyleCnt="0">
        <dgm:presLayoutVars>
          <dgm:chMax val="1"/>
          <dgm:bulletEnabled val="1"/>
        </dgm:presLayoutVars>
      </dgm:prSet>
      <dgm:spPr/>
      <dgm:t>
        <a:bodyPr/>
        <a:lstStyle/>
        <a:p>
          <a:endParaRPr lang="en-US"/>
        </a:p>
      </dgm:t>
    </dgm:pt>
    <dgm:pt modelId="{3A68258A-1640-4054-8222-B62B45B1D9B0}" type="pres">
      <dgm:prSet presAssocID="{2949300F-BB12-4301-BBF8-E7B35F060856}" presName="Name8" presStyleCnt="0"/>
      <dgm:spPr/>
    </dgm:pt>
    <dgm:pt modelId="{68074C7E-BA29-4964-BA54-0BDB5FD799F6}" type="pres">
      <dgm:prSet presAssocID="{2949300F-BB12-4301-BBF8-E7B35F060856}" presName="level" presStyleLbl="node1" presStyleIdx="2" presStyleCnt="8">
        <dgm:presLayoutVars>
          <dgm:chMax val="1"/>
          <dgm:bulletEnabled val="1"/>
        </dgm:presLayoutVars>
      </dgm:prSet>
      <dgm:spPr/>
      <dgm:t>
        <a:bodyPr/>
        <a:lstStyle/>
        <a:p>
          <a:endParaRPr lang="en-US"/>
        </a:p>
      </dgm:t>
    </dgm:pt>
    <dgm:pt modelId="{331E0E51-CEEE-4385-8BDB-8320591A9012}" type="pres">
      <dgm:prSet presAssocID="{2949300F-BB12-4301-BBF8-E7B35F060856}" presName="levelTx" presStyleLbl="revTx" presStyleIdx="0" presStyleCnt="0">
        <dgm:presLayoutVars>
          <dgm:chMax val="1"/>
          <dgm:bulletEnabled val="1"/>
        </dgm:presLayoutVars>
      </dgm:prSet>
      <dgm:spPr/>
      <dgm:t>
        <a:bodyPr/>
        <a:lstStyle/>
        <a:p>
          <a:endParaRPr lang="en-US"/>
        </a:p>
      </dgm:t>
    </dgm:pt>
    <dgm:pt modelId="{80A1E1B1-DA74-4FC3-840D-3F4496C5D0A2}" type="pres">
      <dgm:prSet presAssocID="{80D81FBD-3B71-46BB-83CD-552C1F9621DC}" presName="Name8" presStyleCnt="0"/>
      <dgm:spPr/>
    </dgm:pt>
    <dgm:pt modelId="{3EAF26BA-7D48-4787-B2F8-ABD9EBEBB3FB}" type="pres">
      <dgm:prSet presAssocID="{80D81FBD-3B71-46BB-83CD-552C1F9621DC}" presName="level" presStyleLbl="node1" presStyleIdx="3" presStyleCnt="8">
        <dgm:presLayoutVars>
          <dgm:chMax val="1"/>
          <dgm:bulletEnabled val="1"/>
        </dgm:presLayoutVars>
      </dgm:prSet>
      <dgm:spPr/>
      <dgm:t>
        <a:bodyPr/>
        <a:lstStyle/>
        <a:p>
          <a:endParaRPr lang="en-US"/>
        </a:p>
      </dgm:t>
    </dgm:pt>
    <dgm:pt modelId="{4BA18327-97AC-4C19-8EC4-EA5B85A238B3}" type="pres">
      <dgm:prSet presAssocID="{80D81FBD-3B71-46BB-83CD-552C1F9621DC}" presName="levelTx" presStyleLbl="revTx" presStyleIdx="0" presStyleCnt="0">
        <dgm:presLayoutVars>
          <dgm:chMax val="1"/>
          <dgm:bulletEnabled val="1"/>
        </dgm:presLayoutVars>
      </dgm:prSet>
      <dgm:spPr/>
      <dgm:t>
        <a:bodyPr/>
        <a:lstStyle/>
        <a:p>
          <a:endParaRPr lang="en-US"/>
        </a:p>
      </dgm:t>
    </dgm:pt>
    <dgm:pt modelId="{CFB8E129-42AC-42F0-B2BB-05A689EED911}" type="pres">
      <dgm:prSet presAssocID="{8EF2E086-06D1-467C-8038-6CF0BF281017}" presName="Name8" presStyleCnt="0"/>
      <dgm:spPr/>
    </dgm:pt>
    <dgm:pt modelId="{14330BFC-218E-460E-8BCE-624A061A1B2C}" type="pres">
      <dgm:prSet presAssocID="{8EF2E086-06D1-467C-8038-6CF0BF281017}" presName="level" presStyleLbl="node1" presStyleIdx="4" presStyleCnt="8">
        <dgm:presLayoutVars>
          <dgm:chMax val="1"/>
          <dgm:bulletEnabled val="1"/>
        </dgm:presLayoutVars>
      </dgm:prSet>
      <dgm:spPr/>
      <dgm:t>
        <a:bodyPr/>
        <a:lstStyle/>
        <a:p>
          <a:endParaRPr lang="en-US"/>
        </a:p>
      </dgm:t>
    </dgm:pt>
    <dgm:pt modelId="{CF4234AB-21AB-45E4-83B9-4E29778DB8FF}" type="pres">
      <dgm:prSet presAssocID="{8EF2E086-06D1-467C-8038-6CF0BF281017}" presName="levelTx" presStyleLbl="revTx" presStyleIdx="0" presStyleCnt="0">
        <dgm:presLayoutVars>
          <dgm:chMax val="1"/>
          <dgm:bulletEnabled val="1"/>
        </dgm:presLayoutVars>
      </dgm:prSet>
      <dgm:spPr/>
      <dgm:t>
        <a:bodyPr/>
        <a:lstStyle/>
        <a:p>
          <a:endParaRPr lang="en-US"/>
        </a:p>
      </dgm:t>
    </dgm:pt>
    <dgm:pt modelId="{7EB4BABE-1813-46B2-9259-3C27B930A936}" type="pres">
      <dgm:prSet presAssocID="{D9BCE1B0-F13B-46DD-8B89-011C5E1241E0}" presName="Name8" presStyleCnt="0"/>
      <dgm:spPr/>
    </dgm:pt>
    <dgm:pt modelId="{482D3456-E2FE-4FF8-BEE1-892EBE812D20}" type="pres">
      <dgm:prSet presAssocID="{D9BCE1B0-F13B-46DD-8B89-011C5E1241E0}" presName="level" presStyleLbl="node1" presStyleIdx="5" presStyleCnt="8">
        <dgm:presLayoutVars>
          <dgm:chMax val="1"/>
          <dgm:bulletEnabled val="1"/>
        </dgm:presLayoutVars>
      </dgm:prSet>
      <dgm:spPr/>
      <dgm:t>
        <a:bodyPr/>
        <a:lstStyle/>
        <a:p>
          <a:endParaRPr lang="en-US"/>
        </a:p>
      </dgm:t>
    </dgm:pt>
    <dgm:pt modelId="{AC71CE83-E7AC-46B9-A71F-2B46F4AEB341}" type="pres">
      <dgm:prSet presAssocID="{D9BCE1B0-F13B-46DD-8B89-011C5E1241E0}" presName="levelTx" presStyleLbl="revTx" presStyleIdx="0" presStyleCnt="0">
        <dgm:presLayoutVars>
          <dgm:chMax val="1"/>
          <dgm:bulletEnabled val="1"/>
        </dgm:presLayoutVars>
      </dgm:prSet>
      <dgm:spPr/>
      <dgm:t>
        <a:bodyPr/>
        <a:lstStyle/>
        <a:p>
          <a:endParaRPr lang="en-US"/>
        </a:p>
      </dgm:t>
    </dgm:pt>
    <dgm:pt modelId="{9108C8A2-0B1F-41D7-8CD2-F69EB9CA2A07}" type="pres">
      <dgm:prSet presAssocID="{5872F5AB-0AC7-422B-A1C2-1201694475AD}" presName="Name8" presStyleCnt="0"/>
      <dgm:spPr/>
    </dgm:pt>
    <dgm:pt modelId="{B14E7686-1F56-47D4-B8B6-80A13D64674C}" type="pres">
      <dgm:prSet presAssocID="{5872F5AB-0AC7-422B-A1C2-1201694475AD}" presName="level" presStyleLbl="node1" presStyleIdx="6" presStyleCnt="8" custLinFactNeighborX="-655" custLinFactNeighborY="-3874">
        <dgm:presLayoutVars>
          <dgm:chMax val="1"/>
          <dgm:bulletEnabled val="1"/>
        </dgm:presLayoutVars>
      </dgm:prSet>
      <dgm:spPr/>
      <dgm:t>
        <a:bodyPr/>
        <a:lstStyle/>
        <a:p>
          <a:endParaRPr lang="en-US"/>
        </a:p>
      </dgm:t>
    </dgm:pt>
    <dgm:pt modelId="{170A8B0C-640B-4EC3-A6FE-6C1C26DFD5DD}" type="pres">
      <dgm:prSet presAssocID="{5872F5AB-0AC7-422B-A1C2-1201694475AD}" presName="levelTx" presStyleLbl="revTx" presStyleIdx="0" presStyleCnt="0">
        <dgm:presLayoutVars>
          <dgm:chMax val="1"/>
          <dgm:bulletEnabled val="1"/>
        </dgm:presLayoutVars>
      </dgm:prSet>
      <dgm:spPr/>
      <dgm:t>
        <a:bodyPr/>
        <a:lstStyle/>
        <a:p>
          <a:endParaRPr lang="en-US"/>
        </a:p>
      </dgm:t>
    </dgm:pt>
    <dgm:pt modelId="{4EC4213C-F6FB-40C7-A0C7-69572DD0AF09}" type="pres">
      <dgm:prSet presAssocID="{CE19AD72-3892-4082-8334-35138E354949}" presName="Name8" presStyleCnt="0"/>
      <dgm:spPr/>
    </dgm:pt>
    <dgm:pt modelId="{C29F7FA8-2D8E-4806-AEE0-4952EF709162}" type="pres">
      <dgm:prSet presAssocID="{CE19AD72-3892-4082-8334-35138E354949}" presName="level" presStyleLbl="node1" presStyleIdx="7" presStyleCnt="8">
        <dgm:presLayoutVars>
          <dgm:chMax val="1"/>
          <dgm:bulletEnabled val="1"/>
        </dgm:presLayoutVars>
      </dgm:prSet>
      <dgm:spPr/>
      <dgm:t>
        <a:bodyPr/>
        <a:lstStyle/>
        <a:p>
          <a:endParaRPr lang="en-US"/>
        </a:p>
      </dgm:t>
    </dgm:pt>
    <dgm:pt modelId="{59061CAA-71FC-4BFB-9299-20B9B2F9FE1F}" type="pres">
      <dgm:prSet presAssocID="{CE19AD72-3892-4082-8334-35138E354949}" presName="levelTx" presStyleLbl="revTx" presStyleIdx="0" presStyleCnt="0">
        <dgm:presLayoutVars>
          <dgm:chMax val="1"/>
          <dgm:bulletEnabled val="1"/>
        </dgm:presLayoutVars>
      </dgm:prSet>
      <dgm:spPr/>
      <dgm:t>
        <a:bodyPr/>
        <a:lstStyle/>
        <a:p>
          <a:endParaRPr lang="en-US"/>
        </a:p>
      </dgm:t>
    </dgm:pt>
  </dgm:ptLst>
  <dgm:cxnLst>
    <dgm:cxn modelId="{426CEC75-1D81-4AB4-BD27-D1CC53C5FB0B}" srcId="{B449ACE3-27B3-439F-ACD3-0C87A4C7D7FA}" destId="{CE19AD72-3892-4082-8334-35138E354949}" srcOrd="7" destOrd="0" parTransId="{30AD0FBA-60FB-44AB-A4B5-F795B1E88A96}" sibTransId="{A0697D8E-7EBE-4466-A895-8E06831F74C4}"/>
    <dgm:cxn modelId="{797BFE10-049A-4049-9F10-BE62C87EFB30}" srcId="{B449ACE3-27B3-439F-ACD3-0C87A4C7D7FA}" destId="{2949300F-BB12-4301-BBF8-E7B35F060856}" srcOrd="2" destOrd="0" parTransId="{7228C734-4F18-447A-84FE-3D883AA0ED70}" sibTransId="{A413E42A-8313-4AA7-A1D5-4DE40DD68D89}"/>
    <dgm:cxn modelId="{3A439B91-6FCE-4477-8D77-3E9097B41684}" type="presOf" srcId="{8EF2E086-06D1-467C-8038-6CF0BF281017}" destId="{14330BFC-218E-460E-8BCE-624A061A1B2C}" srcOrd="0" destOrd="0" presId="urn:microsoft.com/office/officeart/2005/8/layout/pyramid1"/>
    <dgm:cxn modelId="{BE4E5818-4C6F-4762-AFF4-5357BDCEF36F}" type="presOf" srcId="{CE19AD72-3892-4082-8334-35138E354949}" destId="{59061CAA-71FC-4BFB-9299-20B9B2F9FE1F}" srcOrd="1" destOrd="0" presId="urn:microsoft.com/office/officeart/2005/8/layout/pyramid1"/>
    <dgm:cxn modelId="{5B12724C-650B-4046-8C00-7192C3A9C393}" srcId="{B449ACE3-27B3-439F-ACD3-0C87A4C7D7FA}" destId="{8EF2E086-06D1-467C-8038-6CF0BF281017}" srcOrd="4" destOrd="0" parTransId="{8A96F274-7090-40EA-A123-6FC65E982EAB}" sibTransId="{0FA0FEA6-B0F6-4AFD-8B89-274EC32C6E05}"/>
    <dgm:cxn modelId="{8ED46051-7260-4B57-A682-C4056A71BB36}" type="presOf" srcId="{80D81FBD-3B71-46BB-83CD-552C1F9621DC}" destId="{4BA18327-97AC-4C19-8EC4-EA5B85A238B3}" srcOrd="1" destOrd="0" presId="urn:microsoft.com/office/officeart/2005/8/layout/pyramid1"/>
    <dgm:cxn modelId="{8329BB16-856E-4631-8C0E-992ED8C9059A}" srcId="{B449ACE3-27B3-439F-ACD3-0C87A4C7D7FA}" destId="{5872F5AB-0AC7-422B-A1C2-1201694475AD}" srcOrd="6" destOrd="0" parTransId="{DC887FD9-6F06-4A24-A53A-73E621E6799D}" sibTransId="{4C57FE83-79DA-419C-B45C-5D42ADF321DF}"/>
    <dgm:cxn modelId="{DE1D411C-1FD4-421C-ADC4-B547E3FC937C}" srcId="{B449ACE3-27B3-439F-ACD3-0C87A4C7D7FA}" destId="{80D81FBD-3B71-46BB-83CD-552C1F9621DC}" srcOrd="3" destOrd="0" parTransId="{EC98A689-8014-4F73-A7E1-019003D5BEEC}" sibTransId="{F3A0FB27-E009-46FC-8DAE-D9D958600D9D}"/>
    <dgm:cxn modelId="{EF4EF25C-DC9A-49ED-B5D3-26ECB20D736A}" srcId="{B449ACE3-27B3-439F-ACD3-0C87A4C7D7FA}" destId="{D9BCE1B0-F13B-46DD-8B89-011C5E1241E0}" srcOrd="5" destOrd="0" parTransId="{9636CF10-3189-4A6A-B4A5-B992F58C1137}" sibTransId="{1029CD64-BFF1-4328-A694-379D8CDBE5FC}"/>
    <dgm:cxn modelId="{C5509086-1EB2-43A3-A7AC-2F0E18A1B0A2}" type="presOf" srcId="{80D81FBD-3B71-46BB-83CD-552C1F9621DC}" destId="{3EAF26BA-7D48-4787-B2F8-ABD9EBEBB3FB}" srcOrd="0" destOrd="0" presId="urn:microsoft.com/office/officeart/2005/8/layout/pyramid1"/>
    <dgm:cxn modelId="{16485EB0-C2A6-41AF-9236-D21AB19ED94D}" type="presOf" srcId="{75DD7653-0E07-4F06-85E5-A2DAEAA60042}" destId="{42C8738A-4668-4313-9058-D988BCFB77CE}" srcOrd="1" destOrd="0" presId="urn:microsoft.com/office/officeart/2005/8/layout/pyramid1"/>
    <dgm:cxn modelId="{0EA5B8B8-4E49-4F31-93BF-D5DCE76EBA38}" type="presOf" srcId="{D9BCE1B0-F13B-46DD-8B89-011C5E1241E0}" destId="{AC71CE83-E7AC-46B9-A71F-2B46F4AEB341}" srcOrd="1" destOrd="0" presId="urn:microsoft.com/office/officeart/2005/8/layout/pyramid1"/>
    <dgm:cxn modelId="{F347275D-11AC-4101-8D98-B926CF230702}" type="presOf" srcId="{D9BCE1B0-F13B-46DD-8B89-011C5E1241E0}" destId="{482D3456-E2FE-4FF8-BEE1-892EBE812D20}" srcOrd="0" destOrd="0" presId="urn:microsoft.com/office/officeart/2005/8/layout/pyramid1"/>
    <dgm:cxn modelId="{5A314095-15A8-49D3-AC9E-D00F0D151002}" type="presOf" srcId="{75DD7653-0E07-4F06-85E5-A2DAEAA60042}" destId="{9F28655E-77D7-487E-B280-444CE8D23C63}" srcOrd="0" destOrd="0" presId="urn:microsoft.com/office/officeart/2005/8/layout/pyramid1"/>
    <dgm:cxn modelId="{C5BEDAF6-253B-4C67-89D8-BA0AACFD1906}" type="presOf" srcId="{2949300F-BB12-4301-BBF8-E7B35F060856}" destId="{68074C7E-BA29-4964-BA54-0BDB5FD799F6}" srcOrd="0" destOrd="0" presId="urn:microsoft.com/office/officeart/2005/8/layout/pyramid1"/>
    <dgm:cxn modelId="{67D386A0-D77D-4ECC-83FA-426F696DA15D}" type="presOf" srcId="{5872F5AB-0AC7-422B-A1C2-1201694475AD}" destId="{170A8B0C-640B-4EC3-A6FE-6C1C26DFD5DD}" srcOrd="1" destOrd="0" presId="urn:microsoft.com/office/officeart/2005/8/layout/pyramid1"/>
    <dgm:cxn modelId="{6061F7F3-A408-4F98-A063-9C46D29A493A}" type="presOf" srcId="{2949300F-BB12-4301-BBF8-E7B35F060856}" destId="{331E0E51-CEEE-4385-8BDB-8320591A9012}" srcOrd="1" destOrd="0" presId="urn:microsoft.com/office/officeart/2005/8/layout/pyramid1"/>
    <dgm:cxn modelId="{0A6C3344-DB44-4809-9A96-5CFB8A092E88}" srcId="{B449ACE3-27B3-439F-ACD3-0C87A4C7D7FA}" destId="{C46C7A95-DC28-419F-A794-CD7960F27F33}" srcOrd="0" destOrd="0" parTransId="{A1042A23-A365-4072-8C91-00C24C8A6A07}" sibTransId="{A3757455-6451-4DE1-AD02-E01ED77E724B}"/>
    <dgm:cxn modelId="{E562D48D-6B37-4C1F-96C7-5B61BC8ADA8A}" type="presOf" srcId="{5872F5AB-0AC7-422B-A1C2-1201694475AD}" destId="{B14E7686-1F56-47D4-B8B6-80A13D64674C}" srcOrd="0" destOrd="0" presId="urn:microsoft.com/office/officeart/2005/8/layout/pyramid1"/>
    <dgm:cxn modelId="{2C4041FE-95AB-4469-804E-68A2437AD0E2}" type="presOf" srcId="{CE19AD72-3892-4082-8334-35138E354949}" destId="{C29F7FA8-2D8E-4806-AEE0-4952EF709162}" srcOrd="0" destOrd="0" presId="urn:microsoft.com/office/officeart/2005/8/layout/pyramid1"/>
    <dgm:cxn modelId="{2B5A274B-B9BC-48E2-9BB8-0DF000EB736D}" type="presOf" srcId="{8EF2E086-06D1-467C-8038-6CF0BF281017}" destId="{CF4234AB-21AB-45E4-83B9-4E29778DB8FF}" srcOrd="1" destOrd="0" presId="urn:microsoft.com/office/officeart/2005/8/layout/pyramid1"/>
    <dgm:cxn modelId="{75875165-2446-43A5-888D-F1E0135EC154}" type="presOf" srcId="{C46C7A95-DC28-419F-A794-CD7960F27F33}" destId="{977AD134-0EAA-4245-974D-515EA82A78C2}" srcOrd="0" destOrd="0" presId="urn:microsoft.com/office/officeart/2005/8/layout/pyramid1"/>
    <dgm:cxn modelId="{A153DDCF-A8BF-4220-AF3B-8FA321D578FB}" srcId="{B449ACE3-27B3-439F-ACD3-0C87A4C7D7FA}" destId="{75DD7653-0E07-4F06-85E5-A2DAEAA60042}" srcOrd="1" destOrd="0" parTransId="{746FD9BE-72FD-405C-8F48-D922249330FF}" sibTransId="{B72C7E5D-9E10-4E53-88C5-C50EA0ED0E8B}"/>
    <dgm:cxn modelId="{17CE8D44-554A-451F-A72C-61923D598424}" type="presOf" srcId="{C46C7A95-DC28-419F-A794-CD7960F27F33}" destId="{7A6A131A-8122-4637-90B9-81187CD2958A}" srcOrd="1" destOrd="0" presId="urn:microsoft.com/office/officeart/2005/8/layout/pyramid1"/>
    <dgm:cxn modelId="{504EEEDE-4A6F-4D5D-86F3-902411B9660B}" type="presOf" srcId="{B449ACE3-27B3-439F-ACD3-0C87A4C7D7FA}" destId="{567BE0B6-0162-494E-8E81-61CB83908F91}" srcOrd="0" destOrd="0" presId="urn:microsoft.com/office/officeart/2005/8/layout/pyramid1"/>
    <dgm:cxn modelId="{B4F6BA8A-AC6C-49F1-BFDC-A02515461F7A}" type="presParOf" srcId="{567BE0B6-0162-494E-8E81-61CB83908F91}" destId="{24A36F6B-C376-4536-9D81-8F18686745A2}" srcOrd="0" destOrd="0" presId="urn:microsoft.com/office/officeart/2005/8/layout/pyramid1"/>
    <dgm:cxn modelId="{A5174688-D9C2-40F7-A6F4-388592EF7817}" type="presParOf" srcId="{24A36F6B-C376-4536-9D81-8F18686745A2}" destId="{977AD134-0EAA-4245-974D-515EA82A78C2}" srcOrd="0" destOrd="0" presId="urn:microsoft.com/office/officeart/2005/8/layout/pyramid1"/>
    <dgm:cxn modelId="{C9B0C50F-730A-43C0-97E1-57C2FBF2FC58}" type="presParOf" srcId="{24A36F6B-C376-4536-9D81-8F18686745A2}" destId="{7A6A131A-8122-4637-90B9-81187CD2958A}" srcOrd="1" destOrd="0" presId="urn:microsoft.com/office/officeart/2005/8/layout/pyramid1"/>
    <dgm:cxn modelId="{53F6C1AD-A755-44B1-BE45-032BE9F8F9F8}" type="presParOf" srcId="{567BE0B6-0162-494E-8E81-61CB83908F91}" destId="{52BC85D1-B6E1-4F96-ADC7-1485AD214ABA}" srcOrd="1" destOrd="0" presId="urn:microsoft.com/office/officeart/2005/8/layout/pyramid1"/>
    <dgm:cxn modelId="{B03DC7A0-56EC-4DA8-804D-EBBB0E6D4448}" type="presParOf" srcId="{52BC85D1-B6E1-4F96-ADC7-1485AD214ABA}" destId="{9F28655E-77D7-487E-B280-444CE8D23C63}" srcOrd="0" destOrd="0" presId="urn:microsoft.com/office/officeart/2005/8/layout/pyramid1"/>
    <dgm:cxn modelId="{66436962-D40A-48A0-8EF5-1FADD9AE23FD}" type="presParOf" srcId="{52BC85D1-B6E1-4F96-ADC7-1485AD214ABA}" destId="{42C8738A-4668-4313-9058-D988BCFB77CE}" srcOrd="1" destOrd="0" presId="urn:microsoft.com/office/officeart/2005/8/layout/pyramid1"/>
    <dgm:cxn modelId="{AC917B99-B594-4BC7-AA2A-D20B7558A7DF}" type="presParOf" srcId="{567BE0B6-0162-494E-8E81-61CB83908F91}" destId="{3A68258A-1640-4054-8222-B62B45B1D9B0}" srcOrd="2" destOrd="0" presId="urn:microsoft.com/office/officeart/2005/8/layout/pyramid1"/>
    <dgm:cxn modelId="{F6430524-095E-43D1-AFF8-B80E7D21E010}" type="presParOf" srcId="{3A68258A-1640-4054-8222-B62B45B1D9B0}" destId="{68074C7E-BA29-4964-BA54-0BDB5FD799F6}" srcOrd="0" destOrd="0" presId="urn:microsoft.com/office/officeart/2005/8/layout/pyramid1"/>
    <dgm:cxn modelId="{272F6DEE-9733-438E-945D-C7D2376D99F8}" type="presParOf" srcId="{3A68258A-1640-4054-8222-B62B45B1D9B0}" destId="{331E0E51-CEEE-4385-8BDB-8320591A9012}" srcOrd="1" destOrd="0" presId="urn:microsoft.com/office/officeart/2005/8/layout/pyramid1"/>
    <dgm:cxn modelId="{4795299F-A951-487A-8D53-1582C2AF00B4}" type="presParOf" srcId="{567BE0B6-0162-494E-8E81-61CB83908F91}" destId="{80A1E1B1-DA74-4FC3-840D-3F4496C5D0A2}" srcOrd="3" destOrd="0" presId="urn:microsoft.com/office/officeart/2005/8/layout/pyramid1"/>
    <dgm:cxn modelId="{ABF65004-2F11-420E-AFEF-7D79B4BF765C}" type="presParOf" srcId="{80A1E1B1-DA74-4FC3-840D-3F4496C5D0A2}" destId="{3EAF26BA-7D48-4787-B2F8-ABD9EBEBB3FB}" srcOrd="0" destOrd="0" presId="urn:microsoft.com/office/officeart/2005/8/layout/pyramid1"/>
    <dgm:cxn modelId="{3A41CA3E-5A53-497B-BDD5-0FA8FA3EA240}" type="presParOf" srcId="{80A1E1B1-DA74-4FC3-840D-3F4496C5D0A2}" destId="{4BA18327-97AC-4C19-8EC4-EA5B85A238B3}" srcOrd="1" destOrd="0" presId="urn:microsoft.com/office/officeart/2005/8/layout/pyramid1"/>
    <dgm:cxn modelId="{A5687B71-8CF2-4EEA-AC71-E5B7D882DE1B}" type="presParOf" srcId="{567BE0B6-0162-494E-8E81-61CB83908F91}" destId="{CFB8E129-42AC-42F0-B2BB-05A689EED911}" srcOrd="4" destOrd="0" presId="urn:microsoft.com/office/officeart/2005/8/layout/pyramid1"/>
    <dgm:cxn modelId="{2A41CDB1-F7A9-4F7C-A1C7-C5062DC1C5C6}" type="presParOf" srcId="{CFB8E129-42AC-42F0-B2BB-05A689EED911}" destId="{14330BFC-218E-460E-8BCE-624A061A1B2C}" srcOrd="0" destOrd="0" presId="urn:microsoft.com/office/officeart/2005/8/layout/pyramid1"/>
    <dgm:cxn modelId="{48E9DFF7-C282-435D-8E6D-3A1C6597A1CD}" type="presParOf" srcId="{CFB8E129-42AC-42F0-B2BB-05A689EED911}" destId="{CF4234AB-21AB-45E4-83B9-4E29778DB8FF}" srcOrd="1" destOrd="0" presId="urn:microsoft.com/office/officeart/2005/8/layout/pyramid1"/>
    <dgm:cxn modelId="{A0A7746F-CFE4-4F67-A117-4DF040C1ACCC}" type="presParOf" srcId="{567BE0B6-0162-494E-8E81-61CB83908F91}" destId="{7EB4BABE-1813-46B2-9259-3C27B930A936}" srcOrd="5" destOrd="0" presId="urn:microsoft.com/office/officeart/2005/8/layout/pyramid1"/>
    <dgm:cxn modelId="{F9709BE0-9383-41DC-AD05-EF001D0CF215}" type="presParOf" srcId="{7EB4BABE-1813-46B2-9259-3C27B930A936}" destId="{482D3456-E2FE-4FF8-BEE1-892EBE812D20}" srcOrd="0" destOrd="0" presId="urn:microsoft.com/office/officeart/2005/8/layout/pyramid1"/>
    <dgm:cxn modelId="{9A7C802F-54AF-491A-86BB-F1934A14FEE9}" type="presParOf" srcId="{7EB4BABE-1813-46B2-9259-3C27B930A936}" destId="{AC71CE83-E7AC-46B9-A71F-2B46F4AEB341}" srcOrd="1" destOrd="0" presId="urn:microsoft.com/office/officeart/2005/8/layout/pyramid1"/>
    <dgm:cxn modelId="{96BB3F79-2212-4337-B665-DE8474081147}" type="presParOf" srcId="{567BE0B6-0162-494E-8E81-61CB83908F91}" destId="{9108C8A2-0B1F-41D7-8CD2-F69EB9CA2A07}" srcOrd="6" destOrd="0" presId="urn:microsoft.com/office/officeart/2005/8/layout/pyramid1"/>
    <dgm:cxn modelId="{6E8CF5B5-4932-46FD-A44A-37BAB8B73EB0}" type="presParOf" srcId="{9108C8A2-0B1F-41D7-8CD2-F69EB9CA2A07}" destId="{B14E7686-1F56-47D4-B8B6-80A13D64674C}" srcOrd="0" destOrd="0" presId="urn:microsoft.com/office/officeart/2005/8/layout/pyramid1"/>
    <dgm:cxn modelId="{2743631B-0598-4D69-AAAF-A912D2284825}" type="presParOf" srcId="{9108C8A2-0B1F-41D7-8CD2-F69EB9CA2A07}" destId="{170A8B0C-640B-4EC3-A6FE-6C1C26DFD5DD}" srcOrd="1" destOrd="0" presId="urn:microsoft.com/office/officeart/2005/8/layout/pyramid1"/>
    <dgm:cxn modelId="{76A94CBB-9F46-4528-B789-0EA4850AB611}" type="presParOf" srcId="{567BE0B6-0162-494E-8E81-61CB83908F91}" destId="{4EC4213C-F6FB-40C7-A0C7-69572DD0AF09}" srcOrd="7" destOrd="0" presId="urn:microsoft.com/office/officeart/2005/8/layout/pyramid1"/>
    <dgm:cxn modelId="{0F292688-2307-425D-9B61-6DFB152E6DD0}" type="presParOf" srcId="{4EC4213C-F6FB-40C7-A0C7-69572DD0AF09}" destId="{C29F7FA8-2D8E-4806-AEE0-4952EF709162}" srcOrd="0" destOrd="0" presId="urn:microsoft.com/office/officeart/2005/8/layout/pyramid1"/>
    <dgm:cxn modelId="{735A819E-453B-4C49-9504-4BE9C71A87F9}" type="presParOf" srcId="{4EC4213C-F6FB-40C7-A0C7-69572DD0AF09}" destId="{59061CAA-71FC-4BFB-9299-20B9B2F9FE1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AD134-0EAA-4245-974D-515EA82A78C2}">
      <dsp:nvSpPr>
        <dsp:cNvPr id="0" name=""/>
        <dsp:cNvSpPr/>
      </dsp:nvSpPr>
      <dsp:spPr>
        <a:xfrm>
          <a:off x="5212445" y="132839"/>
          <a:ext cx="1886851" cy="857250"/>
        </a:xfrm>
        <a:prstGeom prst="trapezoid">
          <a:avLst>
            <a:gd name="adj" fmla="val 89762"/>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dobe Devanagari" panose="02040503050201020203" pitchFamily="18" charset="0"/>
              <a:cs typeface="Adobe Devanagari" panose="02040503050201020203" pitchFamily="18" charset="0"/>
            </a:rPr>
            <a:t>Systematic review</a:t>
          </a:r>
          <a:endParaRPr lang="en-US" sz="1800" b="1" kern="1200" dirty="0">
            <a:latin typeface="Adobe Devanagari" panose="02040503050201020203" pitchFamily="18" charset="0"/>
            <a:cs typeface="Adobe Devanagari" panose="02040503050201020203" pitchFamily="18" charset="0"/>
          </a:endParaRPr>
        </a:p>
      </dsp:txBody>
      <dsp:txXfrm>
        <a:off x="5212445" y="132839"/>
        <a:ext cx="1886851" cy="857250"/>
      </dsp:txXfrm>
    </dsp:sp>
    <dsp:sp modelId="{9F28655E-77D7-487E-B280-444CE8D23C63}">
      <dsp:nvSpPr>
        <dsp:cNvPr id="0" name=""/>
        <dsp:cNvSpPr/>
      </dsp:nvSpPr>
      <dsp:spPr>
        <a:xfrm>
          <a:off x="4616903" y="857250"/>
          <a:ext cx="3077935" cy="857250"/>
        </a:xfrm>
        <a:prstGeom prst="trapezoid">
          <a:avLst>
            <a:gd name="adj" fmla="val 89762"/>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latin typeface="Adobe Devanagari" panose="02040503050201020203" pitchFamily="18" charset="0"/>
              <a:cs typeface="Adobe Devanagari" panose="02040503050201020203" pitchFamily="18" charset="0"/>
            </a:rPr>
            <a:t>Single RCT</a:t>
          </a:r>
          <a:endParaRPr lang="en-US" sz="2300" kern="1200" dirty="0">
            <a:latin typeface="Adobe Devanagari" panose="02040503050201020203" pitchFamily="18" charset="0"/>
            <a:cs typeface="Adobe Devanagari" panose="02040503050201020203" pitchFamily="18" charset="0"/>
          </a:endParaRPr>
        </a:p>
      </dsp:txBody>
      <dsp:txXfrm>
        <a:off x="5155541" y="857250"/>
        <a:ext cx="2000658" cy="857250"/>
      </dsp:txXfrm>
    </dsp:sp>
    <dsp:sp modelId="{68074C7E-BA29-4964-BA54-0BDB5FD799F6}">
      <dsp:nvSpPr>
        <dsp:cNvPr id="0" name=""/>
        <dsp:cNvSpPr/>
      </dsp:nvSpPr>
      <dsp:spPr>
        <a:xfrm>
          <a:off x="3847419" y="1714500"/>
          <a:ext cx="4616903" cy="857250"/>
        </a:xfrm>
        <a:prstGeom prst="trapezoid">
          <a:avLst>
            <a:gd name="adj" fmla="val 89762"/>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Adobe Devanagari" panose="02040503050201020203" pitchFamily="18" charset="0"/>
              <a:cs typeface="Adobe Devanagari" panose="02040503050201020203" pitchFamily="18" charset="0"/>
            </a:rPr>
            <a:t>Single non-randomized trial (Quasi-experimental)</a:t>
          </a:r>
          <a:endParaRPr lang="en-US" sz="2000" kern="1200" dirty="0">
            <a:latin typeface="Adobe Devanagari" panose="02040503050201020203" pitchFamily="18" charset="0"/>
            <a:cs typeface="Adobe Devanagari" panose="02040503050201020203" pitchFamily="18" charset="0"/>
          </a:endParaRPr>
        </a:p>
      </dsp:txBody>
      <dsp:txXfrm>
        <a:off x="4655377" y="1714500"/>
        <a:ext cx="3000987" cy="857250"/>
      </dsp:txXfrm>
    </dsp:sp>
    <dsp:sp modelId="{3EAF26BA-7D48-4787-B2F8-ABD9EBEBB3FB}">
      <dsp:nvSpPr>
        <dsp:cNvPr id="0" name=""/>
        <dsp:cNvSpPr/>
      </dsp:nvSpPr>
      <dsp:spPr>
        <a:xfrm>
          <a:off x="3077935" y="2571750"/>
          <a:ext cx="6155871" cy="857250"/>
        </a:xfrm>
        <a:prstGeom prst="trapezoid">
          <a:avLst>
            <a:gd name="adj" fmla="val 89762"/>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Adobe Devanagari" panose="02040503050201020203" pitchFamily="18" charset="0"/>
              <a:cs typeface="Adobe Devanagari" panose="02040503050201020203" pitchFamily="18" charset="0"/>
            </a:rPr>
            <a:t>Single prospective/cohort study</a:t>
          </a:r>
          <a:endParaRPr lang="en-US" sz="2400" kern="1200" dirty="0">
            <a:latin typeface="Adobe Devanagari" panose="02040503050201020203" pitchFamily="18" charset="0"/>
            <a:cs typeface="Adobe Devanagari" panose="02040503050201020203" pitchFamily="18" charset="0"/>
          </a:endParaRPr>
        </a:p>
      </dsp:txBody>
      <dsp:txXfrm>
        <a:off x="4155212" y="2571750"/>
        <a:ext cx="4001316" cy="857250"/>
      </dsp:txXfrm>
    </dsp:sp>
    <dsp:sp modelId="{14330BFC-218E-460E-8BCE-624A061A1B2C}">
      <dsp:nvSpPr>
        <dsp:cNvPr id="0" name=""/>
        <dsp:cNvSpPr/>
      </dsp:nvSpPr>
      <dsp:spPr>
        <a:xfrm>
          <a:off x="2308451" y="3429000"/>
          <a:ext cx="7694838" cy="857250"/>
        </a:xfrm>
        <a:prstGeom prst="trapezoid">
          <a:avLst>
            <a:gd name="adj" fmla="val 89762"/>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Adobe Devanagari" panose="02040503050201020203" pitchFamily="18" charset="0"/>
              <a:cs typeface="Adobe Devanagari" panose="02040503050201020203" pitchFamily="18" charset="0"/>
            </a:rPr>
            <a:t>Single case-control study</a:t>
          </a:r>
          <a:endParaRPr lang="en-US" sz="3000" kern="1200" dirty="0">
            <a:latin typeface="Adobe Devanagari" panose="02040503050201020203" pitchFamily="18" charset="0"/>
            <a:cs typeface="Adobe Devanagari" panose="02040503050201020203" pitchFamily="18" charset="0"/>
          </a:endParaRPr>
        </a:p>
      </dsp:txBody>
      <dsp:txXfrm>
        <a:off x="3655048" y="3429000"/>
        <a:ext cx="5001645" cy="857250"/>
      </dsp:txXfrm>
    </dsp:sp>
    <dsp:sp modelId="{482D3456-E2FE-4FF8-BEE1-892EBE812D20}">
      <dsp:nvSpPr>
        <dsp:cNvPr id="0" name=""/>
        <dsp:cNvSpPr/>
      </dsp:nvSpPr>
      <dsp:spPr>
        <a:xfrm>
          <a:off x="1538967" y="4286250"/>
          <a:ext cx="9233806" cy="857250"/>
        </a:xfrm>
        <a:prstGeom prst="trapezoid">
          <a:avLst>
            <a:gd name="adj" fmla="val 89762"/>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Adobe Devanagari" panose="02040503050201020203" pitchFamily="18" charset="0"/>
              <a:cs typeface="Adobe Devanagari" panose="02040503050201020203" pitchFamily="18" charset="0"/>
            </a:rPr>
            <a:t>Single cross sectional study</a:t>
          </a:r>
          <a:endParaRPr lang="en-US" sz="3000" kern="1200" dirty="0">
            <a:latin typeface="Adobe Devanagari" panose="02040503050201020203" pitchFamily="18" charset="0"/>
            <a:cs typeface="Adobe Devanagari" panose="02040503050201020203" pitchFamily="18" charset="0"/>
          </a:endParaRPr>
        </a:p>
      </dsp:txBody>
      <dsp:txXfrm>
        <a:off x="3154883" y="4286250"/>
        <a:ext cx="6001974" cy="857250"/>
      </dsp:txXfrm>
    </dsp:sp>
    <dsp:sp modelId="{B14E7686-1F56-47D4-B8B6-80A13D64674C}">
      <dsp:nvSpPr>
        <dsp:cNvPr id="0" name=""/>
        <dsp:cNvSpPr/>
      </dsp:nvSpPr>
      <dsp:spPr>
        <a:xfrm>
          <a:off x="698922" y="5110290"/>
          <a:ext cx="10772774" cy="857250"/>
        </a:xfrm>
        <a:prstGeom prst="trapezoid">
          <a:avLst>
            <a:gd name="adj" fmla="val 89762"/>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Adobe Devanagari" panose="02040503050201020203" pitchFamily="18" charset="0"/>
              <a:cs typeface="Adobe Devanagari" panose="02040503050201020203" pitchFamily="18" charset="0"/>
            </a:rPr>
            <a:t>Single in-depth qualitative study</a:t>
          </a:r>
          <a:endParaRPr lang="en-US" sz="3000" kern="1200" dirty="0">
            <a:latin typeface="Adobe Devanagari" panose="02040503050201020203" pitchFamily="18" charset="0"/>
            <a:cs typeface="Adobe Devanagari" panose="02040503050201020203" pitchFamily="18" charset="0"/>
          </a:endParaRPr>
        </a:p>
      </dsp:txBody>
      <dsp:txXfrm>
        <a:off x="2584157" y="5110290"/>
        <a:ext cx="7002303" cy="857250"/>
      </dsp:txXfrm>
    </dsp:sp>
    <dsp:sp modelId="{C29F7FA8-2D8E-4806-AEE0-4952EF709162}">
      <dsp:nvSpPr>
        <dsp:cNvPr id="0" name=""/>
        <dsp:cNvSpPr/>
      </dsp:nvSpPr>
      <dsp:spPr>
        <a:xfrm>
          <a:off x="0" y="6000750"/>
          <a:ext cx="12311742" cy="857250"/>
        </a:xfrm>
        <a:prstGeom prst="trapezoid">
          <a:avLst>
            <a:gd name="adj" fmla="val 89762"/>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Adobe Devanagari" panose="02040503050201020203" pitchFamily="18" charset="0"/>
              <a:cs typeface="Adobe Devanagari" panose="02040503050201020203" pitchFamily="18" charset="0"/>
            </a:rPr>
            <a:t>Expert Opinion, case report </a:t>
          </a:r>
          <a:endParaRPr lang="en-US" sz="3000" kern="1200" dirty="0">
            <a:latin typeface="Adobe Devanagari" panose="02040503050201020203" pitchFamily="18" charset="0"/>
            <a:cs typeface="Adobe Devanagari" panose="02040503050201020203" pitchFamily="18" charset="0"/>
          </a:endParaRPr>
        </a:p>
      </dsp:txBody>
      <dsp:txXfrm>
        <a:off x="2154554" y="6000750"/>
        <a:ext cx="8002632" cy="8572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CEA09-E4A3-48B6-8782-5CE27FF96CE8}" type="datetimeFigureOut">
              <a:rPr lang="en-US" smtClean="0"/>
              <a:t>9/25/2017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FBCD0-8610-4AAD-8914-7448E39444FF}" type="slidenum">
              <a:rPr lang="en-US" smtClean="0"/>
              <a:t>‹#›</a:t>
            </a:fld>
            <a:endParaRPr lang="en-US"/>
          </a:p>
        </p:txBody>
      </p:sp>
    </p:spTree>
    <p:extLst>
      <p:ext uri="{BB962C8B-B14F-4D97-AF65-F5344CB8AC3E}">
        <p14:creationId xmlns:p14="http://schemas.microsoft.com/office/powerpoint/2010/main" val="3890770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2</a:t>
            </a:fld>
            <a:endParaRPr lang="en-US"/>
          </a:p>
        </p:txBody>
      </p:sp>
    </p:spTree>
    <p:extLst>
      <p:ext uri="{BB962C8B-B14F-4D97-AF65-F5344CB8AC3E}">
        <p14:creationId xmlns:p14="http://schemas.microsoft.com/office/powerpoint/2010/main" val="1769292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Description focuses on prevalence, incidence,</a:t>
            </a:r>
            <a:r>
              <a:rPr lang="en-US" baseline="0" dirty="0" smtClean="0"/>
              <a:t> size, and measurable attribute such as severity. Or is focuses on describing the dimensions and the importance of the phenomenon.</a:t>
            </a:r>
          </a:p>
          <a:p>
            <a:r>
              <a:rPr lang="en-US" dirty="0" smtClean="0"/>
              <a:t>Exploratory research takes place when problems are in a preliminary stage.</a:t>
            </a:r>
            <a:r>
              <a:rPr lang="en-US" baseline="0" dirty="0" smtClean="0"/>
              <a:t> </a:t>
            </a:r>
            <a:r>
              <a:rPr lang="en-US" baseline="30000" dirty="0" smtClean="0"/>
              <a:t> </a:t>
            </a:r>
            <a:r>
              <a:rPr lang="en-US" dirty="0" smtClean="0"/>
              <a:t>Exploratory research is used when the topic or issue is new and when data is difficult to collect. Exploratory research is flexible and can address research questions of all types (what, why, how). Exploratory research is often used to generate formal hypotheses. It investigates the full nature of the phenomenon. </a:t>
            </a:r>
          </a:p>
          <a:p>
            <a:r>
              <a:rPr lang="en-US" dirty="0" smtClean="0"/>
              <a:t>Explanatory research offer understanding of the causes and the systematic relations among phenomenon</a:t>
            </a:r>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17</a:t>
            </a:fld>
            <a:endParaRPr lang="en-US"/>
          </a:p>
        </p:txBody>
      </p:sp>
    </p:spTree>
    <p:extLst>
      <p:ext uri="{BB962C8B-B14F-4D97-AF65-F5344CB8AC3E}">
        <p14:creationId xmlns:p14="http://schemas.microsoft.com/office/powerpoint/2010/main" val="2445011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thoughts </a:t>
            </a:r>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3</a:t>
            </a:fld>
            <a:endParaRPr lang="en-US"/>
          </a:p>
        </p:txBody>
      </p:sp>
    </p:spTree>
    <p:extLst>
      <p:ext uri="{BB962C8B-B14F-4D97-AF65-F5344CB8AC3E}">
        <p14:creationId xmlns:p14="http://schemas.microsoft.com/office/powerpoint/2010/main" val="44528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develop a scientific base for nursing and to seek professional status in esteemed medical and academic institutions, nurse researchers at first</a:t>
            </a:r>
          </a:p>
          <a:p>
            <a:r>
              <a:rPr lang="en-US" sz="1200" b="0" i="0" u="none" strike="noStrike" kern="1200" baseline="0" dirty="0" smtClean="0">
                <a:solidFill>
                  <a:schemeClr val="tx1"/>
                </a:solidFill>
                <a:latin typeface="+mn-lt"/>
                <a:ea typeface="+mn-ea"/>
                <a:cs typeface="+mn-cs"/>
              </a:rPr>
              <a:t>followed the dominant positivist paradigm</a:t>
            </a:r>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5</a:t>
            </a:fld>
            <a:endParaRPr lang="en-US"/>
          </a:p>
        </p:txBody>
      </p:sp>
    </p:spTree>
    <p:extLst>
      <p:ext uri="{BB962C8B-B14F-4D97-AF65-F5344CB8AC3E}">
        <p14:creationId xmlns:p14="http://schemas.microsoft.com/office/powerpoint/2010/main" val="1618908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simple distinction between </a:t>
            </a:r>
            <a:r>
              <a:rPr lang="en-US" b="1" i="1" dirty="0" smtClean="0"/>
              <a:t>epistemology</a:t>
            </a:r>
            <a:r>
              <a:rPr lang="en-US" dirty="0" smtClean="0"/>
              <a:t> and </a:t>
            </a:r>
            <a:r>
              <a:rPr lang="en-US" b="1" i="1" dirty="0" smtClean="0"/>
              <a:t>methodology</a:t>
            </a:r>
            <a:r>
              <a:rPr lang="en-US" dirty="0" smtClean="0"/>
              <a:t>. The term epistemology comes from the Greek word </a:t>
            </a:r>
            <a:r>
              <a:rPr lang="en-US" dirty="0" err="1" smtClean="0"/>
              <a:t>epistêmê</a:t>
            </a:r>
            <a:r>
              <a:rPr lang="en-US" dirty="0" smtClean="0"/>
              <a:t>, their term for knowledge. In simple terms, epistemology is the philosophy of knowledge or of how we come to know. Methodology is also concerned with how we come to know, but is much more practical in nature. Methodology is focused on the specific ways -- the methods -- that we can use to try to understand our world better. Epistemology and methodology are intimately related: the former involves the </a:t>
            </a:r>
            <a:r>
              <a:rPr lang="en-US" i="1" dirty="0" smtClean="0"/>
              <a:t>philosophy </a:t>
            </a:r>
            <a:r>
              <a:rPr lang="en-US" dirty="0" smtClean="0"/>
              <a:t>of how we come to know the world and the latter involves the </a:t>
            </a:r>
            <a:r>
              <a:rPr lang="en-US" i="1" dirty="0" smtClean="0"/>
              <a:t>practice</a:t>
            </a:r>
          </a:p>
          <a:p>
            <a:endParaRPr lang="en-US" i="1" dirty="0" smtClean="0"/>
          </a:p>
          <a:p>
            <a:r>
              <a:rPr lang="en-US" sz="1200" b="0" i="0" u="none" strike="noStrike" kern="1200" baseline="0" dirty="0" smtClean="0">
                <a:solidFill>
                  <a:schemeClr val="tx1"/>
                </a:solidFill>
                <a:latin typeface="+mn-lt"/>
                <a:ea typeface="+mn-ea"/>
                <a:cs typeface="+mn-cs"/>
              </a:rPr>
              <a:t>Methodologies associated with each paradigm reflected the ontological underpinnings of relativism or realism and epistemological underpinnings of objectivity, subjectivity or </a:t>
            </a:r>
            <a:r>
              <a:rPr lang="en-US" sz="1200" b="0" i="0" u="none" strike="noStrike" kern="1200" baseline="0" dirty="0" err="1" smtClean="0">
                <a:solidFill>
                  <a:schemeClr val="tx1"/>
                </a:solidFill>
                <a:latin typeface="+mn-lt"/>
                <a:ea typeface="+mn-ea"/>
                <a:cs typeface="+mn-cs"/>
              </a:rPr>
              <a:t>intersubjectivity</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goals of positivist and </a:t>
            </a:r>
            <a:r>
              <a:rPr lang="en-US" sz="1200" b="0" i="0" u="none" strike="noStrike" kern="1200" baseline="0" dirty="0" err="1" smtClean="0">
                <a:solidFill>
                  <a:schemeClr val="tx1"/>
                </a:solidFill>
                <a:latin typeface="+mn-lt"/>
                <a:ea typeface="+mn-ea"/>
                <a:cs typeface="+mn-cs"/>
              </a:rPr>
              <a:t>postpositivist</a:t>
            </a:r>
            <a:r>
              <a:rPr lang="en-US" sz="1200" b="0" i="0" u="none" strike="noStrike" kern="1200" baseline="0" dirty="0" smtClean="0">
                <a:solidFill>
                  <a:schemeClr val="tx1"/>
                </a:solidFill>
                <a:latin typeface="+mn-lt"/>
                <a:ea typeface="+mn-ea"/>
                <a:cs typeface="+mn-cs"/>
              </a:rPr>
              <a:t> paradigm research were control and prediction; the goal of interpretive research was understanding and that of critical theory was emancipation</a:t>
            </a:r>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8</a:t>
            </a:fld>
            <a:endParaRPr lang="en-US"/>
          </a:p>
        </p:txBody>
      </p:sp>
    </p:spTree>
    <p:extLst>
      <p:ext uri="{BB962C8B-B14F-4D97-AF65-F5344CB8AC3E}">
        <p14:creationId xmlns:p14="http://schemas.microsoft.com/office/powerpoint/2010/main" val="169693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deductive reasoning to postulate theories that we can test. Based on the results of our studies, we may learn that our theory doesn't fit the facts well and so we need to revise our theory to better predict reality. The positivist believed in </a:t>
            </a:r>
            <a:r>
              <a:rPr lang="en-US" i="1" dirty="0" smtClean="0"/>
              <a:t>empiricism</a:t>
            </a:r>
            <a:r>
              <a:rPr lang="en-US" dirty="0" smtClean="0"/>
              <a:t> -- the idea that observation and measurement was the core of the scientific endeavor. The key approach of the scientific method is the experiment, the attempt to discern natural laws through direct manipulation and observation</a:t>
            </a:r>
          </a:p>
          <a:p>
            <a:r>
              <a:rPr lang="en-US" sz="1200" kern="1200" dirty="0" smtClean="0">
                <a:solidFill>
                  <a:schemeClr val="tx1"/>
                </a:solidFill>
                <a:effectLst/>
                <a:latin typeface="+mn-lt"/>
                <a:ea typeface="+mn-ea"/>
                <a:cs typeface="+mn-cs"/>
              </a:rPr>
              <a:t>Positivist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 methodology (methodological individualism)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emphasizes micro-level experimentation in a </a:t>
            </a:r>
            <a:r>
              <a:rPr lang="en-US" sz="1200" kern="1200" dirty="0" err="1" smtClean="0">
                <a:solidFill>
                  <a:schemeClr val="tx1"/>
                </a:solidFill>
                <a:effectLst/>
                <a:latin typeface="+mn-lt"/>
                <a:ea typeface="+mn-ea"/>
                <a:cs typeface="+mn-cs"/>
              </a:rPr>
              <a:t>lablike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environment that eliminates the complexity of the external world (e.g., social, psychological, and economic</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linkages between unemployment, and crime or suicide)..</a:t>
            </a:r>
            <a:r>
              <a:rPr lang="en-US" dirty="0" smtClean="0"/>
              <a:t> this yields results that have internal validity …</a:t>
            </a:r>
            <a:r>
              <a:rPr lang="en-US" sz="1200" kern="1200" dirty="0" smtClean="0">
                <a:solidFill>
                  <a:schemeClr val="tx1"/>
                </a:solidFill>
                <a:effectLst/>
                <a:latin typeface="+mn-lt"/>
                <a:ea typeface="+mn-ea"/>
                <a:cs typeface="+mn-cs"/>
              </a:rPr>
              <a:t>While the results obtained using experimental methods provide valuable insights into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nature of reality, those results may lack external validity.</a:t>
            </a:r>
            <a:r>
              <a:rPr lang="en-US" sz="1200" kern="1200" baseline="0" dirty="0" smtClean="0">
                <a:solidFill>
                  <a:schemeClr val="tx1"/>
                </a:solidFill>
                <a:effectLst/>
                <a:latin typeface="+mn-lt"/>
                <a:ea typeface="+mn-ea"/>
                <a:cs typeface="+mn-cs"/>
              </a:rPr>
              <a:t>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That is, the relations observed in the laboratory may not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 the same in the more complicated external world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where a much greater number of factors interact.</a:t>
            </a:r>
          </a:p>
          <a:p>
            <a:endParaRPr lang="en-US"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Relativism, a view of truth as composed of multiple local and specific realities that can only be</a:t>
            </a:r>
          </a:p>
          <a:p>
            <a:r>
              <a:rPr lang="en-US" sz="1200" b="0" i="0" u="none" strike="noStrike" kern="1200" baseline="0" dirty="0" smtClean="0">
                <a:solidFill>
                  <a:schemeClr val="tx1"/>
                </a:solidFill>
                <a:latin typeface="+mn-lt"/>
                <a:ea typeface="+mn-ea"/>
                <a:cs typeface="+mn-cs"/>
              </a:rPr>
              <a:t>subjectively perceived.</a:t>
            </a:r>
          </a:p>
          <a:p>
            <a:r>
              <a:rPr lang="en-US" sz="1200" b="0" i="0" u="none" strike="noStrike" kern="1200" baseline="0" dirty="0" smtClean="0">
                <a:solidFill>
                  <a:schemeClr val="tx1"/>
                </a:solidFill>
                <a:latin typeface="+mn-lt"/>
                <a:ea typeface="+mn-ea"/>
                <a:cs typeface="+mn-cs"/>
              </a:rPr>
              <a:t>Positivist, </a:t>
            </a:r>
            <a:r>
              <a:rPr lang="en-US" sz="1200" b="0" i="0" u="none" strike="noStrike" kern="1200" baseline="0" dirty="0" err="1" smtClean="0">
                <a:solidFill>
                  <a:schemeClr val="tx1"/>
                </a:solidFill>
                <a:latin typeface="+mn-lt"/>
                <a:ea typeface="+mn-ea"/>
                <a:cs typeface="+mn-cs"/>
              </a:rPr>
              <a:t>postpositivist</a:t>
            </a:r>
            <a:r>
              <a:rPr lang="en-US" sz="1200" b="0" i="0" u="none" strike="noStrike" kern="1200" baseline="0" dirty="0" smtClean="0">
                <a:solidFill>
                  <a:schemeClr val="tx1"/>
                </a:solidFill>
                <a:latin typeface="+mn-lt"/>
                <a:ea typeface="+mn-ea"/>
                <a:cs typeface="+mn-cs"/>
              </a:rPr>
              <a:t> and critical theory paradigms are based on realism, a view of truth as universal and independent of human perception of it</a:t>
            </a:r>
          </a:p>
          <a:p>
            <a:r>
              <a:rPr lang="en-US" sz="1200" b="0" i="0" u="none" strike="noStrike" kern="1200" baseline="0" dirty="0" smtClean="0">
                <a:solidFill>
                  <a:schemeClr val="tx1"/>
                </a:solidFill>
                <a:effectLst/>
                <a:latin typeface="+mn-lt"/>
                <a:ea typeface="+mn-ea"/>
                <a:cs typeface="+mn-cs"/>
              </a:rPr>
              <a:t>Objective: </a:t>
            </a:r>
            <a:r>
              <a:rPr lang="en-US" sz="1200" b="0" i="0" u="none" strike="noStrike" kern="1200" baseline="0" dirty="0" smtClean="0">
                <a:solidFill>
                  <a:schemeClr val="tx1"/>
                </a:solidFill>
                <a:latin typeface="+mn-lt"/>
                <a:ea typeface="+mn-ea"/>
                <a:cs typeface="+mn-cs"/>
              </a:rPr>
              <a:t>value free’ or ‘value neutral’</a:t>
            </a:r>
          </a:p>
          <a:p>
            <a:r>
              <a:rPr lang="en-US" sz="1200" b="0" i="0" u="none" strike="noStrike" kern="1200" baseline="0" dirty="0" smtClean="0">
                <a:solidFill>
                  <a:schemeClr val="tx1"/>
                </a:solidFill>
                <a:effectLst/>
                <a:latin typeface="+mn-lt"/>
                <a:ea typeface="+mn-ea"/>
                <a:cs typeface="+mn-cs"/>
              </a:rPr>
              <a:t>Subjective: </a:t>
            </a:r>
            <a:r>
              <a:rPr lang="en-US" sz="1200" b="0" i="0" u="none" strike="noStrike" kern="1200" baseline="0" dirty="0" smtClean="0">
                <a:solidFill>
                  <a:schemeClr val="tx1"/>
                </a:solidFill>
                <a:latin typeface="+mn-lt"/>
                <a:ea typeface="+mn-ea"/>
                <a:cs typeface="+mn-cs"/>
              </a:rPr>
              <a:t>‘value relative’, or ‘value mediated’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9</a:t>
            </a:fld>
            <a:endParaRPr lang="en-US"/>
          </a:p>
        </p:txBody>
      </p:sp>
    </p:spTree>
    <p:extLst>
      <p:ext uri="{BB962C8B-B14F-4D97-AF65-F5344CB8AC3E}">
        <p14:creationId xmlns:p14="http://schemas.microsoft.com/office/powerpoint/2010/main" val="3251717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pluralist approach may have greater utility to nursing because it holds that research from various paradigms</a:t>
            </a:r>
          </a:p>
          <a:p>
            <a:r>
              <a:rPr lang="en-US" sz="1200" b="0" i="0" u="none" strike="noStrike" kern="1200" baseline="0" dirty="0" smtClean="0">
                <a:solidFill>
                  <a:schemeClr val="tx1"/>
                </a:solidFill>
                <a:latin typeface="+mn-lt"/>
                <a:ea typeface="+mn-ea"/>
                <a:cs typeface="+mn-cs"/>
              </a:rPr>
              <a:t>can contribute to the development of knowledge needed for nursing practice.</a:t>
            </a:r>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10</a:t>
            </a:fld>
            <a:endParaRPr lang="en-US"/>
          </a:p>
        </p:txBody>
      </p:sp>
    </p:spTree>
    <p:extLst>
      <p:ext uri="{BB962C8B-B14F-4D97-AF65-F5344CB8AC3E}">
        <p14:creationId xmlns:p14="http://schemas.microsoft.com/office/powerpoint/2010/main" val="600333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11</a:t>
            </a:fld>
            <a:endParaRPr lang="en-US"/>
          </a:p>
        </p:txBody>
      </p:sp>
    </p:spTree>
    <p:extLst>
      <p:ext uri="{BB962C8B-B14F-4D97-AF65-F5344CB8AC3E}">
        <p14:creationId xmlns:p14="http://schemas.microsoft.com/office/powerpoint/2010/main" val="467664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13</a:t>
            </a:fld>
            <a:endParaRPr lang="en-US"/>
          </a:p>
        </p:txBody>
      </p:sp>
    </p:spTree>
    <p:extLst>
      <p:ext uri="{BB962C8B-B14F-4D97-AF65-F5344CB8AC3E}">
        <p14:creationId xmlns:p14="http://schemas.microsoft.com/office/powerpoint/2010/main" val="2874829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EBN has been criticized, as it does not support the use of Carper’s patterns of knowing (empirics, esthetics, personal knowledge, and ethics), since it reduces the patterns of knowing down to one validated bald empirics. Therefore, the clinical practice is diminished to a science and the ‘art’ of practice is dismissed, which leads some scholars to criticizing and characterizing EBP as a ‘cookbook’ approach to practice </a:t>
            </a:r>
          </a:p>
          <a:p>
            <a:endParaRPr lang="en-US"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It is important to acknowledge that within the conventional EBP agenda which promotes an evidence hierarchy, nurses struggle to reconcile their commitment to multiple ways of knowing</a:t>
            </a:r>
            <a:endParaRPr lang="en-US" dirty="0"/>
          </a:p>
        </p:txBody>
      </p:sp>
      <p:sp>
        <p:nvSpPr>
          <p:cNvPr id="4" name="Slide Number Placeholder 3"/>
          <p:cNvSpPr>
            <a:spLocks noGrp="1"/>
          </p:cNvSpPr>
          <p:nvPr>
            <p:ph type="sldNum" sz="quarter" idx="10"/>
          </p:nvPr>
        </p:nvSpPr>
        <p:spPr/>
        <p:txBody>
          <a:bodyPr/>
          <a:lstStyle/>
          <a:p>
            <a:fld id="{846FBCD0-8610-4AAD-8914-7448E39444FF}" type="slidenum">
              <a:rPr lang="en-US" smtClean="0"/>
              <a:t>14</a:t>
            </a:fld>
            <a:endParaRPr lang="en-US"/>
          </a:p>
        </p:txBody>
      </p:sp>
    </p:spTree>
    <p:extLst>
      <p:ext uri="{BB962C8B-B14F-4D97-AF65-F5344CB8AC3E}">
        <p14:creationId xmlns:p14="http://schemas.microsoft.com/office/powerpoint/2010/main" val="241962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DE02F1-122C-4FB4-A3E9-B487C8F89F7E}"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8EBE5-7D3D-4EF2-B78C-47FFE2F5BF3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06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DE02F1-122C-4FB4-A3E9-B487C8F89F7E}"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203036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DE02F1-122C-4FB4-A3E9-B487C8F89F7E}"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238443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DE02F1-122C-4FB4-A3E9-B487C8F89F7E}"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73784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E02F1-122C-4FB4-A3E9-B487C8F89F7E}"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8EBE5-7D3D-4EF2-B78C-47FFE2F5BF3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37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DE02F1-122C-4FB4-A3E9-B487C8F89F7E}"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82987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DE02F1-122C-4FB4-A3E9-B487C8F89F7E}" type="datetimeFigureOut">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345051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DE02F1-122C-4FB4-A3E9-B487C8F89F7E}" type="datetimeFigureOut">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367950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DE02F1-122C-4FB4-A3E9-B487C8F89F7E}" type="datetimeFigureOut">
              <a:rPr lang="en-US" smtClean="0"/>
              <a:t>9/25/2017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499740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DE02F1-122C-4FB4-A3E9-B487C8F89F7E}" type="datetimeFigureOut">
              <a:rPr lang="en-US" smtClean="0"/>
              <a:t>9/25/2017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9C8EBE5-7D3D-4EF2-B78C-47FFE2F5BF3C}" type="slidenum">
              <a:rPr lang="en-US" smtClean="0"/>
              <a:t>‹#›</a:t>
            </a:fld>
            <a:endParaRPr lang="en-US"/>
          </a:p>
        </p:txBody>
      </p:sp>
    </p:spTree>
    <p:extLst>
      <p:ext uri="{BB962C8B-B14F-4D97-AF65-F5344CB8AC3E}">
        <p14:creationId xmlns:p14="http://schemas.microsoft.com/office/powerpoint/2010/main" val="242626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E02F1-122C-4FB4-A3E9-B487C8F89F7E}"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8EBE5-7D3D-4EF2-B78C-47FFE2F5BF3C}" type="slidenum">
              <a:rPr lang="en-US" smtClean="0"/>
              <a:t>‹#›</a:t>
            </a:fld>
            <a:endParaRPr lang="en-US"/>
          </a:p>
        </p:txBody>
      </p:sp>
    </p:spTree>
    <p:extLst>
      <p:ext uri="{BB962C8B-B14F-4D97-AF65-F5344CB8AC3E}">
        <p14:creationId xmlns:p14="http://schemas.microsoft.com/office/powerpoint/2010/main" val="199778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DE02F1-122C-4FB4-A3E9-B487C8F89F7E}" type="datetimeFigureOut">
              <a:rPr lang="en-US" smtClean="0"/>
              <a:t>9/25/2017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9C8EBE5-7D3D-4EF2-B78C-47FFE2F5BF3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620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426" y="1133025"/>
            <a:ext cx="10058400" cy="3566160"/>
          </a:xfrm>
        </p:spPr>
        <p:txBody>
          <a:bodyPr>
            <a:normAutofit fontScale="90000"/>
          </a:bodyPr>
          <a:lstStyle/>
          <a:p>
            <a:r>
              <a:rPr lang="en-US" sz="7600" b="1" dirty="0">
                <a:solidFill>
                  <a:schemeClr val="accent3">
                    <a:lumMod val="75000"/>
                  </a:schemeClr>
                </a:solidFill>
                <a:latin typeface="Aharoni" panose="02010803020104030203" pitchFamily="2" charset="-79"/>
                <a:cs typeface="Aharoni" panose="02010803020104030203" pitchFamily="2" charset="-79"/>
              </a:rPr>
              <a:t>Paradigms for nursing research and Evidence Based-Practice (EBP)</a:t>
            </a:r>
            <a:r>
              <a:rPr lang="en-US" dirty="0"/>
              <a:t/>
            </a:r>
            <a:br>
              <a:rPr lang="en-US" dirty="0"/>
            </a:br>
            <a:endParaRPr lang="en-US" dirty="0"/>
          </a:p>
        </p:txBody>
      </p:sp>
      <p:sp>
        <p:nvSpPr>
          <p:cNvPr id="4" name="TextBox 3"/>
          <p:cNvSpPr txBox="1"/>
          <p:nvPr/>
        </p:nvSpPr>
        <p:spPr>
          <a:xfrm>
            <a:off x="4734838" y="4609578"/>
            <a:ext cx="3206664" cy="400110"/>
          </a:xfrm>
          <a:prstGeom prst="rect">
            <a:avLst/>
          </a:prstGeom>
          <a:noFill/>
        </p:spPr>
        <p:txBody>
          <a:bodyPr wrap="square" rtlCol="0">
            <a:spAutoFit/>
          </a:bodyPr>
          <a:lstStyle/>
          <a:p>
            <a:endParaRPr lang="en-US" sz="2000"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974606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770743"/>
            <a:ext cx="10352313" cy="4173391"/>
          </a:xfrm>
        </p:spPr>
        <p:txBody>
          <a:bodyPr>
            <a:normAutofit/>
          </a:bodyPr>
          <a:lstStyle/>
          <a:p>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Do you think that research from </a:t>
            </a:r>
            <a:r>
              <a:rPr lang="en-US" sz="3000" dirty="0">
                <a:solidFill>
                  <a:schemeClr val="tx1">
                    <a:lumMod val="95000"/>
                    <a:lumOff val="5000"/>
                  </a:schemeClr>
                </a:solidFill>
                <a:latin typeface="Aparajita" panose="020B0604020202020204" pitchFamily="34" charset="0"/>
                <a:cs typeface="Aparajita" panose="020B0604020202020204" pitchFamily="34" charset="0"/>
              </a:rPr>
              <a:t>a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single paradigm </a:t>
            </a:r>
            <a:r>
              <a:rPr lang="en-US" sz="3000" dirty="0">
                <a:solidFill>
                  <a:schemeClr val="tx1">
                    <a:lumMod val="95000"/>
                    <a:lumOff val="5000"/>
                  </a:schemeClr>
                </a:solidFill>
                <a:latin typeface="Aparajita" panose="020B0604020202020204" pitchFamily="34" charset="0"/>
                <a:cs typeface="Aparajita" panose="020B0604020202020204" pitchFamily="34" charset="0"/>
              </a:rPr>
              <a:t>is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enough </a:t>
            </a:r>
            <a:r>
              <a:rPr lang="en-US" sz="3000" dirty="0">
                <a:solidFill>
                  <a:schemeClr val="tx1">
                    <a:lumMod val="95000"/>
                    <a:lumOff val="5000"/>
                  </a:schemeClr>
                </a:solidFill>
                <a:latin typeface="Aparajita" panose="020B0604020202020204" pitchFamily="34" charset="0"/>
                <a:cs typeface="Aparajita" panose="020B0604020202020204" pitchFamily="34" charset="0"/>
              </a:rPr>
              <a:t>to meet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nursing practice demands?</a:t>
            </a:r>
          </a:p>
          <a:p>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Does nursing discipline require to choose one paradigm?</a:t>
            </a:r>
          </a:p>
          <a:p>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“developing knowledge </a:t>
            </a:r>
            <a:r>
              <a:rPr lang="en-US" sz="3000" dirty="0">
                <a:solidFill>
                  <a:schemeClr val="tx1">
                    <a:lumMod val="95000"/>
                    <a:lumOff val="5000"/>
                  </a:schemeClr>
                </a:solidFill>
                <a:latin typeface="Aparajita" panose="020B0604020202020204" pitchFamily="34" charset="0"/>
                <a:cs typeface="Aparajita" panose="020B0604020202020204" pitchFamily="34" charset="0"/>
              </a:rPr>
              <a:t>may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be enhanced </a:t>
            </a:r>
            <a:r>
              <a:rPr lang="en-US" sz="3000" dirty="0">
                <a:solidFill>
                  <a:schemeClr val="tx1">
                    <a:lumMod val="95000"/>
                    <a:lumOff val="5000"/>
                  </a:schemeClr>
                </a:solidFill>
                <a:latin typeface="Aparajita" panose="020B0604020202020204" pitchFamily="34" charset="0"/>
                <a:cs typeface="Aparajita" panose="020B0604020202020204" pitchFamily="34" charset="0"/>
              </a:rPr>
              <a:t>through the use of integrative strategies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that maintain </a:t>
            </a:r>
            <a:r>
              <a:rPr lang="en-US" sz="3000" dirty="0">
                <a:solidFill>
                  <a:schemeClr val="tx1">
                    <a:lumMod val="95000"/>
                    <a:lumOff val="5000"/>
                  </a:schemeClr>
                </a:solidFill>
                <a:latin typeface="Aparajita" panose="020B0604020202020204" pitchFamily="34" charset="0"/>
                <a:cs typeface="Aparajita" panose="020B0604020202020204" pitchFamily="34" charset="0"/>
              </a:rPr>
              <a:t>the theoretical perspectives of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individual research paradigms” </a:t>
            </a:r>
            <a:r>
              <a:rPr lang="en-US" sz="3000" dirty="0">
                <a:solidFill>
                  <a:schemeClr val="tx1">
                    <a:lumMod val="95000"/>
                    <a:lumOff val="5000"/>
                  </a:schemeClr>
                </a:solidFill>
                <a:latin typeface="Aparajita" panose="020B0604020202020204" pitchFamily="34" charset="0"/>
                <a:cs typeface="Aparajita" panose="020B0604020202020204" pitchFamily="34" charset="0"/>
              </a:rPr>
              <a:t>(Weaver &amp; Olson, 2006).</a:t>
            </a:r>
          </a:p>
          <a:p>
            <a:endParaRPr lang="en-US" sz="2800" dirty="0"/>
          </a:p>
        </p:txBody>
      </p:sp>
    </p:spTree>
    <p:extLst>
      <p:ext uri="{BB962C8B-B14F-4D97-AF65-F5344CB8AC3E}">
        <p14:creationId xmlns:p14="http://schemas.microsoft.com/office/powerpoint/2010/main" val="501444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Aparajita" panose="020B0604020202020204" pitchFamily="34" charset="0"/>
                <a:cs typeface="Aparajita" panose="020B0604020202020204" pitchFamily="34" charset="0"/>
              </a:rPr>
              <a:t>Evidence-based practice:</a:t>
            </a:r>
            <a:endParaRPr lang="en-US" b="1" dirty="0">
              <a:solidFill>
                <a:schemeClr val="accent1">
                  <a:lumMod val="75000"/>
                </a:schemeClr>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909501" y="1864817"/>
            <a:ext cx="10433957" cy="4565277"/>
          </a:xfrm>
        </p:spPr>
        <p:txBody>
          <a:bodyPr/>
          <a:lstStyle/>
          <a:p>
            <a:r>
              <a:rPr lang="en-US" sz="2800" dirty="0" smtClean="0">
                <a:solidFill>
                  <a:schemeClr val="tx1">
                    <a:lumMod val="95000"/>
                    <a:lumOff val="5000"/>
                  </a:schemeClr>
                </a:solidFill>
                <a:latin typeface="Aparajita" panose="020B0604020202020204" pitchFamily="34" charset="0"/>
                <a:cs typeface="Aparajita" panose="020B0604020202020204" pitchFamily="34" charset="0"/>
              </a:rPr>
              <a:t>“The process of shared decision-making between practitioner, patient, and others significant to them based on research evidence, the patient’s experiences and preferences, clinical expertise or know-how, and other available robust sources of information” (Sigma Theta Tau, 2008).</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8929" y="3779156"/>
            <a:ext cx="4996542" cy="2269671"/>
          </a:xfrm>
          <a:prstGeom prst="rect">
            <a:avLst/>
          </a:prstGeom>
        </p:spPr>
      </p:pic>
    </p:spTree>
    <p:extLst>
      <p:ext uri="{BB962C8B-B14F-4D97-AF65-F5344CB8AC3E}">
        <p14:creationId xmlns:p14="http://schemas.microsoft.com/office/powerpoint/2010/main" val="231799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20334"/>
            <a:ext cx="10058400" cy="4023360"/>
          </a:xfrm>
        </p:spPr>
        <p:txBody>
          <a:bodyPr>
            <a:normAutofit/>
          </a:bodyPr>
          <a:lstStyle/>
          <a:p>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Is Research Utilization (RU) is exactly similar to EBP? Or is RU </a:t>
            </a:r>
            <a:r>
              <a:rPr lang="en-US" sz="3300" dirty="0">
                <a:solidFill>
                  <a:schemeClr val="tx1">
                    <a:lumMod val="95000"/>
                    <a:lumOff val="5000"/>
                  </a:schemeClr>
                </a:solidFill>
                <a:latin typeface="Aparajita" panose="020B0604020202020204" pitchFamily="34" charset="0"/>
                <a:cs typeface="Aparajita" panose="020B0604020202020204" pitchFamily="34" charset="0"/>
              </a:rPr>
              <a:t>a sub-set of </a:t>
            </a:r>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EBP?</a:t>
            </a:r>
          </a:p>
          <a:p>
            <a:r>
              <a:rPr lang="en-US" sz="1800" dirty="0">
                <a:solidFill>
                  <a:schemeClr val="tx1">
                    <a:lumMod val="95000"/>
                    <a:lumOff val="5000"/>
                  </a:schemeClr>
                </a:solidFill>
                <a:latin typeface="Aparajita" panose="020B0604020202020204" pitchFamily="34" charset="0"/>
                <a:cs typeface="Aparajita" panose="020B0604020202020204" pitchFamily="34" charset="0"/>
              </a:rPr>
              <a:t>RU is closely related to evidence based practice (EBP) in the sense that EBP is research utilization that includes other </a:t>
            </a:r>
            <a:r>
              <a:rPr lang="en-US" sz="1800" dirty="0" smtClean="0">
                <a:solidFill>
                  <a:schemeClr val="tx1">
                    <a:lumMod val="95000"/>
                    <a:lumOff val="5000"/>
                  </a:schemeClr>
                </a:solidFill>
                <a:latin typeface="Aparajita" panose="020B0604020202020204" pitchFamily="34" charset="0"/>
                <a:cs typeface="Aparajita" panose="020B0604020202020204" pitchFamily="34" charset="0"/>
              </a:rPr>
              <a:t>influences </a:t>
            </a:r>
            <a:r>
              <a:rPr lang="en-US" sz="1800" dirty="0">
                <a:solidFill>
                  <a:schemeClr val="tx1">
                    <a:lumMod val="95000"/>
                    <a:lumOff val="5000"/>
                  </a:schemeClr>
                </a:solidFill>
                <a:latin typeface="Aparajita" panose="020B0604020202020204" pitchFamily="34" charset="0"/>
                <a:cs typeface="Aparajita" panose="020B0604020202020204" pitchFamily="34" charset="0"/>
              </a:rPr>
              <a:t>or considerations </a:t>
            </a:r>
            <a:r>
              <a:rPr lang="en-US" sz="1800" dirty="0" smtClean="0">
                <a:solidFill>
                  <a:schemeClr val="tx1">
                    <a:lumMod val="95000"/>
                    <a:lumOff val="5000"/>
                  </a:schemeClr>
                </a:solidFill>
                <a:latin typeface="Aparajita" panose="020B0604020202020204" pitchFamily="34" charset="0"/>
                <a:cs typeface="Aparajita" panose="020B0604020202020204" pitchFamily="34" charset="0"/>
              </a:rPr>
              <a:t>specific </a:t>
            </a:r>
            <a:r>
              <a:rPr lang="en-US" sz="1800" dirty="0">
                <a:solidFill>
                  <a:schemeClr val="tx1">
                    <a:lumMod val="95000"/>
                    <a:lumOff val="5000"/>
                  </a:schemeClr>
                </a:solidFill>
                <a:latin typeface="Aparajita" panose="020B0604020202020204" pitchFamily="34" charset="0"/>
                <a:cs typeface="Aparajita" panose="020B0604020202020204" pitchFamily="34" charset="0"/>
              </a:rPr>
              <a:t>to the problem at hand</a:t>
            </a:r>
            <a:endParaRPr lang="en-US" sz="1800" dirty="0" smtClean="0">
              <a:solidFill>
                <a:schemeClr val="tx1">
                  <a:lumMod val="95000"/>
                  <a:lumOff val="5000"/>
                </a:schemeClr>
              </a:solidFill>
              <a:latin typeface="Aparajita" panose="020B0604020202020204" pitchFamily="34" charset="0"/>
              <a:cs typeface="Aparajita" panose="020B0604020202020204" pitchFamily="34" charset="0"/>
            </a:endParaRPr>
          </a:p>
          <a:p>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What is </a:t>
            </a:r>
            <a:r>
              <a:rPr lang="en-US" sz="3300" dirty="0">
                <a:solidFill>
                  <a:schemeClr val="tx1">
                    <a:lumMod val="95000"/>
                    <a:lumOff val="5000"/>
                  </a:schemeClr>
                </a:solidFill>
                <a:latin typeface="Aparajita" panose="020B0604020202020204" pitchFamily="34" charset="0"/>
                <a:cs typeface="Aparajita" panose="020B0604020202020204" pitchFamily="34" charset="0"/>
              </a:rPr>
              <a:t>K</a:t>
            </a:r>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nowledge Translation (KT)?</a:t>
            </a:r>
          </a:p>
          <a:p>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“Best evidence refers to research findings that are methodologically appropriate, rigorous, and clinically relevant for answering persistent questions” </a:t>
            </a:r>
          </a:p>
        </p:txBody>
      </p:sp>
    </p:spTree>
    <p:extLst>
      <p:ext uri="{BB962C8B-B14F-4D97-AF65-F5344CB8AC3E}">
        <p14:creationId xmlns:p14="http://schemas.microsoft.com/office/powerpoint/2010/main" val="337097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7"/>
          <p:cNvGraphicFramePr>
            <a:graphicFrameLocks/>
          </p:cNvGraphicFramePr>
          <p:nvPr>
            <p:extLst>
              <p:ext uri="{D42A27DB-BD31-4B8C-83A1-F6EECF244321}">
                <p14:modId xmlns:p14="http://schemas.microsoft.com/office/powerpoint/2010/main" val="712018428"/>
              </p:ext>
            </p:extLst>
          </p:nvPr>
        </p:nvGraphicFramePr>
        <p:xfrm>
          <a:off x="1" y="0"/>
          <a:ext cx="1231174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8223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870" y="385346"/>
            <a:ext cx="10972800" cy="1325562"/>
          </a:xfrm>
        </p:spPr>
        <p:txBody>
          <a:bodyPr>
            <a:normAutofit/>
          </a:bodyPr>
          <a:lstStyle/>
          <a:p>
            <a:r>
              <a:rPr lang="en-US" sz="4000" b="1" dirty="0">
                <a:solidFill>
                  <a:schemeClr val="accent1">
                    <a:lumMod val="75000"/>
                  </a:schemeClr>
                </a:solidFill>
                <a:latin typeface="Adobe Devanagari" panose="02040503050201020203" pitchFamily="18" charset="0"/>
                <a:cs typeface="Adobe Devanagari" panose="02040503050201020203" pitchFamily="18" charset="0"/>
              </a:rPr>
              <a:t>Issues in the literature related to EBP movement</a:t>
            </a:r>
            <a:r>
              <a:rPr lang="en-US" sz="4000" b="1" dirty="0" smtClean="0">
                <a:solidFill>
                  <a:schemeClr val="accent1">
                    <a:lumMod val="75000"/>
                  </a:schemeClr>
                </a:solidFill>
                <a:latin typeface="Adobe Devanagari" panose="02040503050201020203" pitchFamily="18" charset="0"/>
                <a:cs typeface="Adobe Devanagari" panose="02040503050201020203" pitchFamily="18" charset="0"/>
              </a:rPr>
              <a:t>:</a:t>
            </a:r>
            <a:endParaRPr lang="en-US" sz="4000" b="1" dirty="0">
              <a:solidFill>
                <a:schemeClr val="accent1">
                  <a:lumMod val="75000"/>
                </a:schemeClr>
              </a:solidFill>
              <a:latin typeface="Adobe Devanagari" panose="02040503050201020203" pitchFamily="18" charset="0"/>
              <a:cs typeface="Adobe Devanagari" panose="02040503050201020203" pitchFamily="18" charset="0"/>
            </a:endParaRPr>
          </a:p>
        </p:txBody>
      </p:sp>
      <p:sp>
        <p:nvSpPr>
          <p:cNvPr id="3" name="Content Placeholder 2"/>
          <p:cNvSpPr>
            <a:spLocks noGrp="1"/>
          </p:cNvSpPr>
          <p:nvPr>
            <p:ph idx="1"/>
          </p:nvPr>
        </p:nvSpPr>
        <p:spPr>
          <a:xfrm>
            <a:off x="923870" y="1865376"/>
            <a:ext cx="10722428" cy="4858403"/>
          </a:xfrm>
        </p:spPr>
        <p:txBody>
          <a:bodyPr>
            <a:normAutofit fontScale="92500" lnSpcReduction="20000"/>
          </a:bodyPr>
          <a:lstStyle/>
          <a:p>
            <a:pPr marL="0" indent="0">
              <a:buNone/>
            </a:pP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1. Difficulty</a:t>
            </a:r>
            <a:r>
              <a:rPr lang="en-US" sz="3000" dirty="0">
                <a:solidFill>
                  <a:schemeClr val="tx1">
                    <a:lumMod val="95000"/>
                    <a:lumOff val="5000"/>
                  </a:schemeClr>
                </a:solidFill>
                <a:latin typeface="Aparajita" panose="020B0604020202020204" pitchFamily="34" charset="0"/>
                <a:cs typeface="Aparajita" panose="020B0604020202020204" pitchFamily="34" charset="0"/>
              </a:rPr>
              <a:t>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defining </a:t>
            </a:r>
            <a:r>
              <a:rPr lang="en-US" sz="3000" dirty="0">
                <a:solidFill>
                  <a:schemeClr val="tx1">
                    <a:lumMod val="95000"/>
                    <a:lumOff val="5000"/>
                  </a:schemeClr>
                </a:solidFill>
                <a:latin typeface="Aparajita" panose="020B0604020202020204" pitchFamily="34" charset="0"/>
                <a:cs typeface="Aparajita" panose="020B0604020202020204" pitchFamily="34" charset="0"/>
              </a:rPr>
              <a:t>the concept of evidence based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on competing paradigms.</a:t>
            </a:r>
          </a:p>
          <a:p>
            <a:pPr marL="0" indent="0">
              <a:buNone/>
            </a:pP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2. The </a:t>
            </a:r>
            <a:r>
              <a:rPr lang="en-US" sz="3000" dirty="0">
                <a:solidFill>
                  <a:schemeClr val="tx1">
                    <a:lumMod val="95000"/>
                    <a:lumOff val="5000"/>
                  </a:schemeClr>
                </a:solidFill>
                <a:latin typeface="Aparajita" panose="020B0604020202020204" pitchFamily="34" charset="0"/>
                <a:cs typeface="Aparajita" panose="020B0604020202020204" pitchFamily="34" charset="0"/>
              </a:rPr>
              <a:t>nature of the </a:t>
            </a:r>
            <a:r>
              <a:rPr lang="en-US" sz="3000" dirty="0" smtClean="0">
                <a:solidFill>
                  <a:schemeClr val="tx1">
                    <a:lumMod val="95000"/>
                    <a:lumOff val="5000"/>
                  </a:schemeClr>
                </a:solidFill>
                <a:latin typeface="Aparajita" panose="020B0604020202020204" pitchFamily="34" charset="0"/>
                <a:cs typeface="Aparajita" panose="020B0604020202020204" pitchFamily="34" charset="0"/>
              </a:rPr>
              <a:t>evidence hierarchy. </a:t>
            </a:r>
            <a:endParaRPr lang="en-US" sz="3000" dirty="0">
              <a:solidFill>
                <a:schemeClr val="tx1">
                  <a:lumMod val="95000"/>
                  <a:lumOff val="5000"/>
                </a:schemeClr>
              </a:solidFill>
              <a:latin typeface="Aparajita" panose="020B0604020202020204" pitchFamily="34" charset="0"/>
              <a:cs typeface="Aparajita" panose="020B0604020202020204" pitchFamily="34" charset="0"/>
            </a:endParaRPr>
          </a:p>
          <a:p>
            <a:pPr marL="749808" lvl="1" indent="-457200">
              <a:buFont typeface="Courier New" panose="02070309020205020404" pitchFamily="49" charset="0"/>
              <a:buChar char="o"/>
            </a:pPr>
            <a:r>
              <a:rPr lang="en-US" sz="2600" dirty="0" smtClean="0">
                <a:latin typeface="Aparajita" panose="020B0604020202020204" pitchFamily="34" charset="0"/>
                <a:cs typeface="Aparajita" panose="020B0604020202020204" pitchFamily="34" charset="0"/>
              </a:rPr>
              <a:t>Advocate </a:t>
            </a:r>
            <a:r>
              <a:rPr lang="en-US" sz="2600" dirty="0">
                <a:latin typeface="Aparajita" panose="020B0604020202020204" pitchFamily="34" charset="0"/>
                <a:cs typeface="Aparajita" panose="020B0604020202020204" pitchFamily="34" charset="0"/>
              </a:rPr>
              <a:t>for “theory-guided, evidence-based </a:t>
            </a:r>
            <a:r>
              <a:rPr lang="en-US" sz="2600" dirty="0" smtClean="0">
                <a:latin typeface="Aparajita" panose="020B0604020202020204" pitchFamily="34" charset="0"/>
                <a:cs typeface="Aparajita" panose="020B0604020202020204" pitchFamily="34" charset="0"/>
              </a:rPr>
              <a:t>nursing practice</a:t>
            </a:r>
            <a:r>
              <a:rPr lang="en-US" sz="2600" dirty="0">
                <a:latin typeface="Aparajita" panose="020B0604020202020204" pitchFamily="34" charset="0"/>
                <a:cs typeface="Aparajita" panose="020B0604020202020204" pitchFamily="34" charset="0"/>
              </a:rPr>
              <a:t>” </a:t>
            </a:r>
            <a:endParaRPr lang="en-US" sz="2600" dirty="0" smtClean="0">
              <a:latin typeface="Aparajita" panose="020B0604020202020204" pitchFamily="34" charset="0"/>
              <a:cs typeface="Aparajita" panose="020B0604020202020204" pitchFamily="34" charset="0"/>
            </a:endParaRPr>
          </a:p>
          <a:p>
            <a:pPr marL="749808" lvl="1" indent="-457200">
              <a:buFont typeface="Courier New" panose="02070309020205020404" pitchFamily="49" charset="0"/>
              <a:buChar char="o"/>
            </a:pPr>
            <a:r>
              <a:rPr lang="en-US" sz="2600" dirty="0" smtClean="0">
                <a:latin typeface="Aparajita" panose="020B0604020202020204" pitchFamily="34" charset="0"/>
                <a:cs typeface="Aparajita" panose="020B0604020202020204" pitchFamily="34" charset="0"/>
              </a:rPr>
              <a:t> Use four </a:t>
            </a:r>
            <a:r>
              <a:rPr lang="en-US" sz="2600" dirty="0">
                <a:latin typeface="Aparajita" panose="020B0604020202020204" pitchFamily="34" charset="0"/>
                <a:cs typeface="Aparajita" panose="020B0604020202020204" pitchFamily="34" charset="0"/>
              </a:rPr>
              <a:t>patterns of knowing (</a:t>
            </a:r>
            <a:r>
              <a:rPr lang="en-US" sz="2600" dirty="0" smtClean="0">
                <a:latin typeface="Aparajita" panose="020B0604020202020204" pitchFamily="34" charset="0"/>
                <a:cs typeface="Aparajita" panose="020B0604020202020204" pitchFamily="34" charset="0"/>
              </a:rPr>
              <a:t>empirics, esthetics</a:t>
            </a:r>
            <a:r>
              <a:rPr lang="en-US" sz="2600" dirty="0">
                <a:latin typeface="Aparajita" panose="020B0604020202020204" pitchFamily="34" charset="0"/>
                <a:cs typeface="Aparajita" panose="020B0604020202020204" pitchFamily="34" charset="0"/>
              </a:rPr>
              <a:t>, personal knowledge, and ethics) </a:t>
            </a:r>
            <a:r>
              <a:rPr lang="en-US" sz="2600" dirty="0" smtClean="0">
                <a:latin typeface="Aparajita" panose="020B0604020202020204" pitchFamily="34" charset="0"/>
                <a:cs typeface="Aparajita" panose="020B0604020202020204" pitchFamily="34" charset="0"/>
              </a:rPr>
              <a:t>to </a:t>
            </a:r>
            <a:r>
              <a:rPr lang="en-US" sz="2600" dirty="0">
                <a:latin typeface="Aparajita" panose="020B0604020202020204" pitchFamily="34" charset="0"/>
                <a:cs typeface="Aparajita" panose="020B0604020202020204" pitchFamily="34" charset="0"/>
              </a:rPr>
              <a:t>generate evidence relevant </a:t>
            </a:r>
            <a:r>
              <a:rPr lang="en-US" sz="2600" dirty="0" smtClean="0">
                <a:latin typeface="Aparajita" panose="020B0604020202020204" pitchFamily="34" charset="0"/>
                <a:cs typeface="Aparajita" panose="020B0604020202020204" pitchFamily="34" charset="0"/>
              </a:rPr>
              <a:t>to nursing </a:t>
            </a:r>
            <a:r>
              <a:rPr lang="en-US" sz="2600" dirty="0">
                <a:latin typeface="Aparajita" panose="020B0604020202020204" pitchFamily="34" charset="0"/>
                <a:cs typeface="Aparajita" panose="020B0604020202020204" pitchFamily="34" charset="0"/>
              </a:rPr>
              <a:t>practice</a:t>
            </a:r>
            <a:r>
              <a:rPr lang="en-US" sz="2600" dirty="0" smtClean="0">
                <a:latin typeface="Aparajita" panose="020B0604020202020204" pitchFamily="34" charset="0"/>
                <a:cs typeface="Aparajita" panose="020B0604020202020204" pitchFamily="34" charset="0"/>
              </a:rPr>
              <a:t>.</a:t>
            </a:r>
          </a:p>
          <a:p>
            <a:pPr marL="749808" lvl="1" indent="-457200">
              <a:buFont typeface="Courier New" panose="02070309020205020404" pitchFamily="49" charset="0"/>
              <a:buChar char="o"/>
            </a:pPr>
            <a:r>
              <a:rPr lang="en-US" sz="2600" dirty="0" smtClean="0">
                <a:latin typeface="Aparajita" panose="020B0604020202020204" pitchFamily="34" charset="0"/>
                <a:cs typeface="Aparajita" panose="020B0604020202020204" pitchFamily="34" charset="0"/>
              </a:rPr>
              <a:t>“RCT is considered </a:t>
            </a:r>
            <a:r>
              <a:rPr lang="en-US" sz="2600" dirty="0">
                <a:latin typeface="Aparajita" panose="020B0604020202020204" pitchFamily="34" charset="0"/>
                <a:cs typeface="Aparajita" panose="020B0604020202020204" pitchFamily="34" charset="0"/>
              </a:rPr>
              <a:t>the superior form of </a:t>
            </a:r>
            <a:r>
              <a:rPr lang="en-US" sz="2600" dirty="0" smtClean="0">
                <a:latin typeface="Aparajita" panose="020B0604020202020204" pitchFamily="34" charset="0"/>
                <a:cs typeface="Aparajita" panose="020B0604020202020204" pitchFamily="34" charset="0"/>
              </a:rPr>
              <a:t>evidence……oversimplification </a:t>
            </a:r>
            <a:r>
              <a:rPr lang="en-US" sz="2600" dirty="0">
                <a:latin typeface="Aparajita" panose="020B0604020202020204" pitchFamily="34" charset="0"/>
                <a:cs typeface="Aparajita" panose="020B0604020202020204" pitchFamily="34" charset="0"/>
              </a:rPr>
              <a:t>of the complexity </a:t>
            </a:r>
            <a:r>
              <a:rPr lang="en-US" sz="2600" dirty="0" smtClean="0">
                <a:latin typeface="Aparajita" panose="020B0604020202020204" pitchFamily="34" charset="0"/>
                <a:cs typeface="Aparajita" panose="020B0604020202020204" pitchFamily="34" charset="0"/>
              </a:rPr>
              <a:t>of clinical </a:t>
            </a:r>
            <a:r>
              <a:rPr lang="en-US" sz="2600" dirty="0">
                <a:latin typeface="Aparajita" panose="020B0604020202020204" pitchFamily="34" charset="0"/>
                <a:cs typeface="Aparajita" panose="020B0604020202020204" pitchFamily="34" charset="0"/>
              </a:rPr>
              <a:t>nursing practice and aligning nursing with </a:t>
            </a:r>
            <a:r>
              <a:rPr lang="en-US" sz="2600" dirty="0" smtClean="0">
                <a:latin typeface="Aparajita" panose="020B0604020202020204" pitchFamily="34" charset="0"/>
                <a:cs typeface="Aparajita" panose="020B0604020202020204" pitchFamily="34" charset="0"/>
              </a:rPr>
              <a:t>a similar </a:t>
            </a:r>
            <a:r>
              <a:rPr lang="en-US" sz="2600" dirty="0">
                <a:latin typeface="Aparajita" panose="020B0604020202020204" pitchFamily="34" charset="0"/>
                <a:cs typeface="Aparajita" panose="020B0604020202020204" pitchFamily="34" charset="0"/>
              </a:rPr>
              <a:t>path as </a:t>
            </a:r>
            <a:r>
              <a:rPr lang="en-US" sz="2600" dirty="0" smtClean="0">
                <a:latin typeface="Aparajita" panose="020B0604020202020204" pitchFamily="34" charset="0"/>
                <a:cs typeface="Aparajita" panose="020B0604020202020204" pitchFamily="34" charset="0"/>
              </a:rPr>
              <a:t>medicine”.</a:t>
            </a:r>
          </a:p>
          <a:p>
            <a:pPr marL="749808" lvl="1" indent="-457200">
              <a:buFont typeface="Courier New" panose="02070309020205020404" pitchFamily="49" charset="0"/>
              <a:buChar char="o"/>
            </a:pPr>
            <a:r>
              <a:rPr lang="en-US" sz="2600" dirty="0" smtClean="0">
                <a:latin typeface="Aparajita" panose="020B0604020202020204" pitchFamily="34" charset="0"/>
                <a:cs typeface="Aparajita" panose="020B0604020202020204" pitchFamily="34" charset="0"/>
              </a:rPr>
              <a:t>“EBP </a:t>
            </a:r>
            <a:r>
              <a:rPr lang="en-US" sz="2600" dirty="0">
                <a:latin typeface="Aparajita" panose="020B0604020202020204" pitchFamily="34" charset="0"/>
                <a:cs typeface="Aparajita" panose="020B0604020202020204" pitchFamily="34" charset="0"/>
              </a:rPr>
              <a:t>does indeed consist of a </a:t>
            </a:r>
            <a:r>
              <a:rPr lang="en-US" sz="2600" dirty="0" smtClean="0">
                <a:latin typeface="Aparajita" panose="020B0604020202020204" pitchFamily="34" charset="0"/>
                <a:cs typeface="Aparajita" panose="020B0604020202020204" pitchFamily="34" charset="0"/>
              </a:rPr>
              <a:t>hierarchy of </a:t>
            </a:r>
            <a:r>
              <a:rPr lang="en-US" sz="2600" dirty="0">
                <a:latin typeface="Aparajita" panose="020B0604020202020204" pitchFamily="34" charset="0"/>
                <a:cs typeface="Aparajita" panose="020B0604020202020204" pitchFamily="34" charset="0"/>
              </a:rPr>
              <a:t>evidence that leads to valuing of some </a:t>
            </a:r>
            <a:r>
              <a:rPr lang="en-US" sz="2600" dirty="0" smtClean="0">
                <a:latin typeface="Aparajita" panose="020B0604020202020204" pitchFamily="34" charset="0"/>
                <a:cs typeface="Aparajita" panose="020B0604020202020204" pitchFamily="34" charset="0"/>
              </a:rPr>
              <a:t>forms of </a:t>
            </a:r>
            <a:r>
              <a:rPr lang="en-US" sz="2600" dirty="0">
                <a:latin typeface="Aparajita" panose="020B0604020202020204" pitchFamily="34" charset="0"/>
                <a:cs typeface="Aparajita" panose="020B0604020202020204" pitchFamily="34" charset="0"/>
              </a:rPr>
              <a:t>evidence (i.e., empirical evidence) over other </a:t>
            </a:r>
            <a:r>
              <a:rPr lang="en-US" sz="2600" dirty="0" smtClean="0">
                <a:latin typeface="Aparajita" panose="020B0604020202020204" pitchFamily="34" charset="0"/>
                <a:cs typeface="Aparajita" panose="020B0604020202020204" pitchFamily="34" charset="0"/>
              </a:rPr>
              <a:t>forms, but </a:t>
            </a:r>
            <a:r>
              <a:rPr lang="en-US" sz="2600" dirty="0">
                <a:latin typeface="Aparajita" panose="020B0604020202020204" pitchFamily="34" charset="0"/>
                <a:cs typeface="Aparajita" panose="020B0604020202020204" pitchFamily="34" charset="0"/>
              </a:rPr>
              <a:t>they raise a significant question for </a:t>
            </a:r>
            <a:r>
              <a:rPr lang="en-US" sz="2600" dirty="0" smtClean="0">
                <a:latin typeface="Aparajita" panose="020B0604020202020204" pitchFamily="34" charset="0"/>
                <a:cs typeface="Aparajita" panose="020B0604020202020204" pitchFamily="34" charset="0"/>
              </a:rPr>
              <a:t>consideration, that </a:t>
            </a:r>
            <a:r>
              <a:rPr lang="en-US" sz="2600" dirty="0">
                <a:latin typeface="Aparajita" panose="020B0604020202020204" pitchFamily="34" charset="0"/>
                <a:cs typeface="Aparajita" panose="020B0604020202020204" pitchFamily="34" charset="0"/>
              </a:rPr>
              <a:t>being </a:t>
            </a:r>
            <a:r>
              <a:rPr lang="en-US" sz="2600" dirty="0" smtClean="0">
                <a:latin typeface="Aparajita" panose="020B0604020202020204" pitchFamily="34" charset="0"/>
                <a:cs typeface="Aparajita" panose="020B0604020202020204" pitchFamily="34" charset="0"/>
              </a:rPr>
              <a:t>whether </a:t>
            </a:r>
            <a:r>
              <a:rPr lang="en-US" sz="2600" dirty="0">
                <a:latin typeface="Aparajita" panose="020B0604020202020204" pitchFamily="34" charset="0"/>
                <a:cs typeface="Aparajita" panose="020B0604020202020204" pitchFamily="34" charset="0"/>
              </a:rPr>
              <a:t>this is a good or a bad thing</a:t>
            </a:r>
            <a:r>
              <a:rPr lang="en-US" sz="2600" dirty="0" smtClean="0"/>
              <a:t>”</a:t>
            </a:r>
          </a:p>
          <a:p>
            <a:pPr marL="0" indent="0" algn="r">
              <a:buNone/>
            </a:pPr>
            <a:r>
              <a:rPr lang="en-US" dirty="0" smtClean="0"/>
              <a:t>(Earle‐Foley</a:t>
            </a:r>
            <a:r>
              <a:rPr lang="en-US" dirty="0"/>
              <a:t>, </a:t>
            </a:r>
            <a:r>
              <a:rPr lang="en-US" dirty="0" smtClean="0"/>
              <a:t>2011</a:t>
            </a:r>
            <a:r>
              <a:rPr lang="en-US" dirty="0"/>
              <a:t>). </a:t>
            </a:r>
            <a:endParaRPr lang="en-US" dirty="0" smtClean="0"/>
          </a:p>
        </p:txBody>
      </p:sp>
    </p:spTree>
    <p:extLst>
      <p:ext uri="{BB962C8B-B14F-4D97-AF65-F5344CB8AC3E}">
        <p14:creationId xmlns:p14="http://schemas.microsoft.com/office/powerpoint/2010/main" val="456412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1090" y="1923851"/>
            <a:ext cx="9895115" cy="3886200"/>
          </a:xfrm>
        </p:spPr>
        <p:txBody>
          <a:bodyPr>
            <a:normAutofit lnSpcReduction="10000"/>
          </a:bodyPr>
          <a:lstStyle/>
          <a:p>
            <a:pPr marL="0" indent="0">
              <a:buNone/>
            </a:pPr>
            <a:r>
              <a:rPr lang="en-US" sz="2800" dirty="0">
                <a:solidFill>
                  <a:schemeClr val="tx1">
                    <a:lumMod val="95000"/>
                    <a:lumOff val="5000"/>
                  </a:schemeClr>
                </a:solidFill>
                <a:latin typeface="Adobe Devanagari" panose="02040503050201020203" pitchFamily="18" charset="0"/>
                <a:cs typeface="Adobe Devanagari" panose="02040503050201020203" pitchFamily="18" charset="0"/>
              </a:rPr>
              <a:t>3. Whether EBP is even a realistic or attainable goal within the discipline of nursing</a:t>
            </a:r>
            <a:r>
              <a:rPr lang="en-US" sz="2800" dirty="0" smtClean="0">
                <a:solidFill>
                  <a:schemeClr val="tx1">
                    <a:lumMod val="95000"/>
                    <a:lumOff val="5000"/>
                  </a:schemeClr>
                </a:solidFill>
                <a:latin typeface="Adobe Devanagari" panose="02040503050201020203" pitchFamily="18" charset="0"/>
                <a:cs typeface="Adobe Devanagari" panose="02040503050201020203" pitchFamily="18" charset="0"/>
              </a:rPr>
              <a:t>.</a:t>
            </a:r>
          </a:p>
          <a:p>
            <a:pPr marL="0" indent="0">
              <a:buNone/>
            </a:pPr>
            <a:endParaRPr lang="en-US" sz="2800" dirty="0" smtClean="0">
              <a:solidFill>
                <a:schemeClr val="tx1">
                  <a:lumMod val="95000"/>
                  <a:lumOff val="5000"/>
                </a:schemeClr>
              </a:solidFill>
              <a:latin typeface="Adobe Devanagari" panose="02040503050201020203" pitchFamily="18" charset="0"/>
              <a:cs typeface="Adobe Devanagari" panose="02040503050201020203" pitchFamily="18" charset="0"/>
            </a:endParaRPr>
          </a:p>
          <a:p>
            <a:pPr marL="292608" lvl="1" indent="0">
              <a:buNone/>
            </a:pP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If both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quantitative and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qualitative are equal evidence “then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we must consider whether nurses have adequate knowledge and skills to locate, critically appraise, and then incorporate the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‘best’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evidence into clinical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practice”</a:t>
            </a:r>
            <a:endParaRPr lang="en-US" sz="2500" dirty="0">
              <a:solidFill>
                <a:schemeClr val="tx1">
                  <a:lumMod val="65000"/>
                  <a:lumOff val="35000"/>
                </a:schemeClr>
              </a:solidFill>
              <a:latin typeface="Adobe Devanagari" panose="02040503050201020203" pitchFamily="18" charset="0"/>
              <a:cs typeface="Adobe Devanagari" panose="02040503050201020203" pitchFamily="18" charset="0"/>
            </a:endParaRPr>
          </a:p>
          <a:p>
            <a:pPr lvl="1"/>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Is it acceptable within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the EBP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movement for nurses to rely on other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sources such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as intuition, authority, tradition, and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common sense?”</a:t>
            </a:r>
          </a:p>
          <a:p>
            <a:pPr algn="r"/>
            <a:r>
              <a:rPr lang="en-US" sz="2200" dirty="0">
                <a:solidFill>
                  <a:schemeClr val="tx1">
                    <a:lumMod val="65000"/>
                    <a:lumOff val="35000"/>
                  </a:schemeClr>
                </a:solidFill>
                <a:latin typeface="Adobe Devanagari" panose="02040503050201020203" pitchFamily="18" charset="0"/>
                <a:cs typeface="Adobe Devanagari" panose="02040503050201020203" pitchFamily="18" charset="0"/>
              </a:rPr>
              <a:t>(Earle‐Foley, 2011). </a:t>
            </a:r>
          </a:p>
          <a:p>
            <a:endParaRPr lang="en-US" sz="2500" dirty="0"/>
          </a:p>
          <a:p>
            <a:endParaRPr lang="en-US" dirty="0"/>
          </a:p>
        </p:txBody>
      </p:sp>
    </p:spTree>
    <p:extLst>
      <p:ext uri="{BB962C8B-B14F-4D97-AF65-F5344CB8AC3E}">
        <p14:creationId xmlns:p14="http://schemas.microsoft.com/office/powerpoint/2010/main" val="2235283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89857"/>
            <a:ext cx="10058400" cy="1247503"/>
          </a:xfrm>
        </p:spPr>
        <p:txBody>
          <a:bodyPr/>
          <a:lstStyle/>
          <a:p>
            <a:r>
              <a:rPr lang="en-US" b="1" dirty="0">
                <a:solidFill>
                  <a:schemeClr val="accent1">
                    <a:lumMod val="75000"/>
                  </a:schemeClr>
                </a:solidFill>
                <a:latin typeface="Adobe Devanagari" panose="02040503050201020203" pitchFamily="18" charset="0"/>
                <a:cs typeface="Adobe Devanagari" panose="02040503050201020203" pitchFamily="18" charset="0"/>
              </a:rPr>
              <a:t>EBP challenges</a:t>
            </a:r>
            <a:r>
              <a:rPr lang="en-US" b="1" dirty="0" smtClean="0">
                <a:solidFill>
                  <a:schemeClr val="accent1">
                    <a:lumMod val="75000"/>
                  </a:schemeClr>
                </a:solidFill>
                <a:latin typeface="Adobe Devanagari" panose="02040503050201020203" pitchFamily="18" charset="0"/>
                <a:cs typeface="Adobe Devanagari" panose="02040503050201020203" pitchFamily="18" charset="0"/>
              </a:rPr>
              <a:t>:</a:t>
            </a:r>
            <a:endParaRPr lang="en-US" b="1" dirty="0">
              <a:solidFill>
                <a:schemeClr val="accent1">
                  <a:lumMod val="75000"/>
                </a:schemeClr>
              </a:solidFill>
              <a:latin typeface="Adobe Devanagari" panose="02040503050201020203" pitchFamily="18" charset="0"/>
              <a:cs typeface="Adobe Devanagari" panose="02040503050201020203" pitchFamily="18" charset="0"/>
            </a:endParaRPr>
          </a:p>
        </p:txBody>
      </p:sp>
      <p:sp>
        <p:nvSpPr>
          <p:cNvPr id="3" name="Content Placeholder 2"/>
          <p:cNvSpPr>
            <a:spLocks noGrp="1"/>
          </p:cNvSpPr>
          <p:nvPr>
            <p:ph idx="1"/>
          </p:nvPr>
        </p:nvSpPr>
        <p:spPr>
          <a:xfrm>
            <a:off x="1097280" y="1996046"/>
            <a:ext cx="10058400" cy="4023360"/>
          </a:xfrm>
        </p:spPr>
        <p:txBody>
          <a:bodyPr/>
          <a:lstStyle/>
          <a:p>
            <a:pPr lvl="1"/>
            <a:r>
              <a:rPr lang="en-US" sz="2800" dirty="0" smtClean="0">
                <a:solidFill>
                  <a:schemeClr val="tx1"/>
                </a:solidFill>
                <a:latin typeface="Adobe Devanagari" panose="02040503050201020203" pitchFamily="18" charset="0"/>
                <a:cs typeface="Adobe Devanagari" panose="02040503050201020203" pitchFamily="18" charset="0"/>
              </a:rPr>
              <a:t>Quality </a:t>
            </a:r>
            <a:r>
              <a:rPr lang="en-US" sz="2800" dirty="0">
                <a:solidFill>
                  <a:schemeClr val="tx1"/>
                </a:solidFill>
                <a:latin typeface="Adobe Devanagari" panose="02040503050201020203" pitchFamily="18" charset="0"/>
                <a:cs typeface="Adobe Devanagari" panose="02040503050201020203" pitchFamily="18" charset="0"/>
              </a:rPr>
              <a:t>and nature of the research</a:t>
            </a:r>
          </a:p>
          <a:p>
            <a:pPr lvl="1"/>
            <a:r>
              <a:rPr lang="en-US" sz="2800" dirty="0">
                <a:solidFill>
                  <a:schemeClr val="tx1"/>
                </a:solidFill>
                <a:latin typeface="Adobe Devanagari" panose="02040503050201020203" pitchFamily="18" charset="0"/>
                <a:cs typeface="Adobe Devanagari" panose="02040503050201020203" pitchFamily="18" charset="0"/>
              </a:rPr>
              <a:t>Characteristics of nurses</a:t>
            </a:r>
          </a:p>
          <a:p>
            <a:pPr lvl="1"/>
            <a:r>
              <a:rPr lang="en-US" sz="2800" dirty="0">
                <a:solidFill>
                  <a:schemeClr val="tx1"/>
                </a:solidFill>
                <a:latin typeface="Adobe Devanagari" panose="02040503050201020203" pitchFamily="18" charset="0"/>
                <a:cs typeface="Adobe Devanagari" panose="02040503050201020203" pitchFamily="18" charset="0"/>
              </a:rPr>
              <a:t>Organizational </a:t>
            </a:r>
            <a:r>
              <a:rPr lang="en-US" sz="2800" dirty="0" smtClean="0">
                <a:solidFill>
                  <a:schemeClr val="tx1"/>
                </a:solidFill>
                <a:latin typeface="Adobe Devanagari" panose="02040503050201020203" pitchFamily="18" charset="0"/>
                <a:cs typeface="Adobe Devanagari" panose="02040503050201020203" pitchFamily="18" charset="0"/>
              </a:rPr>
              <a:t>factors</a:t>
            </a:r>
          </a:p>
          <a:p>
            <a:pPr lvl="1"/>
            <a:endParaRPr lang="en-US" sz="2800" dirty="0">
              <a:latin typeface="Adobe Devanagari" panose="02040503050201020203" pitchFamily="18" charset="0"/>
              <a:cs typeface="Adobe Devanagari" panose="02040503050201020203" pitchFamily="18" charset="0"/>
            </a:endParaRPr>
          </a:p>
          <a:p>
            <a:r>
              <a:rPr lang="en-US" sz="2800" dirty="0" smtClean="0">
                <a:latin typeface="Adobe Devanagari" panose="02040503050201020203" pitchFamily="18" charset="0"/>
                <a:cs typeface="Adobe Devanagari" panose="02040503050201020203" pitchFamily="18" charset="0"/>
              </a:rPr>
              <a:t>How individual nurse can adopt EBP?</a:t>
            </a:r>
          </a:p>
          <a:p>
            <a:endParaRPr lang="en-US" dirty="0"/>
          </a:p>
        </p:txBody>
      </p:sp>
    </p:spTree>
    <p:extLst>
      <p:ext uri="{BB962C8B-B14F-4D97-AF65-F5344CB8AC3E}">
        <p14:creationId xmlns:p14="http://schemas.microsoft.com/office/powerpoint/2010/main" val="1950908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latin typeface="Adobe Devanagari" panose="02040503050201020203" pitchFamily="18" charset="0"/>
                <a:cs typeface="Adobe Devanagari" panose="02040503050201020203" pitchFamily="18" charset="0"/>
              </a:rPr>
              <a:t>Different levels of explanation</a:t>
            </a:r>
            <a:r>
              <a:rPr lang="en-US" b="1" dirty="0" smtClean="0">
                <a:solidFill>
                  <a:schemeClr val="accent1">
                    <a:lumMod val="75000"/>
                  </a:schemeClr>
                </a:solidFill>
                <a:latin typeface="Adobe Devanagari" panose="02040503050201020203" pitchFamily="18" charset="0"/>
                <a:cs typeface="Adobe Devanagari" panose="02040503050201020203" pitchFamily="18" charset="0"/>
              </a:rPr>
              <a:t>:</a:t>
            </a:r>
            <a:endParaRPr lang="en-US" dirty="0">
              <a:solidFill>
                <a:schemeClr val="accent1">
                  <a:lumMod val="75000"/>
                </a:schemeClr>
              </a:solidFill>
              <a:latin typeface="Adobe Devanagari" panose="02040503050201020203" pitchFamily="18" charset="0"/>
              <a:cs typeface="Adobe Devanagari" panose="02040503050201020203" pitchFamily="18" charset="0"/>
            </a:endParaRPr>
          </a:p>
        </p:txBody>
      </p:sp>
      <p:sp>
        <p:nvSpPr>
          <p:cNvPr id="3" name="Content Placeholder 2"/>
          <p:cNvSpPr>
            <a:spLocks noGrp="1"/>
          </p:cNvSpPr>
          <p:nvPr>
            <p:ph idx="1"/>
          </p:nvPr>
        </p:nvSpPr>
        <p:spPr>
          <a:xfrm>
            <a:off x="342900" y="2008414"/>
            <a:ext cx="11250386" cy="5600699"/>
          </a:xfrm>
        </p:spPr>
        <p:txBody>
          <a:bodyPr>
            <a:normAutofit/>
          </a:bodyPr>
          <a:lstStyle/>
          <a:p>
            <a:pPr lvl="1"/>
            <a:r>
              <a:rPr lang="en-US" sz="2900" dirty="0" smtClean="0">
                <a:solidFill>
                  <a:schemeClr val="tx1">
                    <a:lumMod val="95000"/>
                    <a:lumOff val="5000"/>
                  </a:schemeClr>
                </a:solidFill>
                <a:latin typeface="Adobe Devanagari" panose="02040503050201020203" pitchFamily="18" charset="0"/>
                <a:cs typeface="Adobe Devanagari" panose="02040503050201020203" pitchFamily="18" charset="0"/>
              </a:rPr>
              <a:t>Identification</a:t>
            </a:r>
            <a:r>
              <a:rPr lang="en-US" sz="2900" dirty="0" smtClean="0">
                <a:latin typeface="Adobe Devanagari" panose="02040503050201020203" pitchFamily="18" charset="0"/>
                <a:cs typeface="Adobe Devanagari" panose="02040503050201020203" pitchFamily="18" charset="0"/>
              </a:rPr>
              <a:t>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(e.g.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s</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tudying adults’ experiences with osteoarthritis who had undergone total knee joint arthroplasty. In this stud, the researcher identified the process of adjustment).</a:t>
            </a:r>
          </a:p>
          <a:p>
            <a:pPr lvl="1"/>
            <a:r>
              <a:rPr lang="en-US" sz="2900" dirty="0" smtClean="0">
                <a:solidFill>
                  <a:schemeClr val="tx1">
                    <a:lumMod val="95000"/>
                    <a:lumOff val="5000"/>
                  </a:schemeClr>
                </a:solidFill>
                <a:latin typeface="Adobe Devanagari" panose="02040503050201020203" pitchFamily="18" charset="0"/>
                <a:cs typeface="Adobe Devanagari" panose="02040503050201020203" pitchFamily="18" charset="0"/>
              </a:rPr>
              <a:t>Description</a:t>
            </a:r>
            <a:r>
              <a:rPr lang="en-US" sz="2900" dirty="0" smtClean="0">
                <a:latin typeface="Adobe Devanagari" panose="02040503050201020203" pitchFamily="18" charset="0"/>
                <a:cs typeface="Adobe Devanagari" panose="02040503050201020203" pitchFamily="18" charset="0"/>
              </a:rPr>
              <a:t>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(e.g. describing the prevalence of cancer among Saudi women or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the describing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the pain of postoperative head cancer patients who developed speech impairment) </a:t>
            </a:r>
          </a:p>
          <a:p>
            <a:pPr lvl="1"/>
            <a:r>
              <a:rPr lang="en-US" sz="2900" dirty="0" smtClean="0">
                <a:solidFill>
                  <a:schemeClr val="tx1">
                    <a:lumMod val="95000"/>
                    <a:lumOff val="5000"/>
                  </a:schemeClr>
                </a:solidFill>
                <a:latin typeface="Adobe Devanagari" panose="02040503050201020203" pitchFamily="18" charset="0"/>
                <a:cs typeface="Adobe Devanagari" panose="02040503050201020203" pitchFamily="18" charset="0"/>
              </a:rPr>
              <a:t>Exploration</a:t>
            </a:r>
            <a:r>
              <a:rPr lang="en-US" sz="2900" dirty="0" smtClean="0">
                <a:latin typeface="Adobe Devanagari" panose="02040503050201020203" pitchFamily="18" charset="0"/>
                <a:cs typeface="Adobe Devanagari" panose="02040503050201020203" pitchFamily="18" charset="0"/>
              </a:rPr>
              <a:t> </a:t>
            </a:r>
            <a:r>
              <a:rPr lang="en-US" sz="2500" dirty="0" smtClean="0">
                <a:solidFill>
                  <a:schemeClr val="tx1">
                    <a:lumMod val="65000"/>
                    <a:lumOff val="35000"/>
                  </a:schemeClr>
                </a:solidFill>
                <a:latin typeface="Adobe Devanagari" panose="02040503050201020203" pitchFamily="18" charset="0"/>
                <a:cs typeface="Adobe Devanagari" panose="02040503050201020203" pitchFamily="18" charset="0"/>
              </a:rPr>
              <a:t>(e.g. exploring whether the length of time patients spent on cardiac surgery waiting list influenced their psychosomatic conditions or exploring refugee mothers’ perception of healthy lifestyle).</a:t>
            </a:r>
          </a:p>
        </p:txBody>
      </p:sp>
    </p:spTree>
    <p:extLst>
      <p:ext uri="{BB962C8B-B14F-4D97-AF65-F5344CB8AC3E}">
        <p14:creationId xmlns:p14="http://schemas.microsoft.com/office/powerpoint/2010/main" val="2557725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latin typeface="Adobe Devanagari" panose="02040503050201020203" pitchFamily="18" charset="0"/>
                <a:cs typeface="Adobe Devanagari" panose="02040503050201020203" pitchFamily="18" charset="0"/>
              </a:rPr>
              <a:t>Different levels of explanation</a:t>
            </a:r>
            <a:r>
              <a:rPr lang="en-US" b="1" dirty="0" smtClean="0">
                <a:solidFill>
                  <a:schemeClr val="accent1">
                    <a:lumMod val="75000"/>
                  </a:schemeClr>
                </a:solidFill>
                <a:latin typeface="Adobe Devanagari" panose="02040503050201020203" pitchFamily="18" charset="0"/>
                <a:cs typeface="Adobe Devanagari" panose="02040503050201020203" pitchFamily="18" charset="0"/>
              </a:rPr>
              <a:t>:</a:t>
            </a:r>
            <a:endParaRPr lang="en-US" dirty="0">
              <a:solidFill>
                <a:schemeClr val="accent1">
                  <a:lumMod val="75000"/>
                </a:schemeClr>
              </a:solidFill>
              <a:latin typeface="Adobe Devanagari" panose="02040503050201020203" pitchFamily="18" charset="0"/>
              <a:cs typeface="Adobe Devanagari" panose="02040503050201020203" pitchFamily="18" charset="0"/>
            </a:endParaRPr>
          </a:p>
        </p:txBody>
      </p:sp>
      <p:sp>
        <p:nvSpPr>
          <p:cNvPr id="3" name="Content Placeholder 2"/>
          <p:cNvSpPr>
            <a:spLocks noGrp="1"/>
          </p:cNvSpPr>
          <p:nvPr>
            <p:ph idx="1"/>
          </p:nvPr>
        </p:nvSpPr>
        <p:spPr>
          <a:xfrm>
            <a:off x="1097280" y="1883312"/>
            <a:ext cx="10058400" cy="4023360"/>
          </a:xfrm>
        </p:spPr>
        <p:txBody>
          <a:bodyPr/>
          <a:lstStyle/>
          <a:p>
            <a:pPr lvl="1"/>
            <a:r>
              <a:rPr lang="en-US" sz="2800" dirty="0">
                <a:solidFill>
                  <a:schemeClr val="tx1">
                    <a:lumMod val="95000"/>
                    <a:lumOff val="5000"/>
                  </a:schemeClr>
                </a:solidFill>
                <a:latin typeface="Adobe Devanagari" panose="02040503050201020203" pitchFamily="18" charset="0"/>
                <a:cs typeface="Adobe Devanagari" panose="02040503050201020203" pitchFamily="18" charset="0"/>
              </a:rPr>
              <a:t>Explanation</a:t>
            </a:r>
            <a:r>
              <a:rPr lang="en-US" sz="2500" dirty="0">
                <a:latin typeface="Adobe Devanagari" panose="02040503050201020203" pitchFamily="18" charset="0"/>
                <a:cs typeface="Adobe Devanagari" panose="02040503050201020203" pitchFamily="18" charset="0"/>
              </a:rPr>
              <a:t>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 e.g. testing theoretical model that explains exercise behavior in older adults or developing framework for understanding women’s journey after separation from an abusive partner)</a:t>
            </a:r>
          </a:p>
          <a:p>
            <a:pPr lvl="1"/>
            <a:r>
              <a:rPr lang="en-US" sz="2800" dirty="0">
                <a:solidFill>
                  <a:schemeClr val="tx1">
                    <a:lumMod val="95000"/>
                    <a:lumOff val="5000"/>
                  </a:schemeClr>
                </a:solidFill>
                <a:latin typeface="Adobe Devanagari" panose="02040503050201020203" pitchFamily="18" charset="0"/>
                <a:cs typeface="Adobe Devanagari" panose="02040503050201020203" pitchFamily="18" charset="0"/>
              </a:rPr>
              <a:t>Prediction and control </a:t>
            </a:r>
            <a:r>
              <a:rPr lang="en-US" sz="2500" dirty="0">
                <a:solidFill>
                  <a:schemeClr val="tx1">
                    <a:lumMod val="65000"/>
                    <a:lumOff val="35000"/>
                  </a:schemeClr>
                </a:solidFill>
                <a:latin typeface="Adobe Devanagari" panose="02040503050201020203" pitchFamily="18" charset="0"/>
                <a:cs typeface="Adobe Devanagari" panose="02040503050201020203" pitchFamily="18" charset="0"/>
              </a:rPr>
              <a:t>(identify predictors of successful weaning from mechanical ventilation) </a:t>
            </a:r>
          </a:p>
          <a:p>
            <a:endParaRPr lang="en-US" dirty="0"/>
          </a:p>
        </p:txBody>
      </p:sp>
    </p:spTree>
    <p:extLst>
      <p:ext uri="{BB962C8B-B14F-4D97-AF65-F5344CB8AC3E}">
        <p14:creationId xmlns:p14="http://schemas.microsoft.com/office/powerpoint/2010/main" val="602530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791"/>
            <a:ext cx="11337471" cy="1325562"/>
          </a:xfrm>
        </p:spPr>
        <p:txBody>
          <a:bodyPr/>
          <a:lstStyle/>
          <a:p>
            <a:pPr algn="ctr"/>
            <a:r>
              <a:rPr lang="en-US" b="1" dirty="0" smtClean="0">
                <a:solidFill>
                  <a:schemeClr val="accent1">
                    <a:lumMod val="75000"/>
                  </a:schemeClr>
                </a:solidFill>
                <a:latin typeface="Aparajita" panose="020B0604020202020204" pitchFamily="34" charset="0"/>
                <a:cs typeface="Aparajita" panose="020B0604020202020204" pitchFamily="34" charset="0"/>
              </a:rPr>
              <a:t>Research</a:t>
            </a:r>
            <a:endParaRPr lang="en-US" b="1" dirty="0">
              <a:solidFill>
                <a:schemeClr val="accent1">
                  <a:lumMod val="75000"/>
                </a:schemeClr>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1273629" y="2049462"/>
            <a:ext cx="10433957" cy="5037138"/>
          </a:xfrm>
        </p:spPr>
        <p:txBody>
          <a:bodyPr>
            <a:normAutofit lnSpcReduction="10000"/>
          </a:bodyPr>
          <a:lstStyle/>
          <a:p>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What does research mean? Nursing research?</a:t>
            </a:r>
          </a:p>
          <a:p>
            <a:r>
              <a:rPr lang="en-US" sz="1800" dirty="0">
                <a:solidFill>
                  <a:schemeClr val="tx1">
                    <a:lumMod val="95000"/>
                    <a:lumOff val="5000"/>
                  </a:schemeClr>
                </a:solidFill>
                <a:latin typeface="Aparajita" panose="020B0604020202020204" pitchFamily="34" charset="0"/>
                <a:cs typeface="Aparajita" panose="020B0604020202020204" pitchFamily="34" charset="0"/>
              </a:rPr>
              <a:t>a detailed study of a subject, especially in order to discover (new) information or reach a (new) </a:t>
            </a:r>
            <a:r>
              <a:rPr lang="en-US" sz="1800" dirty="0" smtClean="0">
                <a:solidFill>
                  <a:schemeClr val="tx1">
                    <a:lumMod val="95000"/>
                    <a:lumOff val="5000"/>
                  </a:schemeClr>
                </a:solidFill>
                <a:latin typeface="Aparajita" panose="020B0604020202020204" pitchFamily="34" charset="0"/>
                <a:cs typeface="Aparajita" panose="020B0604020202020204" pitchFamily="34" charset="0"/>
              </a:rPr>
              <a:t>understanding.</a:t>
            </a:r>
          </a:p>
          <a:p>
            <a:r>
              <a:rPr lang="en-US" sz="1800" b="1" dirty="0">
                <a:solidFill>
                  <a:schemeClr val="tx1">
                    <a:lumMod val="95000"/>
                    <a:lumOff val="5000"/>
                  </a:schemeClr>
                </a:solidFill>
                <a:latin typeface="Aparajita" panose="020B0604020202020204" pitchFamily="34" charset="0"/>
                <a:cs typeface="Aparajita" panose="020B0604020202020204" pitchFamily="34" charset="0"/>
              </a:rPr>
              <a:t>Nursing research </a:t>
            </a:r>
            <a:r>
              <a:rPr lang="en-US" sz="1800" dirty="0">
                <a:solidFill>
                  <a:schemeClr val="tx1">
                    <a:lumMod val="95000"/>
                    <a:lumOff val="5000"/>
                  </a:schemeClr>
                </a:solidFill>
                <a:latin typeface="Aparajita" panose="020B0604020202020204" pitchFamily="34" charset="0"/>
                <a:cs typeface="Aparajita" panose="020B0604020202020204" pitchFamily="34" charset="0"/>
              </a:rPr>
              <a:t>is research that provides evidence used to support nursing practices.</a:t>
            </a:r>
          </a:p>
          <a:p>
            <a:r>
              <a:rPr lang="en-US" sz="3300" dirty="0" smtClean="0">
                <a:solidFill>
                  <a:schemeClr val="tx1">
                    <a:lumMod val="95000"/>
                    <a:lumOff val="5000"/>
                  </a:schemeClr>
                </a:solidFill>
                <a:latin typeface="Aparajita" panose="020B0604020202020204" pitchFamily="34" charset="0"/>
                <a:cs typeface="Aparajita" panose="020B0604020202020204" pitchFamily="34" charset="0"/>
              </a:rPr>
              <a:t>From your clinical experiences, would you think about a nursing research question you would like an answer for?</a:t>
            </a:r>
          </a:p>
          <a:p>
            <a:pPr lvl="2"/>
            <a:r>
              <a:rPr lang="en-US" sz="2500" dirty="0" smtClean="0">
                <a:latin typeface="Aparajita" panose="020B0604020202020204" pitchFamily="34" charset="0"/>
                <a:cs typeface="Aparajita" panose="020B0604020202020204" pitchFamily="34" charset="0"/>
              </a:rPr>
              <a:t>e.g. </a:t>
            </a:r>
            <a:r>
              <a:rPr lang="en-US" sz="2500" dirty="0">
                <a:latin typeface="Aparajita" panose="020B0604020202020204" pitchFamily="34" charset="0"/>
                <a:cs typeface="Aparajita" panose="020B0604020202020204" pitchFamily="34" charset="0"/>
              </a:rPr>
              <a:t>Does the administration of pain medication at time of surgical incision reduce the need for pain medication twenty-four hours after </a:t>
            </a:r>
            <a:r>
              <a:rPr lang="en-US" sz="2500" dirty="0" smtClean="0">
                <a:latin typeface="Aparajita" panose="020B0604020202020204" pitchFamily="34" charset="0"/>
                <a:cs typeface="Aparajita" panose="020B0604020202020204" pitchFamily="34" charset="0"/>
              </a:rPr>
              <a:t>surgery?</a:t>
            </a:r>
          </a:p>
          <a:p>
            <a:pPr lvl="2"/>
            <a:r>
              <a:rPr lang="en-US" sz="2500" dirty="0" smtClean="0">
                <a:latin typeface="Aparajita" panose="020B0604020202020204" pitchFamily="34" charset="0"/>
                <a:cs typeface="Aparajita" panose="020B0604020202020204" pitchFamily="34" charset="0"/>
              </a:rPr>
              <a:t>Should </a:t>
            </a:r>
            <a:r>
              <a:rPr lang="en-US" sz="2500" dirty="0">
                <a:latin typeface="Aparajita" panose="020B0604020202020204" pitchFamily="34" charset="0"/>
                <a:cs typeface="Aparajita" panose="020B0604020202020204" pitchFamily="34" charset="0"/>
              </a:rPr>
              <a:t>we use hypothermia units to lower </a:t>
            </a:r>
            <a:r>
              <a:rPr lang="en-US" sz="2500" dirty="0" smtClean="0">
                <a:latin typeface="Aparajita" panose="020B0604020202020204" pitchFamily="34" charset="0"/>
                <a:cs typeface="Aparajita" panose="020B0604020202020204" pitchFamily="34" charset="0"/>
              </a:rPr>
              <a:t>temperatures </a:t>
            </a:r>
            <a:r>
              <a:rPr lang="en-US" sz="2500" dirty="0">
                <a:latin typeface="Aparajita" panose="020B0604020202020204" pitchFamily="34" charset="0"/>
                <a:cs typeface="Aparajita" panose="020B0604020202020204" pitchFamily="34" charset="0"/>
              </a:rPr>
              <a:t>in febrile patients</a:t>
            </a:r>
            <a:r>
              <a:rPr lang="en-US" sz="2500" dirty="0" smtClean="0">
                <a:latin typeface="Aparajita" panose="020B0604020202020204" pitchFamily="34" charset="0"/>
                <a:cs typeface="Aparajita" panose="020B0604020202020204" pitchFamily="34" charset="0"/>
              </a:rPr>
              <a: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22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2"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2"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4988" y="1028315"/>
            <a:ext cx="10058400" cy="4023360"/>
          </a:xfrm>
        </p:spPr>
        <p:txBody>
          <a:bodyPr/>
          <a:lstStyle/>
          <a:p>
            <a:r>
              <a:rPr lang="en-US" sz="4000" b="1" dirty="0" smtClean="0">
                <a:solidFill>
                  <a:schemeClr val="accent1">
                    <a:lumMod val="75000"/>
                  </a:schemeClr>
                </a:solidFill>
                <a:latin typeface="Aparajita" panose="020B0604020202020204" pitchFamily="34" charset="0"/>
                <a:cs typeface="Aparajita" panose="020B0604020202020204" pitchFamily="34" charset="0"/>
              </a:rPr>
              <a:t>Why research is important for nursing discipline?</a:t>
            </a:r>
          </a:p>
          <a:p>
            <a:endParaRPr lang="en-US" dirty="0"/>
          </a:p>
        </p:txBody>
      </p:sp>
    </p:spTree>
    <p:extLst>
      <p:ext uri="{BB962C8B-B14F-4D97-AF65-F5344CB8AC3E}">
        <p14:creationId xmlns:p14="http://schemas.microsoft.com/office/powerpoint/2010/main" val="2014647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643" y="155975"/>
            <a:ext cx="10058400" cy="1450757"/>
          </a:xfrm>
        </p:spPr>
        <p:txBody>
          <a:bodyPr/>
          <a:lstStyle/>
          <a:p>
            <a:r>
              <a:rPr lang="en-US" b="1" dirty="0">
                <a:solidFill>
                  <a:schemeClr val="accent1">
                    <a:lumMod val="75000"/>
                  </a:schemeClr>
                </a:solidFill>
                <a:latin typeface="Aparajita" panose="020B0604020202020204" pitchFamily="34" charset="0"/>
                <a:cs typeface="Aparajita" panose="020B0604020202020204" pitchFamily="34" charset="0"/>
              </a:rPr>
              <a:t>Purpose of nursing </a:t>
            </a:r>
            <a:r>
              <a:rPr lang="en-US" b="1" dirty="0" smtClean="0">
                <a:solidFill>
                  <a:schemeClr val="accent1">
                    <a:lumMod val="75000"/>
                  </a:schemeClr>
                </a:solidFill>
                <a:latin typeface="Aparajita" panose="020B0604020202020204" pitchFamily="34" charset="0"/>
                <a:cs typeface="Aparajita" panose="020B0604020202020204" pitchFamily="34" charset="0"/>
              </a:rPr>
              <a:t>research</a:t>
            </a:r>
            <a:endParaRPr lang="en-US" b="1" dirty="0">
              <a:solidFill>
                <a:schemeClr val="accent1">
                  <a:lumMod val="75000"/>
                </a:schemeClr>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1224643" y="1936377"/>
            <a:ext cx="9519557" cy="3886200"/>
          </a:xfrm>
        </p:spPr>
        <p:txBody>
          <a:bodyPr>
            <a:normAutofit/>
          </a:bodyPr>
          <a:lstStyle/>
          <a:p>
            <a:pPr lvl="1"/>
            <a:r>
              <a:rPr lang="en-US" sz="3300" dirty="0" smtClean="0">
                <a:latin typeface="Aparajita" panose="020B0604020202020204" pitchFamily="34" charset="0"/>
                <a:cs typeface="Aparajita" panose="020B0604020202020204" pitchFamily="34" charset="0"/>
              </a:rPr>
              <a:t>Basic </a:t>
            </a:r>
            <a:r>
              <a:rPr lang="en-US" sz="3300" dirty="0">
                <a:latin typeface="Aparajita" panose="020B0604020202020204" pitchFamily="34" charset="0"/>
                <a:cs typeface="Aparajita" panose="020B0604020202020204" pitchFamily="34" charset="0"/>
              </a:rPr>
              <a:t>research: </a:t>
            </a:r>
            <a:r>
              <a:rPr lang="en-US" sz="2800" dirty="0" smtClean="0">
                <a:latin typeface="Aparajita" panose="020B0604020202020204" pitchFamily="34" charset="0"/>
                <a:cs typeface="Aparajita" panose="020B0604020202020204" pitchFamily="34" charset="0"/>
              </a:rPr>
              <a:t>is a type </a:t>
            </a:r>
            <a:r>
              <a:rPr lang="en-US" sz="2800" dirty="0">
                <a:latin typeface="Aparajita" panose="020B0604020202020204" pitchFamily="34" charset="0"/>
                <a:cs typeface="Aparajita" panose="020B0604020202020204" pitchFamily="34" charset="0"/>
              </a:rPr>
              <a:t>of research, and it is driven purely by curiosity and a desire to expand our </a:t>
            </a:r>
            <a:r>
              <a:rPr lang="en-US" sz="2800" dirty="0" smtClean="0">
                <a:latin typeface="Aparajita" panose="020B0604020202020204" pitchFamily="34" charset="0"/>
                <a:cs typeface="Aparajita" panose="020B0604020202020204" pitchFamily="34" charset="0"/>
              </a:rPr>
              <a:t>knowledge</a:t>
            </a:r>
          </a:p>
          <a:p>
            <a:pPr marL="201168" lvl="1" indent="0">
              <a:buNone/>
            </a:pPr>
            <a:r>
              <a:rPr lang="en-US" sz="2800" dirty="0" smtClean="0">
                <a:latin typeface="Aparajita" panose="020B0604020202020204" pitchFamily="34" charset="0"/>
                <a:cs typeface="Aparajita" panose="020B0604020202020204" pitchFamily="34" charset="0"/>
              </a:rPr>
              <a:t>  </a:t>
            </a:r>
          </a:p>
          <a:p>
            <a:pPr lvl="1"/>
            <a:r>
              <a:rPr lang="en-US" sz="3300" dirty="0">
                <a:latin typeface="Aparajita" panose="020B0604020202020204" pitchFamily="34" charset="0"/>
                <a:cs typeface="Aparajita" panose="020B0604020202020204" pitchFamily="34" charset="0"/>
              </a:rPr>
              <a:t>Applied research: </a:t>
            </a:r>
            <a:r>
              <a:rPr lang="en-US" sz="2800" dirty="0" smtClean="0">
                <a:latin typeface="Aparajita" panose="020B0604020202020204" pitchFamily="34" charset="0"/>
                <a:cs typeface="Aparajita" panose="020B0604020202020204" pitchFamily="34" charset="0"/>
              </a:rPr>
              <a:t>is </a:t>
            </a:r>
            <a:r>
              <a:rPr lang="en-US" sz="2800" dirty="0">
                <a:latin typeface="Aparajita" panose="020B0604020202020204" pitchFamily="34" charset="0"/>
                <a:cs typeface="Aparajita" panose="020B0604020202020204" pitchFamily="34" charset="0"/>
              </a:rPr>
              <a:t>one type of research that is used to answer a specific question that has direct </a:t>
            </a:r>
            <a:r>
              <a:rPr lang="en-US" sz="2800" dirty="0" smtClean="0">
                <a:latin typeface="Aparajita" panose="020B0604020202020204" pitchFamily="34" charset="0"/>
                <a:cs typeface="Aparajita" panose="020B0604020202020204" pitchFamily="34" charset="0"/>
              </a:rPr>
              <a:t>applications.</a:t>
            </a:r>
            <a:endParaRPr lang="en-US" sz="2800" dirty="0">
              <a:latin typeface="Aparajita" panose="020B0604020202020204" pitchFamily="34" charset="0"/>
              <a:cs typeface="Aparajita" panose="020B0604020202020204" pitchFamily="34" charset="0"/>
            </a:endParaRPr>
          </a:p>
          <a:p>
            <a:pPr lvl="1"/>
            <a:endParaRPr lang="en-US" sz="33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1830482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4909" y="1936377"/>
            <a:ext cx="8939048" cy="3886200"/>
          </a:xfrm>
        </p:spPr>
        <p:txBody>
          <a:bodyPr>
            <a:normAutofit/>
          </a:bodyPr>
          <a:lstStyle/>
          <a:p>
            <a:r>
              <a:rPr lang="en-US" sz="3500" dirty="0" smtClean="0">
                <a:latin typeface="Aparajita" panose="020B0604020202020204" pitchFamily="34" charset="0"/>
                <a:cs typeface="Aparajita" panose="020B0604020202020204" pitchFamily="34" charset="0"/>
              </a:rPr>
              <a:t>“The </a:t>
            </a:r>
            <a:r>
              <a:rPr lang="en-US" sz="3500" dirty="0">
                <a:latin typeface="Aparajita" panose="020B0604020202020204" pitchFamily="34" charset="0"/>
                <a:cs typeface="Aparajita" panose="020B0604020202020204" pitchFamily="34" charset="0"/>
              </a:rPr>
              <a:t>evolution of nursing as a professional </a:t>
            </a:r>
            <a:r>
              <a:rPr lang="en-US" sz="3500" dirty="0" smtClean="0">
                <a:latin typeface="Aparajita" panose="020B0604020202020204" pitchFamily="34" charset="0"/>
                <a:cs typeface="Aparajita" panose="020B0604020202020204" pitchFamily="34" charset="0"/>
              </a:rPr>
              <a:t>discipline necessitated </a:t>
            </a:r>
            <a:r>
              <a:rPr lang="en-US" sz="3500" dirty="0">
                <a:latin typeface="Aparajita" panose="020B0604020202020204" pitchFamily="34" charset="0"/>
                <a:cs typeface="Aparajita" panose="020B0604020202020204" pitchFamily="34" charset="0"/>
              </a:rPr>
              <a:t>the establishment of a scientific research </a:t>
            </a:r>
            <a:r>
              <a:rPr lang="en-US" sz="3500" dirty="0" smtClean="0">
                <a:latin typeface="Aparajita" panose="020B0604020202020204" pitchFamily="34" charset="0"/>
                <a:cs typeface="Aparajita" panose="020B0604020202020204" pitchFamily="34" charset="0"/>
              </a:rPr>
              <a:t>base to increase disciplinary credibility” (Weaver &amp; Olson, 2006).</a:t>
            </a:r>
          </a:p>
          <a:p>
            <a:endParaRPr lang="en-US" sz="35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75402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pPr>
            <a:r>
              <a:rPr lang="en-US" sz="4400" b="1" dirty="0">
                <a:solidFill>
                  <a:schemeClr val="accent1">
                    <a:lumMod val="75000"/>
                  </a:schemeClr>
                </a:solidFill>
                <a:latin typeface="Aparajita" panose="020B0604020202020204" pitchFamily="34" charset="0"/>
                <a:cs typeface="Aparajita" panose="020B0604020202020204" pitchFamily="34" charset="0"/>
              </a:rPr>
              <a:t>What are the current trends and future directions?</a:t>
            </a:r>
          </a:p>
        </p:txBody>
      </p:sp>
      <p:sp>
        <p:nvSpPr>
          <p:cNvPr id="3" name="Content Placeholder 2"/>
          <p:cNvSpPr>
            <a:spLocks noGrp="1"/>
          </p:cNvSpPr>
          <p:nvPr>
            <p:ph idx="1"/>
          </p:nvPr>
        </p:nvSpPr>
        <p:spPr>
          <a:xfrm>
            <a:off x="898070" y="2016805"/>
            <a:ext cx="10124661" cy="4344615"/>
          </a:xfrm>
        </p:spPr>
        <p:txBody>
          <a:bodyPr>
            <a:normAutofit/>
          </a:bodyPr>
          <a:lstStyle/>
          <a:p>
            <a:pPr lvl="1">
              <a:spcBef>
                <a:spcPts val="600"/>
              </a:spcBef>
            </a:pPr>
            <a:r>
              <a:rPr lang="en-US" sz="2800" dirty="0" smtClean="0">
                <a:latin typeface="Aparajita" panose="020B0604020202020204" pitchFamily="34" charset="0"/>
                <a:cs typeface="Aparajita" panose="020B0604020202020204" pitchFamily="34" charset="0"/>
              </a:rPr>
              <a:t>EBP</a:t>
            </a:r>
          </a:p>
          <a:p>
            <a:pPr lvl="1">
              <a:spcBef>
                <a:spcPts val="600"/>
              </a:spcBef>
            </a:pPr>
            <a:r>
              <a:rPr lang="en-US" sz="2800" dirty="0" smtClean="0">
                <a:latin typeface="Aparajita" panose="020B0604020202020204" pitchFamily="34" charset="0"/>
                <a:cs typeface="Aparajita" panose="020B0604020202020204" pitchFamily="34" charset="0"/>
              </a:rPr>
              <a:t>Replication</a:t>
            </a:r>
          </a:p>
          <a:p>
            <a:pPr lvl="1">
              <a:spcBef>
                <a:spcPts val="600"/>
              </a:spcBef>
            </a:pPr>
            <a:r>
              <a:rPr lang="en-US" sz="2800" dirty="0" smtClean="0">
                <a:latin typeface="Aparajita" panose="020B0604020202020204" pitchFamily="34" charset="0"/>
                <a:cs typeface="Aparajita" panose="020B0604020202020204" pitchFamily="34" charset="0"/>
              </a:rPr>
              <a:t>Innovation</a:t>
            </a:r>
          </a:p>
          <a:p>
            <a:pPr lvl="1">
              <a:spcBef>
                <a:spcPts val="600"/>
              </a:spcBef>
            </a:pPr>
            <a:r>
              <a:rPr lang="en-US" sz="2800" dirty="0" smtClean="0">
                <a:latin typeface="Aparajita" panose="020B0604020202020204" pitchFamily="34" charset="0"/>
                <a:cs typeface="Aparajita" panose="020B0604020202020204" pitchFamily="34" charset="0"/>
              </a:rPr>
              <a:t>Systematic review</a:t>
            </a:r>
          </a:p>
          <a:p>
            <a:pPr lvl="1">
              <a:spcBef>
                <a:spcPts val="600"/>
              </a:spcBef>
            </a:pPr>
            <a:r>
              <a:rPr lang="en-US" sz="2800" dirty="0" smtClean="0">
                <a:latin typeface="Aparajita" panose="020B0604020202020204" pitchFamily="34" charset="0"/>
                <a:cs typeface="Aparajita" panose="020B0604020202020204" pitchFamily="34" charset="0"/>
              </a:rPr>
              <a:t>Interdisciplinary collaboration</a:t>
            </a:r>
          </a:p>
          <a:p>
            <a:pPr lvl="1">
              <a:spcBef>
                <a:spcPts val="600"/>
              </a:spcBef>
            </a:pPr>
            <a:r>
              <a:rPr lang="en-US" sz="2800" dirty="0" smtClean="0">
                <a:latin typeface="Aparajita" panose="020B0604020202020204" pitchFamily="34" charset="0"/>
                <a:cs typeface="Aparajita" panose="020B0604020202020204" pitchFamily="34" charset="0"/>
              </a:rPr>
              <a:t>Dissemination of research findings </a:t>
            </a:r>
          </a:p>
          <a:p>
            <a:pPr lvl="1">
              <a:spcBef>
                <a:spcPts val="600"/>
              </a:spcBef>
            </a:pPr>
            <a:r>
              <a:rPr lang="en-US" sz="2800" dirty="0" smtClean="0">
                <a:latin typeface="Aparajita" panose="020B0604020202020204" pitchFamily="34" charset="0"/>
                <a:cs typeface="Aparajita" panose="020B0604020202020204" pitchFamily="34" charset="0"/>
              </a:rPr>
              <a:t>Health disparities</a:t>
            </a:r>
          </a:p>
          <a:p>
            <a:pPr lvl="1">
              <a:spcBef>
                <a:spcPts val="600"/>
              </a:spcBef>
            </a:pPr>
            <a:r>
              <a:rPr lang="en-US" sz="2800" dirty="0" smtClean="0">
                <a:latin typeface="Aparajita" panose="020B0604020202020204" pitchFamily="34" charset="0"/>
                <a:cs typeface="Aparajita" panose="020B0604020202020204" pitchFamily="34" charset="0"/>
              </a:rPr>
              <a:t>Patient preferences</a:t>
            </a:r>
          </a:p>
          <a:p>
            <a:pPr lvl="1"/>
            <a:endParaRPr lang="en-US" dirty="0" smtClean="0"/>
          </a:p>
          <a:p>
            <a:pPr lvl="1"/>
            <a:endParaRPr lang="en-US" dirty="0"/>
          </a:p>
        </p:txBody>
      </p:sp>
    </p:spTree>
    <p:extLst>
      <p:ext uri="{BB962C8B-B14F-4D97-AF65-F5344CB8AC3E}">
        <p14:creationId xmlns:p14="http://schemas.microsoft.com/office/powerpoint/2010/main" val="619925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latin typeface="Aparajita" panose="020B0604020202020204" pitchFamily="34" charset="0"/>
                <a:cs typeface="Aparajita" panose="020B0604020202020204" pitchFamily="34" charset="0"/>
              </a:rPr>
              <a:t>S</a:t>
            </a:r>
            <a:r>
              <a:rPr lang="en-US" b="1" dirty="0" smtClean="0">
                <a:solidFill>
                  <a:schemeClr val="accent1">
                    <a:lumMod val="75000"/>
                  </a:schemeClr>
                </a:solidFill>
                <a:latin typeface="Aparajita" panose="020B0604020202020204" pitchFamily="34" charset="0"/>
                <a:cs typeface="Aparajita" panose="020B0604020202020204" pitchFamily="34" charset="0"/>
              </a:rPr>
              <a:t>ources </a:t>
            </a:r>
            <a:r>
              <a:rPr lang="en-US" b="1" dirty="0">
                <a:solidFill>
                  <a:schemeClr val="accent1">
                    <a:lumMod val="75000"/>
                  </a:schemeClr>
                </a:solidFill>
                <a:latin typeface="Aparajita" panose="020B0604020202020204" pitchFamily="34" charset="0"/>
                <a:cs typeface="Aparajita" panose="020B0604020202020204" pitchFamily="34" charset="0"/>
              </a:rPr>
              <a:t>of evidence for </a:t>
            </a:r>
            <a:r>
              <a:rPr lang="en-US" b="1" dirty="0" smtClean="0">
                <a:solidFill>
                  <a:schemeClr val="accent1">
                    <a:lumMod val="75000"/>
                  </a:schemeClr>
                </a:solidFill>
                <a:latin typeface="Aparajita" panose="020B0604020202020204" pitchFamily="34" charset="0"/>
                <a:cs typeface="Aparajita" panose="020B0604020202020204" pitchFamily="34" charset="0"/>
              </a:rPr>
              <a:t>nursing </a:t>
            </a:r>
            <a:r>
              <a:rPr lang="en-US" b="1" dirty="0">
                <a:solidFill>
                  <a:schemeClr val="accent1">
                    <a:lumMod val="75000"/>
                  </a:schemeClr>
                </a:solidFill>
                <a:latin typeface="Aparajita" panose="020B0604020202020204" pitchFamily="34" charset="0"/>
                <a:cs typeface="Aparajita" panose="020B0604020202020204" pitchFamily="34" charset="0"/>
              </a:rPr>
              <a:t>practice </a:t>
            </a:r>
          </a:p>
        </p:txBody>
      </p:sp>
      <p:sp>
        <p:nvSpPr>
          <p:cNvPr id="3" name="Content Placeholder 2"/>
          <p:cNvSpPr>
            <a:spLocks noGrp="1"/>
          </p:cNvSpPr>
          <p:nvPr>
            <p:ph idx="1"/>
          </p:nvPr>
        </p:nvSpPr>
        <p:spPr>
          <a:xfrm>
            <a:off x="1097280" y="1845734"/>
            <a:ext cx="10058400" cy="4139430"/>
          </a:xfrm>
        </p:spPr>
        <p:txBody>
          <a:bodyPr>
            <a:normAutofit/>
          </a:bodyPr>
          <a:lstStyle/>
          <a:p>
            <a:pPr lvl="1">
              <a:spcBef>
                <a:spcPts val="600"/>
              </a:spcBef>
            </a:pPr>
            <a:r>
              <a:rPr lang="en-US" sz="3300" dirty="0" smtClean="0">
                <a:latin typeface="Aparajita" panose="020B0604020202020204" pitchFamily="34" charset="0"/>
                <a:cs typeface="Aparajita" panose="020B0604020202020204" pitchFamily="34" charset="0"/>
              </a:rPr>
              <a:t>Clinical experience </a:t>
            </a:r>
          </a:p>
          <a:p>
            <a:pPr lvl="1">
              <a:spcBef>
                <a:spcPts val="600"/>
              </a:spcBef>
            </a:pPr>
            <a:r>
              <a:rPr lang="en-US" sz="3300" dirty="0" smtClean="0">
                <a:latin typeface="Aparajita" panose="020B0604020202020204" pitchFamily="34" charset="0"/>
                <a:cs typeface="Aparajita" panose="020B0604020202020204" pitchFamily="34" charset="0"/>
              </a:rPr>
              <a:t>Trial and error</a:t>
            </a:r>
          </a:p>
          <a:p>
            <a:pPr lvl="1">
              <a:spcBef>
                <a:spcPts val="600"/>
              </a:spcBef>
            </a:pPr>
            <a:r>
              <a:rPr lang="en-US" sz="3300" dirty="0" smtClean="0">
                <a:latin typeface="Aparajita" panose="020B0604020202020204" pitchFamily="34" charset="0"/>
                <a:cs typeface="Aparajita" panose="020B0604020202020204" pitchFamily="34" charset="0"/>
              </a:rPr>
              <a:t>Authority</a:t>
            </a:r>
          </a:p>
          <a:p>
            <a:pPr lvl="1">
              <a:spcBef>
                <a:spcPts val="600"/>
              </a:spcBef>
            </a:pPr>
            <a:r>
              <a:rPr lang="en-US" sz="3300" dirty="0" smtClean="0">
                <a:latin typeface="Aparajita" panose="020B0604020202020204" pitchFamily="34" charset="0"/>
                <a:cs typeface="Aparajita" panose="020B0604020202020204" pitchFamily="34" charset="0"/>
              </a:rPr>
              <a:t>Tradition</a:t>
            </a:r>
          </a:p>
          <a:p>
            <a:pPr lvl="1">
              <a:spcBef>
                <a:spcPts val="600"/>
              </a:spcBef>
            </a:pPr>
            <a:r>
              <a:rPr lang="en-US" sz="3300" dirty="0" smtClean="0">
                <a:latin typeface="Aparajita" panose="020B0604020202020204" pitchFamily="34" charset="0"/>
                <a:cs typeface="Aparajita" panose="020B0604020202020204" pitchFamily="34" charset="0"/>
              </a:rPr>
              <a:t>Assembled information</a:t>
            </a:r>
          </a:p>
          <a:p>
            <a:pPr lvl="1">
              <a:spcBef>
                <a:spcPts val="600"/>
              </a:spcBef>
            </a:pPr>
            <a:r>
              <a:rPr lang="en-US" sz="3300" dirty="0" smtClean="0">
                <a:latin typeface="Aparajita" panose="020B0604020202020204" pitchFamily="34" charset="0"/>
                <a:cs typeface="Aparajita" panose="020B0604020202020204" pitchFamily="34" charset="0"/>
              </a:rPr>
              <a:t>Logical reasoning</a:t>
            </a:r>
          </a:p>
          <a:p>
            <a:pPr lvl="1">
              <a:spcBef>
                <a:spcPts val="600"/>
              </a:spcBef>
            </a:pPr>
            <a:r>
              <a:rPr lang="en-US" sz="3300" dirty="0" smtClean="0">
                <a:latin typeface="Aparajita" panose="020B0604020202020204" pitchFamily="34" charset="0"/>
                <a:cs typeface="Aparajita" panose="020B0604020202020204" pitchFamily="34" charset="0"/>
              </a:rPr>
              <a:t>Research</a:t>
            </a:r>
          </a:p>
          <a:p>
            <a:pPr lvl="1"/>
            <a:endParaRPr lang="en-US" dirty="0"/>
          </a:p>
        </p:txBody>
      </p:sp>
    </p:spTree>
    <p:extLst>
      <p:ext uri="{BB962C8B-B14F-4D97-AF65-F5344CB8AC3E}">
        <p14:creationId xmlns:p14="http://schemas.microsoft.com/office/powerpoint/2010/main" val="391155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latin typeface="Aparajita" panose="020B0604020202020204" pitchFamily="34" charset="0"/>
                <a:cs typeface="Aparajita" panose="020B0604020202020204" pitchFamily="34" charset="0"/>
              </a:rPr>
              <a:t>Paradigm</a:t>
            </a:r>
            <a:endParaRPr lang="en-US" b="1" dirty="0">
              <a:solidFill>
                <a:schemeClr val="accent1">
                  <a:lumMod val="75000"/>
                </a:schemeClr>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1097280" y="1737360"/>
            <a:ext cx="10972800" cy="4600378"/>
          </a:xfrm>
        </p:spPr>
        <p:txBody>
          <a:bodyPr>
            <a:normAutofit/>
          </a:bodyPr>
          <a:lstStyle/>
          <a:p>
            <a:endParaRPr lang="en-US" dirty="0">
              <a:solidFill>
                <a:srgbClr val="FF0000"/>
              </a:solidFill>
            </a:endParaRPr>
          </a:p>
          <a:p>
            <a:r>
              <a:rPr lang="en-US" sz="2900" dirty="0" smtClean="0">
                <a:solidFill>
                  <a:schemeClr val="tx1">
                    <a:lumMod val="95000"/>
                    <a:lumOff val="5000"/>
                  </a:schemeClr>
                </a:solidFill>
                <a:latin typeface="Adobe Devanagari" panose="02040503050201020203" pitchFamily="18" charset="0"/>
                <a:cs typeface="Adobe Devanagari" panose="02040503050201020203" pitchFamily="18" charset="0"/>
              </a:rPr>
              <a:t>What is paradigm?</a:t>
            </a:r>
          </a:p>
          <a:p>
            <a:r>
              <a:rPr lang="en-US" sz="2600" dirty="0" smtClean="0">
                <a:solidFill>
                  <a:schemeClr val="tx1">
                    <a:lumMod val="95000"/>
                    <a:lumOff val="5000"/>
                  </a:schemeClr>
                </a:solidFill>
                <a:latin typeface="Adobe Devanagari" panose="02040503050201020203" pitchFamily="18" charset="0"/>
                <a:cs typeface="Adobe Devanagari" panose="02040503050201020203" pitchFamily="18" charset="0"/>
              </a:rPr>
              <a:t>It is based on ontological, epistemological, and methodological assumptions.</a:t>
            </a:r>
          </a:p>
          <a:p>
            <a:r>
              <a:rPr lang="en-US" sz="2600" dirty="0" smtClean="0">
                <a:solidFill>
                  <a:schemeClr val="tx1">
                    <a:lumMod val="65000"/>
                    <a:lumOff val="35000"/>
                  </a:schemeClr>
                </a:solidFill>
                <a:latin typeface="Adobe Devanagari" panose="02040503050201020203" pitchFamily="18" charset="0"/>
                <a:cs typeface="Adobe Devanagari" panose="02040503050201020203" pitchFamily="18" charset="0"/>
              </a:rPr>
              <a:t>“A set of common beliefs and agreements shared between scientists about how problems should be understood and addressed” (</a:t>
            </a:r>
            <a:r>
              <a:rPr lang="en-US" sz="2600" dirty="0" err="1" smtClean="0">
                <a:solidFill>
                  <a:schemeClr val="tx1">
                    <a:lumMod val="65000"/>
                    <a:lumOff val="35000"/>
                  </a:schemeClr>
                </a:solidFill>
                <a:latin typeface="Adobe Devanagari" panose="02040503050201020203" pitchFamily="18" charset="0"/>
                <a:cs typeface="Adobe Devanagari" panose="02040503050201020203" pitchFamily="18" charset="0"/>
              </a:rPr>
              <a:t>Kuhan</a:t>
            </a:r>
            <a:r>
              <a:rPr lang="en-US" sz="2600" dirty="0" smtClean="0">
                <a:solidFill>
                  <a:schemeClr val="tx1">
                    <a:lumMod val="65000"/>
                    <a:lumOff val="35000"/>
                  </a:schemeClr>
                </a:solidFill>
                <a:latin typeface="Adobe Devanagari" panose="02040503050201020203" pitchFamily="18" charset="0"/>
                <a:cs typeface="Adobe Devanagari" panose="02040503050201020203" pitchFamily="18" charset="0"/>
              </a:rPr>
              <a:t>, 1962).</a:t>
            </a:r>
          </a:p>
          <a:p>
            <a:r>
              <a:rPr lang="en-US" sz="2600" dirty="0">
                <a:solidFill>
                  <a:schemeClr val="tx1">
                    <a:lumMod val="65000"/>
                    <a:lumOff val="35000"/>
                  </a:schemeClr>
                </a:solidFill>
                <a:latin typeface="Adobe Devanagari" panose="02040503050201020203" pitchFamily="18" charset="0"/>
                <a:cs typeface="Adobe Devanagari" panose="02040503050201020203" pitchFamily="18" charset="0"/>
              </a:rPr>
              <a:t>“What we see- the facts-is largely determined by what we are looking for, by </a:t>
            </a:r>
            <a:r>
              <a:rPr lang="en-US" sz="2600" dirty="0" smtClean="0">
                <a:solidFill>
                  <a:schemeClr val="tx1">
                    <a:lumMod val="65000"/>
                    <a:lumOff val="35000"/>
                  </a:schemeClr>
                </a:solidFill>
                <a:latin typeface="Adobe Devanagari" panose="02040503050201020203" pitchFamily="18" charset="0"/>
                <a:cs typeface="Adobe Devanagari" panose="02040503050201020203" pitchFamily="18" charset="0"/>
              </a:rPr>
              <a:t>our </a:t>
            </a:r>
            <a:r>
              <a:rPr lang="en-US" sz="2600" dirty="0">
                <a:solidFill>
                  <a:schemeClr val="tx1">
                    <a:lumMod val="65000"/>
                    <a:lumOff val="35000"/>
                  </a:schemeClr>
                </a:solidFill>
                <a:latin typeface="Adobe Devanagari" panose="02040503050201020203" pitchFamily="18" charset="0"/>
                <a:cs typeface="Adobe Devanagari" panose="02040503050201020203" pitchFamily="18" charset="0"/>
              </a:rPr>
              <a:t>beliefs, expectations, orientations, by out theories” (</a:t>
            </a:r>
            <a:r>
              <a:rPr lang="en-US" sz="2600" dirty="0" err="1">
                <a:solidFill>
                  <a:schemeClr val="tx1">
                    <a:lumMod val="65000"/>
                    <a:lumOff val="35000"/>
                  </a:schemeClr>
                </a:solidFill>
                <a:latin typeface="Adobe Devanagari" panose="02040503050201020203" pitchFamily="18" charset="0"/>
                <a:cs typeface="Adobe Devanagari" panose="02040503050201020203" pitchFamily="18" charset="0"/>
              </a:rPr>
              <a:t>Pedhazur</a:t>
            </a:r>
            <a:r>
              <a:rPr lang="en-US" sz="2600" dirty="0">
                <a:solidFill>
                  <a:schemeClr val="tx1">
                    <a:lumMod val="65000"/>
                    <a:lumOff val="35000"/>
                  </a:schemeClr>
                </a:solidFill>
                <a:latin typeface="Adobe Devanagari" panose="02040503050201020203" pitchFamily="18" charset="0"/>
                <a:cs typeface="Adobe Devanagari" panose="02040503050201020203" pitchFamily="18" charset="0"/>
              </a:rPr>
              <a:t> &amp; </a:t>
            </a:r>
            <a:r>
              <a:rPr lang="en-US" sz="2600" dirty="0" err="1">
                <a:solidFill>
                  <a:schemeClr val="tx1">
                    <a:lumMod val="65000"/>
                    <a:lumOff val="35000"/>
                  </a:schemeClr>
                </a:solidFill>
                <a:latin typeface="Adobe Devanagari" panose="02040503050201020203" pitchFamily="18" charset="0"/>
                <a:cs typeface="Adobe Devanagari" panose="02040503050201020203" pitchFamily="18" charset="0"/>
              </a:rPr>
              <a:t>Schmelking</a:t>
            </a:r>
            <a:r>
              <a:rPr lang="en-US" sz="2600" dirty="0">
                <a:solidFill>
                  <a:schemeClr val="tx1">
                    <a:lumMod val="65000"/>
                    <a:lumOff val="35000"/>
                  </a:schemeClr>
                </a:solidFill>
                <a:latin typeface="Adobe Devanagari" panose="02040503050201020203" pitchFamily="18" charset="0"/>
                <a:cs typeface="Adobe Devanagari" panose="02040503050201020203" pitchFamily="18" charset="0"/>
              </a:rPr>
              <a:t>, </a:t>
            </a:r>
            <a:r>
              <a:rPr lang="en-US" sz="2600" dirty="0" smtClean="0">
                <a:solidFill>
                  <a:schemeClr val="tx1">
                    <a:lumMod val="65000"/>
                    <a:lumOff val="35000"/>
                  </a:schemeClr>
                </a:solidFill>
                <a:latin typeface="Adobe Devanagari" panose="02040503050201020203" pitchFamily="18" charset="0"/>
                <a:cs typeface="Adobe Devanagari" panose="02040503050201020203" pitchFamily="18" charset="0"/>
              </a:rPr>
              <a:t>1991).</a:t>
            </a:r>
          </a:p>
          <a:p>
            <a:r>
              <a:rPr lang="en-US" sz="2600" dirty="0" smtClean="0">
                <a:solidFill>
                  <a:schemeClr val="lt1"/>
                </a:solidFill>
              </a:rPr>
              <a:t>P</a:t>
            </a:r>
            <a:endParaRPr lang="en-US" dirty="0"/>
          </a:p>
          <a:p>
            <a:endParaRPr lang="en-US" dirty="0"/>
          </a:p>
          <a:p>
            <a:endParaRPr lang="en-US" dirty="0" smtClean="0"/>
          </a:p>
          <a:p>
            <a:endParaRPr lang="en-US" dirty="0"/>
          </a:p>
          <a:p>
            <a:endParaRPr lang="en-US"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3093" y="37947"/>
            <a:ext cx="2396987" cy="1948070"/>
          </a:xfrm>
          <a:prstGeom prst="rect">
            <a:avLst/>
          </a:prstGeom>
        </p:spPr>
      </p:pic>
    </p:spTree>
    <p:extLst>
      <p:ext uri="{BB962C8B-B14F-4D97-AF65-F5344CB8AC3E}">
        <p14:creationId xmlns:p14="http://schemas.microsoft.com/office/powerpoint/2010/main" val="1683296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00460330"/>
              </p:ext>
            </p:extLst>
          </p:nvPr>
        </p:nvGraphicFramePr>
        <p:xfrm>
          <a:off x="0" y="0"/>
          <a:ext cx="12192000" cy="7101576"/>
        </p:xfrm>
        <a:graphic>
          <a:graphicData uri="http://schemas.openxmlformats.org/drawingml/2006/table">
            <a:tbl>
              <a:tblPr firstRow="1" bandRow="1">
                <a:tableStyleId>{5C22544A-7EE6-4342-B048-85BDC9FD1C3A}</a:tableStyleId>
              </a:tblPr>
              <a:tblGrid>
                <a:gridCol w="1371600"/>
                <a:gridCol w="2873829"/>
                <a:gridCol w="2318657"/>
                <a:gridCol w="2731292"/>
                <a:gridCol w="2896622"/>
              </a:tblGrid>
              <a:tr h="468882">
                <a:tc>
                  <a:txBody>
                    <a:bodyPr/>
                    <a:lstStyle/>
                    <a:p>
                      <a:endParaRPr lang="en-US" dirty="0"/>
                    </a:p>
                  </a:txBody>
                  <a:tcPr/>
                </a:tc>
                <a:tc>
                  <a:txBody>
                    <a:bodyPr/>
                    <a:lstStyle/>
                    <a:p>
                      <a:r>
                        <a:rPr lang="en-US" sz="1800" b="0" i="0" u="none" strike="noStrike" kern="1200" baseline="0" dirty="0" smtClean="0">
                          <a:solidFill>
                            <a:schemeClr val="lt1"/>
                          </a:solidFill>
                          <a:latin typeface="+mn-lt"/>
                          <a:ea typeface="+mn-ea"/>
                          <a:cs typeface="+mn-cs"/>
                        </a:rPr>
                        <a:t>Positivist</a:t>
                      </a:r>
                      <a:r>
                        <a:rPr lang="ar-SA" sz="1800" b="0" i="0" u="none" strike="noStrike" kern="1200" baseline="0" dirty="0" smtClean="0">
                          <a:solidFill>
                            <a:schemeClr val="lt1"/>
                          </a:solidFill>
                          <a:latin typeface="+mn-lt"/>
                          <a:ea typeface="+mn-ea"/>
                          <a:cs typeface="+mn-cs"/>
                        </a:rPr>
                        <a:t>الفلسفة الوضعية  </a:t>
                      </a:r>
                      <a:r>
                        <a:rPr lang="en-US" sz="1800" b="0" i="0" u="none" strike="noStrike" kern="1200" baseline="0" dirty="0" smtClean="0">
                          <a:solidFill>
                            <a:schemeClr val="lt1"/>
                          </a:solidFill>
                          <a:latin typeface="+mn-lt"/>
                          <a:ea typeface="+mn-ea"/>
                          <a:cs typeface="+mn-cs"/>
                        </a:rPr>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Post-positivist</a:t>
                      </a:r>
                      <a:endParaRPr 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Interpretive </a:t>
                      </a:r>
                      <a:r>
                        <a:rPr lang="ar-SA" sz="1800" b="0" i="0" u="none" strike="noStrike" kern="1200" baseline="0" dirty="0" smtClean="0">
                          <a:solidFill>
                            <a:schemeClr val="lt1"/>
                          </a:solidFill>
                          <a:latin typeface="+mn-lt"/>
                          <a:ea typeface="+mn-ea"/>
                          <a:cs typeface="+mn-cs"/>
                        </a:rPr>
                        <a:t>تفسيري </a:t>
                      </a:r>
                      <a:r>
                        <a:rPr lang="en-US" sz="1800" b="0" i="0" u="none" strike="noStrike" kern="1200" baseline="0" dirty="0" smtClean="0">
                          <a:solidFill>
                            <a:schemeClr val="lt1"/>
                          </a:solidFill>
                          <a:latin typeface="+mn-lt"/>
                          <a:ea typeface="+mn-ea"/>
                          <a:cs typeface="+mn-cs"/>
                        </a:rPr>
                        <a:t> </a:t>
                      </a:r>
                      <a:endParaRPr 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Critical social theory  </a:t>
                      </a:r>
                      <a:r>
                        <a:rPr lang="ar-SA" sz="1800" b="0" i="0" u="none" strike="noStrike" kern="1200" baseline="0" dirty="0" smtClean="0">
                          <a:solidFill>
                            <a:schemeClr val="lt1"/>
                          </a:solidFill>
                          <a:latin typeface="+mn-lt"/>
                          <a:ea typeface="+mn-ea"/>
                          <a:cs typeface="+mn-cs"/>
                        </a:rPr>
                        <a:t>النظرية الاجتماعية الحرجة</a:t>
                      </a:r>
                      <a:endParaRPr lang="en-US" dirty="0" smtClean="0"/>
                    </a:p>
                  </a:txBody>
                  <a:tcPr/>
                </a:tc>
              </a:tr>
              <a:tr h="2505510">
                <a:tc>
                  <a:txBody>
                    <a:bodyPr/>
                    <a:lstStyle/>
                    <a:p>
                      <a:r>
                        <a:rPr lang="en-US" sz="1600" dirty="0" smtClean="0"/>
                        <a:t>Ontology</a:t>
                      </a:r>
                      <a:r>
                        <a:rPr lang="ar-SA" sz="1600" dirty="0" smtClean="0"/>
                        <a:t>علم الوجود</a:t>
                      </a:r>
                      <a:endParaRPr lang="en-US" sz="1600" dirty="0" smtClean="0"/>
                    </a:p>
                    <a:p>
                      <a:r>
                        <a:rPr lang="en-US" sz="1600" dirty="0" smtClean="0"/>
                        <a:t>(</a:t>
                      </a:r>
                      <a:r>
                        <a:rPr lang="en-US" sz="1600" b="0" i="0" u="none" strike="noStrike" kern="1200" baseline="0" dirty="0" smtClean="0">
                          <a:solidFill>
                            <a:schemeClr val="dk1"/>
                          </a:solidFill>
                          <a:latin typeface="+mn-lt"/>
                          <a:ea typeface="+mn-ea"/>
                          <a:cs typeface="+mn-cs"/>
                        </a:rPr>
                        <a:t>entities)</a:t>
                      </a:r>
                      <a:endParaRPr lang="en-US" sz="1600" dirty="0"/>
                    </a:p>
                  </a:txBody>
                  <a:tcPr/>
                </a:tc>
                <a:tc>
                  <a:txBody>
                    <a:bodyPr/>
                    <a:lstStyle/>
                    <a:p>
                      <a:r>
                        <a:rPr lang="en-US" dirty="0" smtClean="0"/>
                        <a:t>-The reality is out there, but independent of human observation.</a:t>
                      </a:r>
                    </a:p>
                    <a:p>
                      <a:r>
                        <a:rPr lang="en-US" dirty="0" smtClean="0"/>
                        <a:t>-T</a:t>
                      </a:r>
                      <a:r>
                        <a:rPr lang="en-US" sz="1800" b="0" i="0" u="none" strike="noStrike" kern="1200" baseline="0" dirty="0" smtClean="0">
                          <a:solidFill>
                            <a:schemeClr val="dk1"/>
                          </a:solidFill>
                          <a:latin typeface="+mn-lt"/>
                          <a:ea typeface="+mn-ea"/>
                          <a:cs typeface="+mn-cs"/>
                        </a:rPr>
                        <a:t>ruth is universal and has an absolute entity</a:t>
                      </a:r>
                      <a:endParaRPr lang="en-US" dirty="0" smtClean="0"/>
                    </a:p>
                    <a:p>
                      <a:r>
                        <a:rPr lang="en-US" dirty="0" smtClean="0"/>
                        <a:t>-Pure objectivity.</a:t>
                      </a:r>
                    </a:p>
                    <a:p>
                      <a:r>
                        <a:rPr lang="en-US" dirty="0" smtClean="0"/>
                        <a:t>-Nature</a:t>
                      </a:r>
                      <a:r>
                        <a:rPr lang="en-US" baseline="0" dirty="0" smtClean="0"/>
                        <a:t> is ordered and regular.</a:t>
                      </a:r>
                    </a:p>
                    <a:p>
                      <a:r>
                        <a:rPr lang="en-US" baseline="0" dirty="0" smtClean="0"/>
                        <a:t>-Naïve </a:t>
                      </a:r>
                      <a:r>
                        <a:rPr lang="en-US" sz="1800" b="0" i="0" u="none" strike="noStrike" kern="1200" baseline="0" dirty="0" smtClean="0">
                          <a:solidFill>
                            <a:schemeClr val="tx1"/>
                          </a:solidFill>
                          <a:latin typeface="+mn-lt"/>
                          <a:ea typeface="+mn-ea"/>
                          <a:cs typeface="+mn-cs"/>
                        </a:rPr>
                        <a:t>realism.</a:t>
                      </a:r>
                      <a:endParaRPr lang="en-US" baseline="0" dirty="0" smtClean="0"/>
                    </a:p>
                    <a:p>
                      <a:r>
                        <a:rPr lang="en-US" baseline="0" dirty="0" smtClean="0"/>
                        <a:t>-Determinism.</a:t>
                      </a:r>
                    </a:p>
                  </a:txBody>
                  <a:tcPr/>
                </a:tc>
                <a:tc>
                  <a:txBody>
                    <a:bodyPr/>
                    <a:lstStyle/>
                    <a:p>
                      <a:r>
                        <a:rPr lang="en-US" dirty="0" smtClean="0"/>
                        <a:t>-Reality is out there and there is need to understand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T</a:t>
                      </a:r>
                      <a:r>
                        <a:rPr lang="en-US" sz="1800" b="0" i="0" u="none" strike="noStrike" kern="1200" baseline="0" dirty="0" smtClean="0">
                          <a:solidFill>
                            <a:schemeClr val="dk1"/>
                          </a:solidFill>
                          <a:latin typeface="+mn-lt"/>
                          <a:ea typeface="+mn-ea"/>
                          <a:cs typeface="+mn-cs"/>
                        </a:rPr>
                        <a:t>ruth is an probable entity.</a:t>
                      </a:r>
                      <a:endParaRPr lang="en-US" dirty="0" smtClean="0"/>
                    </a:p>
                    <a:p>
                      <a:r>
                        <a:rPr lang="en-US" dirty="0" smtClean="0"/>
                        <a:t>-Pure objectivity</a:t>
                      </a:r>
                      <a:r>
                        <a:rPr lang="en-US" baseline="0" dirty="0" smtClean="0"/>
                        <a:t> is impossible…</a:t>
                      </a:r>
                      <a:r>
                        <a:rPr lang="en-US" sz="1800" b="0" i="0" u="none" strike="noStrike" kern="1200" baseline="0" dirty="0" smtClean="0">
                          <a:solidFill>
                            <a:schemeClr val="dk1"/>
                          </a:solidFill>
                          <a:latin typeface="+mn-lt"/>
                          <a:ea typeface="+mn-ea"/>
                          <a:cs typeface="+mn-cs"/>
                        </a:rPr>
                        <a:t>sought through replication</a:t>
                      </a:r>
                    </a:p>
                    <a:p>
                      <a:r>
                        <a:rPr lang="en-US" sz="1800" b="0" i="0" u="none" strike="noStrike" kern="1200" baseline="0" dirty="0" smtClean="0">
                          <a:solidFill>
                            <a:schemeClr val="tx1"/>
                          </a:solidFill>
                          <a:latin typeface="+mn-lt"/>
                          <a:ea typeface="+mn-ea"/>
                          <a:cs typeface="+mn-cs"/>
                        </a:rPr>
                        <a:t>-Critical realism.</a:t>
                      </a:r>
                      <a:endParaRPr lang="en-US" baseline="0" dirty="0" smtClean="0"/>
                    </a:p>
                    <a:p>
                      <a:r>
                        <a:rPr lang="en-US" baseline="0" dirty="0" smtClean="0"/>
                        <a:t>-Cause-effects</a:t>
                      </a:r>
                      <a:endParaRPr lang="en-US" dirty="0"/>
                    </a:p>
                  </a:txBody>
                  <a:tcPr/>
                </a:tc>
                <a:tc>
                  <a:txBody>
                    <a:bodyPr/>
                    <a:lstStyle/>
                    <a:p>
                      <a:r>
                        <a:rPr lang="en-US" dirty="0" smtClean="0"/>
                        <a:t>-Reality is not fixed.</a:t>
                      </a:r>
                      <a:r>
                        <a:rPr lang="en-US" baseline="0" dirty="0" smtClean="0"/>
                        <a:t> –</a:t>
                      </a:r>
                    </a:p>
                    <a:p>
                      <a:r>
                        <a:rPr lang="en-US" baseline="0" dirty="0" smtClean="0"/>
                        <a:t>Reality </a:t>
                      </a:r>
                      <a:r>
                        <a:rPr lang="en-US" dirty="0" smtClean="0"/>
                        <a:t>is subjective and constructed by individuals</a:t>
                      </a:r>
                      <a:r>
                        <a:rPr lang="en-US" baseline="0" dirty="0" smtClean="0"/>
                        <a:t>.</a:t>
                      </a:r>
                    </a:p>
                    <a:p>
                      <a:r>
                        <a:rPr lang="en-US" baseline="0" dirty="0" smtClean="0"/>
                        <a:t>-Human is </a:t>
                      </a:r>
                      <a:r>
                        <a:rPr lang="en-US" baseline="0" dirty="0" err="1" smtClean="0"/>
                        <a:t>inseparate</a:t>
                      </a:r>
                      <a:r>
                        <a:rPr lang="en-US" baseline="0" dirty="0" smtClean="0"/>
                        <a:t> from environment.</a:t>
                      </a:r>
                    </a:p>
                    <a:p>
                      <a:r>
                        <a:rPr lang="en-US" baseline="0" dirty="0" smtClean="0"/>
                        <a:t>-</a:t>
                      </a:r>
                      <a:r>
                        <a:rPr lang="en-US" sz="1800" b="0" i="0" u="none" strike="noStrike" kern="1200" baseline="0" dirty="0" smtClean="0">
                          <a:solidFill>
                            <a:schemeClr val="tx1"/>
                          </a:solidFill>
                          <a:latin typeface="+mn-lt"/>
                          <a:ea typeface="+mn-ea"/>
                          <a:cs typeface="+mn-cs"/>
                        </a:rPr>
                        <a:t>Relativism</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Subjectivity is inevitable</a:t>
                      </a:r>
                      <a:r>
                        <a:rPr lang="en-US" baseline="0" dirty="0"/>
                        <a:t>.</a:t>
                      </a:r>
                      <a:endParaRPr lang="en-US" dirty="0" smtClean="0"/>
                    </a:p>
                  </a:txBody>
                  <a:tcPr/>
                </a:tc>
                <a:tc>
                  <a:txBody>
                    <a:bodyPr/>
                    <a:lstStyle/>
                    <a:p>
                      <a:r>
                        <a:rPr lang="en-US" sz="1800" b="0" i="0" u="none" strike="noStrike" kern="1200" baseline="0" dirty="0" smtClean="0">
                          <a:solidFill>
                            <a:schemeClr val="dk1"/>
                          </a:solidFill>
                          <a:latin typeface="+mn-lt"/>
                          <a:ea typeface="+mn-ea"/>
                          <a:cs typeface="+mn-cs"/>
                        </a:rPr>
                        <a:t>Focus on oppression and distributing power and resources.</a:t>
                      </a:r>
                    </a:p>
                    <a:p>
                      <a:r>
                        <a:rPr lang="en-US" sz="1800" b="0" i="0" u="none" strike="noStrike" kern="1200" baseline="0" dirty="0" smtClean="0">
                          <a:solidFill>
                            <a:schemeClr val="dk1"/>
                          </a:solidFill>
                          <a:latin typeface="+mn-lt"/>
                          <a:ea typeface="+mn-ea"/>
                          <a:cs typeface="+mn-cs"/>
                        </a:rPr>
                        <a:t>-Truth is influenced by social, political, cultural, gender and economic factors.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-Realism.</a:t>
                      </a:r>
                      <a:endParaRPr lang="en-US" baseline="0" dirty="0" smtClean="0"/>
                    </a:p>
                    <a:p>
                      <a:endParaRPr lang="en-US" dirty="0"/>
                    </a:p>
                  </a:txBody>
                  <a:tcPr/>
                </a:tc>
              </a:tr>
              <a:tr h="1247290">
                <a:tc>
                  <a:txBody>
                    <a:bodyPr/>
                    <a:lstStyle/>
                    <a:p>
                      <a:r>
                        <a:rPr lang="en-US" sz="1600" dirty="0" smtClean="0"/>
                        <a:t>Epistemology</a:t>
                      </a:r>
                    </a:p>
                    <a:p>
                      <a:r>
                        <a:rPr lang="ar-SA" sz="1600" dirty="0" smtClean="0"/>
                        <a:t>نظرية المعرفة</a:t>
                      </a:r>
                      <a:endParaRPr lang="en-US" sz="1600" dirty="0" smtClean="0"/>
                    </a:p>
                    <a:p>
                      <a:r>
                        <a:rPr lang="en-US" sz="1600" dirty="0" smtClean="0"/>
                        <a:t>(process)</a:t>
                      </a:r>
                      <a:endParaRPr lang="en-US" sz="1600" dirty="0"/>
                    </a:p>
                  </a:txBody>
                  <a:tcPr/>
                </a:tc>
                <a:tc>
                  <a:txBody>
                    <a:bodyPr/>
                    <a:lstStyle/>
                    <a:p>
                      <a:r>
                        <a:rPr lang="en-US" dirty="0" smtClean="0"/>
                        <a:t>-Researchers hold personal beliefs</a:t>
                      </a:r>
                      <a:r>
                        <a:rPr lang="en-US" baseline="0" dirty="0" smtClean="0"/>
                        <a:t> and biases.</a:t>
                      </a:r>
                    </a:p>
                    <a:p>
                      <a:r>
                        <a:rPr lang="en-US" baseline="0" dirty="0" smtClean="0"/>
                        <a:t>-Use tight control of the research situation</a:t>
                      </a:r>
                      <a:endParaRPr lang="en-US" dirty="0"/>
                    </a:p>
                  </a:txBody>
                  <a:tcPr/>
                </a:tc>
                <a:tc>
                  <a:txBody>
                    <a:bodyPr/>
                    <a:lstStyle/>
                    <a:p>
                      <a:r>
                        <a:rPr lang="en-US" dirty="0" smtClean="0"/>
                        <a:t>- Researcher is independent of participants.</a:t>
                      </a:r>
                    </a:p>
                  </a:txBody>
                  <a:tcPr/>
                </a:tc>
                <a:tc>
                  <a:txBody>
                    <a:bodyPr/>
                    <a:lstStyle/>
                    <a:p>
                      <a:r>
                        <a:rPr lang="en-US" dirty="0" smtClean="0"/>
                        <a:t>-Researcher</a:t>
                      </a:r>
                      <a:r>
                        <a:rPr lang="en-US" baseline="0" dirty="0" smtClean="0"/>
                        <a:t> and participants are connected.</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Researcher</a:t>
                      </a:r>
                      <a:r>
                        <a:rPr lang="en-US" baseline="0" dirty="0" smtClean="0"/>
                        <a:t> and participants are connected.</a:t>
                      </a:r>
                      <a:endParaRPr lang="en-US" dirty="0" smtClean="0"/>
                    </a:p>
                  </a:txBody>
                  <a:tcPr/>
                </a:tc>
              </a:tr>
              <a:tr h="2379566">
                <a:tc>
                  <a:txBody>
                    <a:bodyPr/>
                    <a:lstStyle/>
                    <a:p>
                      <a:r>
                        <a:rPr lang="en-US" sz="1600" dirty="0" smtClean="0"/>
                        <a:t>Methodology</a:t>
                      </a:r>
                      <a:r>
                        <a:rPr lang="ar-SA" sz="1600" smtClean="0"/>
                        <a:t>المنهجية</a:t>
                      </a:r>
                      <a:endParaRPr lang="en-US" sz="1600" dirty="0"/>
                    </a:p>
                  </a:txBody>
                  <a:tcPr/>
                </a:tc>
                <a:tc>
                  <a:txBody>
                    <a:bodyPr/>
                    <a:lstStyle/>
                    <a:p>
                      <a:r>
                        <a:rPr lang="en-US" sz="1800" b="0" i="0" u="none" strike="noStrike" kern="1200" baseline="0" dirty="0" smtClean="0">
                          <a:solidFill>
                            <a:schemeClr val="dk1"/>
                          </a:solidFill>
                          <a:latin typeface="+mn-lt"/>
                          <a:ea typeface="+mn-ea"/>
                          <a:cs typeface="+mn-cs"/>
                        </a:rPr>
                        <a:t>-Deductive reasoning (hypothesis testing).</a:t>
                      </a:r>
                    </a:p>
                    <a:p>
                      <a:r>
                        <a:rPr lang="en-US" sz="1800" b="0" i="0" u="none" strike="noStrike" kern="1200" baseline="0" dirty="0" smtClean="0">
                          <a:solidFill>
                            <a:schemeClr val="dk1"/>
                          </a:solidFill>
                          <a:latin typeface="+mn-lt"/>
                          <a:ea typeface="+mn-ea"/>
                          <a:cs typeface="+mn-cs"/>
                        </a:rPr>
                        <a:t>-Defined concepts and variables.</a:t>
                      </a:r>
                    </a:p>
                    <a:p>
                      <a:r>
                        <a:rPr lang="en-US" sz="1800" b="0" i="0" u="none" strike="noStrike" kern="1200" baseline="0" dirty="0" smtClean="0">
                          <a:solidFill>
                            <a:schemeClr val="dk1"/>
                          </a:solidFill>
                          <a:latin typeface="+mn-lt"/>
                          <a:ea typeface="+mn-ea"/>
                          <a:cs typeface="+mn-cs"/>
                        </a:rPr>
                        <a:t>-Control of contextual</a:t>
                      </a:r>
                    </a:p>
                    <a:p>
                      <a:r>
                        <a:rPr lang="en-US" sz="1800" b="0" i="0" u="none" strike="noStrike" kern="1200" baseline="0" dirty="0" smtClean="0">
                          <a:solidFill>
                            <a:schemeClr val="dk1"/>
                          </a:solidFill>
                          <a:latin typeface="+mn-lt"/>
                          <a:ea typeface="+mn-ea"/>
                          <a:cs typeface="+mn-cs"/>
                        </a:rPr>
                        <a:t>variables.</a:t>
                      </a:r>
                    </a:p>
                    <a:p>
                      <a:r>
                        <a:rPr lang="en-US" dirty="0" smtClean="0"/>
                        <a:t>-Experiment (manipulation and observation).</a:t>
                      </a:r>
                      <a:endParaRPr lang="en-US" sz="18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-Deductive reasoning (hypothesis testing).</a:t>
                      </a:r>
                    </a:p>
                    <a:p>
                      <a:r>
                        <a:rPr lang="en-US" sz="1800" b="0" i="0" u="none" strike="noStrike" kern="1200" baseline="0" dirty="0" smtClean="0">
                          <a:solidFill>
                            <a:schemeClr val="dk1"/>
                          </a:solidFill>
                          <a:latin typeface="+mn-lt"/>
                          <a:ea typeface="+mn-ea"/>
                          <a:cs typeface="+mn-cs"/>
                        </a:rPr>
                        <a:t>-Defined concepts and variables</a:t>
                      </a:r>
                    </a:p>
                    <a:p>
                      <a:r>
                        <a:rPr lang="en-US" dirty="0" smtClean="0"/>
                        <a:t>-</a:t>
                      </a:r>
                      <a:r>
                        <a:rPr lang="en-US" sz="1800" b="0" i="0" u="none" strike="noStrike" kern="1200" baseline="0" dirty="0" smtClean="0">
                          <a:solidFill>
                            <a:schemeClr val="dk1"/>
                          </a:solidFill>
                          <a:latin typeface="+mn-lt"/>
                          <a:ea typeface="+mn-ea"/>
                          <a:cs typeface="+mn-cs"/>
                        </a:rPr>
                        <a:t>Control of contextual</a:t>
                      </a:r>
                    </a:p>
                    <a:p>
                      <a:r>
                        <a:rPr lang="en-US" sz="1800" b="0" i="0" u="none" strike="noStrike" kern="1200" baseline="0" dirty="0" smtClean="0">
                          <a:solidFill>
                            <a:schemeClr val="dk1"/>
                          </a:solidFill>
                          <a:latin typeface="+mn-lt"/>
                          <a:ea typeface="+mn-ea"/>
                          <a:cs typeface="+mn-cs"/>
                        </a:rPr>
                        <a:t>Variables.</a:t>
                      </a:r>
                    </a:p>
                    <a:p>
                      <a:r>
                        <a:rPr lang="en-US" sz="1800" b="0" i="0" u="none" strike="noStrike" kern="1200" baseline="0" dirty="0" smtClean="0">
                          <a:solidFill>
                            <a:schemeClr val="dk1"/>
                          </a:solidFill>
                          <a:latin typeface="+mn-lt"/>
                          <a:ea typeface="+mn-ea"/>
                          <a:cs typeface="+mn-cs"/>
                        </a:rPr>
                        <a:t>Representative sample.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-Inductive reasoning</a:t>
                      </a:r>
                      <a:r>
                        <a:rPr lang="en-US" baseline="0" dirty="0" smtClean="0"/>
                        <a:t> </a:t>
                      </a:r>
                      <a:r>
                        <a:rPr lang="en-US" sz="1800" b="0" i="0" u="none" strike="noStrike" kern="1200" baseline="0" dirty="0" smtClean="0">
                          <a:solidFill>
                            <a:schemeClr val="dk1"/>
                          </a:solidFill>
                          <a:latin typeface="+mn-lt"/>
                          <a:ea typeface="+mn-ea"/>
                          <a:cs typeface="+mn-cs"/>
                        </a:rPr>
                        <a:t>(hypothesis generation).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-Holistic.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-Insights</a:t>
                      </a:r>
                      <a:r>
                        <a:rPr lang="en-US" baseline="0" dirty="0" smtClean="0"/>
                        <a:t> from participants’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Flexible design.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Not representative sample.</a:t>
                      </a:r>
                      <a:endParaRPr lang="en-US" sz="18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-Inductive reasoning</a:t>
                      </a:r>
                      <a:r>
                        <a:rPr lang="en-US" baseline="0" dirty="0" smtClean="0"/>
                        <a:t> </a:t>
                      </a:r>
                      <a:r>
                        <a:rPr lang="en-US" sz="1800" b="0" i="0" u="none" strike="noStrike" kern="1200" baseline="0" dirty="0" smtClean="0">
                          <a:solidFill>
                            <a:schemeClr val="dk1"/>
                          </a:solidFill>
                          <a:latin typeface="+mn-lt"/>
                          <a:ea typeface="+mn-ea"/>
                          <a:cs typeface="+mn-cs"/>
                        </a:rPr>
                        <a:t>(hypothesis generation).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-Holistic.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-Insights</a:t>
                      </a:r>
                      <a:r>
                        <a:rPr lang="en-US" baseline="0" dirty="0" smtClean="0"/>
                        <a:t> from participants’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Flexible design.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Not representative sample.</a:t>
                      </a:r>
                      <a:endParaRPr lang="en-US" sz="1800" b="0" i="0" u="none" strike="noStrike" kern="1200" baseline="0" dirty="0" smtClean="0">
                        <a:solidFill>
                          <a:schemeClr val="dk1"/>
                        </a:solidFill>
                        <a:latin typeface="+mn-lt"/>
                        <a:ea typeface="+mn-ea"/>
                        <a:cs typeface="+mn-cs"/>
                      </a:endParaRPr>
                    </a:p>
                    <a:p>
                      <a:endParaRPr lang="en-US" dirty="0"/>
                    </a:p>
                  </a:txBody>
                  <a:tcPr/>
                </a:tc>
              </a:tr>
            </a:tbl>
          </a:graphicData>
        </a:graphic>
      </p:graphicFrame>
      <p:sp>
        <p:nvSpPr>
          <p:cNvPr id="2" name="Right Arrow 1"/>
          <p:cNvSpPr/>
          <p:nvPr/>
        </p:nvSpPr>
        <p:spPr>
          <a:xfrm>
            <a:off x="1546698" y="379379"/>
            <a:ext cx="4824919" cy="18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Empirical paradigm </a:t>
            </a:r>
            <a:endParaRPr lang="ar-SA" dirty="0"/>
          </a:p>
        </p:txBody>
      </p:sp>
    </p:spTree>
    <p:extLst>
      <p:ext uri="{BB962C8B-B14F-4D97-AF65-F5344CB8AC3E}">
        <p14:creationId xmlns:p14="http://schemas.microsoft.com/office/powerpoint/2010/main" val="1480069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4012</TotalTime>
  <Words>1915</Words>
  <Application>Microsoft Office PowerPoint</Application>
  <PresentationFormat>Custom</PresentationFormat>
  <Paragraphs>174</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lpstr>
      <vt:lpstr>Paradigms for nursing research and Evidence Based-Practice (EBP) </vt:lpstr>
      <vt:lpstr>Research</vt:lpstr>
      <vt:lpstr>PowerPoint Presentation</vt:lpstr>
      <vt:lpstr>Purpose of nursing research</vt:lpstr>
      <vt:lpstr>PowerPoint Presentation</vt:lpstr>
      <vt:lpstr>What are the current trends and future directions?</vt:lpstr>
      <vt:lpstr>Sources of evidence for nursing practice </vt:lpstr>
      <vt:lpstr>Paradigm</vt:lpstr>
      <vt:lpstr>PowerPoint Presentation</vt:lpstr>
      <vt:lpstr>PowerPoint Presentation</vt:lpstr>
      <vt:lpstr>Evidence-based practice:</vt:lpstr>
      <vt:lpstr>PowerPoint Presentation</vt:lpstr>
      <vt:lpstr>PowerPoint Presentation</vt:lpstr>
      <vt:lpstr>Issues in the literature related to EBP movement:</vt:lpstr>
      <vt:lpstr>PowerPoint Presentation</vt:lpstr>
      <vt:lpstr>EBP challenges:</vt:lpstr>
      <vt:lpstr>Different levels of explanation:</vt:lpstr>
      <vt:lpstr>Different levels of explanation: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Eman</dc:creator>
  <cp:lastModifiedBy>abdalshehri</cp:lastModifiedBy>
  <cp:revision>84</cp:revision>
  <dcterms:created xsi:type="dcterms:W3CDTF">2017-07-20T06:51:09Z</dcterms:created>
  <dcterms:modified xsi:type="dcterms:W3CDTF">2017-09-25T19:59:35Z</dcterms:modified>
</cp:coreProperties>
</file>