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80" r:id="rId8"/>
    <p:sldMasterId id="2147483792" r:id="rId9"/>
    <p:sldMasterId id="2147483804" r:id="rId10"/>
    <p:sldMasterId id="2147483816" r:id="rId11"/>
  </p:sldMasterIdLst>
  <p:sldIdLst>
    <p:sldId id="256" r:id="rId12"/>
    <p:sldId id="261" r:id="rId13"/>
    <p:sldId id="260" r:id="rId14"/>
    <p:sldId id="257" r:id="rId15"/>
    <p:sldId id="267" r:id="rId16"/>
    <p:sldId id="268" r:id="rId17"/>
    <p:sldId id="270" r:id="rId18"/>
    <p:sldId id="269" r:id="rId19"/>
    <p:sldId id="271" r:id="rId20"/>
    <p:sldId id="258" r:id="rId21"/>
    <p:sldId id="272" r:id="rId22"/>
    <p:sldId id="277" r:id="rId23"/>
    <p:sldId id="278" r:id="rId24"/>
    <p:sldId id="279" r:id="rId25"/>
    <p:sldId id="280" r:id="rId26"/>
    <p:sldId id="26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13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0F8-EB06-40F7-9116-C46497EC9C16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318-97F5-423A-9263-D6B813C4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03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0F8-EB06-40F7-9116-C46497EC9C16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318-97F5-423A-9263-D6B813C4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0797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88626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7202845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5714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80164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19439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14998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718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952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408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14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0F8-EB06-40F7-9116-C46497EC9C16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318-97F5-423A-9263-D6B813C4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0234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211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3432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5020923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52873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38108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3435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9546871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4711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20394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13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9091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317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5755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82204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075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4082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875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08887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13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7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0F8-EB06-40F7-9116-C46497EC9C16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318-97F5-423A-9263-D6B813C4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33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76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64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4578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589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56063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335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52161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531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225396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37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0F8-EB06-40F7-9116-C46497EC9C16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318-97F5-423A-9263-D6B813C4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481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54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889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0202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39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3026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62470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043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4760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617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2899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0F8-EB06-40F7-9116-C46497EC9C16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318-97F5-423A-9263-D6B813C4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558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723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74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35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423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8188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3672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3016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7463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04827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97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0F8-EB06-40F7-9116-C46497EC9C16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318-97F5-423A-9263-D6B813C4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020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210116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998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5736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3626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089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0722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8079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98955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4310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605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0F8-EB06-40F7-9116-C46497EC9C16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318-97F5-423A-9263-D6B813C4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306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7044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13768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059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975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3131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3371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4600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8275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65345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302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0F8-EB06-40F7-9116-C46497EC9C16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318-97F5-423A-9263-D6B813C4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756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667584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0672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684430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247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7176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710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841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277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345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37481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0F8-EB06-40F7-9116-C46497EC9C16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318-97F5-423A-9263-D6B813C4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276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886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900478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40455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637263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651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911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396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50776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003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وان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شكل بيضاوي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عنصر نائب للتاريخ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98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640F8-EB06-40F7-9116-C46497EC9C16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6E318-97F5-423A-9263-D6B813C4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647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محتوى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6" name="عنصر نائب للتذييل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21496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7" name="رابط مستقيم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2753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40370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2" name="عنصر نائب للمحتوى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4" name="عنصر نائب للمحتوى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cxnSp>
        <p:nvCxnSpPr>
          <p:cNvPr id="10" name="رابط مستقيم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6577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022526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648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صر نائب للمحتوى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31" name="عنوان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34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عنصر نائب للتاريخ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989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9536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EFAC9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EFAC9"/>
                </a:solidFill>
              </a:rPr>
              <a:pPr/>
              <a:t>‹#›</a:t>
            </a:fld>
            <a:endParaRPr lang="ar-SA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6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640F8-EB06-40F7-9116-C46497EC9C16}" type="datetimeFigureOut">
              <a:rPr lang="en-US" smtClean="0"/>
              <a:t>15/10/2014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6E318-97F5-423A-9263-D6B813C40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5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 rtl="1"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ar-SA">
              <a:solidFill>
                <a:srgbClr val="FEFAC9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srgbClr val="FEFAC9"/>
                </a:solidFill>
              </a:rPr>
              <a:pPr rtl="1"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534810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 rtl="1"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ar-SA">
              <a:solidFill>
                <a:srgbClr val="FEFAC9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srgbClr val="FEFAC9"/>
                </a:solidFill>
              </a:rPr>
              <a:pPr rtl="1"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226100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 rtl="1"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ar-SA">
              <a:solidFill>
                <a:srgbClr val="FEFAC9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srgbClr val="FEFAC9"/>
                </a:solidFill>
              </a:rPr>
              <a:pPr rtl="1"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5909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 rtl="1"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ar-SA">
              <a:solidFill>
                <a:srgbClr val="FEFAC9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srgbClr val="FEFAC9"/>
                </a:solidFill>
              </a:rPr>
              <a:pPr rtl="1"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58002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 rtl="1"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ar-SA">
              <a:solidFill>
                <a:srgbClr val="FEFAC9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srgbClr val="FEFAC9"/>
                </a:solidFill>
              </a:rPr>
              <a:pPr rtl="1"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732525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 rtl="1"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ar-SA">
              <a:solidFill>
                <a:srgbClr val="FEFAC9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srgbClr val="FEFAC9"/>
                </a:solidFill>
              </a:rPr>
              <a:pPr rtl="1"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596275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 rtl="1"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ar-SA">
              <a:solidFill>
                <a:srgbClr val="FEFAC9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srgbClr val="FEFAC9"/>
                </a:solidFill>
              </a:rPr>
              <a:pPr rtl="1"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61178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 rtl="1"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ar-SA">
              <a:solidFill>
                <a:srgbClr val="FEFAC9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srgbClr val="FEFAC9"/>
                </a:solidFill>
              </a:rPr>
              <a:pPr rtl="1"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39274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 rtl="1"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ar-SA">
              <a:solidFill>
                <a:srgbClr val="FEFAC9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srgbClr val="FEFAC9"/>
                </a:solidFill>
              </a:rPr>
              <a:pPr rtl="1"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82384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fld id="{1B8ABB09-4A1D-463E-8065-109CC2B7EFAA}" type="datetimeFigureOut">
              <a:rPr lang="ar-SA" smtClean="0">
                <a:solidFill>
                  <a:srgbClr val="FEFAC9"/>
                </a:solidFill>
              </a:rPr>
              <a:pPr rtl="1"/>
              <a:t>21/12/1435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1"/>
            <a:endParaRPr lang="ar-SA">
              <a:solidFill>
                <a:srgbClr val="FEFAC9"/>
              </a:solidFill>
            </a:endParaRPr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rtl="1"/>
            <a:fld id="{0B34F065-1154-456A-91E3-76DE8E75E17B}" type="slidenum">
              <a:rPr lang="ar-SA" smtClean="0">
                <a:solidFill>
                  <a:srgbClr val="FEFAC9"/>
                </a:solidFill>
              </a:rPr>
              <a:pPr rtl="1"/>
              <a:t>‹#›</a:t>
            </a:fld>
            <a:endParaRPr lang="ar-SA">
              <a:solidFill>
                <a:srgbClr val="FEFAC9"/>
              </a:solidFill>
            </a:endParaRPr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78389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1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r" rtl="1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rtl="1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68.xml"/><Relationship Id="rId4" Type="http://schemas.openxmlformats.org/officeDocument/2006/relationships/slide" Target="slide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9.xml"/><Relationship Id="rId5" Type="http://schemas.openxmlformats.org/officeDocument/2006/relationships/slide" Target="slide1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0.xml"/><Relationship Id="rId5" Type="http://schemas.openxmlformats.org/officeDocument/2006/relationships/slide" Target="slide1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1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28.jpeg"/><Relationship Id="rId4" Type="http://schemas.openxmlformats.org/officeDocument/2006/relationships/slide" Target="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" Target="slide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Relationship Id="rId5" Type="http://schemas.openxmlformats.org/officeDocument/2006/relationships/slide" Target="slide5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6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5.xml"/><Relationship Id="rId5" Type="http://schemas.openxmlformats.org/officeDocument/2006/relationships/slide" Target="slide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7.xml"/><Relationship Id="rId5" Type="http://schemas.openxmlformats.org/officeDocument/2006/relationships/slide" Target="slide5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94"/>
            <a:ext cx="9144000" cy="661642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100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 </a:t>
            </a:r>
            <a:endParaRPr lang="en-US" sz="1400" dirty="0">
              <a:latin typeface="Arial Narrow" panose="020B0606020202030204" pitchFamily="34" charset="0"/>
              <a:ea typeface="Calibri"/>
              <a:cs typeface="Arial"/>
            </a:endParaRPr>
          </a:p>
          <a:p>
            <a:pPr>
              <a:spcBef>
                <a:spcPts val="600"/>
              </a:spcBef>
              <a:spcAft>
                <a:spcPts val="240"/>
              </a:spcAft>
            </a:pPr>
            <a:r>
              <a:rPr lang="en-US" sz="2800" b="1" dirty="0" smtClean="0">
                <a:solidFill>
                  <a:srgbClr val="FFFF00"/>
                </a:solidFill>
                <a:effectLst/>
                <a:latin typeface="New York" pitchFamily="18" charset="0"/>
                <a:ea typeface="Times New Roman"/>
                <a:cs typeface="Lucida Sans Unicode"/>
              </a:rPr>
              <a:t>Staining of Fungus by using </a:t>
            </a:r>
            <a:r>
              <a:rPr lang="en-US" sz="2800" b="1" dirty="0" err="1" smtClean="0">
                <a:solidFill>
                  <a:srgbClr val="FFFF00"/>
                </a:solidFill>
                <a:effectLst/>
                <a:latin typeface="New York" pitchFamily="18" charset="0"/>
                <a:ea typeface="Times New Roman"/>
                <a:cs typeface="Lucida Sans Unicode"/>
              </a:rPr>
              <a:t>Lactophenol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New York" pitchFamily="18" charset="0"/>
                <a:ea typeface="Times New Roman"/>
                <a:cs typeface="Lucida Sans Unicode"/>
              </a:rPr>
              <a:t> cotton blue</a:t>
            </a:r>
          </a:p>
          <a:p>
            <a:pPr>
              <a:spcBef>
                <a:spcPts val="600"/>
              </a:spcBef>
              <a:spcAft>
                <a:spcPts val="240"/>
              </a:spcAft>
            </a:pPr>
            <a:endParaRPr lang="en-US" sz="3200" b="1" dirty="0" smtClean="0">
              <a:solidFill>
                <a:srgbClr val="FFFF00"/>
              </a:solidFill>
              <a:effectLst/>
              <a:latin typeface="New York" pitchFamily="18" charset="0"/>
              <a:ea typeface="Times New Roman"/>
              <a:cs typeface="Lucida Sans Unicode"/>
            </a:endParaRPr>
          </a:p>
          <a:p>
            <a:pPr>
              <a:spcBef>
                <a:spcPts val="600"/>
              </a:spcBef>
              <a:spcAft>
                <a:spcPts val="240"/>
              </a:spcAft>
            </a:pPr>
            <a:r>
              <a:rPr lang="en-US" b="1" dirty="0" smtClean="0">
                <a:solidFill>
                  <a:srgbClr val="FFFF00"/>
                </a:solidFill>
                <a:effectLst/>
                <a:latin typeface="New York" pitchFamily="18" charset="0"/>
                <a:ea typeface="Times New Roman"/>
                <a:cs typeface="Lucida Sans Unicode"/>
              </a:rPr>
              <a:t>Aim</a:t>
            </a:r>
            <a:endParaRPr lang="en-US" dirty="0">
              <a:solidFill>
                <a:srgbClr val="FFFF00"/>
              </a:solidFill>
              <a:latin typeface="New York" pitchFamily="18" charset="0"/>
              <a:ea typeface="Calibri"/>
              <a:cs typeface="Arial"/>
            </a:endParaRPr>
          </a:p>
          <a:p>
            <a:pPr>
              <a:spcBef>
                <a:spcPts val="48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To stain fungal </a:t>
            </a:r>
            <a:r>
              <a:rPr lang="en-US" b="1" dirty="0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hyphae </a:t>
            </a:r>
            <a:r>
              <a:rPr lang="en-US" b="1" dirty="0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by using </a:t>
            </a:r>
            <a:r>
              <a:rPr lang="en-US" b="1" dirty="0" err="1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Lactophenol</a:t>
            </a:r>
            <a:r>
              <a:rPr lang="en-US" b="1" dirty="0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 cotton blue.</a:t>
            </a:r>
          </a:p>
          <a:p>
            <a:pPr>
              <a:spcBef>
                <a:spcPts val="600"/>
              </a:spcBef>
              <a:spcAft>
                <a:spcPts val="240"/>
              </a:spcAft>
            </a:pPr>
            <a:r>
              <a:rPr lang="en-US" b="1" dirty="0" smtClean="0">
                <a:solidFill>
                  <a:srgbClr val="FFFF00"/>
                </a:solidFill>
                <a:effectLst/>
                <a:latin typeface="New York" pitchFamily="18" charset="0"/>
                <a:ea typeface="Times New Roman"/>
                <a:cs typeface="Lucida Sans Unicode"/>
              </a:rPr>
              <a:t>Requirement</a:t>
            </a:r>
            <a:endParaRPr lang="en-US" dirty="0">
              <a:solidFill>
                <a:srgbClr val="FFFF00"/>
              </a:solidFill>
              <a:latin typeface="New York" pitchFamily="18" charset="0"/>
              <a:ea typeface="Calibri"/>
              <a:cs typeface="Arial"/>
            </a:endParaRP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-Young fungal culture</a:t>
            </a:r>
            <a:endParaRPr lang="en-US" dirty="0">
              <a:latin typeface="New York" pitchFamily="18" charset="0"/>
              <a:ea typeface="Calibri"/>
              <a:cs typeface="Arial"/>
            </a:endParaRP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-Glass slide</a:t>
            </a:r>
            <a:endParaRPr lang="en-US" dirty="0">
              <a:latin typeface="New York" pitchFamily="18" charset="0"/>
              <a:ea typeface="Calibri"/>
              <a:cs typeface="Arial"/>
            </a:endParaRP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-Cover slip</a:t>
            </a:r>
            <a:endParaRPr lang="en-US" dirty="0">
              <a:latin typeface="New York" pitchFamily="18" charset="0"/>
              <a:ea typeface="Calibri"/>
              <a:cs typeface="Arial"/>
            </a:endParaRP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-Needle</a:t>
            </a:r>
            <a:endParaRPr lang="en-US" dirty="0">
              <a:latin typeface="New York" pitchFamily="18" charset="0"/>
              <a:ea typeface="Calibri"/>
              <a:cs typeface="Arial"/>
            </a:endParaRPr>
          </a:p>
          <a:p>
            <a:pPr marL="342900" lvl="0" indent="-342900">
              <a:spcAft>
                <a:spcPts val="100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-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Lactophenol</a:t>
            </a:r>
            <a:r>
              <a:rPr lang="en-US" dirty="0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 cotton </a:t>
            </a:r>
            <a:r>
              <a:rPr lang="en-US" dirty="0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blue stain.</a:t>
            </a:r>
            <a:endParaRPr lang="en-US" dirty="0">
              <a:latin typeface="New York" pitchFamily="18" charset="0"/>
              <a:ea typeface="Calibri"/>
              <a:cs typeface="Arial"/>
            </a:endParaRPr>
          </a:p>
          <a:p>
            <a:pPr>
              <a:spcBef>
                <a:spcPts val="480"/>
              </a:spcBef>
              <a:spcAft>
                <a:spcPts val="1200"/>
              </a:spcAft>
            </a:pPr>
            <a:endParaRPr lang="en-US" sz="2400" dirty="0" smtClean="0">
              <a:ea typeface="Calibri"/>
              <a:cs typeface="Arial"/>
            </a:endParaRPr>
          </a:p>
          <a:p>
            <a:pPr>
              <a:spcBef>
                <a:spcPts val="480"/>
              </a:spcBef>
              <a:spcAft>
                <a:spcPts val="1200"/>
              </a:spcAft>
            </a:pP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240"/>
              </a:spcAft>
            </a:pPr>
            <a:endParaRPr lang="en-US" b="1" dirty="0" smtClean="0">
              <a:solidFill>
                <a:srgbClr val="000000"/>
              </a:solidFill>
              <a:effectLst/>
              <a:latin typeface="Arial Narrow"/>
              <a:ea typeface="Times New Roman"/>
              <a:cs typeface="Lucida Sans Unicode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240"/>
              </a:spcAft>
            </a:pPr>
            <a:endParaRPr lang="en-US" sz="14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729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68941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New York" pitchFamily="18" charset="0"/>
              </a:rPr>
              <a:t>Making a wet mount slide and observing yeast under microscope</a:t>
            </a:r>
          </a:p>
          <a:p>
            <a:endParaRPr lang="en-US" dirty="0">
              <a:solidFill>
                <a:prstClr val="black"/>
              </a:solidFill>
              <a:latin typeface="New York" pitchFamily="18" charset="0"/>
            </a:endParaRPr>
          </a:p>
          <a:p>
            <a:r>
              <a:rPr lang="en-US" b="1" dirty="0" smtClean="0">
                <a:solidFill>
                  <a:srgbClr val="FFFF00"/>
                </a:solidFill>
                <a:latin typeface="New York" pitchFamily="18" charset="0"/>
              </a:rPr>
              <a:t>Aim</a:t>
            </a:r>
          </a:p>
          <a:p>
            <a:r>
              <a:rPr lang="en-US" dirty="0" smtClean="0">
                <a:solidFill>
                  <a:prstClr val="black"/>
                </a:solidFill>
                <a:latin typeface="New York" pitchFamily="18" charset="0"/>
              </a:rPr>
              <a:t>To prepare a wet mount of yeast cell and to observe them under the microscope</a:t>
            </a:r>
          </a:p>
          <a:p>
            <a:r>
              <a:rPr lang="en-US" b="1" dirty="0" smtClean="0">
                <a:solidFill>
                  <a:srgbClr val="FFFF00"/>
                </a:solidFill>
                <a:latin typeface="New York" pitchFamily="18" charset="0"/>
              </a:rPr>
              <a:t>Material</a:t>
            </a:r>
            <a:r>
              <a:rPr lang="en-US" dirty="0" smtClean="0">
                <a:solidFill>
                  <a:prstClr val="black"/>
                </a:solidFill>
                <a:latin typeface="New York" pitchFamily="18" charset="0"/>
              </a:rPr>
              <a:t>s</a:t>
            </a:r>
          </a:p>
          <a:p>
            <a:r>
              <a:rPr lang="en-US" dirty="0" smtClean="0">
                <a:solidFill>
                  <a:prstClr val="black"/>
                </a:solidFill>
                <a:latin typeface="New York" pitchFamily="18" charset="0"/>
              </a:rPr>
              <a:t>-Yeast cell suspension</a:t>
            </a:r>
          </a:p>
          <a:p>
            <a:r>
              <a:rPr lang="en-US" dirty="0" smtClean="0">
                <a:solidFill>
                  <a:prstClr val="black"/>
                </a:solidFill>
                <a:latin typeface="New York" pitchFamily="18" charset="0"/>
              </a:rPr>
              <a:t>-Glass slides</a:t>
            </a:r>
          </a:p>
          <a:p>
            <a:r>
              <a:rPr lang="en-US" dirty="0" smtClean="0">
                <a:solidFill>
                  <a:prstClr val="black"/>
                </a:solidFill>
                <a:latin typeface="New York" pitchFamily="18" charset="0"/>
              </a:rPr>
              <a:t>-Cover slip</a:t>
            </a:r>
          </a:p>
          <a:p>
            <a:r>
              <a:rPr lang="en-US" dirty="0" smtClean="0">
                <a:solidFill>
                  <a:prstClr val="black"/>
                </a:solidFill>
                <a:latin typeface="New York" pitchFamily="18" charset="0"/>
              </a:rPr>
              <a:t>-Needle</a:t>
            </a:r>
          </a:p>
          <a:p>
            <a:r>
              <a:rPr lang="en-US" dirty="0" smtClean="0">
                <a:solidFill>
                  <a:prstClr val="black"/>
                </a:solidFill>
                <a:latin typeface="New York" pitchFamily="18" charset="0"/>
              </a:rPr>
              <a:t>-</a:t>
            </a:r>
            <a:r>
              <a:rPr lang="en-US" dirty="0" err="1" smtClean="0">
                <a:solidFill>
                  <a:prstClr val="black"/>
                </a:solidFill>
                <a:latin typeface="New York" pitchFamily="18" charset="0"/>
              </a:rPr>
              <a:t>safranin</a:t>
            </a:r>
            <a:endParaRPr lang="en-US" b="1" dirty="0" smtClean="0">
              <a:solidFill>
                <a:srgbClr val="FFFF00"/>
              </a:solidFill>
              <a:latin typeface="New York" pitchFamily="18" charset="0"/>
            </a:endParaRPr>
          </a:p>
          <a:p>
            <a:r>
              <a:rPr lang="en-US" b="1" dirty="0">
                <a:solidFill>
                  <a:srgbClr val="FFFF00"/>
                </a:solidFill>
                <a:latin typeface="New York" pitchFamily="18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New York" pitchFamily="18" charset="0"/>
              </a:rPr>
              <a:t> Procedure</a:t>
            </a:r>
          </a:p>
          <a:p>
            <a:r>
              <a:rPr lang="en-US" dirty="0" smtClean="0">
                <a:solidFill>
                  <a:prstClr val="black"/>
                </a:solidFill>
                <a:latin typeface="New York" pitchFamily="18" charset="0"/>
              </a:rPr>
              <a:t>1- Take a sample of yeast suspension provided and add a single drop to a clean microscope slide</a:t>
            </a:r>
          </a:p>
          <a:p>
            <a:r>
              <a:rPr lang="en-US" dirty="0" smtClean="0">
                <a:solidFill>
                  <a:prstClr val="black"/>
                </a:solidFill>
                <a:latin typeface="New York" pitchFamily="18" charset="0"/>
              </a:rPr>
              <a:t>2- Place a cover slip on the drop without causing air bubbles</a:t>
            </a:r>
          </a:p>
          <a:p>
            <a:r>
              <a:rPr lang="en-US" dirty="0" smtClean="0">
                <a:solidFill>
                  <a:prstClr val="black"/>
                </a:solidFill>
                <a:latin typeface="New York" pitchFamily="18" charset="0"/>
              </a:rPr>
              <a:t>3- Observe the yeast cells under low magnification at first and under high power</a:t>
            </a:r>
          </a:p>
          <a:p>
            <a:r>
              <a:rPr lang="en-US" dirty="0" smtClean="0">
                <a:solidFill>
                  <a:prstClr val="black"/>
                </a:solidFill>
                <a:latin typeface="New York" pitchFamily="18" charset="0"/>
              </a:rPr>
              <a:t>4- Stain the cells with </a:t>
            </a:r>
            <a:r>
              <a:rPr lang="en-US" dirty="0" err="1" smtClean="0">
                <a:solidFill>
                  <a:prstClr val="black"/>
                </a:solidFill>
                <a:latin typeface="New York" pitchFamily="18" charset="0"/>
              </a:rPr>
              <a:t>safranin</a:t>
            </a:r>
            <a:endParaRPr lang="en-US" dirty="0" smtClean="0">
              <a:solidFill>
                <a:prstClr val="black"/>
              </a:solidFill>
              <a:latin typeface="New York" pitchFamily="18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New York" pitchFamily="18" charset="0"/>
              </a:rPr>
              <a:t>Results</a:t>
            </a:r>
            <a:endParaRPr lang="en-US" dirty="0">
              <a:solidFill>
                <a:srgbClr val="FFFF00"/>
              </a:solidFill>
              <a:latin typeface="New York" pitchFamily="18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New York" pitchFamily="18" charset="0"/>
              </a:rPr>
              <a:t>Draw a picture of the cells that you see on the wet mount slide.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12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500034" y="2071678"/>
            <a:ext cx="8001056" cy="2214578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72" y="2071678"/>
            <a:ext cx="8229600" cy="2357454"/>
          </a:xfrm>
        </p:spPr>
        <p:txBody>
          <a:bodyPr/>
          <a:lstStyle/>
          <a:p>
            <a:pPr algn="l" rtl="0"/>
            <a:r>
              <a:rPr lang="en-US" b="1" i="1" dirty="0" err="1" smtClean="0">
                <a:hlinkClick r:id="rId2" action="ppaction://hlinksldjump"/>
              </a:rPr>
              <a:t>Saccharomyces</a:t>
            </a:r>
            <a:endParaRPr lang="ar-SA" b="1" i="1" dirty="0" smtClean="0"/>
          </a:p>
          <a:p>
            <a:pPr algn="l" rtl="0"/>
            <a:r>
              <a:rPr lang="en-US" b="1" i="1" dirty="0" err="1" smtClean="0">
                <a:hlinkClick r:id="rId3" action="ppaction://hlinksldjump"/>
              </a:rPr>
              <a:t>Schizosachromyces</a:t>
            </a:r>
            <a:endParaRPr lang="en-US" b="1" i="1" dirty="0" smtClean="0"/>
          </a:p>
          <a:p>
            <a:pPr algn="l" rtl="0"/>
            <a:r>
              <a:rPr lang="en-US" b="1" i="1" dirty="0" err="1" smtClean="0">
                <a:hlinkClick r:id="rId4" action="ppaction://hlinksldjump"/>
              </a:rPr>
              <a:t>Rhodotorula</a:t>
            </a:r>
            <a:endParaRPr lang="en-US" b="1" i="1" dirty="0" smtClean="0"/>
          </a:p>
          <a:p>
            <a:pPr algn="l" rtl="0"/>
            <a:r>
              <a:rPr lang="en-US" b="1" i="1" dirty="0" err="1" smtClean="0">
                <a:hlinkClick r:id="rId3" action="ppaction://hlinksldjump"/>
              </a:rPr>
              <a:t>Hansenulla</a:t>
            </a: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400" b="1" dirty="0" smtClean="0"/>
              <a:t>الخمائر</a:t>
            </a:r>
            <a:endParaRPr lang="ar-SA" sz="4400" b="1" dirty="0"/>
          </a:p>
        </p:txBody>
      </p:sp>
    </p:spTree>
    <p:extLst>
      <p:ext uri="{BB962C8B-B14F-4D97-AF65-F5344CB8AC3E}">
        <p14:creationId xmlns:p14="http://schemas.microsoft.com/office/powerpoint/2010/main" val="19668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ll Users\Documents\My Pictures\Sample Pictures\صور أعفان\sachharomyces cervisi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928802"/>
            <a:ext cx="264320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Documents and Settings\All Users\Documents\My Pictures\Sample Pictures\صور أعفان\saccharomy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928802"/>
            <a:ext cx="2643205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Documents and Settings\All Users\Documents\My Pictures\Sample Pictures\صور أعفان\320px-S_cerevisiae_under_DIC_micros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993446"/>
            <a:ext cx="2857520" cy="2789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مربع نص 6"/>
          <p:cNvSpPr txBox="1"/>
          <p:nvPr/>
        </p:nvSpPr>
        <p:spPr>
          <a:xfrm>
            <a:off x="3428992" y="5572140"/>
            <a:ext cx="242889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400" b="1" i="1" dirty="0" err="1" smtClean="0">
                <a:solidFill>
                  <a:prstClr val="white"/>
                </a:solidFill>
              </a:rPr>
              <a:t>Saccharomyces</a:t>
            </a:r>
            <a:endParaRPr lang="ar-SA" sz="2400" b="1" i="1" dirty="0">
              <a:solidFill>
                <a:prstClr val="white"/>
              </a:solidFill>
            </a:endParaRPr>
          </a:p>
        </p:txBody>
      </p:sp>
      <p:sp>
        <p:nvSpPr>
          <p:cNvPr id="6" name="زر إجراء: إرجاع 5">
            <a:hlinkClick r:id="rId5" action="ppaction://hlinksldjump" highlightClick="1"/>
          </p:cNvPr>
          <p:cNvSpPr/>
          <p:nvPr/>
        </p:nvSpPr>
        <p:spPr>
          <a:xfrm>
            <a:off x="0" y="6286496"/>
            <a:ext cx="571504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538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ll Users\Documents\My Pictures\Sample Pictures\صور أعفان\schizosaccharomyces_pombe.jpg"/>
          <p:cNvPicPr>
            <a:picLocks noChangeAspect="1" noChangeArrowheads="1"/>
          </p:cNvPicPr>
          <p:nvPr/>
        </p:nvPicPr>
        <p:blipFill>
          <a:blip r:embed="rId2" cstate="print"/>
          <a:srcRect l="12235" t="12226" r="14222" b="12179"/>
          <a:stretch>
            <a:fillRect/>
          </a:stretch>
        </p:blipFill>
        <p:spPr bwMode="auto">
          <a:xfrm>
            <a:off x="6072198" y="2071678"/>
            <a:ext cx="264320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 descr="C:\Documents and Settings\All Users\Documents\My Pictures\Sample Pictures\صور أعفان\schiz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071678"/>
            <a:ext cx="2600338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 descr="C:\Documents and Settings\All Users\Documents\My Pictures\Sample Pictures\صور أعفان\Schizosaccharomyces_octosporus_1_X_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071678"/>
            <a:ext cx="2759087" cy="2571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مربع نص 6"/>
          <p:cNvSpPr txBox="1"/>
          <p:nvPr/>
        </p:nvSpPr>
        <p:spPr>
          <a:xfrm>
            <a:off x="2714612" y="5214950"/>
            <a:ext cx="33575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400" b="1" i="1" dirty="0" err="1" smtClean="0">
                <a:solidFill>
                  <a:prstClr val="white"/>
                </a:solidFill>
              </a:rPr>
              <a:t>Schizosachhromyces</a:t>
            </a:r>
            <a:endParaRPr lang="ar-SA" sz="2400" b="1" i="1" dirty="0">
              <a:solidFill>
                <a:prstClr val="white"/>
              </a:solidFill>
            </a:endParaRPr>
          </a:p>
        </p:txBody>
      </p:sp>
      <p:sp>
        <p:nvSpPr>
          <p:cNvPr id="6" name="زر إجراء: إرجاع 5">
            <a:hlinkClick r:id="rId5" action="ppaction://hlinksldjump" highlightClick="1"/>
          </p:cNvPr>
          <p:cNvSpPr/>
          <p:nvPr/>
        </p:nvSpPr>
        <p:spPr>
          <a:xfrm>
            <a:off x="0" y="6286496"/>
            <a:ext cx="571504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6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ll Users\Documents\My Pictures\Sample Pictures\صور أعفان\Rhodotorula_mucilaginosa_col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857364"/>
            <a:ext cx="3698601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Documents and Settings\All Users\Documents\My Pictures\Sample Pictures\صور أعفان\rho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3786214" cy="3428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ربع نص 5"/>
          <p:cNvSpPr txBox="1"/>
          <p:nvPr/>
        </p:nvSpPr>
        <p:spPr>
          <a:xfrm>
            <a:off x="3643306" y="5715016"/>
            <a:ext cx="21431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400" b="1" i="1" dirty="0" err="1" smtClean="0">
                <a:solidFill>
                  <a:prstClr val="white"/>
                </a:solidFill>
              </a:rPr>
              <a:t>Rhodotorula</a:t>
            </a:r>
            <a:endParaRPr lang="ar-SA" sz="2400" b="1" i="1" dirty="0">
              <a:solidFill>
                <a:prstClr val="white"/>
              </a:solidFill>
            </a:endParaRPr>
          </a:p>
        </p:txBody>
      </p:sp>
      <p:sp>
        <p:nvSpPr>
          <p:cNvPr id="5" name="زر إجراء: إرجاع 4">
            <a:hlinkClick r:id="rId4" action="ppaction://hlinksldjump" highlightClick="1"/>
          </p:cNvPr>
          <p:cNvSpPr/>
          <p:nvPr/>
        </p:nvSpPr>
        <p:spPr>
          <a:xfrm>
            <a:off x="0" y="6286496"/>
            <a:ext cx="571504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14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ll Users\Documents\My Pictures\Sample Pictures\صور أعفان\Rhodotorula_mucilaginosa_colony.jpg"/>
          <p:cNvPicPr>
            <a:picLocks noChangeAspect="1" noChangeArrowheads="1"/>
          </p:cNvPicPr>
          <p:nvPr/>
        </p:nvPicPr>
        <p:blipFill>
          <a:blip r:embed="rId2" cstate="print"/>
          <a:srcRect l="6122" t="5393" r="8163" b="10065"/>
          <a:stretch>
            <a:fillRect/>
          </a:stretch>
        </p:blipFill>
        <p:spPr bwMode="auto">
          <a:xfrm>
            <a:off x="5857884" y="2000240"/>
            <a:ext cx="300039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Documents and Settings\All Users\Documents\My Pictures\Sample Pictures\صور أعفان\rhod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15571" y="2000240"/>
            <a:ext cx="2699437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ربع نص 5"/>
          <p:cNvSpPr txBox="1"/>
          <p:nvPr/>
        </p:nvSpPr>
        <p:spPr>
          <a:xfrm>
            <a:off x="3643306" y="5643578"/>
            <a:ext cx="21431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2400" b="1" i="1" dirty="0" err="1" smtClean="0">
                <a:solidFill>
                  <a:prstClr val="white"/>
                </a:solidFill>
              </a:rPr>
              <a:t>Hansenula</a:t>
            </a:r>
            <a:endParaRPr lang="ar-SA" sz="2400" b="1" i="1" dirty="0">
              <a:solidFill>
                <a:prstClr val="white"/>
              </a:solidFill>
            </a:endParaRPr>
          </a:p>
        </p:txBody>
      </p:sp>
      <p:sp>
        <p:nvSpPr>
          <p:cNvPr id="5" name="زر إجراء: إرجاع 4">
            <a:hlinkClick r:id="rId4" action="ppaction://hlinksldjump" highlightClick="1"/>
          </p:cNvPr>
          <p:cNvSpPr/>
          <p:nvPr/>
        </p:nvSpPr>
        <p:spPr>
          <a:xfrm>
            <a:off x="0" y="6286496"/>
            <a:ext cx="571504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  <p:pic>
        <p:nvPicPr>
          <p:cNvPr id="7" name="صورة 6" descr="Hansenula.jpg"/>
          <p:cNvPicPr>
            <a:picLocks noChangeAspect="1"/>
          </p:cNvPicPr>
          <p:nvPr/>
        </p:nvPicPr>
        <p:blipFill>
          <a:blip r:embed="rId5" cstate="print"/>
          <a:srcRect l="2778" t="2381" r="2778" b="2381"/>
          <a:stretch>
            <a:fillRect/>
          </a:stretch>
        </p:blipFill>
        <p:spPr>
          <a:xfrm>
            <a:off x="285720" y="2023990"/>
            <a:ext cx="2571768" cy="292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646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8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7269169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240"/>
              </a:spcAft>
            </a:pPr>
            <a:r>
              <a:rPr lang="en-US" b="1" dirty="0" smtClean="0">
                <a:solidFill>
                  <a:srgbClr val="FFFF00"/>
                </a:solidFill>
                <a:effectLst/>
                <a:latin typeface="New York" pitchFamily="18" charset="0"/>
                <a:ea typeface="Times New Roman"/>
                <a:cs typeface="Lucida Sans Unicode"/>
              </a:rPr>
              <a:t>Procedure</a:t>
            </a:r>
            <a:endParaRPr lang="en-US" dirty="0">
              <a:solidFill>
                <a:srgbClr val="FFFF00"/>
              </a:solidFill>
              <a:latin typeface="New York" pitchFamily="18" charset="0"/>
              <a:ea typeface="Calibri"/>
              <a:cs typeface="Arial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1- Take a clean grease free slide.</a:t>
            </a:r>
            <a:endParaRPr lang="en-US" dirty="0">
              <a:latin typeface="New York" pitchFamily="18" charset="0"/>
              <a:ea typeface="Calibri"/>
              <a:cs typeface="Arial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2- Add a drop of mounting fluid that is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lactophenol</a:t>
            </a:r>
            <a:r>
              <a:rPr lang="en-US" dirty="0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 cotton blue solution on a slide.</a:t>
            </a:r>
            <a:endParaRPr lang="en-US" dirty="0">
              <a:latin typeface="New York" pitchFamily="18" charset="0"/>
              <a:ea typeface="Calibri"/>
              <a:cs typeface="Arial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3- Sterilize the needle and cool it then transfer a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mycellial</a:t>
            </a:r>
            <a:r>
              <a:rPr lang="en-US" dirty="0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 mat on fluid and press it gently so that it easily mix with the stain.</a:t>
            </a:r>
            <a:endParaRPr lang="en-US" dirty="0">
              <a:latin typeface="New York" pitchFamily="18" charset="0"/>
              <a:ea typeface="Calibri"/>
              <a:cs typeface="Arial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4- Take a clean cover slip and with the help of a forceps place the cover slip on </a:t>
            </a:r>
            <a:r>
              <a:rPr lang="en-US" dirty="0" err="1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mycellial</a:t>
            </a:r>
            <a:r>
              <a:rPr lang="en-US" dirty="0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 mat.</a:t>
            </a:r>
            <a:endParaRPr lang="en-US" dirty="0">
              <a:latin typeface="New York" pitchFamily="18" charset="0"/>
              <a:ea typeface="Calibri"/>
              <a:cs typeface="Arial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5- Take a blotting paper and wipe the excess stain .</a:t>
            </a:r>
            <a:endParaRPr lang="en-US" dirty="0">
              <a:latin typeface="New York" pitchFamily="18" charset="0"/>
              <a:ea typeface="Calibri"/>
              <a:cs typeface="Arial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en-US" dirty="0" smtClean="0">
                <a:solidFill>
                  <a:srgbClr val="000000"/>
                </a:solidFill>
                <a:effectLst/>
                <a:latin typeface="New York" pitchFamily="18" charset="0"/>
                <a:ea typeface="Times New Roman"/>
                <a:cs typeface="Arial"/>
              </a:rPr>
              <a:t>6- Observe under low to high power objectives of microscope.</a:t>
            </a: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endParaRPr lang="en-US" dirty="0">
              <a:solidFill>
                <a:srgbClr val="000000"/>
              </a:solidFill>
              <a:latin typeface="New York" pitchFamily="18" charset="0"/>
              <a:ea typeface="Calibri"/>
              <a:cs typeface="Arial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endParaRPr lang="en-US" dirty="0" smtClean="0">
              <a:solidFill>
                <a:srgbClr val="000000"/>
              </a:solidFill>
              <a:latin typeface="New York" pitchFamily="18" charset="0"/>
              <a:ea typeface="Calibri"/>
              <a:cs typeface="Arial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endParaRPr lang="en-US" sz="2400" dirty="0">
              <a:solidFill>
                <a:srgbClr val="000000"/>
              </a:solidFill>
              <a:latin typeface="Albertus MT" pitchFamily="18" charset="0"/>
              <a:ea typeface="Calibri"/>
              <a:cs typeface="Arial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tabLst>
                <a:tab pos="457200" algn="l"/>
              </a:tabLst>
            </a:pPr>
            <a:endParaRPr lang="en-US" sz="2400" dirty="0">
              <a:latin typeface="Albertus MT" pitchFamily="18" charset="0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61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-3" y="-598405"/>
            <a:ext cx="9144002" cy="794063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457056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457200" indent="0"/>
            <a:r>
              <a:rPr lang="en-US" sz="1400" b="1" dirty="0" smtClean="0">
                <a:effectLst/>
                <a:latin typeface="New York" pitchFamily="18" charset="0"/>
              </a:rPr>
              <a:t> </a:t>
            </a:r>
            <a:r>
              <a:rPr lang="en-US" sz="1600" b="1" dirty="0" smtClean="0">
                <a:solidFill>
                  <a:srgbClr val="FFFF00"/>
                </a:solidFill>
                <a:effectLst/>
                <a:latin typeface="New York" pitchFamily="18" charset="0"/>
              </a:rPr>
              <a:t>Slide Culture; Mycology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effectLst/>
                <a:latin typeface="New York" pitchFamily="18" charset="0"/>
              </a:rPr>
              <a:t>Principle:</a:t>
            </a:r>
            <a:endParaRPr lang="en-US" sz="1600" dirty="0" smtClean="0">
              <a:solidFill>
                <a:srgbClr val="FFFF00"/>
              </a:solidFill>
              <a:latin typeface="New York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ew York" pitchFamily="18" charset="0"/>
                <a:cs typeface="Arial" pitchFamily="34" charset="0"/>
              </a:rPr>
              <a:t>The slide culture is the best method for preserving and observing the actual structure of a fungus.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solidFill>
                  <a:srgbClr val="FFFF00"/>
                </a:solidFill>
                <a:effectLst/>
                <a:latin typeface="New York" pitchFamily="18" charset="0"/>
              </a:rPr>
              <a:t>Materials:</a:t>
            </a:r>
            <a:endParaRPr lang="en-US" altLang="en-US" sz="1600" dirty="0">
              <a:latin typeface="New York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prstClr val="black"/>
                </a:solidFill>
                <a:latin typeface="New York" pitchFamily="18" charset="0"/>
                <a:cs typeface="Arial" pitchFamily="34" charset="0"/>
              </a:rPr>
              <a:t>Actively growing fungus on </a:t>
            </a:r>
            <a:r>
              <a:rPr lang="en-US" altLang="en-US" sz="1600" dirty="0" smtClean="0">
                <a:solidFill>
                  <a:prstClr val="black"/>
                </a:solidFill>
                <a:latin typeface="New York" pitchFamily="18" charset="0"/>
                <a:cs typeface="Arial" pitchFamily="34" charset="0"/>
              </a:rPr>
              <a:t>Potato </a:t>
            </a:r>
            <a:r>
              <a:rPr lang="en-US" altLang="en-US" sz="1600" dirty="0">
                <a:solidFill>
                  <a:prstClr val="black"/>
                </a:solidFill>
                <a:latin typeface="New York" pitchFamily="18" charset="0"/>
                <a:cs typeface="Arial" pitchFamily="34" charset="0"/>
              </a:rPr>
              <a:t>Dextrose </a:t>
            </a:r>
            <a:r>
              <a:rPr lang="en-US" altLang="en-US" sz="1600" dirty="0" smtClean="0">
                <a:solidFill>
                  <a:prstClr val="black"/>
                </a:solidFill>
                <a:latin typeface="New York" pitchFamily="18" charset="0"/>
                <a:cs typeface="Arial" pitchFamily="34" charset="0"/>
              </a:rPr>
              <a:t>agar</a:t>
            </a:r>
            <a:r>
              <a:rPr lang="en-US" altLang="en-US" sz="1600" dirty="0">
                <a:solidFill>
                  <a:prstClr val="black"/>
                </a:solidFill>
                <a:latin typeface="New York" pitchFamily="18" charset="0"/>
                <a:cs typeface="Arial" pitchFamily="34" charset="0"/>
              </a:rPr>
              <a:t>.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1600" dirty="0" smtClean="0">
                <a:solidFill>
                  <a:prstClr val="black"/>
                </a:solidFill>
                <a:latin typeface="New York" pitchFamily="18" charset="0"/>
                <a:cs typeface="Arial" pitchFamily="34" charset="0"/>
              </a:rPr>
              <a:t>Petri dish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prstClr val="black"/>
                </a:solidFill>
                <a:latin typeface="New York" pitchFamily="18" charset="0"/>
                <a:cs typeface="Arial" pitchFamily="34" charset="0"/>
              </a:rPr>
              <a:t>2. Sterile water</a:t>
            </a:r>
            <a:endParaRPr lang="en-US" altLang="en-US" sz="1600" dirty="0">
              <a:solidFill>
                <a:prstClr val="black"/>
              </a:solidFill>
              <a:latin typeface="New York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prstClr val="black"/>
                </a:solidFill>
                <a:latin typeface="New York" pitchFamily="18" charset="0"/>
                <a:cs typeface="Arial" pitchFamily="34" charset="0"/>
              </a:rPr>
              <a:t>3. Potato Dextrose </a:t>
            </a:r>
            <a:r>
              <a:rPr lang="en-US" altLang="en-US" sz="1600" dirty="0">
                <a:solidFill>
                  <a:prstClr val="black"/>
                </a:solidFill>
                <a:latin typeface="New York" pitchFamily="18" charset="0"/>
                <a:cs typeface="Arial" pitchFamily="34" charset="0"/>
              </a:rPr>
              <a:t>agar </a:t>
            </a:r>
            <a:endParaRPr lang="en-US" altLang="en-US" sz="1600" dirty="0" smtClean="0">
              <a:solidFill>
                <a:prstClr val="black"/>
              </a:solidFill>
              <a:latin typeface="New York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prstClr val="black"/>
                </a:solidFill>
                <a:latin typeface="New York" pitchFamily="18" charset="0"/>
                <a:cs typeface="Arial" pitchFamily="34" charset="0"/>
              </a:rPr>
              <a:t>4 Coverslip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prstClr val="black"/>
                </a:solidFill>
                <a:latin typeface="New York" pitchFamily="18" charset="0"/>
                <a:cs typeface="Arial" pitchFamily="34" charset="0"/>
              </a:rPr>
              <a:t>5. </a:t>
            </a:r>
            <a:r>
              <a:rPr lang="en-US" altLang="en-US" sz="1600" dirty="0">
                <a:solidFill>
                  <a:prstClr val="black"/>
                </a:solidFill>
                <a:latin typeface="New York" pitchFamily="18" charset="0"/>
                <a:cs typeface="Arial" pitchFamily="34" charset="0"/>
              </a:rPr>
              <a:t>Glass </a:t>
            </a:r>
            <a:r>
              <a:rPr lang="en-US" altLang="en-US" sz="1600" dirty="0" smtClean="0">
                <a:solidFill>
                  <a:prstClr val="black"/>
                </a:solidFill>
                <a:latin typeface="New York" pitchFamily="18" charset="0"/>
                <a:cs typeface="Arial" pitchFamily="34" charset="0"/>
              </a:rPr>
              <a:t>slide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 smtClean="0">
                <a:solidFill>
                  <a:prstClr val="black"/>
                </a:solidFill>
                <a:latin typeface="New York" pitchFamily="18" charset="0"/>
                <a:cs typeface="Arial" pitchFamily="34" charset="0"/>
              </a:rPr>
              <a:t>6. </a:t>
            </a:r>
            <a:r>
              <a:rPr lang="en-US" altLang="en-US" sz="1600" dirty="0" err="1" smtClean="0">
                <a:solidFill>
                  <a:prstClr val="black"/>
                </a:solidFill>
                <a:latin typeface="New York" pitchFamily="18" charset="0"/>
                <a:cs typeface="Arial" pitchFamily="34" charset="0"/>
              </a:rPr>
              <a:t>Lactophenol</a:t>
            </a:r>
            <a:r>
              <a:rPr lang="en-US" altLang="en-US" sz="1600" dirty="0" smtClean="0">
                <a:solidFill>
                  <a:prstClr val="black"/>
                </a:solidFill>
                <a:latin typeface="New York" pitchFamily="18" charset="0"/>
                <a:cs typeface="Arial" pitchFamily="34" charset="0"/>
              </a:rPr>
              <a:t> cotton blue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00"/>
                </a:solidFill>
                <a:effectLst/>
                <a:latin typeface="New York" pitchFamily="18" charset="0"/>
              </a:rPr>
              <a:t>Procedure:</a:t>
            </a:r>
            <a:endParaRPr lang="en-US" sz="1600" dirty="0" smtClean="0">
              <a:effectLst/>
              <a:latin typeface="New York" pitchFamily="18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dirty="0" smtClean="0">
                <a:effectLst/>
                <a:latin typeface="New York" pitchFamily="18" charset="0"/>
                <a:ea typeface="Times New Roman"/>
              </a:rPr>
              <a:t>1.   Place a slide on a bent-glass rod </a:t>
            </a:r>
            <a:r>
              <a:rPr lang="en-US" sz="1600" dirty="0">
                <a:latin typeface="New York" pitchFamily="18" charset="0"/>
                <a:ea typeface="Times New Roman"/>
              </a:rPr>
              <a:t>and a </a:t>
            </a:r>
            <a:r>
              <a:rPr lang="en-US" sz="1600" dirty="0" smtClean="0">
                <a:latin typeface="New York" pitchFamily="18" charset="0"/>
                <a:ea typeface="Times New Roman"/>
              </a:rPr>
              <a:t>piece </a:t>
            </a:r>
            <a:r>
              <a:rPr lang="en-US" sz="1600" dirty="0">
                <a:latin typeface="New York" pitchFamily="18" charset="0"/>
                <a:ea typeface="Times New Roman"/>
              </a:rPr>
              <a:t>of  filter </a:t>
            </a:r>
            <a:r>
              <a:rPr lang="en-US" sz="1600" dirty="0" smtClean="0">
                <a:latin typeface="New York" pitchFamily="18" charset="0"/>
                <a:ea typeface="Times New Roman"/>
              </a:rPr>
              <a:t>paper in </a:t>
            </a:r>
            <a:r>
              <a:rPr lang="en-US" sz="1600" dirty="0" smtClean="0">
                <a:effectLst/>
                <a:latin typeface="New York" pitchFamily="18" charset="0"/>
                <a:ea typeface="Times New Roman"/>
              </a:rPr>
              <a:t>the bottom of a petri dish  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effectLst/>
                <a:latin typeface="New York" pitchFamily="18" charset="0"/>
                <a:ea typeface="Times New Roman"/>
              </a:rPr>
              <a:t>2.   Prepare a drop of potato dextrose agar by using sterilized pipette in the center of the slide in a petri dish and allow to solidify.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effectLst/>
                <a:latin typeface="New York" pitchFamily="18" charset="0"/>
                <a:ea typeface="Times New Roman"/>
              </a:rPr>
              <a:t>3.   Inoculate the sides of PDA agar drop with a small fragment of fungus being studied. 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effectLst/>
                <a:latin typeface="New York" pitchFamily="18" charset="0"/>
                <a:ea typeface="Times New Roman"/>
              </a:rPr>
              <a:t>5. Sterilize coverslip by passing it briefly through a flame. Cover inoculated drop with the sterile cover slip.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effectLst/>
                <a:latin typeface="New York" pitchFamily="18" charset="0"/>
                <a:ea typeface="Times New Roman"/>
              </a:rPr>
              <a:t>6.   Add sterile water to bottom of petri dish.</a:t>
            </a:r>
          </a:p>
          <a:p>
            <a:pPr>
              <a:spcAft>
                <a:spcPts val="0"/>
              </a:spcAft>
            </a:pPr>
            <a:r>
              <a:rPr lang="en-US" sz="1600" dirty="0" smtClean="0">
                <a:effectLst/>
                <a:latin typeface="New York" pitchFamily="18" charset="0"/>
                <a:ea typeface="Times New Roman"/>
              </a:rPr>
              <a:t>7.   Incubate at 25 </a:t>
            </a:r>
            <a:r>
              <a:rPr lang="en-US" sz="1600" dirty="0" smtClean="0">
                <a:effectLst/>
                <a:latin typeface="New York" pitchFamily="18" charset="0"/>
                <a:ea typeface="Times New Roman"/>
                <a:sym typeface="Symbol"/>
              </a:rPr>
              <a:t></a:t>
            </a:r>
            <a:r>
              <a:rPr lang="en-US" sz="1600" dirty="0" smtClean="0">
                <a:effectLst/>
                <a:latin typeface="New York" pitchFamily="18" charset="0"/>
                <a:ea typeface="Times New Roman"/>
              </a:rPr>
              <a:t>C until sporulation occurs (usually 1-2 weeks, occasionally faster).  The slide preparation may be checked periodically under the low power of a microscope.</a:t>
            </a:r>
          </a:p>
          <a:p>
            <a:pPr marL="342900" indent="-342900">
              <a:spcAft>
                <a:spcPts val="0"/>
              </a:spcAft>
              <a:buAutoNum type="arabicPeriod" startAt="8"/>
            </a:pPr>
            <a:r>
              <a:rPr lang="en-US" sz="1600" dirty="0" smtClean="0">
                <a:effectLst/>
                <a:latin typeface="New York" pitchFamily="18" charset="0"/>
                <a:ea typeface="Times New Roman"/>
              </a:rPr>
              <a:t>When sporulation is complete, carefully lift off cover slip and place onto a drop of </a:t>
            </a:r>
            <a:r>
              <a:rPr lang="en-US" sz="1600" dirty="0" err="1" smtClean="0">
                <a:effectLst/>
                <a:latin typeface="New York" pitchFamily="18" charset="0"/>
                <a:ea typeface="Times New Roman"/>
              </a:rPr>
              <a:t>lactophenol</a:t>
            </a:r>
            <a:r>
              <a:rPr lang="en-US" sz="1600" dirty="0" smtClean="0">
                <a:effectLst/>
                <a:latin typeface="New York" pitchFamily="18" charset="0"/>
                <a:ea typeface="Times New Roman"/>
              </a:rPr>
              <a:t> cotton blue on a clean slide, making your first slide</a:t>
            </a:r>
            <a:r>
              <a:rPr lang="en-US" sz="1400" dirty="0" smtClean="0">
                <a:effectLst/>
                <a:latin typeface="New York" pitchFamily="18" charset="0"/>
                <a:ea typeface="Times New Roman"/>
              </a:rPr>
              <a:t>.</a:t>
            </a:r>
          </a:p>
          <a:p>
            <a:pPr marL="342900" indent="-342900">
              <a:spcAft>
                <a:spcPts val="0"/>
              </a:spcAft>
              <a:buAutoNum type="arabicPeriod" startAt="8"/>
            </a:pPr>
            <a:endParaRPr lang="en-US" sz="1400" dirty="0">
              <a:latin typeface="New York" pitchFamily="18" charset="0"/>
              <a:ea typeface="Times New Roman"/>
            </a:endParaRPr>
          </a:p>
          <a:p>
            <a:pPr marL="342900" indent="-342900">
              <a:spcAft>
                <a:spcPts val="0"/>
              </a:spcAft>
              <a:buAutoNum type="arabicPeriod" startAt="8"/>
            </a:pPr>
            <a:endParaRPr lang="en-US" sz="1400" dirty="0" smtClean="0">
              <a:effectLst/>
              <a:latin typeface="New York" pitchFamily="18" charset="0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1600" dirty="0" smtClean="0">
                <a:effectLst/>
                <a:latin typeface="New York" pitchFamily="18" charset="0"/>
                <a:ea typeface="Times New Roman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1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4000" b="1" dirty="0" smtClean="0">
                <a:solidFill>
                  <a:srgbClr val="FFFF00"/>
                </a:solidFill>
              </a:rPr>
              <a:t>NOTES</a:t>
            </a:r>
          </a:p>
          <a:p>
            <a:pPr lvl="0" algn="just"/>
            <a:r>
              <a:rPr lang="en-US" sz="4000" b="1" dirty="0" smtClean="0">
                <a:solidFill>
                  <a:srgbClr val="FFFF00"/>
                </a:solidFill>
              </a:rPr>
              <a:t>-Phenol </a:t>
            </a:r>
            <a:r>
              <a:rPr lang="en-US" sz="4000" b="1" dirty="0">
                <a:solidFill>
                  <a:srgbClr val="FFFF00"/>
                </a:solidFill>
              </a:rPr>
              <a:t>will kill any live </a:t>
            </a:r>
            <a:r>
              <a:rPr lang="en-US" sz="4000" b="1" dirty="0" smtClean="0">
                <a:solidFill>
                  <a:srgbClr val="FFFF00"/>
                </a:solidFill>
              </a:rPr>
              <a:t>organisms</a:t>
            </a:r>
          </a:p>
          <a:p>
            <a:pPr lvl="0" algn="just"/>
            <a:r>
              <a:rPr lang="en-US" sz="4000" b="1" dirty="0" smtClean="0">
                <a:solidFill>
                  <a:srgbClr val="FFFF00"/>
                </a:solidFill>
              </a:rPr>
              <a:t>-Lactic </a:t>
            </a:r>
            <a:r>
              <a:rPr lang="en-US" sz="4000" b="1" dirty="0">
                <a:solidFill>
                  <a:srgbClr val="FFFF00"/>
                </a:solidFill>
              </a:rPr>
              <a:t>acid </a:t>
            </a:r>
            <a:r>
              <a:rPr lang="en-US" sz="4000" b="1" dirty="0" smtClean="0">
                <a:solidFill>
                  <a:srgbClr val="FFFF00"/>
                </a:solidFill>
              </a:rPr>
              <a:t>preserves fungal structures</a:t>
            </a:r>
          </a:p>
          <a:p>
            <a:pPr lvl="0" algn="just"/>
            <a:r>
              <a:rPr lang="en-US" sz="4000" b="1" dirty="0" smtClean="0">
                <a:solidFill>
                  <a:srgbClr val="FFFF00"/>
                </a:solidFill>
              </a:rPr>
              <a:t>-</a:t>
            </a:r>
            <a:r>
              <a:rPr lang="en-US" sz="4000" b="1" dirty="0" err="1">
                <a:solidFill>
                  <a:srgbClr val="FFFF00"/>
                </a:solidFill>
              </a:rPr>
              <a:t>L</a:t>
            </a:r>
            <a:r>
              <a:rPr lang="en-US" sz="4000" b="1" dirty="0" err="1" smtClean="0">
                <a:solidFill>
                  <a:srgbClr val="FFFF00"/>
                </a:solidFill>
              </a:rPr>
              <a:t>actophenol</a:t>
            </a:r>
            <a:r>
              <a:rPr lang="en-US" sz="4000" b="1" dirty="0" smtClean="0">
                <a:solidFill>
                  <a:srgbClr val="FFFF00"/>
                </a:solidFill>
              </a:rPr>
              <a:t> cotton </a:t>
            </a:r>
            <a:r>
              <a:rPr lang="en-US" sz="4000" b="1" dirty="0">
                <a:solidFill>
                  <a:srgbClr val="FFFF00"/>
                </a:solidFill>
              </a:rPr>
              <a:t>blue </a:t>
            </a:r>
            <a:r>
              <a:rPr lang="en-US" sz="4000" b="1" dirty="0" smtClean="0">
                <a:solidFill>
                  <a:srgbClr val="FFFF00"/>
                </a:solidFill>
              </a:rPr>
              <a:t>stains </a:t>
            </a:r>
            <a:r>
              <a:rPr lang="en-US" sz="4000" b="1" dirty="0">
                <a:solidFill>
                  <a:srgbClr val="FFFF00"/>
                </a:solidFill>
              </a:rPr>
              <a:t>the chitin in the fungal cell walls</a:t>
            </a:r>
            <a:r>
              <a:rPr lang="en-US" sz="4000" b="1" dirty="0" smtClean="0">
                <a:solidFill>
                  <a:srgbClr val="FFFF00"/>
                </a:solidFill>
              </a:rPr>
              <a:t>.</a:t>
            </a:r>
          </a:p>
          <a:p>
            <a:pPr marL="571500" lvl="0" indent="-571500">
              <a:buFontTx/>
              <a:buChar char="-"/>
            </a:pPr>
            <a:endParaRPr lang="en-US" sz="4000" b="1" dirty="0" smtClean="0">
              <a:solidFill>
                <a:srgbClr val="FFFF00"/>
              </a:solidFill>
            </a:endParaRPr>
          </a:p>
          <a:p>
            <a:pPr marL="571500" lvl="0" indent="-571500">
              <a:buFontTx/>
              <a:buChar char="-"/>
            </a:pPr>
            <a:endParaRPr lang="en-US" sz="4000" b="1" dirty="0">
              <a:solidFill>
                <a:srgbClr val="FFFF00"/>
              </a:solidFill>
            </a:endParaRPr>
          </a:p>
          <a:p>
            <a:pPr lvl="0"/>
            <a:endParaRPr lang="en-US" sz="4000" b="1" dirty="0">
              <a:solidFill>
                <a:srgbClr val="FFFF00"/>
              </a:solidFill>
            </a:endParaRPr>
          </a:p>
          <a:p>
            <a:pPr marL="571500" lvl="0" indent="-571500">
              <a:buFontTx/>
              <a:buChar char="-"/>
            </a:pPr>
            <a:endParaRPr lang="en-US" sz="4000" b="1" dirty="0" smtClean="0">
              <a:solidFill>
                <a:srgbClr val="FFFF00"/>
              </a:solidFill>
            </a:endParaRPr>
          </a:p>
          <a:p>
            <a:pPr marL="571500" lvl="0" indent="-571500">
              <a:buFontTx/>
              <a:buChar char="-"/>
            </a:pPr>
            <a:endParaRPr lang="en-US" sz="4000" b="1" dirty="0">
              <a:solidFill>
                <a:srgbClr val="FFFF00"/>
              </a:solidFill>
            </a:endParaRPr>
          </a:p>
          <a:p>
            <a:pPr marL="571500" lvl="0" indent="-571500">
              <a:buFontTx/>
              <a:buChar char="-"/>
            </a:pP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612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ll Users\Documents\My Pictures\Sample Pictures\صور أعفان\Aspergillus.jpg"/>
          <p:cNvPicPr>
            <a:picLocks noChangeAspect="1" noChangeArrowheads="1"/>
          </p:cNvPicPr>
          <p:nvPr/>
        </p:nvPicPr>
        <p:blipFill>
          <a:blip r:embed="rId2" cstate="print"/>
          <a:srcRect l="5301" t="3146" r="3789" b="2514"/>
          <a:stretch>
            <a:fillRect/>
          </a:stretch>
        </p:blipFill>
        <p:spPr bwMode="auto">
          <a:xfrm>
            <a:off x="5072066" y="357166"/>
            <a:ext cx="3543701" cy="2953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3" name="Picture 5" descr="C:\Documents and Settings\All Users\Documents\My Pictures\Sample Pictures\صور أعفان\Aspergillus4.jpg"/>
          <p:cNvPicPr>
            <a:picLocks noChangeAspect="1" noChangeArrowheads="1"/>
          </p:cNvPicPr>
          <p:nvPr/>
        </p:nvPicPr>
        <p:blipFill>
          <a:blip r:embed="rId3" cstate="print"/>
          <a:srcRect t="11811" b="5511"/>
          <a:stretch>
            <a:fillRect/>
          </a:stretch>
        </p:blipFill>
        <p:spPr bwMode="auto">
          <a:xfrm>
            <a:off x="785786" y="285728"/>
            <a:ext cx="3643338" cy="2848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5" descr="C:\Documents and Settings\All Users\Documents\My Pictures\Sample Pictures\صور أعفان\Aspergillus_niger.jpg"/>
          <p:cNvPicPr>
            <a:picLocks noChangeAspect="1" noChangeArrowheads="1"/>
          </p:cNvPicPr>
          <p:nvPr/>
        </p:nvPicPr>
        <p:blipFill>
          <a:blip r:embed="rId4" cstate="print"/>
          <a:srcRect l="3393" t="2717" r="3392" b="7608"/>
          <a:stretch>
            <a:fillRect/>
          </a:stretch>
        </p:blipFill>
        <p:spPr bwMode="auto">
          <a:xfrm>
            <a:off x="5000629" y="3458874"/>
            <a:ext cx="3643338" cy="311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مربع نص 9"/>
          <p:cNvSpPr txBox="1"/>
          <p:nvPr/>
        </p:nvSpPr>
        <p:spPr>
          <a:xfrm>
            <a:off x="5500694" y="6143644"/>
            <a:ext cx="26432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400" b="1" i="1" dirty="0" err="1" smtClean="0">
                <a:solidFill>
                  <a:prstClr val="black"/>
                </a:solidFill>
              </a:rPr>
              <a:t>Aspergillus</a:t>
            </a:r>
            <a:r>
              <a:rPr lang="en-US" sz="2400" b="1" i="1" dirty="0" smtClean="0">
                <a:solidFill>
                  <a:prstClr val="black"/>
                </a:solidFill>
              </a:rPr>
              <a:t> </a:t>
            </a:r>
            <a:r>
              <a:rPr lang="en-US" sz="2400" b="1" i="1" dirty="0" err="1" smtClean="0">
                <a:solidFill>
                  <a:prstClr val="black"/>
                </a:solidFill>
              </a:rPr>
              <a:t>niger</a:t>
            </a:r>
            <a:endParaRPr lang="ar-SA" sz="2400" b="1" i="1" dirty="0">
              <a:solidFill>
                <a:prstClr val="black"/>
              </a:solidFill>
            </a:endParaRPr>
          </a:p>
        </p:txBody>
      </p:sp>
      <p:pic>
        <p:nvPicPr>
          <p:cNvPr id="11" name="Picture 6" descr="C:\Documents and Settings\All Users\Documents\My Pictures\Sample Pictures\صور أعفان\Aspergillus_flavus_colony.jpg"/>
          <p:cNvPicPr>
            <a:picLocks noChangeAspect="1" noChangeArrowheads="1"/>
          </p:cNvPicPr>
          <p:nvPr/>
        </p:nvPicPr>
        <p:blipFill>
          <a:blip r:embed="rId5" cstate="print"/>
          <a:srcRect l="2152" t="3733" r="4486" b="4951"/>
          <a:stretch>
            <a:fillRect/>
          </a:stretch>
        </p:blipFill>
        <p:spPr bwMode="auto">
          <a:xfrm>
            <a:off x="642910" y="3346778"/>
            <a:ext cx="3714776" cy="3154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مربع نص 11"/>
          <p:cNvSpPr txBox="1"/>
          <p:nvPr/>
        </p:nvSpPr>
        <p:spPr>
          <a:xfrm>
            <a:off x="714348" y="6000768"/>
            <a:ext cx="33575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400" b="1" i="1" dirty="0" err="1" smtClean="0">
                <a:solidFill>
                  <a:prstClr val="white"/>
                </a:solidFill>
              </a:rPr>
              <a:t>Aspergillus</a:t>
            </a:r>
            <a:r>
              <a:rPr lang="en-US" sz="2400" b="1" i="1" dirty="0" smtClean="0">
                <a:solidFill>
                  <a:prstClr val="white"/>
                </a:solidFill>
              </a:rPr>
              <a:t> </a:t>
            </a:r>
            <a:r>
              <a:rPr lang="en-US" sz="2400" b="1" i="1" dirty="0" err="1" smtClean="0">
                <a:solidFill>
                  <a:prstClr val="white"/>
                </a:solidFill>
              </a:rPr>
              <a:t>falvus</a:t>
            </a:r>
            <a:endParaRPr lang="ar-SA" sz="2400" b="1" i="1" dirty="0">
              <a:solidFill>
                <a:prstClr val="white"/>
              </a:solidFill>
            </a:endParaRPr>
          </a:p>
        </p:txBody>
      </p:sp>
      <p:sp>
        <p:nvSpPr>
          <p:cNvPr id="8" name="زر إجراء: إرجاع 7">
            <a:hlinkClick r:id="rId6" action="ppaction://hlinksldjump" highlightClick="1"/>
          </p:cNvPr>
          <p:cNvSpPr/>
          <p:nvPr/>
        </p:nvSpPr>
        <p:spPr>
          <a:xfrm>
            <a:off x="0" y="6286496"/>
            <a:ext cx="571504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89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ll Users\Documents\My Pictures\Sample Pictures\صور أعفان\rhizopus rizo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845318" y="226197"/>
            <a:ext cx="3238523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 descr="C:\Documents and Settings\All Users\Documents\My Pictures\Sample Pictures\صور أعفان\rhizopu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87564"/>
            <a:ext cx="3071834" cy="339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C:\Documents and Settings\All Users\Documents\My Pictures\Sample Pictures\صور أعفان\rhizpous3.jpg"/>
          <p:cNvPicPr>
            <a:picLocks noChangeAspect="1" noChangeArrowheads="1"/>
          </p:cNvPicPr>
          <p:nvPr/>
        </p:nvPicPr>
        <p:blipFill>
          <a:blip r:embed="rId4" cstate="print"/>
          <a:srcRect b="14715"/>
          <a:stretch>
            <a:fillRect/>
          </a:stretch>
        </p:blipFill>
        <p:spPr bwMode="auto">
          <a:xfrm>
            <a:off x="2643174" y="4071942"/>
            <a:ext cx="4214842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مربع نص 11"/>
          <p:cNvSpPr txBox="1"/>
          <p:nvPr/>
        </p:nvSpPr>
        <p:spPr>
          <a:xfrm>
            <a:off x="3500430" y="3643314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400" b="1" i="1" dirty="0" err="1" smtClean="0">
                <a:solidFill>
                  <a:prstClr val="white"/>
                </a:solidFill>
              </a:rPr>
              <a:t>Rhizpous</a:t>
            </a:r>
            <a:endParaRPr lang="ar-SA" sz="2400" b="1" i="1" dirty="0">
              <a:solidFill>
                <a:prstClr val="white"/>
              </a:solidFill>
            </a:endParaRPr>
          </a:p>
        </p:txBody>
      </p:sp>
      <p:sp>
        <p:nvSpPr>
          <p:cNvPr id="6" name="زر إجراء: إرجاع 5">
            <a:hlinkClick r:id="rId5" action="ppaction://hlinksldjump" highlightClick="1"/>
          </p:cNvPr>
          <p:cNvSpPr/>
          <p:nvPr/>
        </p:nvSpPr>
        <p:spPr>
          <a:xfrm>
            <a:off x="0" y="6286496"/>
            <a:ext cx="571504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876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ll Users\Documents\My Pictures\Sample Pictures\صور أعفان\fusar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419674"/>
            <a:ext cx="4071966" cy="2937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C:\Documents and Settings\All Users\Documents\My Pictures\Sample Pictures\صور أعفان\fusarium1.jpg"/>
          <p:cNvPicPr>
            <a:picLocks noChangeAspect="1" noChangeArrowheads="1"/>
          </p:cNvPicPr>
          <p:nvPr/>
        </p:nvPicPr>
        <p:blipFill>
          <a:blip r:embed="rId3" cstate="print"/>
          <a:srcRect l="41912"/>
          <a:stretch>
            <a:fillRect/>
          </a:stretch>
        </p:blipFill>
        <p:spPr bwMode="auto">
          <a:xfrm rot="5400000">
            <a:off x="3374212" y="2983714"/>
            <a:ext cx="2714645" cy="4319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مربع نص 5"/>
          <p:cNvSpPr txBox="1"/>
          <p:nvPr/>
        </p:nvSpPr>
        <p:spPr>
          <a:xfrm>
            <a:off x="2643174" y="3286124"/>
            <a:ext cx="26432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400" b="1" i="1" dirty="0" err="1" smtClean="0">
                <a:solidFill>
                  <a:prstClr val="white"/>
                </a:solidFill>
              </a:rPr>
              <a:t>Fusarium</a:t>
            </a:r>
            <a:endParaRPr lang="ar-SA" sz="2400" b="1" i="1" dirty="0">
              <a:solidFill>
                <a:prstClr val="white"/>
              </a:solidFill>
            </a:endParaRPr>
          </a:p>
        </p:txBody>
      </p:sp>
      <p:sp>
        <p:nvSpPr>
          <p:cNvPr id="5" name="زر إجراء: إرجاع 4">
            <a:hlinkClick r:id="rId4" action="ppaction://hlinksldjump" highlightClick="1"/>
          </p:cNvPr>
          <p:cNvSpPr/>
          <p:nvPr/>
        </p:nvSpPr>
        <p:spPr>
          <a:xfrm>
            <a:off x="0" y="6286496"/>
            <a:ext cx="571504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55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ll Users\Documents\My Pictures\Sample Pictures\صور أعفان\Alternariq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42110"/>
            <a:ext cx="2928958" cy="3401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All Users\Documents\My Pictures\Sample Pictures\صور أعفان\Alterna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807162"/>
            <a:ext cx="2571768" cy="3336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Documents and Settings\All Users\Documents\My Pictures\Sample Pictures\صور أعفان\Hordei_Alternaria_alterna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857364"/>
            <a:ext cx="2646694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مربع نص 6"/>
          <p:cNvSpPr txBox="1"/>
          <p:nvPr/>
        </p:nvSpPr>
        <p:spPr>
          <a:xfrm>
            <a:off x="3500430" y="714356"/>
            <a:ext cx="19288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400" b="1" i="1" dirty="0" err="1" smtClean="0">
                <a:solidFill>
                  <a:prstClr val="white"/>
                </a:solidFill>
              </a:rPr>
              <a:t>Alternaria</a:t>
            </a:r>
            <a:endParaRPr lang="ar-SA" sz="2400" b="1" i="1" dirty="0">
              <a:solidFill>
                <a:prstClr val="white"/>
              </a:solidFill>
            </a:endParaRPr>
          </a:p>
        </p:txBody>
      </p:sp>
      <p:sp>
        <p:nvSpPr>
          <p:cNvPr id="6" name="زر إجراء: إرجاع 5">
            <a:hlinkClick r:id="rId5" action="ppaction://hlinksldjump" highlightClick="1"/>
          </p:cNvPr>
          <p:cNvSpPr/>
          <p:nvPr/>
        </p:nvSpPr>
        <p:spPr>
          <a:xfrm>
            <a:off x="0" y="6286496"/>
            <a:ext cx="571504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409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ll Users\Documents\My Pictures\Sample Pictures\صور أعفان\muc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1714488"/>
            <a:ext cx="2928990" cy="2529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 descr="C:\Documents and Settings\All Users\Documents\My Pictures\Sample Pictures\صور أعفان\muco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1428736"/>
            <a:ext cx="2286016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 descr="C:\Documents and Settings\All Users\Documents\My Pictures\Sample Pictures\صور أعفان\mucor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00174"/>
            <a:ext cx="2299955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>
            <a:off x="3000364" y="5000636"/>
            <a:ext cx="20717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400" b="1" i="1" dirty="0" err="1" smtClean="0">
                <a:solidFill>
                  <a:prstClr val="white"/>
                </a:solidFill>
              </a:rPr>
              <a:t>Mucor</a:t>
            </a:r>
            <a:endParaRPr lang="ar-SA" sz="2400" b="1" i="1" dirty="0">
              <a:solidFill>
                <a:prstClr val="white"/>
              </a:solidFill>
            </a:endParaRPr>
          </a:p>
        </p:txBody>
      </p:sp>
      <p:sp>
        <p:nvSpPr>
          <p:cNvPr id="6" name="زر إجراء: إرجاع 5">
            <a:hlinkClick r:id="rId5" action="ppaction://hlinksldjump" highlightClick="1"/>
          </p:cNvPr>
          <p:cNvSpPr/>
          <p:nvPr/>
        </p:nvSpPr>
        <p:spPr>
          <a:xfrm>
            <a:off x="0" y="6286496"/>
            <a:ext cx="571504" cy="5715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728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ورق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ورق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ور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330</Words>
  <Application>Microsoft Office PowerPoint</Application>
  <PresentationFormat>On-screen Show (4:3)</PresentationFormat>
  <Paragraphs>84</Paragraphs>
  <Slides>16</Slides>
  <Notes>0</Notes>
  <HiddenSlides>9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Office Theme</vt:lpstr>
      <vt:lpstr>ورق</vt:lpstr>
      <vt:lpstr>1_ورق</vt:lpstr>
      <vt:lpstr>2_ورق</vt:lpstr>
      <vt:lpstr>3_ورق</vt:lpstr>
      <vt:lpstr>4_ورق</vt:lpstr>
      <vt:lpstr>5_ورق</vt:lpstr>
      <vt:lpstr>6_ورق</vt:lpstr>
      <vt:lpstr>7_ورق</vt:lpstr>
      <vt:lpstr>8_ورق</vt:lpstr>
      <vt:lpstr>9_ورق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الخمائر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جامعة الملك سعود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المستخدم</dc:creator>
  <cp:lastModifiedBy>User</cp:lastModifiedBy>
  <cp:revision>15</cp:revision>
  <dcterms:created xsi:type="dcterms:W3CDTF">2014-05-11T07:53:24Z</dcterms:created>
  <dcterms:modified xsi:type="dcterms:W3CDTF">2014-10-15T06:32:31Z</dcterms:modified>
</cp:coreProperties>
</file>