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390" r:id="rId2"/>
    <p:sldId id="405" r:id="rId3"/>
    <p:sldId id="391" r:id="rId4"/>
    <p:sldId id="406" r:id="rId5"/>
    <p:sldId id="298" r:id="rId6"/>
    <p:sldId id="407" r:id="rId7"/>
    <p:sldId id="392" r:id="rId8"/>
    <p:sldId id="393" r:id="rId9"/>
    <p:sldId id="395" r:id="rId10"/>
    <p:sldId id="408" r:id="rId11"/>
    <p:sldId id="412" r:id="rId12"/>
    <p:sldId id="402" r:id="rId13"/>
    <p:sldId id="403" r:id="rId14"/>
    <p:sldId id="404" r:id="rId15"/>
    <p:sldId id="394" r:id="rId16"/>
    <p:sldId id="396" r:id="rId17"/>
    <p:sldId id="398" r:id="rId18"/>
    <p:sldId id="397" r:id="rId19"/>
    <p:sldId id="399" r:id="rId20"/>
    <p:sldId id="400" r:id="rId21"/>
    <p:sldId id="401" r:id="rId22"/>
    <p:sldId id="409" r:id="rId23"/>
    <p:sldId id="410" r:id="rId24"/>
    <p:sldId id="411" r:id="rId2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C33"/>
    <a:srgbClr val="0000FF"/>
    <a:srgbClr val="FFFFCC"/>
    <a:srgbClr val="FFFF99"/>
    <a:srgbClr val="000000"/>
    <a:srgbClr val="BD5C11"/>
    <a:srgbClr val="006699"/>
    <a:srgbClr val="FF0600"/>
    <a:srgbClr val="19FF5D"/>
    <a:srgbClr val="FF7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3713" autoAdjust="0"/>
  </p:normalViewPr>
  <p:slideViewPr>
    <p:cSldViewPr>
      <p:cViewPr varScale="1">
        <p:scale>
          <a:sx n="80" d="100"/>
          <a:sy n="80" d="100"/>
        </p:scale>
        <p:origin x="165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754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798AE43-E0E4-4A9D-99DE-4BB4F3311F75}" type="datetimeFigureOut">
              <a:rPr lang="en-US"/>
              <a:pPr>
                <a:defRPr/>
              </a:pPr>
              <a:t>9/13/2019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ED45BCD-29DA-4A3C-816C-E3B5B7A30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65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593B07F8-B2D9-460B-B9DA-3A18EAEBA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18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5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06CC40-8E26-4032-9780-E76DABAC700B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</a:t>
            </a:fld>
            <a:endParaRPr lang="en-US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5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Argument =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Matrix  or scalar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as other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Complext</a:t>
            </a:r>
            <a:r>
              <a:rPr lang="en-US" dirty="0"/>
              <a:t> syntax (sin(sqrt(x))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 (3) = e^3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64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– apples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230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Factorial not factor</a:t>
            </a:r>
          </a:p>
          <a:p>
            <a:r>
              <a:rPr lang="en-US" dirty="0"/>
              <a:t>Fact = &lt;= 170!</a:t>
            </a:r>
          </a:p>
          <a:p>
            <a:r>
              <a:rPr lang="en-US" dirty="0"/>
              <a:t>! Is not used</a:t>
            </a:r>
          </a:p>
          <a:p>
            <a:r>
              <a:rPr lang="en-US" dirty="0"/>
              <a:t>Primes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08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Same for cos, sin, tan </a:t>
            </a:r>
          </a:p>
          <a:p>
            <a:r>
              <a:rPr lang="en-US" dirty="0"/>
              <a:t>Same for other languages</a:t>
            </a:r>
          </a:p>
          <a:p>
            <a:r>
              <a:rPr lang="en-US" dirty="0"/>
              <a:t>deg2rad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06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5" charset="0"/>
                <a:ea typeface="MS PGothic" pitchFamily="34" charset="-128"/>
                <a:cs typeface="ＭＳ Ｐゴシック" pitchFamily="-105" charset="-128"/>
              </a:rPr>
              <a:t>max(A,[],2)  max in rows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5" charset="0"/>
                <a:ea typeface="MS PGothic" pitchFamily="34" charset="-128"/>
                <a:cs typeface="ＭＳ Ｐゴシック" pitchFamily="-105" charset="-128"/>
              </a:rPr>
              <a:t>or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Arial" pitchFamily="-105" charset="0"/>
                <a:ea typeface="MS PGothic" pitchFamily="34" charset="-128"/>
              </a:rPr>
              <a:t>Transpose to find max in row instead of columns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93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Variance = 1/n sum (xi-x</a:t>
            </a:r>
            <a:r>
              <a:rPr lang="ar-SA" dirty="0"/>
              <a:t>لآ</a:t>
            </a:r>
            <a:r>
              <a:rPr lang="en-US" dirty="0"/>
              <a:t>)^2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96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= [1 </a:t>
            </a:r>
            <a:r>
              <a:rPr lang="en-US" dirty="0" err="1"/>
              <a:t>NaN</a:t>
            </a:r>
            <a:r>
              <a:rPr lang="en-US" dirty="0"/>
              <a:t> 2];</a:t>
            </a:r>
          </a:p>
          <a:p>
            <a:r>
              <a:rPr lang="en-US" dirty="0"/>
              <a:t>B = A(~</a:t>
            </a:r>
            <a:r>
              <a:rPr lang="en-US" dirty="0" err="1"/>
              <a:t>isnan</a:t>
            </a:r>
            <a:r>
              <a:rPr lang="en-US" dirty="0"/>
              <a:t>(A))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373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Inverse = math</a:t>
            </a:r>
          </a:p>
          <a:p>
            <a:r>
              <a:rPr lang="en-US" dirty="0"/>
              <a:t>Transpose = switching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3B07F8-B2D9-460B-B9DA-3A18EAEBAC5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EBA4-E1D6-493B-8C24-725CEE329B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4C5D3-685C-4C37-8208-4F070A074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3918B-1842-420E-B60C-86F94D40C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C19DC-32CF-492D-8FF6-B88497205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01482-95F5-4430-8D1F-0168C65C8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1809750" y="2876550"/>
            <a:ext cx="5524500" cy="64770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529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310408-EA6E-4C97-A59C-46FD44D87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23C38-3C11-4546-8CFE-72F67D3994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6F176-4FE3-4EBB-8EB3-911731425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D7B74-99D8-4E1C-9AD0-62EBBCCB2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F32C-C802-4638-B7AC-AFA50A44D8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9B32A1-7769-4B8E-945A-CF2203313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741A-7587-456A-900D-294BA1B99A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80EFC-580D-43EE-BE4B-17B4B7C00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AD77CD33-EA51-404C-91B7-BE3A5FFBF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-128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0" r:id="rId2"/>
    <p:sldLayoutId id="2147484031" r:id="rId3"/>
    <p:sldLayoutId id="214748404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42" r:id="rId10"/>
    <p:sldLayoutId id="2147484037" r:id="rId11"/>
    <p:sldLayoutId id="2147484038" r:id="rId12"/>
    <p:sldLayoutId id="2147484039" r:id="rId13"/>
    <p:sldLayoutId id="2147484043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cloud_question_mar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3276600"/>
            <a:ext cx="4881563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457200" y="381000"/>
            <a:ext cx="8077200" cy="27432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000" u="sng" dirty="0">
                <a:solidFill>
                  <a:schemeClr val="tx1"/>
                </a:solidFill>
                <a:ea typeface="ＭＳ Ｐゴシック" charset="-128"/>
              </a:rPr>
              <a:t>CHAPTER 3</a:t>
            </a:r>
            <a:br>
              <a:rPr lang="en-US" sz="6000" u="sng" dirty="0">
                <a:solidFill>
                  <a:schemeClr val="tx1"/>
                </a:solidFill>
                <a:ea typeface="ＭＳ Ｐゴシック" charset="-128"/>
              </a:rPr>
            </a:br>
            <a:r>
              <a:rPr lang="en-US" sz="6000" i="1" dirty="0">
                <a:solidFill>
                  <a:srgbClr val="FFFF00"/>
                </a:solidFill>
                <a:ea typeface="ＭＳ Ｐゴシック" charset="-128"/>
              </a:rPr>
              <a:t>Built-in </a:t>
            </a:r>
            <a:r>
              <a:rPr lang="en-US" sz="6000" i="1" dirty="0" err="1">
                <a:solidFill>
                  <a:srgbClr val="FFFF00"/>
                </a:solidFill>
                <a:ea typeface="ＭＳ Ｐゴシック" charset="-128"/>
              </a:rPr>
              <a:t>MATLAB</a:t>
            </a:r>
            <a:r>
              <a:rPr lang="en-US" sz="6000" i="1" dirty="0">
                <a:solidFill>
                  <a:srgbClr val="FFFF00"/>
                </a:solidFill>
                <a:ea typeface="ＭＳ Ｐゴシック" charset="-128"/>
              </a:rPr>
              <a:t> Functions</a:t>
            </a:r>
            <a:endParaRPr lang="en-US" sz="6000" dirty="0">
              <a:solidFill>
                <a:srgbClr val="FFFF00"/>
              </a:solidFill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5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25513"/>
            <a:ext cx="8686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400800" y="1219200"/>
            <a:ext cx="1752600" cy="4008834"/>
            <a:chOff x="6400800" y="1219200"/>
            <a:chExt cx="1752600" cy="4008834"/>
          </a:xfrm>
        </p:grpSpPr>
        <p:sp>
          <p:nvSpPr>
            <p:cNvPr id="3" name="Rectangle 2"/>
            <p:cNvSpPr/>
            <p:nvPr/>
          </p:nvSpPr>
          <p:spPr>
            <a:xfrm>
              <a:off x="6400800" y="1219200"/>
              <a:ext cx="1143000" cy="7620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400800" y="1981200"/>
              <a:ext cx="1752600" cy="7620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00800" y="2930922"/>
              <a:ext cx="1600200" cy="1148556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4079478"/>
              <a:ext cx="1600200" cy="1148556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187220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BE33AC1-1A4D-48B7-BE42-1042553EF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187" t="53974" r="25217" b="18847"/>
          <a:stretch/>
        </p:blipFill>
        <p:spPr>
          <a:xfrm>
            <a:off x="609600" y="1843972"/>
            <a:ext cx="6758796" cy="31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299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5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33425"/>
            <a:ext cx="8686800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971800" y="119049"/>
            <a:ext cx="5562600" cy="5979928"/>
            <a:chOff x="2971800" y="119049"/>
            <a:chExt cx="5562600" cy="5979928"/>
          </a:xfrm>
        </p:grpSpPr>
        <p:sp>
          <p:nvSpPr>
            <p:cNvPr id="3" name="Rectangle 2"/>
            <p:cNvSpPr/>
            <p:nvPr/>
          </p:nvSpPr>
          <p:spPr>
            <a:xfrm>
              <a:off x="6172200" y="1066800"/>
              <a:ext cx="1905000" cy="11430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638800" y="119049"/>
              <a:ext cx="2895600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1">
              <a:spAutoFit/>
            </a:bodyPr>
            <a:lstStyle/>
            <a:p>
              <a:r>
                <a:rPr lang="en-US" sz="1400" dirty="0"/>
                <a:t>Note the generation of new matrix</a:t>
              </a:r>
              <a:endParaRPr lang="ar-SA" sz="1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>
              <a:off x="6400800" y="426826"/>
              <a:ext cx="457200" cy="63997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6"/>
            <p:cNvSpPr/>
            <p:nvPr/>
          </p:nvSpPr>
          <p:spPr>
            <a:xfrm>
              <a:off x="6179574" y="2628900"/>
              <a:ext cx="1821426" cy="31623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971800" y="5791200"/>
              <a:ext cx="3124200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1">
              <a:spAutoFit/>
            </a:bodyPr>
            <a:lstStyle/>
            <a:p>
              <a:r>
                <a:rPr lang="en-US" sz="1400" dirty="0"/>
                <a:t>Note the similarity with max function </a:t>
              </a:r>
              <a:endParaRPr lang="ar-SA" sz="1400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4876800" y="5181600"/>
              <a:ext cx="1295400" cy="609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6265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5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3200"/>
            <a:ext cx="86868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829300" y="3276600"/>
            <a:ext cx="2895600" cy="2567464"/>
            <a:chOff x="5829300" y="3276600"/>
            <a:chExt cx="2895600" cy="2567464"/>
          </a:xfrm>
        </p:grpSpPr>
        <p:sp>
          <p:nvSpPr>
            <p:cNvPr id="3" name="Rectangle 2"/>
            <p:cNvSpPr/>
            <p:nvPr/>
          </p:nvSpPr>
          <p:spPr>
            <a:xfrm>
              <a:off x="6324600" y="3276600"/>
              <a:ext cx="1905000" cy="11430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829300" y="5105400"/>
              <a:ext cx="2895600" cy="738664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1">
              <a:spAutoFit/>
            </a:bodyPr>
            <a:lstStyle/>
            <a:p>
              <a:r>
                <a:rPr lang="en-US" sz="1400" dirty="0"/>
                <a:t>Note the generation of new matrix with elements being the minimum of the two</a:t>
              </a:r>
              <a:endParaRPr lang="ar-SA" sz="1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V="1">
              <a:off x="7010400" y="4419600"/>
              <a:ext cx="457200" cy="6858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629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1561"/>
            <a:ext cx="7543800" cy="66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4200" y="837067"/>
            <a:ext cx="1905000" cy="307777"/>
          </a:xfrm>
          <a:prstGeom prst="rect">
            <a:avLst/>
          </a:prstGeom>
          <a:solidFill>
            <a:srgbClr val="FFFFCC"/>
          </a:solidFill>
        </p:spPr>
        <p:txBody>
          <a:bodyPr wrap="square" rtlCol="1">
            <a:spAutoFit/>
          </a:bodyPr>
          <a:lstStyle/>
          <a:p>
            <a:r>
              <a:rPr lang="en-US" sz="1400" dirty="0"/>
              <a:t>Mean of each column</a:t>
            </a:r>
            <a:endParaRPr lang="ar-SA" sz="1400" dirty="0"/>
          </a:p>
        </p:txBody>
      </p:sp>
      <p:grpSp>
        <p:nvGrpSpPr>
          <p:cNvPr id="9" name="Group 8"/>
          <p:cNvGrpSpPr/>
          <p:nvPr/>
        </p:nvGrpSpPr>
        <p:grpSpPr>
          <a:xfrm>
            <a:off x="5638800" y="1143000"/>
            <a:ext cx="2743200" cy="1219200"/>
            <a:chOff x="5638800" y="1143000"/>
            <a:chExt cx="2743200" cy="1219200"/>
          </a:xfrm>
        </p:grpSpPr>
        <p:sp>
          <p:nvSpPr>
            <p:cNvPr id="3" name="Rectangle 2"/>
            <p:cNvSpPr/>
            <p:nvPr/>
          </p:nvSpPr>
          <p:spPr>
            <a:xfrm>
              <a:off x="5638800" y="1371600"/>
              <a:ext cx="2057400" cy="9906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7696200" y="1143000"/>
              <a:ext cx="685800" cy="7239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1981200" y="4343400"/>
            <a:ext cx="3429000" cy="1447800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600700" y="5690235"/>
            <a:ext cx="1409700" cy="9906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9975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7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19100"/>
            <a:ext cx="82677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172200" y="1143000"/>
            <a:ext cx="2895600" cy="1600200"/>
            <a:chOff x="6172200" y="1143000"/>
            <a:chExt cx="2895600" cy="1600200"/>
          </a:xfrm>
        </p:grpSpPr>
        <p:sp>
          <p:nvSpPr>
            <p:cNvPr id="3" name="Rectangle 2"/>
            <p:cNvSpPr/>
            <p:nvPr/>
          </p:nvSpPr>
          <p:spPr>
            <a:xfrm>
              <a:off x="6172200" y="1752600"/>
              <a:ext cx="2209800" cy="9906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162800" y="1143000"/>
              <a:ext cx="1905000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1">
              <a:spAutoFit/>
            </a:bodyPr>
            <a:lstStyle/>
            <a:p>
              <a:r>
                <a:rPr lang="en-US" sz="1400" dirty="0"/>
                <a:t>Sum of each column</a:t>
              </a:r>
              <a:endParaRPr lang="ar-SA" sz="1400" dirty="0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>
              <a:off x="8382000" y="1447800"/>
              <a:ext cx="457200" cy="609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6172200" y="3837134"/>
            <a:ext cx="2899902" cy="1496866"/>
            <a:chOff x="6172200" y="3837134"/>
            <a:chExt cx="2899902" cy="1496866"/>
          </a:xfrm>
        </p:grpSpPr>
        <p:sp>
          <p:nvSpPr>
            <p:cNvPr id="7" name="Rectangle 6"/>
            <p:cNvSpPr/>
            <p:nvPr/>
          </p:nvSpPr>
          <p:spPr>
            <a:xfrm>
              <a:off x="6172200" y="4343400"/>
              <a:ext cx="2209800" cy="990600"/>
            </a:xfrm>
            <a:prstGeom prst="rect">
              <a:avLst/>
            </a:prstGeom>
            <a:noFill/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010400" y="3837134"/>
              <a:ext cx="2061702" cy="307777"/>
            </a:xfrm>
            <a:prstGeom prst="rect">
              <a:avLst/>
            </a:prstGeom>
            <a:solidFill>
              <a:srgbClr val="FFFFCC"/>
            </a:solidFill>
          </p:spPr>
          <p:txBody>
            <a:bodyPr wrap="square" rtlCol="1">
              <a:spAutoFit/>
            </a:bodyPr>
            <a:lstStyle/>
            <a:p>
              <a:r>
                <a:rPr lang="en-US" sz="1400" dirty="0"/>
                <a:t>Product of each column</a:t>
              </a:r>
              <a:endParaRPr lang="ar-SA" sz="1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8382000" y="4163961"/>
              <a:ext cx="457200" cy="60960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6172200" y="5486400"/>
            <a:ext cx="2362200" cy="369332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sum(prod(x)) = ???</a:t>
            </a:r>
          </a:p>
        </p:txBody>
      </p:sp>
    </p:spTree>
    <p:extLst>
      <p:ext uri="{BB962C8B-B14F-4D97-AF65-F5344CB8AC3E}">
        <p14:creationId xmlns:p14="http://schemas.microsoft.com/office/powerpoint/2010/main" val="1059485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35" y="228600"/>
            <a:ext cx="6638803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38702" y="1295400"/>
            <a:ext cx="1705097" cy="9906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2514600" y="1302774"/>
            <a:ext cx="2967038" cy="1288026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5838703" y="2514600"/>
            <a:ext cx="1705097" cy="9906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>
            <a:off x="1676400" y="2819400"/>
            <a:ext cx="762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590676" y="733425"/>
            <a:ext cx="0" cy="691634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590676" y="2267694"/>
            <a:ext cx="238124" cy="32310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028701" y="1425059"/>
            <a:ext cx="1143000" cy="830997"/>
          </a:xfrm>
          <a:prstGeom prst="rect">
            <a:avLst/>
          </a:prstGeom>
          <a:solidFill>
            <a:srgbClr val="FFFFCC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default is ascending order</a:t>
            </a:r>
          </a:p>
        </p:txBody>
      </p:sp>
    </p:spTree>
    <p:extLst>
      <p:ext uri="{BB962C8B-B14F-4D97-AF65-F5344CB8AC3E}">
        <p14:creationId xmlns:p14="http://schemas.microsoft.com/office/powerpoint/2010/main" val="8576747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8163"/>
            <a:ext cx="868680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591300" y="4572000"/>
            <a:ext cx="2209800" cy="9906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668729" y="1981200"/>
            <a:ext cx="1027471" cy="15240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6591300" y="3581400"/>
            <a:ext cx="2209800" cy="9906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0068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1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7"/>
          <a:stretch/>
        </p:blipFill>
        <p:spPr bwMode="auto">
          <a:xfrm>
            <a:off x="464574" y="762000"/>
            <a:ext cx="8686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34200" y="1143000"/>
            <a:ext cx="1705097" cy="990600"/>
          </a:xfrm>
          <a:prstGeom prst="rect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1600200" y="2133600"/>
            <a:ext cx="5105400" cy="162877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1600200" y="4267200"/>
            <a:ext cx="5334000" cy="10668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5410200"/>
            <a:ext cx="5088001" cy="111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6515284"/>
            <a:ext cx="6797251" cy="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404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1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6"/>
          <a:stretch/>
        </p:blipFill>
        <p:spPr bwMode="auto">
          <a:xfrm>
            <a:off x="228600" y="1139825"/>
            <a:ext cx="8686800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40890" y="1447800"/>
            <a:ext cx="5550310" cy="16764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Rectangle 3"/>
          <p:cNvSpPr/>
          <p:nvPr/>
        </p:nvSpPr>
        <p:spPr>
          <a:xfrm>
            <a:off x="6349181" y="1524000"/>
            <a:ext cx="2566219" cy="174430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5297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305342"/>
            <a:ext cx="7543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3.1:  abs(x),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sqrt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(x), sign(x), rem(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x,y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),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exp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(x), log(x), 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log10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3.2: round(x)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3.3: factorial(x)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3.7: sum(x), prod(x)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3.8: sort(x),sort(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x,'descend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')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3.13:  rand(n),rand(</a:t>
            </a:r>
            <a:r>
              <a:rPr lang="en-US" sz="2000" b="1" dirty="0" err="1">
                <a:solidFill>
                  <a:srgbClr val="0000FF"/>
                </a:solidFill>
                <a:latin typeface="Calibri" panose="020F0502020204030204" pitchFamily="34" charset="0"/>
              </a:rPr>
              <a:t>m,n</a:t>
            </a: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3.14: Not included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3.15: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Table 3.16:</a:t>
            </a:r>
            <a:endParaRPr lang="en-US" sz="2000" b="1" i="0" dirty="0">
              <a:solidFill>
                <a:srgbClr val="0000FF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338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28600" y="914400"/>
            <a:ext cx="8686800" cy="3630613"/>
            <a:chOff x="228600" y="914400"/>
            <a:chExt cx="8686800" cy="3630613"/>
          </a:xfrm>
        </p:grpSpPr>
        <p:pic>
          <p:nvPicPr>
            <p:cNvPr id="2" name="Picture 2" descr="tab03_15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39"/>
            <a:stretch/>
          </p:blipFill>
          <p:spPr bwMode="auto">
            <a:xfrm>
              <a:off x="228600" y="914400"/>
              <a:ext cx="8686800" cy="3630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304800" y="1282399"/>
              <a:ext cx="8610600" cy="3092150"/>
              <a:chOff x="304800" y="1282399"/>
              <a:chExt cx="8610600" cy="3092150"/>
            </a:xfrm>
          </p:grpSpPr>
          <p:sp>
            <p:nvSpPr>
              <p:cNvPr id="3" name="Rectangle 2"/>
              <p:cNvSpPr/>
              <p:nvPr/>
            </p:nvSpPr>
            <p:spPr>
              <a:xfrm>
                <a:off x="304800" y="1282399"/>
                <a:ext cx="6324600" cy="2971800"/>
              </a:xfrm>
              <a:prstGeom prst="rect">
                <a:avLst/>
              </a:prstGeom>
              <a:solidFill>
                <a:schemeClr val="accent1">
                  <a:alpha val="10000"/>
                </a:schemeClr>
              </a:solidFill>
              <a:ln>
                <a:solidFill>
                  <a:srgbClr val="FF0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6743700" y="1282399"/>
                <a:ext cx="2171700" cy="3092150"/>
              </a:xfrm>
              <a:prstGeom prst="rect">
                <a:avLst/>
              </a:prstGeom>
              <a:solidFill>
                <a:srgbClr val="FFFF00">
                  <a:alpha val="10000"/>
                </a:srgbClr>
              </a:solidFill>
              <a:ln>
                <a:solidFill>
                  <a:srgbClr val="FF0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304800" y="381000"/>
            <a:ext cx="5350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00FF"/>
                </a:solidFill>
                <a:latin typeface="NewBaskervilleStd-Bold"/>
              </a:rPr>
              <a:t>3.8 COMPUTATIONAL LIMITATIONS</a:t>
            </a:r>
            <a:endParaRPr lang="en-US" sz="2400" u="sng" dirty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9219" y="4656433"/>
            <a:ext cx="2590800" cy="1200329"/>
          </a:xfrm>
          <a:prstGeom prst="rect">
            <a:avLst/>
          </a:prstGeom>
          <a:solidFill>
            <a:srgbClr val="FFFFCC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FuturaStd-Bold"/>
              </a:rPr>
              <a:t>OVERFLOW</a:t>
            </a:r>
          </a:p>
          <a:p>
            <a:r>
              <a:rPr lang="en-US" dirty="0">
                <a:latin typeface="FuturaStd-Book"/>
              </a:rPr>
              <a:t>When the result is too large for the computer</a:t>
            </a:r>
          </a:p>
          <a:p>
            <a:r>
              <a:rPr lang="en-US" dirty="0">
                <a:latin typeface="FuturaStd-Book"/>
              </a:rPr>
              <a:t>program to handle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33750" y="4656433"/>
            <a:ext cx="3429000" cy="1200329"/>
          </a:xfrm>
          <a:prstGeom prst="rect">
            <a:avLst/>
          </a:prstGeom>
          <a:solidFill>
            <a:srgbClr val="FFFFCC"/>
          </a:solidFill>
          <a:ln w="19050">
            <a:solidFill>
              <a:srgbClr val="FF0C33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FuturaStd-Bold"/>
              </a:rPr>
              <a:t>UNDERFLOW</a:t>
            </a:r>
          </a:p>
          <a:p>
            <a:r>
              <a:rPr lang="en-US" dirty="0">
                <a:latin typeface="FuturaStd-Book"/>
              </a:rPr>
              <a:t>When the result is too small for the computer program to distinguish from zero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374490" y="5968182"/>
                <a:ext cx="4793685" cy="276999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200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??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90" y="5968182"/>
                <a:ext cx="4793685" cy="276999"/>
              </a:xfrm>
              <a:prstGeom prst="rect">
                <a:avLst/>
              </a:prstGeom>
              <a:blipFill rotWithShape="0">
                <a:blip r:embed="rId3"/>
                <a:stretch>
                  <a:fillRect t="-28889" r="-2036" b="-5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74490" y="6388602"/>
                <a:ext cx="4793685" cy="2769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200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= ??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490" y="6388602"/>
                <a:ext cx="4793685" cy="276999"/>
              </a:xfrm>
              <a:prstGeom prst="rect">
                <a:avLst/>
              </a:prstGeom>
              <a:blipFill rotWithShape="0">
                <a:blip r:embed="rId4"/>
                <a:stretch>
                  <a:fillRect t="-28889" r="-2036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93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4800" y="1066800"/>
            <a:ext cx="8686800" cy="4196397"/>
            <a:chOff x="152400" y="28575"/>
            <a:chExt cx="8686800" cy="4196397"/>
          </a:xfrm>
        </p:grpSpPr>
        <p:pic>
          <p:nvPicPr>
            <p:cNvPr id="2" name="Picture 2" descr="tab03_16a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8"/>
            <a:stretch/>
          </p:blipFill>
          <p:spPr bwMode="auto">
            <a:xfrm>
              <a:off x="152400" y="28575"/>
              <a:ext cx="8686800" cy="408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52400" y="277494"/>
              <a:ext cx="6019800" cy="3151506"/>
            </a:xfrm>
            <a:prstGeom prst="rect">
              <a:avLst/>
            </a:prstGeom>
            <a:solidFill>
              <a:schemeClr val="accent1">
                <a:alpha val="10000"/>
              </a:scheme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553200" y="277494"/>
              <a:ext cx="2209800" cy="3947478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solidFill>
                <a:srgbClr val="FF0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35575965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16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8078" r="1755" b="1790"/>
          <a:stretch/>
        </p:blipFill>
        <p:spPr bwMode="auto">
          <a:xfrm>
            <a:off x="228600" y="1295400"/>
            <a:ext cx="8458200" cy="32889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4925">
            <a:solidFill>
              <a:srgbClr val="FF0C33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2527C0-0F22-4A92-8D24-6588218FFC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39" t="24071" r="6578" b="60826"/>
          <a:stretch/>
        </p:blipFill>
        <p:spPr>
          <a:xfrm>
            <a:off x="618029" y="5181600"/>
            <a:ext cx="7679342" cy="10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7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03pr16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46"/>
          <a:stretch/>
        </p:blipFill>
        <p:spPr bwMode="auto">
          <a:xfrm>
            <a:off x="457200" y="2362200"/>
            <a:ext cx="82296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66700" y="6429326"/>
            <a:ext cx="861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Figure P3.16   </a:t>
            </a:r>
            <a:r>
              <a:rPr lang="en-US" sz="1600" dirty="0">
                <a:latin typeface="Verdana" panose="020B0604030504040204" pitchFamily="34" charset="0"/>
                <a:cs typeface="Verdana" panose="020B0604030504040204" pitchFamily="34" charset="0"/>
              </a:rPr>
              <a:t>The range depends on the launch angle and the launch velocity.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4300" y="609600"/>
                <a:ext cx="8915400" cy="1685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dirty="0">
                    <a:latin typeface="NewBaskervilleStd-Roman"/>
                  </a:rPr>
                  <a:t>The range of an object shot at an angle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600" dirty="0">
                    <a:latin typeface="NewBaskervilleStd-Roman"/>
                  </a:rPr>
                  <a:t> with respect to the x-axis and an initial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600" dirty="0">
                    <a:latin typeface="NewBaskervilleStd-Roman"/>
                  </a:rPr>
                  <a:t>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𝑹𝒂𝒏𝒈𝒆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  <m:sup>
                              <m:r>
                                <a:rPr lang="en-US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num>
                        <m:den>
                          <m:r>
                            <a:rPr lang="en-US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den>
                      </m:f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𝒔𝒊𝒏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⁡(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  <m:r>
                        <a:rPr lang="en-US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rgbClr val="C00000"/>
                  </a:solidFill>
                  <a:latin typeface="MathematicalPi-One"/>
                </a:endParaRPr>
              </a:p>
              <a:p>
                <a:pPr algn="just"/>
                <a:r>
                  <a:rPr lang="en-US" sz="1600" dirty="0">
                    <a:latin typeface="NewBaskervilleStd-Roman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NewBaskervilleStd-Roman"/>
                  </a:rPr>
                  <a:t> and neglecting air resistance. Use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latin typeface="NewBaskervilleStd-Roman"/>
                  </a:rPr>
                  <a:t> and an initial velocity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1600" dirty="0">
                    <a:latin typeface="NewBaskervilleStd-Roman"/>
                  </a:rPr>
                  <a:t>. Show that the maximum range is obtained at approximately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1600" dirty="0">
                    <a:latin typeface="NewBaskervilleStd-Roman"/>
                  </a:rPr>
                  <a:t> by computing the range in increments of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1600" dirty="0">
                    <a:latin typeface="NewBaskervilleStd-Roman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16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type m:val="lin"/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latin typeface="NewBaskervilleStd-Roman"/>
                  </a:rPr>
                  <a:t>. </a:t>
                </a:r>
                <a:endParaRPr lang="en-US" sz="16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" y="609600"/>
                <a:ext cx="8915400" cy="1685974"/>
              </a:xfrm>
              <a:prstGeom prst="rect">
                <a:avLst/>
              </a:prstGeom>
              <a:blipFill rotWithShape="0">
                <a:blip r:embed="rId3"/>
                <a:stretch>
                  <a:fillRect l="-410" t="-1083" r="-342" b="-3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362200" y="42887"/>
            <a:ext cx="48387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lgerian" panose="04020705040A02060702" pitchFamily="82" charset="0"/>
              </a:rPr>
              <a:t>LET US TRY THIS OUT</a:t>
            </a:r>
            <a:endParaRPr lang="ar-SA" sz="3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258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837665"/>
            <a:ext cx="8915400" cy="4524315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NewBaskervilleStd-Roman"/>
              </a:rPr>
              <a:t>Final grades in a section of GE 209 course is:</a:t>
            </a:r>
          </a:p>
          <a:p>
            <a:r>
              <a:rPr lang="nn-NO" dirty="0">
                <a:latin typeface="NewBaskervilleStd-Roman"/>
              </a:rPr>
              <a:t>G = [68, 83, 61, 70, 75, 82, 57, 5, 76, 85, 62, 71, 96, 78, 76, 68, 72, 75, 83, 93]</a:t>
            </a:r>
          </a:p>
          <a:p>
            <a:endParaRPr lang="en-US" dirty="0">
              <a:latin typeface="NewBaskervilleStd-Roman"/>
            </a:endParaRPr>
          </a:p>
          <a:p>
            <a:r>
              <a:rPr lang="en-US" dirty="0">
                <a:latin typeface="NewBaskervilleStd-Roman"/>
              </a:rPr>
              <a:t>Use appropriate function to determine the number of grades in array G and to sort them into ascending order.</a:t>
            </a:r>
            <a:endParaRPr lang="en-US" dirty="0"/>
          </a:p>
          <a:p>
            <a:endParaRPr lang="en-US" dirty="0">
              <a:latin typeface="NewBaskervilleStd-Roman"/>
            </a:endParaRPr>
          </a:p>
          <a:p>
            <a:r>
              <a:rPr lang="en-US" dirty="0">
                <a:latin typeface="NewBaskervilleStd-Roman"/>
              </a:rPr>
              <a:t>Compute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wBaskervilleStd-Roman"/>
              </a:rPr>
              <a:t>Mean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wBaskervilleStd-Roman"/>
              </a:rPr>
              <a:t>Median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wBaskervilleStd-Roman"/>
              </a:rPr>
              <a:t>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NewBaskervilleStd-Roman"/>
              </a:rPr>
              <a:t>Standard deviation</a:t>
            </a:r>
          </a:p>
          <a:p>
            <a:r>
              <a:rPr lang="en-US" dirty="0">
                <a:latin typeface="NewBaskervilleStd-Roman"/>
              </a:rPr>
              <a:t> </a:t>
            </a:r>
          </a:p>
          <a:p>
            <a:r>
              <a:rPr lang="en-US" dirty="0">
                <a:latin typeface="NewBaskervilleStd-Roman"/>
              </a:rPr>
              <a:t>Which better represents the “most typical grade,” the mean, median, or mode? Why?</a:t>
            </a:r>
          </a:p>
          <a:p>
            <a:endParaRPr lang="en-US" dirty="0">
              <a:latin typeface="NewBaskervilleStd-Roman"/>
            </a:endParaRPr>
          </a:p>
          <a:p>
            <a:r>
              <a:rPr lang="en-US" dirty="0">
                <a:latin typeface="NewBaskervilleStd-Roman"/>
              </a:rPr>
              <a:t>Will the sorting affect the values of mean, median, mode and standard deviation values?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5381625"/>
            <a:ext cx="8915400" cy="92333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Generate 10,000 Gaussian random numbers with a mean of 80 and standard deviation of 23.5. </a:t>
            </a:r>
          </a:p>
          <a:p>
            <a:r>
              <a:rPr lang="en-US" dirty="0"/>
              <a:t>Verify your results using the mean and </a:t>
            </a:r>
            <a:r>
              <a:rPr lang="en-US" dirty="0" err="1"/>
              <a:t>std</a:t>
            </a:r>
            <a:r>
              <a:rPr lang="en-US" dirty="0"/>
              <a:t> functions.</a:t>
            </a:r>
            <a:endParaRPr lang="en-US" dirty="0">
              <a:latin typeface="NewBaskervilleStd-Rom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25" y="6324600"/>
            <a:ext cx="89154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endParaRPr lang="en-US" dirty="0">
              <a:latin typeface="NewBaskervilleStd-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600" y="152400"/>
            <a:ext cx="2971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Algerian" panose="04020705040A02060702" pitchFamily="82" charset="0"/>
              </a:rPr>
              <a:t>LET US TRY</a:t>
            </a:r>
            <a:endParaRPr lang="ar-SA" sz="36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960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6521"/>
            <a:ext cx="7391400" cy="6601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32B9D773-F23A-4F5C-BEE1-49BAD54F55C3}"/>
              </a:ext>
            </a:extLst>
          </p:cNvPr>
          <p:cNvSpPr/>
          <p:nvPr/>
        </p:nvSpPr>
        <p:spPr>
          <a:xfrm>
            <a:off x="762000" y="5410200"/>
            <a:ext cx="1143000" cy="609600"/>
          </a:xfrm>
          <a:prstGeom prst="ellipse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C94728E-7D58-4BEA-A8B1-09C7B432E172}"/>
              </a:ext>
            </a:extLst>
          </p:cNvPr>
          <p:cNvSpPr/>
          <p:nvPr/>
        </p:nvSpPr>
        <p:spPr>
          <a:xfrm>
            <a:off x="842208" y="6019805"/>
            <a:ext cx="1143000" cy="609600"/>
          </a:xfrm>
          <a:prstGeom prst="ellipse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38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097" y="76200"/>
            <a:ext cx="8361903" cy="6553200"/>
            <a:chOff x="20097" y="76200"/>
            <a:chExt cx="8361903" cy="65532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000" b="7748"/>
            <a:stretch/>
          </p:blipFill>
          <p:spPr>
            <a:xfrm>
              <a:off x="1981200" y="76200"/>
              <a:ext cx="6400800" cy="502920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097" y="76200"/>
              <a:ext cx="1752600" cy="1819275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0725" y="4800600"/>
              <a:ext cx="6391275" cy="1828800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27826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1F431A8-E85F-4DAC-A0FD-B4E4AAE62987}"/>
              </a:ext>
            </a:extLst>
          </p:cNvPr>
          <p:cNvSpPr/>
          <p:nvPr/>
        </p:nvSpPr>
        <p:spPr>
          <a:xfrm>
            <a:off x="0" y="1011035"/>
            <a:ext cx="48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3.2 Using the Help Feature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2A1B2-E184-43B0-AC02-6E38C7486BA3}"/>
              </a:ext>
            </a:extLst>
          </p:cNvPr>
          <p:cNvSpPr/>
          <p:nvPr/>
        </p:nvSpPr>
        <p:spPr>
          <a:xfrm>
            <a:off x="0" y="1469379"/>
            <a:ext cx="8915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extensive help tools, which are especially useful in understanding how to use functions.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ways to get help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within MATLAB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command-line help function (help)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HTML-based 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documentation available by selecting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from the menu bar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selecting the help icon (a question mark)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by using the 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F1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key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A20021D-83FB-4DD9-8F34-9E79C13CD4A3}"/>
              </a:ext>
            </a:extLst>
          </p:cNvPr>
          <p:cNvSpPr/>
          <p:nvPr/>
        </p:nvSpPr>
        <p:spPr>
          <a:xfrm>
            <a:off x="1" y="2754624"/>
            <a:ext cx="63970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the command-line help function, type help in the command window: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list of help topics will appear: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F149D-F182-4D63-A33B-013869E4013F}"/>
              </a:ext>
            </a:extLst>
          </p:cNvPr>
          <p:cNvSpPr/>
          <p:nvPr/>
        </p:nvSpPr>
        <p:spPr>
          <a:xfrm>
            <a:off x="-4011" y="3768273"/>
            <a:ext cx="882062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get help on a particular topic, type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&lt;topic&gt;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(Recall that the angle brackets, &lt;  &gt;, identify where you should type your input; they are not included in your actual MATLAB statement.)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673D4D-26DC-4667-A27C-5B41A8DCA811}"/>
              </a:ext>
            </a:extLst>
          </p:cNvPr>
          <p:cNvSpPr/>
          <p:nvPr/>
        </p:nvSpPr>
        <p:spPr>
          <a:xfrm>
            <a:off x="76200" y="5556345"/>
            <a:ext cx="4464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to get help on the tangent function, type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tan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0856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2657" y="838200"/>
            <a:ext cx="8844643" cy="4524315"/>
            <a:chOff x="32657" y="838200"/>
            <a:chExt cx="8844643" cy="4524315"/>
          </a:xfrm>
        </p:grpSpPr>
        <p:sp>
          <p:nvSpPr>
            <p:cNvPr id="2" name="Rectangle 1"/>
            <p:cNvSpPr/>
            <p:nvPr/>
          </p:nvSpPr>
          <p:spPr>
            <a:xfrm>
              <a:off x="32657" y="838200"/>
              <a:ext cx="7086600" cy="4524315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%Example 3.1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%Using the Clausius–</a:t>
              </a:r>
              <a:r>
                <a:rPr lang="en-US" dirty="0" err="1">
                  <a:solidFill>
                    <a:srgbClr val="228B22"/>
                  </a:solidFill>
                  <a:latin typeface="Courier New" panose="02070309020205020404" pitchFamily="49" charset="0"/>
                </a:rPr>
                <a:t>Clapeyron</a:t>
              </a:r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 Equation, find the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%saturation vapor pressure for water at different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%temperatures</a:t>
              </a:r>
            </a:p>
            <a:p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TempF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=[-60:10:120]; </a:t>
              </a:r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%Define temp matrix in F</a:t>
              </a:r>
            </a:p>
            <a:p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TempK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=(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TempF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+ 459.6)/1.8; </a:t>
              </a:r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%Convert temp to K</a:t>
              </a:r>
            </a:p>
            <a:p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Delta_H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=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2.45e6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; </a:t>
              </a:r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%Define latent heat of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%vaporization</a:t>
              </a:r>
            </a:p>
            <a:p>
              <a:r>
                <a:rPr lang="pt-BR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R_air = 461; </a:t>
              </a:r>
              <a:r>
                <a:rPr lang="pt-BR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%Define ideal gas constant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%for air</a:t>
              </a:r>
            </a:p>
            <a:p>
              <a:r>
                <a:rPr lang="ar-SA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%Calculate the vapor pressures</a:t>
              </a:r>
            </a:p>
            <a:p>
              <a:r>
                <a:rPr lang="pt-BR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Vapor_Pressure=6.11*exp((Delta_H/R_air)*(1/273 - 1./TempK));</a:t>
              </a:r>
            </a:p>
            <a:p>
              <a:r>
                <a:rPr lang="en-US" dirty="0">
                  <a:solidFill>
                    <a:srgbClr val="228B22"/>
                  </a:solidFill>
                  <a:latin typeface="Courier New" panose="02070309020205020404" pitchFamily="49" charset="0"/>
                </a:rPr>
                <a:t>%Display the results in a table</a:t>
              </a:r>
            </a:p>
            <a:p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my_results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 = [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TempF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',</a:t>
              </a:r>
              <a:r>
                <a:rPr lang="en-US" dirty="0" err="1">
                  <a:solidFill>
                    <a:srgbClr val="000000"/>
                  </a:solidFill>
                  <a:latin typeface="Courier New" panose="02070309020205020404" pitchFamily="49" charset="0"/>
                </a:rPr>
                <a:t>Vapor_Pressure</a:t>
              </a:r>
              <a:r>
                <a:rPr lang="en-US" dirty="0">
                  <a:solidFill>
                    <a:srgbClr val="000000"/>
                  </a:solidFill>
                  <a:latin typeface="Courier New" panose="02070309020205020404" pitchFamily="49" charset="0"/>
                </a:rPr>
                <a:t>']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9000" y="838200"/>
              <a:ext cx="1638300" cy="3971925"/>
            </a:xfrm>
            <a:prstGeom prst="rect">
              <a:avLst/>
            </a:prstGeom>
            <a:ln w="28575">
              <a:solidFill>
                <a:srgbClr val="0000FF"/>
              </a:solidFill>
            </a:ln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2E6A598-C12E-4602-9BEF-D9C3149DE43E}"/>
              </a:ext>
            </a:extLst>
          </p:cNvPr>
          <p:cNvSpPr/>
          <p:nvPr/>
        </p:nvSpPr>
        <p:spPr>
          <a:xfrm>
            <a:off x="2161616" y="5558135"/>
            <a:ext cx="37201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 it manually</a:t>
            </a:r>
            <a:endParaRPr lang="en-US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C58710A-5C96-4472-84F9-4B4F36A4244A}"/>
              </a:ext>
            </a:extLst>
          </p:cNvPr>
          <p:cNvSpPr/>
          <p:nvPr/>
        </p:nvSpPr>
        <p:spPr>
          <a:xfrm>
            <a:off x="7239000" y="2514600"/>
            <a:ext cx="1752600" cy="228600"/>
          </a:xfrm>
          <a:prstGeom prst="ellipse">
            <a:avLst/>
          </a:prstGeom>
          <a:noFill/>
          <a:ln>
            <a:solidFill>
              <a:srgbClr val="FF0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04938"/>
            <a:ext cx="86868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584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ab03_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74"/>
            <a:ext cx="6748463" cy="68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7347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 idx="4294967295"/>
          </p:nvPr>
        </p:nvSpPr>
        <p:spPr>
          <a:xfrm>
            <a:off x="1809750" y="2876550"/>
            <a:ext cx="5524500" cy="647700"/>
          </a:xfrm>
        </p:spPr>
        <p:txBody>
          <a:bodyPr/>
          <a:lstStyle/>
          <a:p>
            <a:r>
              <a:rPr lang="en-US" altLang="ar-SA" dirty="0">
                <a:latin typeface="Verdana" panose="020B0604030504040204" pitchFamily="34" charset="0"/>
                <a:cs typeface="Verdana" panose="020B0604030504040204" pitchFamily="34" charset="0"/>
              </a:rPr>
              <a:t>Available Trigonometric Functions</a:t>
            </a:r>
          </a:p>
        </p:txBody>
      </p:sp>
      <p:pic>
        <p:nvPicPr>
          <p:cNvPr id="11267" name="Picture 2" descr="tab03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552450"/>
            <a:ext cx="7791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5029200" y="4844231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Picture 2" descr="tab03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2450"/>
            <a:ext cx="77914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886325" y="4844231"/>
            <a:ext cx="685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3" name="Group 2"/>
          <p:cNvGrpSpPr/>
          <p:nvPr/>
        </p:nvGrpSpPr>
        <p:grpSpPr>
          <a:xfrm>
            <a:off x="688565" y="578875"/>
            <a:ext cx="6931435" cy="5821925"/>
            <a:chOff x="688565" y="578875"/>
            <a:chExt cx="6931435" cy="5821925"/>
          </a:xfrm>
        </p:grpSpPr>
        <p:pic>
          <p:nvPicPr>
            <p:cNvPr id="7" name="Picture 2" descr="tab03_04.jp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038" b="2047"/>
            <a:stretch/>
          </p:blipFill>
          <p:spPr bwMode="auto">
            <a:xfrm>
              <a:off x="688565" y="578875"/>
              <a:ext cx="6931435" cy="58219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</p:pic>
        <p:sp>
          <p:nvSpPr>
            <p:cNvPr id="8" name="Oval 7"/>
            <p:cNvSpPr/>
            <p:nvPr/>
          </p:nvSpPr>
          <p:spPr>
            <a:xfrm>
              <a:off x="5041490" y="4870656"/>
              <a:ext cx="6858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Oval 8"/>
            <p:cNvSpPr/>
            <p:nvPr/>
          </p:nvSpPr>
          <p:spPr>
            <a:xfrm>
              <a:off x="5105400" y="838200"/>
              <a:ext cx="6858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0" name="Oval 9"/>
            <p:cNvSpPr/>
            <p:nvPr/>
          </p:nvSpPr>
          <p:spPr>
            <a:xfrm>
              <a:off x="3505200" y="2760161"/>
              <a:ext cx="990600" cy="38100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21934106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8243</TotalTime>
  <Words>743</Words>
  <Application>Microsoft Office PowerPoint</Application>
  <PresentationFormat>On-screen Show (4:3)</PresentationFormat>
  <Paragraphs>112</Paragraphs>
  <Slides>24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40" baseType="lpstr">
      <vt:lpstr>Algerian</vt:lpstr>
      <vt:lpstr>Arial</vt:lpstr>
      <vt:lpstr>Calibri</vt:lpstr>
      <vt:lpstr>Cambria Math</vt:lpstr>
      <vt:lpstr>Constantia</vt:lpstr>
      <vt:lpstr>Courier New</vt:lpstr>
      <vt:lpstr>FuturaStd-Bold</vt:lpstr>
      <vt:lpstr>FuturaStd-Book</vt:lpstr>
      <vt:lpstr>MathematicalPi-One</vt:lpstr>
      <vt:lpstr>NewBaskervilleStd-Bold</vt:lpstr>
      <vt:lpstr>NewBaskervilleStd-Roman</vt:lpstr>
      <vt:lpstr>Times New Roman</vt:lpstr>
      <vt:lpstr>Verdana</vt:lpstr>
      <vt:lpstr>Wingdings</vt:lpstr>
      <vt:lpstr>Wingdings 2</vt:lpstr>
      <vt:lpstr>Flow</vt:lpstr>
      <vt:lpstr>CHAPTER 3 Built-in MATLAB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Available Trigonometric Functions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mpage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GE209</dc:subject>
  <dc:creator>Dr.Abdelbasset</dc:creator>
  <cp:lastModifiedBy>malmannaa</cp:lastModifiedBy>
  <cp:revision>489</cp:revision>
  <cp:lastPrinted>2009-09-24T15:51:59Z</cp:lastPrinted>
  <dcterms:created xsi:type="dcterms:W3CDTF">2009-11-06T15:44:47Z</dcterms:created>
  <dcterms:modified xsi:type="dcterms:W3CDTF">2019-09-13T15:04:39Z</dcterms:modified>
</cp:coreProperties>
</file>