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423" r:id="rId2"/>
    <p:sldId id="406" r:id="rId3"/>
    <p:sldId id="451" r:id="rId4"/>
    <p:sldId id="424" r:id="rId5"/>
    <p:sldId id="429" r:id="rId6"/>
    <p:sldId id="426" r:id="rId7"/>
    <p:sldId id="430" r:id="rId8"/>
    <p:sldId id="431" r:id="rId9"/>
    <p:sldId id="432" r:id="rId10"/>
    <p:sldId id="452" r:id="rId11"/>
    <p:sldId id="428" r:id="rId12"/>
    <p:sldId id="453" r:id="rId13"/>
    <p:sldId id="433" r:id="rId14"/>
    <p:sldId id="414" r:id="rId15"/>
    <p:sldId id="427" r:id="rId16"/>
    <p:sldId id="454" r:id="rId17"/>
    <p:sldId id="417" r:id="rId18"/>
    <p:sldId id="440" r:id="rId19"/>
    <p:sldId id="441" r:id="rId20"/>
    <p:sldId id="444" r:id="rId21"/>
    <p:sldId id="443" r:id="rId22"/>
    <p:sldId id="445" r:id="rId23"/>
    <p:sldId id="446" r:id="rId24"/>
    <p:sldId id="455" r:id="rId25"/>
    <p:sldId id="449" r:id="rId26"/>
    <p:sldId id="450" r:id="rId27"/>
    <p:sldId id="456" r:id="rId28"/>
    <p:sldId id="447" r:id="rId29"/>
    <p:sldId id="448" r:id="rId30"/>
    <p:sldId id="457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CCFF"/>
    <a:srgbClr val="0066FF"/>
    <a:srgbClr val="FFFFFF"/>
    <a:srgbClr val="000000"/>
    <a:srgbClr val="BD5C11"/>
    <a:srgbClr val="FF0C33"/>
    <a:srgbClr val="006699"/>
    <a:srgbClr val="FF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3713" autoAdjust="0"/>
  </p:normalViewPr>
  <p:slideViewPr>
    <p:cSldViewPr>
      <p:cViewPr varScale="1">
        <p:scale>
          <a:sx n="99" d="100"/>
          <a:sy n="99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798AE43-E0E4-4A9D-99DE-4BB4F3311F75}" type="datetimeFigureOut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ED45BCD-29DA-4A3C-816C-E3B5B7A30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3B07F8-B2D9-460B-B9DA-3A18EAEB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fld id="{0FCFB5AB-AC4D-420F-94BF-1F35A93F80D7}" type="slidenum">
              <a:rPr lang="fr-FR" smtClean="0">
                <a:latin typeface="Times New Roman" pitchFamily="18" charset="0"/>
                <a:ea typeface="MS PGothic" pitchFamily="34" charset="-128"/>
                <a:cs typeface="Arial" pitchFamily="34" charset="0"/>
              </a:rPr>
              <a:pPr eaLnBrk="0" hangingPunct="0"/>
              <a:t>2</a:t>
            </a:fld>
            <a:endParaRPr lang="fr-FR" smtClean="0"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2161" tIns="46081" rIns="92161" bIns="46081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1" tIns="46081" rIns="92161" bIns="46081" anchor="b"/>
          <a:lstStyle/>
          <a:p>
            <a:pPr algn="r" defTabSz="904875"/>
            <a:fld id="{880D0285-97A5-4F9D-B6AE-C4B15FAFF60E}" type="slidenum">
              <a:rPr lang="en-US" sz="1200">
                <a:latin typeface="Times New Roman" pitchFamily="18" charset="0"/>
                <a:cs typeface="Arial" pitchFamily="34" charset="0"/>
              </a:rPr>
              <a:pPr algn="r" defTabSz="904875"/>
              <a:t>2</a:t>
            </a:fld>
            <a:endParaRPr lang="en-US" sz="120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1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fld id="{0856123E-0701-48F7-9298-59916C23A77B}" type="slidenum"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 eaLnBrk="0" hangingPunct="0"/>
              <a:t>14</a:t>
            </a:fld>
            <a:endParaRPr lang="en-US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0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BA4-E1D6-493B-8C24-725CEE329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C5D3-685C-4C37-8208-4F070A07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918B-1842-420E-B60C-86F94D40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19DC-32CF-492D-8FF6-B8849720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1482-95F5-4430-8D1F-0168C65C8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1900-DFF3-44A7-A074-A2E1519A1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408-EA6E-4C97-A59C-46FD44D8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3C38-3C11-4546-8CFE-72F67D39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F176-4FE3-4EBB-8EB3-91173142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7B74-99D8-4E1C-9AD0-62EBBCCB2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F32C-C802-4638-B7AC-AFA50A44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32A1-7769-4B8E-945A-CF220331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741A-7587-456A-900D-294BA1B9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0EFC-580D-43EE-BE4B-17B4B7C00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77CD33-EA51-404C-91B7-BE3A5FFB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0" r:id="rId2"/>
    <p:sldLayoutId id="2147484031" r:id="rId3"/>
    <p:sldLayoutId id="214748404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42" r:id="rId10"/>
    <p:sldLayoutId id="2147484037" r:id="rId11"/>
    <p:sldLayoutId id="2147484038" r:id="rId12"/>
    <p:sldLayoutId id="2147484039" r:id="rId13"/>
    <p:sldLayoutId id="214748404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233122" y="857251"/>
            <a:ext cx="6721349" cy="5143500"/>
          </a:xfrm>
          <a:prstGeom prst="rect">
            <a:avLst/>
          </a:prstGeom>
          <a:extLst/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</a:t>
            </a:r>
          </a:p>
          <a:p>
            <a:pPr algn="ctr">
              <a:defRPr/>
            </a:pP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</a:t>
            </a:r>
          </a:p>
          <a:p>
            <a:pPr algn="ctr">
              <a:defRPr/>
            </a:pPr>
            <a:endParaRPr lang="en-US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5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2-2-8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2-3-1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2-4-1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2-4-3</a:t>
            </a:r>
            <a:endParaRPr lang="en-US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5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2767280"/>
            <a:ext cx="6019800" cy="13234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Solving Problems with MATLAB </a:t>
            </a:r>
          </a:p>
        </p:txBody>
      </p:sp>
    </p:spTree>
    <p:extLst>
      <p:ext uri="{BB962C8B-B14F-4D97-AF65-F5344CB8AC3E}">
        <p14:creationId xmlns:p14="http://schemas.microsoft.com/office/powerpoint/2010/main" val="156502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6781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2.3.1 Using Variables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RECOMMENDED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assign a unique name to values used in MATLAB. </a:t>
            </a:r>
          </a:p>
          <a:p>
            <a:pPr marL="214313" indent="-2143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 must start with a letter. The names can be of any length, but only the first 63 characters are used in MATLAB.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namelengthmax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command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check)</a:t>
            </a:r>
          </a:p>
          <a:p>
            <a:pPr marL="214313" indent="-2143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sensitive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variable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different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allowable characters are letters, numbers,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underscore. Use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isvarname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command to check. Output is 1 (allowed) or 0 (not allowed).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use built-in functions as variable names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14313" indent="-2143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command to check built-in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(Try for sin/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reserves a list of keywords for use by the program, which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assigned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variable names.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iskeyword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command causes MATLAB to list these reserved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names.</a:t>
            </a:r>
          </a:p>
          <a:p>
            <a:pPr marL="214313" indent="-2143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is not selected, MATLAB calculates the expression and responds by displaying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the numerical result of the expression in the next 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1495"/>
            <a:ext cx="1600200" cy="4979643"/>
          </a:xfrm>
          <a:prstGeom prst="rect">
            <a:avLst/>
          </a:prstGeom>
          <a:ln w="158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388529444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9" y="1297800"/>
            <a:ext cx="7566001" cy="4262400"/>
          </a:xfrm>
          <a:prstGeom prst="rect">
            <a:avLst/>
          </a:prstGeom>
          <a:ln w="31750">
            <a:solidFill>
              <a:srgbClr val="0000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09800" y="533400"/>
            <a:ext cx="4191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Practice Exercise 2.2</a:t>
            </a:r>
            <a:endParaRPr lang="en-US" sz="3200" b="1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5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224938"/>
            <a:ext cx="4595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2.3.2 Matrices: Scalar Operations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tab02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9696"/>
            <a:ext cx="7162800" cy="278291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300" y="850952"/>
            <a:ext cx="722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Scalars are single-valued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matrices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operations can be carried out using: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4580270"/>
            <a:ext cx="8763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PEMDAS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(Parentheses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Exponentiation,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Addition, Subtraction)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&gt;&gt; </a:t>
            </a:r>
            <a:r>
              <a:rPr lang="en-US" dirty="0"/>
              <a:t>((2+5)^2+2*2-10/5)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132943295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48600" cy="715963"/>
          </a:xfrm>
        </p:spPr>
        <p:txBody>
          <a:bodyPr/>
          <a:lstStyle/>
          <a:p>
            <a:pPr eaLnBrk="1" hangingPunct="1"/>
            <a:r>
              <a:rPr lang="en-US" smtClean="0"/>
              <a:t>Priority rules</a:t>
            </a: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1609725" y="1295400"/>
            <a:ext cx="677227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76350"/>
            <a:ext cx="7772400" cy="52371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Precedence is the order operations are preformed, remember PEMDAS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&gt;&gt; ((2+5)^2+2*2-10/5)  innermost parentheses is done first</a:t>
            </a:r>
          </a:p>
          <a:p>
            <a:pPr lvl="1">
              <a:defRPr/>
            </a:pPr>
            <a:r>
              <a:rPr lang="en-US" dirty="0" smtClean="0"/>
              <a:t>7^2  exponentiation is next</a:t>
            </a:r>
          </a:p>
          <a:p>
            <a:pPr lvl="1">
              <a:defRPr/>
            </a:pPr>
            <a:r>
              <a:rPr lang="en-US" dirty="0" smtClean="0"/>
              <a:t>2*2 or 10/5 multiplication or division next</a:t>
            </a:r>
          </a:p>
          <a:p>
            <a:pPr lvl="1">
              <a:defRPr/>
            </a:pPr>
            <a:r>
              <a:rPr lang="en-US" dirty="0" smtClean="0"/>
              <a:t>(49 + 4 – 2) addition or subtraction next</a:t>
            </a: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Operations are done from left to right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     final result gives  51</a:t>
            </a:r>
            <a:endParaRPr lang="en-US" sz="2400" dirty="0" smtClean="0"/>
          </a:p>
          <a:p>
            <a:pPr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091" t="22179" r="29615" b="8718"/>
          <a:stretch/>
        </p:blipFill>
        <p:spPr>
          <a:xfrm>
            <a:off x="609600" y="257731"/>
            <a:ext cx="7696200" cy="63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3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1850"/>
            <a:ext cx="4191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Practice Exercise 2.3</a:t>
            </a:r>
            <a:endParaRPr lang="en-US" sz="3200" b="1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9" y="626625"/>
            <a:ext cx="7644001" cy="60000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16284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11929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&gt;&gt; 5*11–5^(3*4–9)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457466" y="103167"/>
            <a:ext cx="271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&gt;&gt; 5-25^1/2*2+19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0855" y="818743"/>
            <a:ext cx="53050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&gt;&gt; </a:t>
            </a:r>
            <a:r>
              <a:rPr lang="fr-FR" sz="2400" b="1" dirty="0"/>
              <a:t>a=1+(y-2*x)/</a:t>
            </a:r>
            <a:r>
              <a:rPr lang="fr-FR" sz="2400" b="1" dirty="0" err="1"/>
              <a:t>sqrt</a:t>
            </a:r>
            <a:r>
              <a:rPr lang="fr-FR" sz="2400" b="1" dirty="0"/>
              <a:t>(y)+log(x)/x^2/3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375" y="1477908"/>
                <a:ext cx="4267200" cy="8022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5" y="1477908"/>
                <a:ext cx="4267200" cy="802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18575" y="1450272"/>
                <a:ext cx="4238265" cy="829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75" y="1450272"/>
                <a:ext cx="4238265" cy="8298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1375" y="3225622"/>
                <a:ext cx="4800600" cy="70968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/>
                        <m:t>−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/>
                            <m:t>cos</m:t>
                          </m:r>
                          <m:r>
                            <a:rPr lang="en-US" sz="2400"/>
                            <m:t>⁡</m:t>
                          </m:r>
                          <m:r>
                            <a:rPr lang="en-US" sz="2400" i="1"/>
                            <m:t>(</m:t>
                          </m:r>
                          <m:r>
                            <a:rPr lang="en-US" sz="2400" i="1"/>
                            <m:t>𝜋</m:t>
                          </m:r>
                          <m:r>
                            <a:rPr lang="en-US" sz="2400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𝑒</m:t>
                              </m:r>
                            </m:e>
                            <m:sup>
                              <m:r>
                                <a:rPr lang="en-US" sz="2400" i="1"/>
                                <m:t>−</m:t>
                              </m:r>
                              <m:r>
                                <a:rPr lang="en-US" sz="2400" i="1"/>
                                <m:t>𝑥</m:t>
                              </m:r>
                            </m:sup>
                          </m:sSup>
                          <m:r>
                            <a:rPr lang="en-US" sz="2400" i="1"/>
                            <m:t>+</m:t>
                          </m:r>
                          <m:r>
                            <a:rPr lang="en-US" sz="2400" i="1"/>
                            <m:t>2</m:t>
                          </m:r>
                          <m:r>
                            <a:rPr lang="en-US" sz="2400" i="1"/>
                            <m:t>𝑥</m:t>
                          </m:r>
                          <m:r>
                            <a:rPr lang="en-US" sz="2400" i="1"/>
                            <m:t>−</m:t>
                          </m:r>
                          <m:r>
                            <a:rPr lang="en-US" sz="2400" i="1"/>
                            <m:t>3</m:t>
                          </m:r>
                        </m:den>
                      </m:f>
                      <m:r>
                        <a:rPr lang="en-US" sz="2400"/>
                        <m:t>+</m:t>
                      </m:r>
                      <m:r>
                        <m:rPr>
                          <m:sty m:val="p"/>
                        </m:rPr>
                        <a:rPr lang="en-US" sz="2400"/>
                        <m:t>ln</m:t>
                      </m:r>
                      <m:r>
                        <a:rPr lang="en-US" sz="2400"/>
                        <m:t>⁡(</m:t>
                      </m:r>
                      <m:r>
                        <a:rPr lang="en-US" sz="2400"/>
                        <m:t>1</m:t>
                      </m:r>
                      <m:r>
                        <a:rPr lang="en-US" sz="2400"/>
                        <m:t>.</m:t>
                      </m:r>
                      <m:r>
                        <a:rPr lang="en-US" sz="2400"/>
                        <m:t>2</m:t>
                      </m:r>
                      <m:r>
                        <m:rPr>
                          <m:sty m:val="p"/>
                        </m:rPr>
                        <a:rPr lang="en-US" sz="2400"/>
                        <m:t>x</m:t>
                      </m:r>
                      <m:sSup>
                        <m:sSupPr>
                          <m:ctrlPr>
                            <a:rPr lang="en-US" sz="2400" i="1"/>
                          </m:ctrlPr>
                        </m:sSupPr>
                        <m:e>
                          <m:r>
                            <a:rPr lang="en-US" sz="2400"/>
                            <m:t>10</m:t>
                          </m:r>
                        </m:e>
                        <m:sup>
                          <m:r>
                            <a:rPr lang="en-US" sz="2400" i="1"/>
                            <m:t>−</m:t>
                          </m:r>
                          <m:r>
                            <a:rPr lang="en-US" sz="2400"/>
                            <m:t>3</m:t>
                          </m:r>
                        </m:sup>
                      </m:sSup>
                      <m:r>
                        <a:rPr lang="en-US" sz="2400" i="1"/>
                        <m:t>𝑥</m:t>
                      </m:r>
                      <m:r>
                        <a:rPr lang="en-US" sz="2400"/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5" y="3225622"/>
                <a:ext cx="4800600" cy="7096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0573" y="4262504"/>
                <a:ext cx="4894827" cy="72026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/>
                        <m:t>𝛾</m:t>
                      </m:r>
                      <m:r>
                        <a:rPr lang="en-US" sz="2400" i="1"/>
                        <m:t>=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/>
                            <m:t>ln</m:t>
                          </m:r>
                          <m:r>
                            <a:rPr lang="en-US" sz="2400"/>
                            <m:t>⁡</m:t>
                          </m:r>
                          <m:r>
                            <a:rPr lang="en-US" sz="2400" i="1"/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/>
                              </m:ctrlPr>
                            </m:dPr>
                            <m:e>
                              <m:r>
                                <a:rPr lang="en-US" sz="2400" i="1"/>
                                <m:t>𝛽</m:t>
                              </m:r>
                              <m:r>
                                <a:rPr lang="en-US" sz="2400" i="1"/>
                                <m:t>−</m:t>
                              </m:r>
                              <m:r>
                                <a:rPr lang="en-US" sz="2400" i="1"/>
                                <m:t>𝛼</m:t>
                              </m:r>
                            </m:e>
                          </m:d>
                          <m:r>
                            <a:rPr lang="en-US" sz="2400" i="1"/>
                            <m:t>)</m:t>
                          </m:r>
                        </m:num>
                        <m:den>
                          <m:r>
                            <a:rPr lang="en-US" sz="2400" i="1"/>
                            <m:t>𝛼</m:t>
                          </m:r>
                          <m:r>
                            <a:rPr lang="en-US" sz="2400" i="1"/>
                            <m:t>!+</m:t>
                          </m:r>
                          <m:r>
                            <a:rPr lang="en-US" sz="2400" i="1"/>
                            <m:t>1</m:t>
                          </m:r>
                        </m:den>
                      </m:f>
                      <m:r>
                        <a:rPr lang="en-US" sz="2400" i="1"/>
                        <m:t>+ </m:t>
                      </m:r>
                      <m:r>
                        <m:rPr>
                          <m:sty m:val="p"/>
                        </m:rPr>
                        <a:rPr lang="en-US" sz="2400"/>
                        <m:t>sin</m:t>
                      </m:r>
                      <m:r>
                        <a:rPr lang="en-US" sz="2400"/>
                        <m:t>⁡</m:t>
                      </m:r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 i="1"/>
                            <m:t>2</m:t>
                          </m:r>
                          <m:r>
                            <a:rPr lang="en-US" sz="2400" i="1"/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400" i="1"/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/>
                                  </m:ctrlPr>
                                </m:sSupPr>
                                <m:e>
                                  <m:r>
                                    <a:rPr lang="en-US" sz="2400" i="1"/>
                                    <m:t>𝛼</m:t>
                                  </m:r>
                                </m:e>
                                <m:sup>
                                  <m:r>
                                    <a:rPr lang="en-US" sz="2400" i="1"/>
                                    <m:t>2</m:t>
                                  </m:r>
                                </m:sup>
                              </m:sSup>
                              <m:r>
                                <a:rPr lang="en-US" sz="2400" i="1"/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/>
                                  </m:ctrlPr>
                                </m:sSupPr>
                                <m:e>
                                  <m:r>
                                    <a:rPr lang="en-US" sz="2400" i="1"/>
                                    <m:t>𝛽</m:t>
                                  </m:r>
                                </m:e>
                                <m:sup>
                                  <m:r>
                                    <a:rPr lang="en-US" sz="2400" i="1"/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3" y="4262504"/>
                <a:ext cx="4894827" cy="7202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10573" y="2522036"/>
            <a:ext cx="733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a typeface="Calibri" panose="020F0502020204030204" pitchFamily="34" charset="0"/>
                <a:cs typeface="Arial" panose="020B0604020202020204" pitchFamily="34" charset="0"/>
              </a:rPr>
              <a:t>&gt;&gt;(</a:t>
            </a: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0.6*b*H*</a:t>
            </a:r>
            <a:r>
              <a:rPr lang="en-US" sz="24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sqrt</a:t>
            </a: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(2*g*(</a:t>
            </a:r>
            <a:r>
              <a:rPr lang="en-US" sz="2400" b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h1-h2</a:t>
            </a: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))-Q)*Q^(1-b)/(</a:t>
            </a:r>
            <a:r>
              <a:rPr lang="en-US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dx*a*be)</a:t>
            </a: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10573" y="5562600"/>
                <a:ext cx="7296868" cy="86946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/>
                            <m:t>y</m:t>
                          </m:r>
                          <m:r>
                            <a:rPr lang="en-US" sz="2400"/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/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/>
                              </m:ctrlPr>
                            </m:dPr>
                            <m:e>
                              <m:r>
                                <a:rPr lang="en-US" sz="2400" i="1"/>
                                <m:t>𝑎</m:t>
                              </m:r>
                              <m:f>
                                <m:fPr>
                                  <m:ctrlPr>
                                    <a:rPr lang="en-US" sz="2400" i="1"/>
                                  </m:ctrlPr>
                                </m:fPr>
                                <m:num>
                                  <m:r>
                                    <a:rPr lang="en-US" sz="2400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/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/>
                        <m:t>+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/>
                            <m:t>cos</m:t>
                          </m:r>
                          <m:r>
                            <a:rPr lang="en-US" sz="2400"/>
                            <m:t>⁡</m:t>
                          </m:r>
                          <m:r>
                            <a:rPr lang="en-US" sz="2400" i="1"/>
                            <m:t>(</m:t>
                          </m:r>
                          <m:r>
                            <a:rPr lang="en-US" sz="2400" i="1"/>
                            <m:t>𝛽𝜋</m:t>
                          </m:r>
                          <m:r>
                            <a:rPr lang="en-US" sz="2400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𝑒</m:t>
                              </m:r>
                            </m:e>
                            <m:sup>
                              <m:r>
                                <a:rPr lang="en-US" sz="2400" i="1"/>
                                <m:t>𝛽</m:t>
                              </m:r>
                            </m:sup>
                          </m:sSup>
                          <m:r>
                            <a:rPr lang="en-US" sz="2400" i="1"/>
                            <m:t>+</m:t>
                          </m:r>
                          <m:r>
                            <a:rPr lang="en-US" sz="2400" i="1"/>
                            <m:t>2</m:t>
                          </m:r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𝛽</m:t>
                              </m:r>
                              <m:r>
                                <a:rPr lang="en-US" sz="2400" i="1"/>
                                <m:t>𝑎</m:t>
                              </m:r>
                            </m:e>
                            <m:sup>
                              <m:r>
                                <a:rPr lang="en-US" sz="2400" i="1"/>
                                <m:t>2</m:t>
                              </m:r>
                            </m:sup>
                          </m:sSup>
                          <m:r>
                            <a:rPr lang="en-US" sz="2400" i="1"/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/>
                            <m:t>sin</m:t>
                          </m:r>
                          <m:r>
                            <a:rPr lang="en-US" sz="2400"/>
                            <m:t>⁡</m:t>
                          </m:r>
                          <m:r>
                            <a:rPr lang="en-US" sz="2400" i="1"/>
                            <m:t>(</m:t>
                          </m:r>
                          <m:r>
                            <a:rPr lang="en-US" sz="2400" i="1"/>
                            <m:t>𝑎</m:t>
                          </m:r>
                          <m:r>
                            <a:rPr lang="en-US" sz="2400" i="1"/>
                            <m:t>𝜋</m:t>
                          </m:r>
                          <m:r>
                            <a:rPr lang="en-US" sz="2400" i="1"/>
                            <m:t>)</m:t>
                          </m:r>
                        </m:den>
                      </m:f>
                      <m:r>
                        <a:rPr lang="en-US" sz="2400"/>
                        <m:t>+</m:t>
                      </m:r>
                      <m:r>
                        <m:rPr>
                          <m:sty m:val="p"/>
                        </m:rPr>
                        <a:rPr lang="en-US" sz="2400"/>
                        <m:t>ln</m:t>
                      </m:r>
                      <m:r>
                        <a:rPr lang="en-US" sz="2400"/>
                        <m:t>⁡(</m:t>
                      </m:r>
                      <m:r>
                        <a:rPr lang="en-US" sz="2400"/>
                        <m:t>1</m:t>
                      </m:r>
                      <m:r>
                        <a:rPr lang="en-US" sz="2400"/>
                        <m:t>.</m:t>
                      </m:r>
                      <m:r>
                        <a:rPr lang="en-US" sz="2400"/>
                        <m:t>5</m:t>
                      </m:r>
                      <m:r>
                        <m:rPr>
                          <m:sty m:val="p"/>
                        </m:rPr>
                        <a:rPr lang="en-US" sz="2400"/>
                        <m:t>x</m:t>
                      </m:r>
                      <m:sSup>
                        <m:sSupPr>
                          <m:ctrlPr>
                            <a:rPr lang="en-US" sz="2400" i="1"/>
                          </m:ctrlPr>
                        </m:sSupPr>
                        <m:e>
                          <m:r>
                            <a:rPr lang="en-US" sz="2400"/>
                            <m:t>10</m:t>
                          </m:r>
                        </m:e>
                        <m:sup>
                          <m:r>
                            <a:rPr lang="en-US" sz="2400" i="1"/>
                            <m:t>−</m:t>
                          </m:r>
                          <m:r>
                            <a:rPr lang="en-US" sz="2400"/>
                            <m:t>3</m:t>
                          </m:r>
                        </m:sup>
                      </m:sSup>
                      <m:r>
                        <a:rPr lang="en-US" sz="2400" i="1"/>
                        <m:t>𝑎</m:t>
                      </m:r>
                      <m:r>
                        <a:rPr lang="en-US" sz="240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3" y="5562600"/>
                <a:ext cx="7296868" cy="8694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70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D14EDC-D890-4B2D-BDBB-7BFEABC20610}" type="slidenum">
              <a:rPr lang="tr-TR">
                <a:latin typeface="Arial" charset="0"/>
              </a:rPr>
              <a:pPr/>
              <a:t>18</a:t>
            </a:fld>
            <a:endParaRPr lang="tr-TR">
              <a:latin typeface="Arial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518" y="1002665"/>
            <a:ext cx="7954963" cy="570738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 collection of data values organized into rows and columns, and is fundamental </a:t>
            </a:r>
            <a:r>
              <a:rPr lang="en-US" sz="2400" dirty="0"/>
              <a:t>unit of data in MATLAB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Scalars</a:t>
            </a:r>
            <a:r>
              <a:rPr lang="en-US" sz="2400" dirty="0" smtClean="0"/>
              <a:t>: Arrays  with 1 </a:t>
            </a:r>
            <a:r>
              <a:rPr lang="en-US" sz="2400" dirty="0"/>
              <a:t>row </a:t>
            </a:r>
            <a:r>
              <a:rPr lang="tr-TR" sz="2400" dirty="0"/>
              <a:t>and </a:t>
            </a:r>
            <a:r>
              <a:rPr lang="en-US" sz="2400" dirty="0"/>
              <a:t>1 </a:t>
            </a:r>
            <a:r>
              <a:rPr lang="en-US" sz="2400" dirty="0" smtClean="0"/>
              <a:t>column</a:t>
            </a:r>
            <a:endParaRPr lang="tr-TR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A50021"/>
                </a:solidFill>
              </a:rPr>
              <a:t>Vector</a:t>
            </a:r>
            <a:r>
              <a:rPr lang="en-US" sz="2400" b="1" dirty="0">
                <a:solidFill>
                  <a:srgbClr val="A50021"/>
                </a:solidFill>
              </a:rPr>
              <a:t>: </a:t>
            </a:r>
            <a:r>
              <a:rPr lang="en-US" sz="2400" dirty="0"/>
              <a:t>Array with one </a:t>
            </a:r>
            <a:r>
              <a:rPr lang="en-US" sz="2400" dirty="0" smtClean="0"/>
              <a:t>dimension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A50021"/>
                </a:solidFill>
              </a:rPr>
              <a:t>Matrix</a:t>
            </a:r>
            <a:r>
              <a:rPr lang="en-US" sz="2400" b="1" dirty="0">
                <a:solidFill>
                  <a:srgbClr val="A50021"/>
                </a:solidFill>
              </a:rPr>
              <a:t>:</a:t>
            </a:r>
            <a:r>
              <a:rPr lang="tr-TR" sz="2400" b="1" dirty="0">
                <a:solidFill>
                  <a:srgbClr val="A50021"/>
                </a:solidFill>
              </a:rPr>
              <a:t> </a:t>
            </a:r>
            <a:r>
              <a:rPr lang="en-US" sz="2400" dirty="0"/>
              <a:t>Array with more than one dimension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A50021"/>
                </a:solidFill>
              </a:rPr>
              <a:t>Size</a:t>
            </a:r>
            <a:r>
              <a:rPr lang="en-US" sz="2400" dirty="0" smtClean="0"/>
              <a:t> </a:t>
            </a:r>
            <a:r>
              <a:rPr lang="en-US" sz="2400" dirty="0"/>
              <a:t>of an array</a:t>
            </a:r>
            <a:r>
              <a:rPr lang="tr-TR" sz="2400" dirty="0"/>
              <a:t> is specified by the n</a:t>
            </a:r>
            <a:r>
              <a:rPr lang="en-US" sz="2400" dirty="0"/>
              <a:t>umber of rows and </a:t>
            </a:r>
            <a:r>
              <a:rPr lang="tr-TR" sz="2400" dirty="0"/>
              <a:t>the n</a:t>
            </a:r>
            <a:r>
              <a:rPr lang="en-US" sz="2400" dirty="0"/>
              <a:t>umber of columns</a:t>
            </a:r>
            <a:r>
              <a:rPr lang="tr-TR" sz="2400" dirty="0"/>
              <a:t>, with the number</a:t>
            </a:r>
            <a:r>
              <a:rPr lang="en-US" sz="2400" dirty="0"/>
              <a:t> of </a:t>
            </a:r>
            <a:r>
              <a:rPr lang="tr-TR" sz="2400" dirty="0"/>
              <a:t>r</a:t>
            </a:r>
            <a:r>
              <a:rPr lang="en-US" sz="2400" dirty="0" err="1"/>
              <a:t>ows</a:t>
            </a:r>
            <a:r>
              <a:rPr lang="en-US" sz="2400" dirty="0"/>
              <a:t> mentioned first</a:t>
            </a:r>
            <a:r>
              <a:rPr lang="tr-TR" sz="2400" dirty="0"/>
              <a:t> (For example: n x m array</a:t>
            </a:r>
            <a:r>
              <a:rPr lang="tr-TR" sz="2400" dirty="0" smtClean="0"/>
              <a:t>)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Total </a:t>
            </a:r>
            <a:r>
              <a:rPr lang="tr-TR" sz="2400" dirty="0"/>
              <a:t>number</a:t>
            </a:r>
            <a:r>
              <a:rPr lang="en-US" sz="2400" dirty="0"/>
              <a:t> of elements</a:t>
            </a:r>
            <a:r>
              <a:rPr lang="tr-TR" sz="2400" dirty="0"/>
              <a:t> in an array</a:t>
            </a:r>
            <a:r>
              <a:rPr lang="en-US" sz="2400" dirty="0"/>
              <a:t> </a:t>
            </a:r>
            <a:r>
              <a:rPr lang="tr-TR" sz="2400" dirty="0"/>
              <a:t>is the product of the number</a:t>
            </a:r>
            <a:r>
              <a:rPr lang="en-US" sz="2400" dirty="0"/>
              <a:t> of rows</a:t>
            </a:r>
            <a:r>
              <a:rPr lang="tr-TR" sz="2400" dirty="0"/>
              <a:t> and the number</a:t>
            </a:r>
            <a:r>
              <a:rPr lang="en-US" sz="2400" dirty="0"/>
              <a:t> of </a:t>
            </a:r>
            <a:r>
              <a:rPr lang="en-US" sz="2400" dirty="0" smtClean="0"/>
              <a:t>columns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081" y="165795"/>
            <a:ext cx="3048000" cy="584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indent="0" algn="ctr" eaLnBrk="1" hangingPunct="1">
              <a:buNone/>
            </a:pPr>
            <a:r>
              <a:rPr lang="en-US" sz="3200" b="1" dirty="0">
                <a:solidFill>
                  <a:srgbClr val="A50021"/>
                </a:solidFill>
              </a:rPr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20500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9613"/>
            <a:ext cx="553998" cy="445795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2.3.2 Matrices: Array Operations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573" y="224938"/>
            <a:ext cx="8323302" cy="6414880"/>
            <a:chOff x="582573" y="224938"/>
            <a:chExt cx="8323302" cy="6414880"/>
          </a:xfrm>
        </p:grpSpPr>
        <p:sp>
          <p:nvSpPr>
            <p:cNvPr id="2" name="Rectangle 1"/>
            <p:cNvSpPr/>
            <p:nvPr/>
          </p:nvSpPr>
          <p:spPr>
            <a:xfrm>
              <a:off x="586032" y="224938"/>
              <a:ext cx="3810000" cy="52475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Row vector: 	x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[1 2 3 4]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Column</a:t>
              </a:r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vector: 	y 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[1; 2; 3; 4]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2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&gt;&gt; </a:t>
              </a:r>
              <a:r>
                <a:rPr lang="pt-BR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pt-BR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[1 2 3 4; 2 3 4 5 ; 3 4 5 6]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will return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</a:t>
              </a:r>
            </a:p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1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2 3 4</a:t>
              </a:r>
            </a:p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2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3 4 5</a:t>
              </a:r>
            </a:p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3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4 5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&gt;&gt;b = 1:5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&gt;&gt;b = [1:5]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same Both will return a row matrix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1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2 3 4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Square bracket is optional</a:t>
              </a:r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Increment is 1 (default value)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495800" y="224938"/>
                  <a:ext cx="4410075" cy="5001369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&gt;&gt; 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</a:t>
                  </a:r>
                  <a:r>
                    <a:rPr lang="en-US" sz="20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1:2:5 </a:t>
                  </a:r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dirty="0" err="1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first:increment:final</a:t>
                  </a:r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will return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=</a:t>
                  </a:r>
                </a:p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1  3  5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&gt;&gt; 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20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en-US" sz="20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linspace</a:t>
                  </a:r>
                  <a:r>
                    <a:rPr lang="en-US" sz="20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(1, 10, 3)</a:t>
                  </a:r>
                </a:p>
                <a:p>
                  <a:r>
                    <a:rPr lang="en-US" sz="20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dirty="0" err="1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first:final:total</a:t>
                  </a:r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evenly spaced values)</a:t>
                  </a:r>
                  <a:endPara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ill return</a:t>
                  </a:r>
                </a:p>
                <a:p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</a:p>
                <a:p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1 	5.5 	10</a:t>
                  </a:r>
                </a:p>
                <a:p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&gt;&gt; 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</a:t>
                  </a:r>
                  <a:r>
                    <a:rPr lang="en-US" sz="20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en-US" sz="20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logspace</a:t>
                  </a:r>
                  <a:r>
                    <a:rPr lang="en-US" sz="20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(1, 3, 3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r>
                    <a:rPr lang="en-US" sz="2000" dirty="0" err="1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logspace</a:t>
                  </a:r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dirty="0" err="1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first,final,total</a:t>
                  </a:r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values)</a:t>
                  </a:r>
                </a:p>
                <a:p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3 values between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will return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=</a:t>
                  </a:r>
                </a:p>
                <a:p>
                  <a:r>
                    <a:rPr lang="en-US" sz="2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10 	100 	1000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24938"/>
                  <a:ext cx="4410075" cy="500136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36" t="-485" r="-412" b="-970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582573" y="5562600"/>
              <a:ext cx="5513427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x1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[0, pi/4, pi/2, 3*pi/4, pi, 5*pi/4, 3*pi/2, 7*pi/4,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2*pi]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x2 = 0: pi/4:2*pi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x3 = </a:t>
              </a:r>
              <a:r>
                <a:rPr lang="es-E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linspace</a:t>
              </a:r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(0,2*pi,9);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loud Callout 20"/>
            <p:cNvSpPr/>
            <p:nvPr/>
          </p:nvSpPr>
          <p:spPr>
            <a:xfrm>
              <a:off x="6248400" y="5334000"/>
              <a:ext cx="2590800" cy="1077010"/>
            </a:xfrm>
            <a:prstGeom prst="cloudCallout">
              <a:avLst>
                <a:gd name="adj1" fmla="val -66054"/>
                <a:gd name="adj2" fmla="val 4481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What do 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you think???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230235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FE85A-2471-487F-B644-D1D423142CCA}" type="slidenum">
              <a:rPr lang="fr-FR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pPr/>
              <a:t>2</a:t>
            </a:fld>
            <a:endParaRPr lang="fr-FR" smtClean="0">
              <a:solidFill>
                <a:schemeClr val="tx1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01688" y="298450"/>
            <a:ext cx="7920037" cy="958850"/>
          </a:xfrm>
        </p:spPr>
        <p:txBody>
          <a:bodyPr anchor="ctr"/>
          <a:lstStyle/>
          <a:p>
            <a:pPr eaLnBrk="1" hangingPunct="1"/>
            <a:r>
              <a:rPr lang="en-GB" sz="2800" b="1" smtClean="0">
                <a:solidFill>
                  <a:srgbClr val="800000"/>
                </a:solidFill>
              </a:rPr>
              <a:t>A snap shot of the MATLAB  working environment</a:t>
            </a:r>
            <a:endParaRPr lang="zh-CN" altLang="en-US" sz="2800" b="1" smtClean="0">
              <a:solidFill>
                <a:srgbClr val="000099"/>
              </a:solidFill>
              <a:latin typeface="Book Antiqua" pitchFamily="18" charset="0"/>
              <a:ea typeface="SimSun" pitchFamily="2" charset="-122"/>
            </a:endParaRPr>
          </a:p>
        </p:txBody>
      </p:sp>
      <p:sp>
        <p:nvSpPr>
          <p:cNvPr id="5120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2000">
              <a:latin typeface="Times New Roman" pitchFamily="18" charset="0"/>
            </a:endParaRPr>
          </a:p>
        </p:txBody>
      </p:sp>
      <p:sp>
        <p:nvSpPr>
          <p:cNvPr id="5120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2000">
              <a:latin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370138" y="1449388"/>
            <a:ext cx="7993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fr-FR" sz="1600" b="1">
              <a:solidFill>
                <a:srgbClr val="800000"/>
              </a:solidFill>
            </a:endParaRPr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5138" y="1292225"/>
            <a:ext cx="5984875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4"/>
          <p:cNvSpPr txBox="1">
            <a:spLocks noChangeArrowheads="1"/>
          </p:cNvSpPr>
          <p:nvPr/>
        </p:nvSpPr>
        <p:spPr bwMode="auto">
          <a:xfrm>
            <a:off x="6042025" y="3187700"/>
            <a:ext cx="183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  <a:cs typeface="Arial" pitchFamily="34" charset="0"/>
              </a:rPr>
              <a:t>Command Window</a:t>
            </a:r>
          </a:p>
        </p:txBody>
      </p:sp>
      <p:sp>
        <p:nvSpPr>
          <p:cNvPr id="51209" name="Text Box 5"/>
          <p:cNvSpPr txBox="1">
            <a:spLocks noChangeArrowheads="1"/>
          </p:cNvSpPr>
          <p:nvPr/>
        </p:nvSpPr>
        <p:spPr bwMode="auto">
          <a:xfrm>
            <a:off x="3063875" y="4903788"/>
            <a:ext cx="170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  <a:cs typeface="Arial" pitchFamily="34" charset="0"/>
              </a:rPr>
              <a:t>Command History</a:t>
            </a:r>
          </a:p>
        </p:txBody>
      </p:sp>
      <p:sp>
        <p:nvSpPr>
          <p:cNvPr id="51210" name="Text Box 6"/>
          <p:cNvSpPr txBox="1">
            <a:spLocks noChangeArrowheads="1"/>
          </p:cNvSpPr>
          <p:nvPr/>
        </p:nvSpPr>
        <p:spPr bwMode="auto">
          <a:xfrm>
            <a:off x="3282950" y="2786063"/>
            <a:ext cx="1260475" cy="36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  <a:cs typeface="Arial" pitchFamily="34" charset="0"/>
              </a:rPr>
              <a:t>Workspace</a:t>
            </a:r>
          </a:p>
        </p:txBody>
      </p:sp>
      <p:sp>
        <p:nvSpPr>
          <p:cNvPr id="51211" name="Rectangle 6"/>
          <p:cNvSpPr>
            <a:spLocks noChangeArrowheads="1"/>
          </p:cNvSpPr>
          <p:nvPr/>
        </p:nvSpPr>
        <p:spPr bwMode="auto">
          <a:xfrm>
            <a:off x="4919663" y="2005013"/>
            <a:ext cx="3960812" cy="3754437"/>
          </a:xfrm>
          <a:prstGeom prst="rect">
            <a:avLst/>
          </a:prstGeom>
          <a:solidFill>
            <a:srgbClr val="CDD1D1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ea typeface="Majalla UI"/>
            </a:endParaRPr>
          </a:p>
        </p:txBody>
      </p:sp>
      <p:sp>
        <p:nvSpPr>
          <p:cNvPr id="51212" name="Rectangle 13"/>
          <p:cNvSpPr>
            <a:spLocks noChangeArrowheads="1"/>
          </p:cNvSpPr>
          <p:nvPr/>
        </p:nvSpPr>
        <p:spPr bwMode="auto">
          <a:xfrm>
            <a:off x="3063875" y="1935163"/>
            <a:ext cx="1757363" cy="2074862"/>
          </a:xfrm>
          <a:prstGeom prst="rect">
            <a:avLst/>
          </a:prstGeom>
          <a:solidFill>
            <a:srgbClr val="333399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ea typeface="Majalla UI"/>
            </a:endParaRPr>
          </a:p>
        </p:txBody>
      </p:sp>
      <p:sp>
        <p:nvSpPr>
          <p:cNvPr id="51213" name="Rectangle 15"/>
          <p:cNvSpPr>
            <a:spLocks noChangeArrowheads="1"/>
          </p:cNvSpPr>
          <p:nvPr/>
        </p:nvSpPr>
        <p:spPr bwMode="auto">
          <a:xfrm>
            <a:off x="3005138" y="4332288"/>
            <a:ext cx="1757362" cy="1573212"/>
          </a:xfrm>
          <a:prstGeom prst="rect">
            <a:avLst/>
          </a:prstGeom>
          <a:solidFill>
            <a:srgbClr val="99CC0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ea typeface="Majalla UI"/>
            </a:endParaRPr>
          </a:p>
        </p:txBody>
      </p:sp>
      <p:sp>
        <p:nvSpPr>
          <p:cNvPr id="51214" name="Rectangle 5"/>
          <p:cNvSpPr txBox="1">
            <a:spLocks noChangeArrowheads="1"/>
          </p:cNvSpPr>
          <p:nvPr/>
        </p:nvSpPr>
        <p:spPr bwMode="auto">
          <a:xfrm>
            <a:off x="0" y="1482725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FF3300"/>
                </a:solidFill>
                <a:latin typeface="Constantia" pitchFamily="18" charset="0"/>
              </a:rPr>
              <a:t>Command Window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 dirty="0">
                <a:latin typeface="Constantia" pitchFamily="18" charset="0"/>
              </a:rPr>
              <a:t>type </a:t>
            </a:r>
            <a:r>
              <a:rPr lang="en-US" sz="1600" dirty="0" smtClean="0">
                <a:latin typeface="Constantia" pitchFamily="18" charset="0"/>
              </a:rPr>
              <a:t>commands at &gt;&gt;</a:t>
            </a:r>
            <a:endParaRPr lang="en-US" sz="1600" dirty="0">
              <a:latin typeface="Constantia" pitchFamily="18" charset="0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600" dirty="0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FF3300"/>
                </a:solidFill>
                <a:latin typeface="Constantia" pitchFamily="18" charset="0"/>
              </a:rPr>
              <a:t>Current Directory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 dirty="0">
                <a:latin typeface="Constantia" pitchFamily="18" charset="0"/>
              </a:rPr>
              <a:t>View folders and m-files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600" dirty="0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FF3300"/>
                </a:solidFill>
                <a:latin typeface="Constantia" pitchFamily="18" charset="0"/>
              </a:rPr>
              <a:t>Workspace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 dirty="0">
                <a:latin typeface="Constantia" pitchFamily="18" charset="0"/>
              </a:rPr>
              <a:t>View program variables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 dirty="0">
                <a:latin typeface="Constantia" pitchFamily="18" charset="0"/>
              </a:rPr>
              <a:t>Double click on a variable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sz="1600" dirty="0">
                <a:latin typeface="Constantia" pitchFamily="18" charset="0"/>
              </a:rPr>
              <a:t>     to see it in the Array Editor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600" dirty="0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1600" dirty="0">
                <a:solidFill>
                  <a:srgbClr val="FF3300"/>
                </a:solidFill>
                <a:latin typeface="Constantia" pitchFamily="18" charset="0"/>
              </a:rPr>
              <a:t>Command History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 dirty="0">
                <a:latin typeface="Constantia" pitchFamily="18" charset="0"/>
              </a:rPr>
              <a:t>view past commands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 dirty="0">
                <a:latin typeface="Constantia" pitchFamily="18" charset="0"/>
              </a:rPr>
              <a:t>save a whole session 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sz="1600" dirty="0">
                <a:latin typeface="Constantia" pitchFamily="18" charset="0"/>
              </a:rPr>
              <a:t>      using diary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GB" sz="1600" dirty="0">
              <a:latin typeface="Constantia" pitchFamily="18" charset="0"/>
            </a:endParaRPr>
          </a:p>
        </p:txBody>
      </p:sp>
      <p:sp>
        <p:nvSpPr>
          <p:cNvPr id="51215" name="Line 6"/>
          <p:cNvSpPr>
            <a:spLocks noChangeShapeType="1"/>
          </p:cNvSpPr>
          <p:nvPr/>
        </p:nvSpPr>
        <p:spPr bwMode="auto">
          <a:xfrm flipV="1">
            <a:off x="2051050" y="4648200"/>
            <a:ext cx="1231900" cy="246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7"/>
          <p:cNvSpPr>
            <a:spLocks noChangeShapeType="1"/>
          </p:cNvSpPr>
          <p:nvPr/>
        </p:nvSpPr>
        <p:spPr bwMode="auto">
          <a:xfrm>
            <a:off x="1428750" y="3468688"/>
            <a:ext cx="17716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8"/>
          <p:cNvSpPr>
            <a:spLocks noChangeShapeType="1"/>
          </p:cNvSpPr>
          <p:nvPr/>
        </p:nvSpPr>
        <p:spPr bwMode="auto">
          <a:xfrm>
            <a:off x="1981200" y="2546350"/>
            <a:ext cx="1752600" cy="156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Line 9"/>
          <p:cNvSpPr>
            <a:spLocks noChangeShapeType="1"/>
          </p:cNvSpPr>
          <p:nvPr/>
        </p:nvSpPr>
        <p:spPr bwMode="auto">
          <a:xfrm>
            <a:off x="2085975" y="1708150"/>
            <a:ext cx="3657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4133" y="4014471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Smooth;</a:t>
            </a:r>
          </a:p>
          <a:p>
            <a:r>
              <a:rPr lang="en-US" dirty="0" smtClean="0"/>
              <a:t>101 data points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4224" y="4100858"/>
            <a:ext cx="15929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Smooth??; </a:t>
            </a:r>
          </a:p>
          <a:p>
            <a:r>
              <a:rPr lang="en-US" dirty="0" smtClean="0"/>
              <a:t>9 data points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922" y="-31319"/>
            <a:ext cx="9071078" cy="6811187"/>
            <a:chOff x="72922" y="-31319"/>
            <a:chExt cx="9071078" cy="6811187"/>
          </a:xfrm>
        </p:grpSpPr>
        <p:sp>
          <p:nvSpPr>
            <p:cNvPr id="5" name="Rectangle 4"/>
            <p:cNvSpPr/>
            <p:nvPr/>
          </p:nvSpPr>
          <p:spPr>
            <a:xfrm>
              <a:off x="72922" y="1889216"/>
              <a:ext cx="487680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[0, pi/4, pi/2, 3*pi/4, pi, 5*pi/4, 3*pi/2, 7*pi/4, 2*pi];</a:t>
              </a:r>
              <a:endPara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s-E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s-E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s-E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sin(x);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plot(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x,y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" y="2824929"/>
              <a:ext cx="4393287" cy="3934519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845349"/>
              <a:ext cx="4343400" cy="3934519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334000" y="1911702"/>
              <a:ext cx="282786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linspace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2*pi, 101);</a:t>
              </a:r>
              <a:endPara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s-E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s-E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s-E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sin(x);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plot(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x,y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Explosion 2 8"/>
            <p:cNvSpPr/>
            <p:nvPr/>
          </p:nvSpPr>
          <p:spPr>
            <a:xfrm>
              <a:off x="2023533" y="-31319"/>
              <a:ext cx="5753100" cy="1814449"/>
            </a:xfrm>
            <a:prstGeom prst="irregularSeal2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Make a CHOICE</a:t>
              </a:r>
              <a:endParaRPr lang="en-US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Smiley Face 7"/>
          <p:cNvSpPr/>
          <p:nvPr/>
        </p:nvSpPr>
        <p:spPr>
          <a:xfrm>
            <a:off x="6824132" y="6629400"/>
            <a:ext cx="533400" cy="45720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966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990600"/>
            <a:ext cx="553998" cy="445795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2.3.2 Matrices: Array Operations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4628" y="66674"/>
            <a:ext cx="7134226" cy="6583158"/>
            <a:chOff x="1334628" y="66674"/>
            <a:chExt cx="7134226" cy="6583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382254" y="698688"/>
                  <a:ext cx="7086600" cy="261905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./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.^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^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^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^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254" y="698688"/>
                  <a:ext cx="7086600" cy="26190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 rot="5400000">
              <a:off x="6755192" y="655258"/>
              <a:ext cx="1107996" cy="181678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</a:ln>
          </p:spPr>
          <p:txBody>
            <a:bodyPr vert="vert270" wrap="square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Arrays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MUST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have same dimension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4628" y="66674"/>
              <a:ext cx="708660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Element by element array operation using (.)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344154" y="3572066"/>
                  <a:ext cx="7031709" cy="307776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24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;</a:t>
                  </a:r>
                  <a:r>
                    <a:rPr lang="en-US" sz="24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smtClean="0">
                      <a:cs typeface="Times New Roman" panose="02020603050405020304" pitchFamily="18" charset="0"/>
                    </a:rPr>
                    <a:t>	</a:t>
                  </a:r>
                  <a:endParaRPr lang="en-US" sz="2400" b="0" i="0" dirty="0" smtClean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pt-BR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??</a:t>
                  </a: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??</a:t>
                  </a:r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??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154" y="3572066"/>
                  <a:ext cx="7031709" cy="30777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373" b="-294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396" y="3722505"/>
              <a:ext cx="2867933" cy="2776887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7538873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152400"/>
            <a:ext cx="4114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cript MT Bold" panose="03040602040607080904" pitchFamily="66" charset="0"/>
                <a:cs typeface="Times New Roman" panose="02020603050405020304" pitchFamily="18" charset="0"/>
              </a:rPr>
              <a:t>Practice Exercise 2.4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9" y="990600"/>
            <a:ext cx="9016321" cy="5591187"/>
          </a:xfrm>
          <a:prstGeom prst="rect">
            <a:avLst/>
          </a:prstGeom>
          <a:ln w="34925" cmpd="dbl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169796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" y="678240"/>
            <a:ext cx="8305800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&gt;&gt;radians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pi/4, pi/2, 3*pi/4, pi, 5*pi/4, 3*pi/2, 7*pi/4, 2*pi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&gt;&gt;degrees = radians.*(180/pi);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 prevents output of results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&gt;&gt;table = [radians, degrees]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row vector of 18 elements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table_new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[radians’, degrees’]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two columns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5800" y="2362200"/>
            <a:ext cx="6953250" cy="4391025"/>
            <a:chOff x="762000" y="2133600"/>
            <a:chExt cx="6953250" cy="4391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133600"/>
              <a:ext cx="6953250" cy="4391025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1447800" y="3124200"/>
              <a:ext cx="6267450" cy="228600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8275" y="3810000"/>
              <a:ext cx="6267450" cy="228600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3962400" y="2514600"/>
              <a:ext cx="933450" cy="381000"/>
            </a:xfrm>
            <a:prstGeom prst="wedgeRectCallout">
              <a:avLst>
                <a:gd name="adj1" fmla="val -40221"/>
                <a:gd name="adj2" fmla="val 10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radians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5105400" y="4367212"/>
              <a:ext cx="1143000" cy="381000"/>
            </a:xfrm>
            <a:prstGeom prst="wedgeRectCallout">
              <a:avLst>
                <a:gd name="adj1" fmla="val -88180"/>
                <a:gd name="adj2" fmla="val -137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degrees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876800"/>
              <a:ext cx="609600" cy="1600200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4876800"/>
              <a:ext cx="781050" cy="1600200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3171825" y="4114800"/>
              <a:ext cx="933450" cy="381000"/>
            </a:xfrm>
            <a:prstGeom prst="wedgeRectCallout">
              <a:avLst>
                <a:gd name="adj1" fmla="val -231037"/>
                <a:gd name="adj2" fmla="val 14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radians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3205162" y="4652130"/>
              <a:ext cx="1062037" cy="381000"/>
            </a:xfrm>
            <a:prstGeom prst="wedgeRectCallout">
              <a:avLst>
                <a:gd name="adj1" fmla="val -117584"/>
                <a:gd name="adj2" fmla="val 227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degrees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0" y="48428"/>
            <a:ext cx="3048000" cy="584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indent="0" algn="ctr" eaLnBrk="1" hangingPunct="1">
              <a:buNone/>
            </a:pPr>
            <a:r>
              <a:rPr lang="en-US" sz="3200" b="1" dirty="0" smtClean="0">
                <a:solidFill>
                  <a:srgbClr val="A50021"/>
                </a:solidFill>
              </a:rPr>
              <a:t>Example-1</a:t>
            </a:r>
            <a:endParaRPr lang="en-US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99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7924800" cy="13234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Saving Work Sessions/Variables/Command Files</a:t>
            </a:r>
          </a:p>
        </p:txBody>
      </p:sp>
    </p:spTree>
    <p:extLst>
      <p:ext uri="{BB962C8B-B14F-4D97-AF65-F5344CB8AC3E}">
        <p14:creationId xmlns:p14="http://schemas.microsoft.com/office/powerpoint/2010/main" val="60381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0"/>
            <a:ext cx="38202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NewBaskervilleStd-Bold"/>
              </a:rPr>
              <a:t>2.3.3 Number Display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3" name="Picture 3" descr="tab02_02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 bwMode="auto">
          <a:xfrm>
            <a:off x="609600" y="685800"/>
            <a:ext cx="7848600" cy="28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b02_02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2" b="5738"/>
          <a:stretch/>
        </p:blipFill>
        <p:spPr bwMode="auto">
          <a:xfrm>
            <a:off x="571500" y="3577389"/>
            <a:ext cx="7924800" cy="31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835" y="381000"/>
            <a:ext cx="461665" cy="616466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vert270"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Display DOES NOT affect the accuracy of calculations</a:t>
            </a:r>
            <a:endParaRPr lang="ar-SA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34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548" y="304800"/>
            <a:ext cx="894545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ewBaskervilleStd-Bold"/>
              </a:rPr>
              <a:t>2.4.1 Diary</a:t>
            </a:r>
          </a:p>
          <a:p>
            <a:pPr algn="just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completely record and save work sessions, use 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diary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or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diary 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a recording session type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diary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again, or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diary off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named diary should appear in the current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folder that can be retrieved by a double click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Subsequent sessions are added to the end of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file.</a:t>
            </a:r>
          </a:p>
          <a:p>
            <a:pPr algn="just">
              <a:spcBef>
                <a:spcPts val="600"/>
              </a:spcBef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Filename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be specified using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diary </a:t>
            </a:r>
            <a:r>
              <a:rPr lang="en-US" sz="1900" b="1" dirty="0">
                <a:solidFill>
                  <a:srgbClr val="0000FF"/>
                </a:solidFill>
                <a:cs typeface="Arial" panose="020B0604020202020204" pitchFamily="34" charset="0"/>
              </a:rPr>
              <a:t>&lt;</a:t>
            </a:r>
            <a:r>
              <a:rPr lang="en-US" sz="1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filename</a:t>
            </a:r>
            <a:r>
              <a:rPr lang="en-US" sz="1900" b="1" dirty="0">
                <a:solidFill>
                  <a:srgbClr val="0000FF"/>
                </a:solidFill>
                <a:cs typeface="Arial" panose="020B0604020202020204" pitchFamily="34" charset="0"/>
              </a:rPr>
              <a:t>&gt;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diary</a:t>
            </a:r>
            <a:r>
              <a:rPr lang="en-US" sz="1900" b="1" dirty="0">
                <a:solidFill>
                  <a:srgbClr val="0000FF"/>
                </a:solidFill>
                <a:cs typeface="Arial" panose="020B0604020202020204" pitchFamily="34" charset="0"/>
              </a:rPr>
              <a:t>('filename</a:t>
            </a:r>
            <a:r>
              <a:rPr lang="en-US" sz="1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')</a:t>
            </a:r>
            <a:r>
              <a:rPr lang="en-US" sz="1900" b="1" dirty="0" smtClean="0">
                <a:cs typeface="Arial" panose="020B0604020202020204" pitchFamily="34" charset="0"/>
              </a:rPr>
              <a:t>,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diary </a:t>
            </a:r>
            <a:r>
              <a:rPr lang="en-US" sz="19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my_diary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900" b="1" dirty="0" smtClean="0">
                <a:cs typeface="Arial" panose="020B0604020202020204" pitchFamily="34" charset="0"/>
              </a:rPr>
              <a:t>or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diary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(‘</a:t>
            </a:r>
            <a:r>
              <a:rPr lang="en-US" sz="19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my_diary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'). </a:t>
            </a:r>
            <a:endParaRPr lang="ar-S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073" y="2895600"/>
            <a:ext cx="894545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BaskervilleStd-Bold"/>
              </a:rPr>
              <a:t>2.4.2 Saving Variables</a:t>
            </a:r>
            <a:endParaRPr lang="en-US" sz="2400" b="1" dirty="0">
              <a:latin typeface="NewBaskervilleStd-Bold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save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the workspace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1900" b="1" dirty="0" err="1" smtClean="0">
                <a:solidFill>
                  <a:srgbClr val="C00000"/>
                </a:solidFill>
              </a:rPr>
              <a:t>matlab.mat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Use 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save &lt;filename&gt;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assign a name.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Alternatively, choose 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File 		Save </a:t>
            </a:r>
            <a:r>
              <a:rPr lang="en-US" sz="1900" b="1" dirty="0">
                <a:solidFill>
                  <a:srgbClr val="C00000"/>
                </a:solidFill>
                <a:cs typeface="Arial" panose="020B0604020202020204" pitchFamily="34" charset="0"/>
              </a:rPr>
              <a:t>Workspace 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As</a:t>
            </a:r>
            <a:r>
              <a:rPr lang="en-US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menu bar and the assign the file name. Type </a:t>
            </a:r>
            <a:r>
              <a:rPr lang="en-US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load</a:t>
            </a:r>
            <a:r>
              <a:rPr lang="en-US" sz="1900" b="1" dirty="0" smtClean="0">
                <a:cs typeface="Arial" panose="020B0604020202020204" pitchFamily="34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&lt;filename&gt;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restore the workspace.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selected variables (e.g. matrices) can be stored in a specified file (</a:t>
            </a:r>
            <a:r>
              <a:rPr lang="en-US" sz="1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default extension .mat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later use with </a:t>
            </a:r>
            <a:r>
              <a:rPr lang="en-US" sz="1900" b="1" dirty="0" smtClean="0">
                <a:solidFill>
                  <a:srgbClr val="C00000"/>
                </a:solidFill>
              </a:rPr>
              <a:t>save </a:t>
            </a:r>
            <a:r>
              <a:rPr lang="en-US" sz="1900" b="1" dirty="0">
                <a:solidFill>
                  <a:srgbClr val="0000FF"/>
                </a:solidFill>
              </a:rPr>
              <a:t>&lt;</a:t>
            </a:r>
            <a:r>
              <a:rPr lang="en-US" sz="1900" b="1" dirty="0" smtClean="0">
                <a:solidFill>
                  <a:srgbClr val="0000FF"/>
                </a:solidFill>
              </a:rPr>
              <a:t>filename</a:t>
            </a:r>
            <a:r>
              <a:rPr lang="en-US" sz="1900" b="1" dirty="0">
                <a:solidFill>
                  <a:srgbClr val="0000FF"/>
                </a:solidFill>
              </a:rPr>
              <a:t>&gt; </a:t>
            </a:r>
            <a:r>
              <a:rPr lang="en-US" sz="1900" b="1" dirty="0" smtClean="0">
                <a:solidFill>
                  <a:srgbClr val="0000FF"/>
                </a:solidFill>
              </a:rPr>
              <a:t> &lt;</a:t>
            </a:r>
            <a:r>
              <a:rPr lang="en-US" sz="1900" b="1" dirty="0" err="1" smtClean="0">
                <a:solidFill>
                  <a:srgbClr val="0000FF"/>
                </a:solidFill>
              </a:rPr>
              <a:t>list_of_variables</a:t>
            </a:r>
            <a:r>
              <a:rPr lang="en-US" sz="1900" b="1" dirty="0" smtClean="0">
                <a:solidFill>
                  <a:srgbClr val="0000FF"/>
                </a:solidFill>
              </a:rPr>
              <a:t>&gt;</a:t>
            </a:r>
            <a:r>
              <a:rPr lang="en-US" sz="1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ASCII format, use </a:t>
            </a:r>
            <a:r>
              <a:rPr lang="en-US" sz="1900" b="1" dirty="0">
                <a:solidFill>
                  <a:srgbClr val="C00000"/>
                </a:solidFill>
              </a:rPr>
              <a:t>save </a:t>
            </a:r>
            <a:r>
              <a:rPr lang="en-US" sz="1900" b="1" dirty="0" smtClean="0">
                <a:solidFill>
                  <a:srgbClr val="0000FF"/>
                </a:solidFill>
              </a:rPr>
              <a:t>&lt;filename&gt; &lt;</a:t>
            </a:r>
            <a:r>
              <a:rPr lang="en-US" sz="1900" b="1" dirty="0" err="1" smtClean="0">
                <a:solidFill>
                  <a:srgbClr val="0000FF"/>
                </a:solidFill>
              </a:rPr>
              <a:t>list_of_variables</a:t>
            </a:r>
            <a:r>
              <a:rPr lang="en-US" sz="1900" b="1" dirty="0" smtClean="0">
                <a:solidFill>
                  <a:srgbClr val="0000FF"/>
                </a:solidFill>
              </a:rPr>
              <a:t>&gt; </a:t>
            </a:r>
            <a:r>
              <a:rPr lang="en-US" sz="1900" b="1" dirty="0" smtClean="0">
                <a:solidFill>
                  <a:srgbClr val="C00000"/>
                </a:solidFill>
              </a:rPr>
              <a:t>-</a:t>
            </a:r>
            <a:r>
              <a:rPr lang="en-US" sz="1900" b="1" dirty="0" err="1" smtClean="0">
                <a:solidFill>
                  <a:srgbClr val="C00000"/>
                </a:solidFill>
              </a:rPr>
              <a:t>ascii</a:t>
            </a:r>
            <a:r>
              <a:rPr lang="en-US" sz="1900" b="1" dirty="0" smtClean="0">
                <a:solidFill>
                  <a:srgbClr val="C00000"/>
                </a:solidFill>
              </a:rPr>
              <a:t>.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extension .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.txt in the file name, e.g.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4267200"/>
            <a:ext cx="8382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065286"/>
            <a:ext cx="3042000" cy="585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7650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ewBaskervilleStd-Bold"/>
              </a:rPr>
              <a:t>2.4.3 Script M-Files</a:t>
            </a:r>
            <a:endParaRPr lang="en-US" sz="2000" b="1" dirty="0">
              <a:latin typeface="NewBaskervilleStd-Bold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commands can be created and saved in files, called M-files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M-file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ASCII text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modified whenever needed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Tremendous flexibility for problem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M-files are stored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current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folder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name must be a valid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name (starting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only letters, numbers,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underscore. No spaces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allowed)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M-files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called scripts and functions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7000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9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76200"/>
                <a:ext cx="8859302" cy="5939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/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performance characteristic that can be determined in a wind tunnel is drag. The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friction related to drag on the Mars Climate Observer (caused by the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atmosphere of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Mars) resulted in the spacecraft’s burning up during course corrections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Drag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extremely important in the design of terrestrial aircraft as well (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 Figure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2.10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Drag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force generated as an object, such as an airplane, moves through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fluid.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course, in the case of a wind tunnel, air moves past a stationary model,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are the same. Drag is a complicated force that depends on many factors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One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 is skin friction, which is a function of the surface properties of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aircraft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properties of the moving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fluid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(air in this case), and the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 patterns caused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shape of the aircraft (or, in the case of the Mars Climate Observer,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 of the spacecraft). Drag can be calculated with the drag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equation:</a:t>
                </a:r>
              </a:p>
              <a:p>
                <a:pPr algn="ctr"/>
                <a:r>
                  <a:rPr lang="en-US" sz="1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drag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600" dirty="0"/>
                  <a:t>  </a:t>
                </a:r>
                <a:r>
                  <a:rPr lang="en-US" sz="1600" dirty="0" smtClean="0"/>
                  <a:t>=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 coefficient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determined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experimentally,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 density,</a:t>
                </a:r>
              </a:p>
              <a:p>
                <a:r>
                  <a:rPr lang="en-US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velocity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aircraft,</a:t>
                </a:r>
              </a:p>
              <a:p>
                <a:r>
                  <a:rPr lang="en-US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reference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 (the surface area over which the air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Although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drag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a constant, it can be taken to be constant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low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speeds (less than 200 mph).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were measured in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wind tunnel and reported here at </a:t>
                </a:r>
                <a:r>
                  <a:rPr lang="en-US" sz="1600" b="1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mph.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drag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Finally, use this experimentally determined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 coefficient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predict how much drag will be exerted on the aircraft at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velocities from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mph to 200 mph.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8859302" cy="5939575"/>
              </a:xfrm>
              <a:prstGeom prst="rect">
                <a:avLst/>
              </a:prstGeom>
              <a:blipFill rotWithShape="0">
                <a:blip r:embed="rId2"/>
                <a:stretch>
                  <a:fillRect l="-344" r="-344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7600" y="76200"/>
            <a:ext cx="2590800" cy="52322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vert="horz" wrap="square" rtlCol="1">
            <a:spAutoFit/>
          </a:bodyPr>
          <a:lstStyle/>
          <a:p>
            <a:pPr marL="0" indent="0" algn="ctr" eaLnBrk="1" hangingPunct="1">
              <a:buNone/>
            </a:pPr>
            <a:r>
              <a:rPr lang="en-US" sz="2800" b="1" dirty="0" smtClean="0">
                <a:solidFill>
                  <a:srgbClr val="A50021"/>
                </a:solidFill>
              </a:rPr>
              <a:t>Example-2.3</a:t>
            </a:r>
            <a:endParaRPr lang="en-US" sz="2800" b="1" dirty="0">
              <a:solidFill>
                <a:srgbClr val="A5002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ChangeAspect="1"/>
              </p:cNvSpPr>
              <p:nvPr/>
            </p:nvSpPr>
            <p:spPr>
              <a:xfrm>
                <a:off x="6411377" y="3657600"/>
                <a:ext cx="259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𝑑𝑟𝑎𝑔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000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𝑚𝑝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??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77" y="3657600"/>
                <a:ext cx="25908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706" t="-12690" r="-471"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906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02fig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47750"/>
            <a:ext cx="78962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ar-SA" sz="1600" dirty="0" smtClean="0"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Drag is a mechanical force generated by a solid object moving through a fluid.</a:t>
            </a:r>
          </a:p>
        </p:txBody>
      </p:sp>
    </p:spTree>
    <p:extLst>
      <p:ext uri="{BB962C8B-B14F-4D97-AF65-F5344CB8AC3E}">
        <p14:creationId xmlns:p14="http://schemas.microsoft.com/office/powerpoint/2010/main" val="257337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7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09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clear,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 A Script M-file to find Drag</a:t>
            </a:r>
          </a:p>
          <a:p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 First define the variables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drag = 20000;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%Define drag in </a:t>
            </a:r>
            <a:r>
              <a:rPr lang="en-US" sz="20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Newtons</a:t>
            </a:r>
            <a:endParaRPr lang="en-US" sz="20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density= 0.000001;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%Define air density in kg/</a:t>
            </a:r>
            <a:r>
              <a:rPr lang="en-US" sz="2000" dirty="0" err="1">
                <a:solidFill>
                  <a:srgbClr val="228B22"/>
                </a:solidFill>
                <a:latin typeface="Courier New" panose="02070309020205020404" pitchFamily="49" charset="0"/>
              </a:rPr>
              <a:t>m^3</a:t>
            </a:r>
            <a:endParaRPr lang="en-US" sz="20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velocity = 100*0.4470;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%Define velocity in m/s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area = 1;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%Define area in </a:t>
            </a:r>
            <a:r>
              <a:rPr lang="en-US" sz="2000" dirty="0" err="1">
                <a:solidFill>
                  <a:srgbClr val="228B22"/>
                </a:solidFill>
                <a:latin typeface="Courier New" panose="02070309020205020404" pitchFamily="49" charset="0"/>
              </a:rPr>
              <a:t>m^2</a:t>
            </a:r>
            <a:endParaRPr lang="en-US" sz="20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 Calculate coefficient of drag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cd = drag *2/(density*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velocity^2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*area);</a:t>
            </a:r>
          </a:p>
          <a:p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 Find the drag for a variety of velocities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velocity = 0:20:200;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%Redefine velocity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velocity = velocity*.4470;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%Change velocity to m/s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drag = cd*density*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velocity.^2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*area/2;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%Calculate drag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table = [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velocity',drag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'] </a:t>
            </a:r>
            <a:r>
              <a:rPr lang="en-US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%Create a table of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76962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Example </a:t>
            </a:r>
            <a:r>
              <a:rPr lang="en-US" sz="2400" b="1" dirty="0">
                <a:latin typeface="Calibri" panose="020F0502020204030204" pitchFamily="34" charset="0"/>
              </a:rPr>
              <a:t>of </a:t>
            </a:r>
            <a:r>
              <a:rPr lang="en-US" sz="2400" b="1" dirty="0" err="1" smtClean="0">
                <a:latin typeface="Calibri" panose="020F0502020204030204" pitchFamily="34" charset="0"/>
              </a:rPr>
              <a:t>MATLAB</a:t>
            </a:r>
            <a:r>
              <a:rPr lang="en-US" sz="2400" b="1" dirty="0" smtClean="0">
                <a:latin typeface="Calibri" panose="020F0502020204030204" pitchFamily="34" charset="0"/>
              </a:rPr>
              <a:t> code in </a:t>
            </a:r>
            <a:r>
              <a:rPr lang="en-US" sz="2400" b="1" smtClean="0">
                <a:latin typeface="Calibri" panose="020F0502020204030204" pitchFamily="34" charset="0"/>
              </a:rPr>
              <a:t>an M-file </a:t>
            </a:r>
            <a:r>
              <a:rPr lang="en-US" sz="2400" b="1" dirty="0" smtClean="0">
                <a:latin typeface="Calibri" panose="020F0502020204030204" pitchFamily="34" charset="0"/>
              </a:rPr>
              <a:t>to </a:t>
            </a:r>
            <a:r>
              <a:rPr lang="en-US" sz="2400" b="1" dirty="0">
                <a:latin typeface="Calibri" panose="020F0502020204030204" pitchFamily="34" charset="0"/>
              </a:rPr>
              <a:t>solve Example </a:t>
            </a:r>
            <a:r>
              <a:rPr lang="en-US" sz="2400" b="1" dirty="0" smtClean="0">
                <a:latin typeface="Calibri" panose="020F0502020204030204" pitchFamily="34" charset="0"/>
              </a:rPr>
              <a:t>2.3</a:t>
            </a:r>
            <a:endParaRPr lang="ar-SA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8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9144000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2.2.1 Command Window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type a command, the cursor must be placed next to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 prompt ( &gt;&gt;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Pressing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key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executes the command.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commands can be typed in the same line. This is done by typing a comma between the commands. When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is pressed, the commands are executed in order from left to right.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typed command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recalled to the command prompt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arrow key (↑).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command is displayed at the command prompt, it can be modified if needed and then executed.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down-arrow key (↓)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move down the list of previously typed commands.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command is too long to fit in one line, it can be continued to the next line by typing three periods … (called an ellipsis) and pressing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key. The continuation of the command is then typed in the new line. The command can continue line after line up to a total of 4,096 characters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2.2.2 Command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History:</a:t>
            </a:r>
          </a:p>
          <a:p>
            <a:pPr marL="214313" indent="-21431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command history window records the commands issued in the command window.</a:t>
            </a:r>
          </a:p>
          <a:p>
            <a:pPr marL="214313" indent="-21431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command only clears the command window not the history</a:t>
            </a:r>
          </a:p>
          <a:p>
            <a:pPr marL="214313" indent="-21431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command from the command history window can be transferred to the command window by double-clicking (which also executes the command) or by clicking and dragging the line of code into the command window</a:t>
            </a:r>
          </a:p>
        </p:txBody>
      </p:sp>
    </p:spTree>
    <p:extLst>
      <p:ext uri="{BB962C8B-B14F-4D97-AF65-F5344CB8AC3E}">
        <p14:creationId xmlns:p14="http://schemas.microsoft.com/office/powerpoint/2010/main" val="21291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042" y="182776"/>
            <a:ext cx="3101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2.2.3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Workspace Window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2" y="738186"/>
            <a:ext cx="3381375" cy="4505325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0525"/>
            <a:ext cx="4133850" cy="17907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981200"/>
            <a:ext cx="5187000" cy="17088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50" y="3861450"/>
            <a:ext cx="4305300" cy="283845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3559417" y="914400"/>
            <a:ext cx="86018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6760"/>
            <a:ext cx="35843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2.2.4 Current Folder Window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12258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folder window lists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files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directory.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 information, it uses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folder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otherwise.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5200" cy="538977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5800" y="2057400"/>
            <a:ext cx="685800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43200" y="1600200"/>
            <a:ext cx="22098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220682"/>
            <a:ext cx="842210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042" y="5410200"/>
            <a:ext cx="8508758" cy="954107"/>
          </a:xfrm>
          <a:prstGeom prst="rect">
            <a:avLst/>
          </a:prstGeom>
          <a:gradFill>
            <a:gsLst>
              <a:gs pos="0">
                <a:srgbClr val="FFFF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2.2.5 Document Window: </a:t>
            </a:r>
            <a:r>
              <a:rPr lang="en-US" sz="1600" dirty="0">
                <a:latin typeface="NewBaskervilleStd-Roman"/>
              </a:rPr>
              <a:t>Double-clicking on any variable listed in the workspace window launches a document window, containing the </a:t>
            </a:r>
            <a:r>
              <a:rPr lang="en-US" sz="1600" b="1" dirty="0">
                <a:latin typeface="NewBaskervilleStd-Bold"/>
              </a:rPr>
              <a:t>variable editor</a:t>
            </a:r>
            <a:r>
              <a:rPr lang="en-US" sz="1600" dirty="0">
                <a:latin typeface="NewBaskervilleStd-Roman"/>
              </a:rPr>
              <a:t>. Values stored in the</a:t>
            </a:r>
          </a:p>
          <a:p>
            <a:pPr algn="just"/>
            <a:r>
              <a:rPr lang="en-US" sz="1600" dirty="0">
                <a:latin typeface="NewBaskervilleStd-Roman"/>
              </a:rPr>
              <a:t>variable are displayed in a spreadsheet format, which can be edited or changed</a:t>
            </a:r>
            <a:r>
              <a:rPr lang="en-US" sz="1600" dirty="0" smtClean="0">
                <a:latin typeface="NewBaskervilleStd-Roman"/>
              </a:rPr>
              <a:t>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0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6812" y="457200"/>
            <a:ext cx="5791200" cy="158504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2.2.6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 pi/4, pi/2, 3*pi/4, pi, 5*pi/4, 3*pi/2, 7*pi/4, 2*pi];</a:t>
            </a:r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sin(x);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5381625" cy="48196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679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" y="381000"/>
            <a:ext cx="8610600" cy="1692771"/>
          </a:xfrm>
          <a:prstGeom prst="rect">
            <a:avLst/>
          </a:prstGeom>
          <a:gradFill>
            <a:gsLst>
              <a:gs pos="0">
                <a:srgbClr val="FFFF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2.2.7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Window</a:t>
            </a:r>
          </a:p>
          <a:p>
            <a:r>
              <a:rPr lang="en-US" sz="1600" dirty="0"/>
              <a:t>To open the edit window, choose </a:t>
            </a:r>
            <a:r>
              <a:rPr lang="en-US" sz="1600" b="1" dirty="0"/>
              <a:t>File </a:t>
            </a:r>
            <a:r>
              <a:rPr lang="en-US" sz="1600" dirty="0"/>
              <a:t>from the menu bar, then </a:t>
            </a:r>
            <a:r>
              <a:rPr lang="en-US" sz="1600" b="1" dirty="0" smtClean="0"/>
              <a:t>New</a:t>
            </a:r>
            <a:r>
              <a:rPr lang="en-US" sz="1600" dirty="0" smtClean="0"/>
              <a:t>, </a:t>
            </a:r>
            <a:r>
              <a:rPr lang="en-US" sz="1600" dirty="0"/>
              <a:t>and, </a:t>
            </a:r>
            <a:r>
              <a:rPr lang="en-US" sz="1600" dirty="0" smtClean="0"/>
              <a:t>finally </a:t>
            </a:r>
            <a:r>
              <a:rPr lang="en-US" sz="1600" b="1" dirty="0" smtClean="0"/>
              <a:t>Script </a:t>
            </a:r>
          </a:p>
          <a:p>
            <a:r>
              <a:rPr lang="en-US" sz="1600" b="1" dirty="0" smtClean="0"/>
              <a:t>File  	New  	 Script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This </a:t>
            </a:r>
            <a:r>
              <a:rPr lang="en-US" sz="1600" dirty="0"/>
              <a:t>window allows </a:t>
            </a:r>
            <a:r>
              <a:rPr lang="en-US" sz="1600" dirty="0" smtClean="0"/>
              <a:t>to </a:t>
            </a:r>
            <a:r>
              <a:rPr lang="en-US" sz="1600" dirty="0"/>
              <a:t>type and save a series </a:t>
            </a:r>
            <a:r>
              <a:rPr lang="en-US" sz="1600" dirty="0" smtClean="0"/>
              <a:t>of commands </a:t>
            </a:r>
            <a:r>
              <a:rPr lang="en-US" sz="1600" dirty="0"/>
              <a:t>without executing them. </a:t>
            </a:r>
            <a:r>
              <a:rPr lang="en-US" sz="1600" dirty="0" smtClean="0"/>
              <a:t>One may </a:t>
            </a:r>
            <a:r>
              <a:rPr lang="en-US" sz="1600" dirty="0"/>
              <a:t>also open the edit window by </a:t>
            </a:r>
            <a:r>
              <a:rPr lang="en-US" sz="1600" dirty="0" smtClean="0"/>
              <a:t>typing </a:t>
            </a:r>
            <a:r>
              <a:rPr lang="en-US" sz="1600" b="1" dirty="0" smtClean="0"/>
              <a:t>edit </a:t>
            </a:r>
            <a:r>
              <a:rPr lang="en-US" sz="1600" dirty="0"/>
              <a:t>at the command prompt or by selecting the </a:t>
            </a:r>
            <a:r>
              <a:rPr lang="en-US" sz="1600" b="1" dirty="0"/>
              <a:t>New Script </a:t>
            </a:r>
            <a:r>
              <a:rPr lang="en-US" sz="1600" dirty="0"/>
              <a:t>button on the </a:t>
            </a:r>
            <a:r>
              <a:rPr lang="en-US" sz="1600" dirty="0" smtClean="0"/>
              <a:t>toolbar.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1905000"/>
            <a:ext cx="4572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1905000"/>
            <a:ext cx="4572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700" y="2416492"/>
            <a:ext cx="8610600" cy="1200329"/>
          </a:xfrm>
          <a:prstGeom prst="rect">
            <a:avLst/>
          </a:prstGeom>
          <a:gradFill>
            <a:gsLst>
              <a:gs pos="0">
                <a:srgbClr val="FFFF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2.2.8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Button</a:t>
            </a:r>
          </a:p>
          <a:p>
            <a:r>
              <a:rPr lang="en-US" sz="1600" dirty="0"/>
              <a:t>The start button is located in the lower left-hand corner of the MATLAB ® window.</a:t>
            </a:r>
          </a:p>
          <a:p>
            <a:r>
              <a:rPr lang="en-US" sz="1600" dirty="0"/>
              <a:t>It offers alternative access to the various MATLAB ® windows, as well as to the help</a:t>
            </a:r>
          </a:p>
          <a:p>
            <a:r>
              <a:rPr lang="en-US" sz="1600" dirty="0"/>
              <a:t>function, Internet products, demos and MATLAB ® toolboxes.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232702"/>
            <a:ext cx="6286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08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7637</TotalTime>
  <Words>1476</Words>
  <Application>Microsoft Office PowerPoint</Application>
  <PresentationFormat>On-screen Show (4:3)</PresentationFormat>
  <Paragraphs>226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MS PGothic</vt:lpstr>
      <vt:lpstr>MS PGothic</vt:lpstr>
      <vt:lpstr>SimSun</vt:lpstr>
      <vt:lpstr>Arial</vt:lpstr>
      <vt:lpstr>Book Antiqua</vt:lpstr>
      <vt:lpstr>Calibri</vt:lpstr>
      <vt:lpstr>Cambria Math</vt:lpstr>
      <vt:lpstr>Constantia</vt:lpstr>
      <vt:lpstr>Courier New</vt:lpstr>
      <vt:lpstr>Majalla UI</vt:lpstr>
      <vt:lpstr>NewBaskervilleStd-Bold</vt:lpstr>
      <vt:lpstr>NewBaskervilleStd-Roman</vt:lpstr>
      <vt:lpstr>Script MT Bold</vt:lpstr>
      <vt:lpstr>Tahoma</vt:lpstr>
      <vt:lpstr>Times New Roman</vt:lpstr>
      <vt:lpstr>Verdana</vt:lpstr>
      <vt:lpstr>Wingdings</vt:lpstr>
      <vt:lpstr>Wingdings 2</vt:lpstr>
      <vt:lpstr>Flow</vt:lpstr>
      <vt:lpstr>PowerPoint Presentation</vt:lpstr>
      <vt:lpstr>A snap shot of the MATLAB  working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Priority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GE209</dc:subject>
  <dc:creator>Dr.Abdelbasset</dc:creator>
  <cp:lastModifiedBy>Mohammad Asif</cp:lastModifiedBy>
  <cp:revision>485</cp:revision>
  <cp:lastPrinted>2009-09-24T15:51:59Z</cp:lastPrinted>
  <dcterms:created xsi:type="dcterms:W3CDTF">2009-11-06T15:44:47Z</dcterms:created>
  <dcterms:modified xsi:type="dcterms:W3CDTF">2018-01-31T07:42:24Z</dcterms:modified>
</cp:coreProperties>
</file>