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84" r:id="rId1"/>
    <p:sldMasterId id="2147483708" r:id="rId2"/>
    <p:sldMasterId id="2147483720" r:id="rId3"/>
    <p:sldMasterId id="2147483732" r:id="rId4"/>
  </p:sldMasterIdLst>
  <p:notesMasterIdLst>
    <p:notesMasterId r:id="rId58"/>
  </p:notesMasterIdLst>
  <p:sldIdLst>
    <p:sldId id="257" r:id="rId5"/>
    <p:sldId id="258" r:id="rId6"/>
    <p:sldId id="355" r:id="rId7"/>
    <p:sldId id="464" r:id="rId8"/>
    <p:sldId id="465" r:id="rId9"/>
    <p:sldId id="466" r:id="rId10"/>
    <p:sldId id="467" r:id="rId11"/>
    <p:sldId id="468" r:id="rId12"/>
    <p:sldId id="469" r:id="rId13"/>
    <p:sldId id="470" r:id="rId14"/>
    <p:sldId id="471" r:id="rId15"/>
    <p:sldId id="472" r:id="rId16"/>
    <p:sldId id="473" r:id="rId17"/>
    <p:sldId id="474" r:id="rId18"/>
    <p:sldId id="475" r:id="rId19"/>
    <p:sldId id="476" r:id="rId20"/>
    <p:sldId id="477" r:id="rId21"/>
    <p:sldId id="478" r:id="rId22"/>
    <p:sldId id="488" r:id="rId23"/>
    <p:sldId id="480" r:id="rId24"/>
    <p:sldId id="481" r:id="rId25"/>
    <p:sldId id="482" r:id="rId26"/>
    <p:sldId id="483" r:id="rId27"/>
    <p:sldId id="484" r:id="rId28"/>
    <p:sldId id="485" r:id="rId29"/>
    <p:sldId id="486" r:id="rId30"/>
    <p:sldId id="487" r:id="rId31"/>
    <p:sldId id="479" r:id="rId32"/>
    <p:sldId id="412" r:id="rId33"/>
    <p:sldId id="402" r:id="rId34"/>
    <p:sldId id="403" r:id="rId35"/>
    <p:sldId id="404" r:id="rId36"/>
    <p:sldId id="405" r:id="rId37"/>
    <p:sldId id="406" r:id="rId38"/>
    <p:sldId id="407" r:id="rId39"/>
    <p:sldId id="418" r:id="rId40"/>
    <p:sldId id="430" r:id="rId41"/>
    <p:sldId id="416" r:id="rId42"/>
    <p:sldId id="421" r:id="rId43"/>
    <p:sldId id="422" r:id="rId44"/>
    <p:sldId id="423" r:id="rId45"/>
    <p:sldId id="424" r:id="rId46"/>
    <p:sldId id="428" r:id="rId47"/>
    <p:sldId id="425" r:id="rId48"/>
    <p:sldId id="431" r:id="rId49"/>
    <p:sldId id="426" r:id="rId50"/>
    <p:sldId id="429" r:id="rId51"/>
    <p:sldId id="433" r:id="rId52"/>
    <p:sldId id="434" r:id="rId53"/>
    <p:sldId id="459" r:id="rId54"/>
    <p:sldId id="462" r:id="rId55"/>
    <p:sldId id="437" r:id="rId56"/>
    <p:sldId id="463" r:id="rId5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8989"/>
    <a:srgbClr val="FF99FF"/>
    <a:srgbClr val="669900"/>
    <a:srgbClr val="A50021"/>
    <a:srgbClr val="FFFF99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56" autoAdjust="0"/>
    <p:restoredTop sz="90929"/>
  </p:normalViewPr>
  <p:slideViewPr>
    <p:cSldViewPr>
      <p:cViewPr varScale="1">
        <p:scale>
          <a:sx n="116" d="100"/>
          <a:sy n="116" d="100"/>
        </p:scale>
        <p:origin x="145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77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1" Type="http://schemas.openxmlformats.org/officeDocument/2006/relationships/theme" Target="theme/theme1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presProps" Target="presProps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Times New Roman" pitchFamily="18" charset="0"/>
              </a:defRPr>
            </a:lvl1pPr>
          </a:lstStyle>
          <a:p>
            <a:pPr>
              <a:defRPr/>
            </a:pPr>
            <a:fld id="{75CF9A8C-5312-48F5-A231-14D4AB6CA5E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5902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471449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488794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96862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34290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381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84324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7A5456C-BA9A-41B7-A689-8B770E5720F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E40F08-FA17-438C-93EE-066B47939CF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66700"/>
            <a:ext cx="2095500" cy="5524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66700"/>
            <a:ext cx="6134100" cy="5524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45DD6-ED44-47E7-8441-5E155B87606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34290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381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181252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5456C-BA9A-41B7-A689-8B770E5720F8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ADDDCA-F91F-4A11-94AF-501E086D21DC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C4431D-0B96-4691-BBCE-E58A4B3784B3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5050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225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557117-69A6-4351-8E51-2646C2B5127E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E7A60-6473-4838-B2E9-33B25284D180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B9AA3-CB13-4F7B-8280-5FF21E473208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00EC5-0AB0-4D42-9C04-B6F62F4FA36C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739F7-99ED-4642-8874-F98D9B7D3670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ADDDCA-F91F-4A11-94AF-501E086D21D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1FF93E-7910-477E-AC17-77F4CE942AA8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E40F08-FA17-438C-93EE-066B47939CF1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66700"/>
            <a:ext cx="2095500" cy="5524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66700"/>
            <a:ext cx="6134100" cy="5524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45DD6-ED44-47E7-8441-5E155B876062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34290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381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183300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E18FB9-55AD-4C46-8DFC-9248BF95930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E7AA3-3685-427F-80F7-FA4C74B955E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35CABC-9D99-4EA8-8AF8-BD931D73D5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5050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225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7F965-C627-4B1A-B5F6-EB46DBD98E2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654554-9128-4A9B-8562-7FCDDFC0E02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B891A-D90F-494E-9D74-AEB55E1698A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83E325-872E-47F3-8C27-606C7426FD4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C4431D-0B96-4691-BBCE-E58A4B3784B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FBAC57-E388-4CA7-B24E-3F0D0A197D5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259912-45AA-4CB4-B694-4294E8741F4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16BA7-4758-4F46-997F-928D811F216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66700"/>
            <a:ext cx="2095500" cy="5524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66700"/>
            <a:ext cx="6134100" cy="5524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335F7A-B2A9-4274-8178-EC580992CE1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34290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66"/>
              </a:solidFill>
            </a:endParaRP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381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183300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911C6E-9FF5-43A6-8C88-47E56B82664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10F2D-6136-43F5-8048-B4BDEA4B1D9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DF02E-D1B3-480B-8D3B-DB5F7D32F6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5050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225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259BA1-33F0-49D2-8A10-79F84A03E0A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E50400-7482-4126-A619-F8490CB859A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06459-6F28-4A64-A647-DA2ECF48BC0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5050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225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557117-69A6-4351-8E51-2646C2B5127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F91CC9-6BFD-444D-9A9F-E2604BF75DE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901FA-3FF5-4795-81A0-888EA700E2B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498F8C-33BA-49F7-9381-604ED009DBB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A34C2-D730-43F6-98A3-932A4B28B9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66700"/>
            <a:ext cx="2095500" cy="5524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66700"/>
            <a:ext cx="6134100" cy="5524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5540D-4737-48AD-AAC1-7C67FAAF2D2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E7A60-6473-4838-B2E9-33B25284D18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B9AA3-CB13-4F7B-8280-5FF21E47320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00EC5-0AB0-4D42-9C04-B6F62F4FA36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739F7-99ED-4642-8874-F98D9B7D367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1FF93E-7910-477E-AC17-77F4CE942AA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Line 2"/>
          <p:cNvSpPr>
            <a:spLocks noChangeShapeType="1"/>
          </p:cNvSpPr>
          <p:nvPr/>
        </p:nvSpPr>
        <p:spPr bwMode="auto">
          <a:xfrm>
            <a:off x="0" y="13716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66700"/>
            <a:ext cx="77724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35050" y="1676400"/>
            <a:ext cx="77279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833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1270F617-EE22-442B-A488-5858968D88C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hf hdr="0" ftr="0"/>
  <p:txStyles>
    <p:titleStyle>
      <a:lvl1pPr algn="l" rtl="1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l" rtl="1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  <a:ea typeface="MS PGothic" pitchFamily="34" charset="-128"/>
        </a:defRPr>
      </a:lvl2pPr>
      <a:lvl3pPr algn="l" rtl="1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  <a:ea typeface="MS PGothic" pitchFamily="34" charset="-128"/>
        </a:defRPr>
      </a:lvl3pPr>
      <a:lvl4pPr algn="l" rtl="1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  <a:ea typeface="MS PGothic" pitchFamily="34" charset="-128"/>
        </a:defRPr>
      </a:lvl4pPr>
      <a:lvl5pPr algn="l" rtl="1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  <a:ea typeface="MS PGothic" pitchFamily="34" charset="-128"/>
        </a:defRPr>
      </a:lvl5pPr>
      <a:lvl6pPr marL="457200" algn="l" rtl="1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1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1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1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Monotype Sorts" pitchFamily="-84" charset="2"/>
        <a:buChar char="u"/>
        <a:defRPr sz="28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-84" charset="2"/>
        <a:buChar char="u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0" y="13716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66700"/>
            <a:ext cx="77724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35050" y="1676400"/>
            <a:ext cx="77279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8022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172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270F617-EE22-442B-A488-5858968D88CE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Monotype Sorts" pitchFamily="2" charset="2"/>
        <a:buChar char="u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2"/>
          <p:cNvSpPr>
            <a:spLocks noChangeShapeType="1"/>
          </p:cNvSpPr>
          <p:nvPr/>
        </p:nvSpPr>
        <p:spPr bwMode="auto">
          <a:xfrm>
            <a:off x="0" y="13716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66700"/>
            <a:ext cx="77724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35050" y="1676400"/>
            <a:ext cx="77279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8227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172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C637E2A-A3DF-4C15-8E85-327FE6E716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Monotype Sorts" pitchFamily="2" charset="2"/>
        <a:buChar char="u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2"/>
          <p:cNvSpPr>
            <a:spLocks noChangeShapeType="1"/>
          </p:cNvSpPr>
          <p:nvPr/>
        </p:nvSpPr>
        <p:spPr bwMode="auto">
          <a:xfrm>
            <a:off x="0" y="13716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66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66700"/>
            <a:ext cx="77724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35050" y="1676400"/>
            <a:ext cx="77279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8227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172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fld id="{CFD74DD3-B49C-4897-AC1C-7EEFB94A977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Monotype Sorts" pitchFamily="2" charset="2"/>
        <a:buChar char="u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096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 dirty="0"/>
              <a:t>Chapter </a:t>
            </a:r>
            <a:r>
              <a:rPr lang="en-US" sz="4400" dirty="0" smtClean="0"/>
              <a:t>9</a:t>
            </a:r>
            <a:endParaRPr lang="en-US" sz="4400" dirty="0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304800" y="2362200"/>
            <a:ext cx="8610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en-US" sz="600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Normalization</a:t>
            </a:r>
            <a:endParaRPr lang="en-US" sz="6000">
              <a:solidFill>
                <a:srgbClr val="003366"/>
              </a:solidFill>
              <a:latin typeface="Times New Roman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38200" y="441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/>
              <a:t>Chapter 14 &amp; 15 in Textbook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smtClean="0"/>
              <a:t>Characteristics of Functional Dependencies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676400"/>
            <a:ext cx="8223250" cy="41148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 b="1" u="sng" smtClean="0"/>
              <a:t>Full functional dependency:</a:t>
            </a:r>
          </a:p>
          <a:p>
            <a:r>
              <a:rPr lang="en-US" altLang="en-US" smtClean="0"/>
              <a:t>Full functional dependency indicates that if A and B are attributes of a relation, B is </a:t>
            </a:r>
            <a:r>
              <a:rPr lang="en-US" altLang="en-US" u="sng" smtClean="0"/>
              <a:t>fully</a:t>
            </a:r>
            <a:r>
              <a:rPr lang="en-US" altLang="en-US" smtClean="0"/>
              <a:t> functionally dependent on A, </a:t>
            </a:r>
          </a:p>
          <a:p>
            <a:pPr lvl="1"/>
            <a:r>
              <a:rPr lang="en-US" altLang="en-US" smtClean="0"/>
              <a:t>If B is functionally dependent on A, but </a:t>
            </a:r>
            <a:r>
              <a:rPr lang="en-US" altLang="en-US" u="sng" smtClean="0"/>
              <a:t>not</a:t>
            </a:r>
            <a:r>
              <a:rPr lang="en-US" altLang="en-US" smtClean="0"/>
              <a:t> on any proper </a:t>
            </a:r>
            <a:r>
              <a:rPr lang="en-US" altLang="en-US" u="sng" smtClean="0"/>
              <a:t>subset of A</a:t>
            </a:r>
            <a:r>
              <a:rPr lang="en-US" altLang="en-US" smtClean="0"/>
              <a:t>.</a:t>
            </a:r>
          </a:p>
          <a:p>
            <a:r>
              <a:rPr lang="en-US" altLang="en-US" sz="3200" b="1" smtClean="0"/>
              <a:t>A </a:t>
            </a:r>
            <a:r>
              <a:rPr lang="en-US" altLang="en-US" sz="3200" b="1" smtClean="0">
                <a:sym typeface="Wingdings" pitchFamily="2" charset="2"/>
              </a:rPr>
              <a:t> B</a:t>
            </a:r>
            <a:r>
              <a:rPr lang="en-US" altLang="en-US" sz="3200" b="1" smtClean="0"/>
              <a:t> </a:t>
            </a:r>
            <a:r>
              <a:rPr lang="en-US" altLang="en-US" sz="3200" smtClean="0"/>
              <a:t>is a full functional dependency if removal of any attribute from A results in the dependency no longer existing.</a:t>
            </a:r>
          </a:p>
        </p:txBody>
      </p:sp>
      <p:sp>
        <p:nvSpPr>
          <p:cNvPr id="174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DF349F8-86CC-4B2C-8FCD-9A1F20A2C6CC}" type="slidenum">
              <a:rPr lang="en-GB" altLang="en-US" smtClean="0"/>
              <a:pPr/>
              <a:t>10</a:t>
            </a:fld>
            <a:endParaRPr lang="en-GB" altLang="en-US" smtClean="0"/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smtClean="0"/>
              <a:t>Example Full Functional Dependency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676400"/>
            <a:ext cx="7991475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In the Staff relation</a:t>
            </a:r>
            <a:endParaRPr lang="en-US" altLang="en-US" b="1" smtClean="0"/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b="1" smtClean="0"/>
              <a:t>staffNo, sName </a:t>
            </a:r>
            <a:r>
              <a:rPr lang="en-US" altLang="en-US" b="1" smtClean="0">
                <a:cs typeface="Times New Roman" pitchFamily="18" charset="0"/>
              </a:rPr>
              <a:t>→</a:t>
            </a:r>
            <a:r>
              <a:rPr lang="en-US" altLang="en-US" b="1" smtClean="0"/>
              <a:t> branchNo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b="1" smtClean="0"/>
              <a:t>staffNo</a:t>
            </a:r>
            <a:r>
              <a:rPr lang="en-US" altLang="en-US" b="1" smtClean="0">
                <a:cs typeface="Times New Roman" pitchFamily="18" charset="0"/>
              </a:rPr>
              <a:t>→</a:t>
            </a:r>
            <a:r>
              <a:rPr lang="en-US" altLang="en-US" b="1" smtClean="0"/>
              <a:t> branchNo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True - each value of (staffNo, sName) is associated with a single value of branchNo. 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However, branchNo is also functionally dependent on a subset of (staffNo, sName), namely staffNo. Example above is a </a:t>
            </a:r>
            <a:r>
              <a:rPr lang="en-US" altLang="en-US" i="1" smtClean="0"/>
              <a:t>partial dependency. </a:t>
            </a:r>
          </a:p>
        </p:txBody>
      </p:sp>
      <p:sp>
        <p:nvSpPr>
          <p:cNvPr id="1843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61C8779-B511-46FE-ABB8-75D410CE1FED}" type="slidenum">
              <a:rPr lang="en-GB" altLang="en-US" smtClean="0"/>
              <a:pPr/>
              <a:t>11</a:t>
            </a:fld>
            <a:endParaRPr lang="en-GB" altLang="en-US" smtClean="0"/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  <p:sp>
        <p:nvSpPr>
          <p:cNvPr id="18438" name="Rounded Rectangular Callout 6"/>
          <p:cNvSpPr>
            <a:spLocks noChangeArrowheads="1"/>
          </p:cNvSpPr>
          <p:nvPr/>
        </p:nvSpPr>
        <p:spPr bwMode="auto">
          <a:xfrm>
            <a:off x="6011863" y="2060575"/>
            <a:ext cx="2232025" cy="431800"/>
          </a:xfrm>
          <a:prstGeom prst="wedgeRoundRectCallout">
            <a:avLst>
              <a:gd name="adj1" fmla="val -87787"/>
              <a:gd name="adj2" fmla="val 28190"/>
              <a:gd name="adj3" fmla="val 16667"/>
            </a:avLst>
          </a:prstGeom>
          <a:solidFill>
            <a:schemeClr val="accent1">
              <a:alpha val="21960"/>
            </a:scheme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US" altLang="en-US" sz="2000"/>
              <a:t>Partial dependency</a:t>
            </a:r>
          </a:p>
        </p:txBody>
      </p:sp>
      <p:sp>
        <p:nvSpPr>
          <p:cNvPr id="18439" name="Rounded Rectangular Callout 7"/>
          <p:cNvSpPr>
            <a:spLocks noChangeArrowheads="1"/>
          </p:cNvSpPr>
          <p:nvPr/>
        </p:nvSpPr>
        <p:spPr bwMode="auto">
          <a:xfrm>
            <a:off x="6011863" y="2565400"/>
            <a:ext cx="2160587" cy="431800"/>
          </a:xfrm>
          <a:prstGeom prst="wedgeRoundRectCallout">
            <a:avLst>
              <a:gd name="adj1" fmla="val -148921"/>
              <a:gd name="adj2" fmla="val 22861"/>
              <a:gd name="adj3" fmla="val 16667"/>
            </a:avLst>
          </a:prstGeom>
          <a:solidFill>
            <a:schemeClr val="accent1">
              <a:alpha val="21960"/>
            </a:scheme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US" altLang="en-US" sz="2000"/>
              <a:t>Fully dependency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Transitive Dependencies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676400"/>
            <a:ext cx="843915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smtClean="0"/>
              <a:t>Important to recognize </a:t>
            </a:r>
            <a:r>
              <a:rPr lang="en-US" altLang="en-US" sz="2400" b="1" smtClean="0"/>
              <a:t>a transitive dependency </a:t>
            </a:r>
            <a:r>
              <a:rPr lang="en-US" altLang="en-US" sz="2400" smtClean="0"/>
              <a:t>because its existence in a relation can potentially cause </a:t>
            </a:r>
            <a:r>
              <a:rPr lang="en-US" altLang="en-US" sz="2400" b="1" smtClean="0"/>
              <a:t>update</a:t>
            </a:r>
            <a:r>
              <a:rPr lang="en-US" altLang="en-US" sz="2400" smtClean="0"/>
              <a:t> </a:t>
            </a:r>
            <a:r>
              <a:rPr lang="en-US" altLang="en-US" sz="2400" b="1" smtClean="0"/>
              <a:t>anomalies</a:t>
            </a:r>
            <a:r>
              <a:rPr lang="en-US" altLang="en-US" sz="2400" smtClean="0"/>
              <a:t>.</a:t>
            </a:r>
          </a:p>
          <a:p>
            <a:pPr>
              <a:lnSpc>
                <a:spcPct val="90000"/>
              </a:lnSpc>
            </a:pPr>
            <a:endParaRPr lang="en-US" altLang="en-US" sz="2400" b="1" smtClean="0"/>
          </a:p>
          <a:p>
            <a:pPr>
              <a:lnSpc>
                <a:spcPct val="90000"/>
              </a:lnSpc>
            </a:pPr>
            <a:r>
              <a:rPr lang="en-US" altLang="en-US" sz="2400" b="1" smtClean="0"/>
              <a:t>Transitive dependency </a:t>
            </a:r>
            <a:r>
              <a:rPr lang="en-US" altLang="en-US" sz="2400" smtClean="0"/>
              <a:t>describes a condition where A, B, and C are attributes of a relation such that if 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en-US" sz="1800" b="1" smtClean="0"/>
              <a:t>A </a:t>
            </a:r>
            <a:r>
              <a:rPr lang="en-US" altLang="en-US" sz="1800" b="1" smtClean="0">
                <a:cs typeface="Times New Roman" pitchFamily="18" charset="0"/>
              </a:rPr>
              <a:t>→</a:t>
            </a:r>
            <a:r>
              <a:rPr lang="en-US" altLang="en-US" sz="1800" b="1" smtClean="0"/>
              <a:t> B 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en-US" sz="1800" b="1" smtClean="0"/>
              <a:t>B </a:t>
            </a:r>
            <a:r>
              <a:rPr lang="en-US" altLang="en-US" sz="1800" b="1" smtClean="0">
                <a:cs typeface="Times New Roman" pitchFamily="18" charset="0"/>
              </a:rPr>
              <a:t>→</a:t>
            </a:r>
            <a:r>
              <a:rPr lang="en-US" altLang="en-US" sz="1800" b="1" smtClean="0"/>
              <a:t> C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 Then C is transitively dependent on A via B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en-US" sz="1800" b="1" smtClean="0"/>
              <a:t>A → C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Provided that A is not functionally dependent on B or C. 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en-US" b="1" smtClean="0"/>
              <a:t>B → A, and C → A doesn't exist</a:t>
            </a:r>
          </a:p>
        </p:txBody>
      </p:sp>
      <p:sp>
        <p:nvSpPr>
          <p:cNvPr id="194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C635684-E5AA-4B93-B2A2-E4C0757E584A}" type="slidenum">
              <a:rPr lang="en-GB" altLang="en-US" smtClean="0"/>
              <a:pPr/>
              <a:t>12</a:t>
            </a:fld>
            <a:endParaRPr lang="en-GB" altLang="en-US" smtClean="0"/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1547813" y="5373688"/>
            <a:ext cx="144462" cy="142875"/>
            <a:chOff x="1475656" y="5157192"/>
            <a:chExt cx="144016" cy="144016"/>
          </a:xfrm>
        </p:grpSpPr>
        <p:cxnSp>
          <p:nvCxnSpPr>
            <p:cNvPr id="19466" name="Straight Connector 6"/>
            <p:cNvCxnSpPr>
              <a:cxnSpLocks noChangeShapeType="1"/>
            </p:cNvCxnSpPr>
            <p:nvPr/>
          </p:nvCxnSpPr>
          <p:spPr bwMode="auto">
            <a:xfrm flipH="1">
              <a:off x="1475656" y="5157192"/>
              <a:ext cx="144016" cy="144016"/>
            </a:xfrm>
            <a:prstGeom prst="line">
              <a:avLst/>
            </a:prstGeom>
            <a:noFill/>
            <a:ln w="2222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19467" name="Straight Connector 7"/>
            <p:cNvCxnSpPr>
              <a:cxnSpLocks noChangeShapeType="1"/>
            </p:cNvCxnSpPr>
            <p:nvPr/>
          </p:nvCxnSpPr>
          <p:spPr bwMode="auto">
            <a:xfrm flipH="1" flipV="1">
              <a:off x="1475656" y="5157192"/>
              <a:ext cx="144016" cy="144016"/>
            </a:xfrm>
            <a:prstGeom prst="line">
              <a:avLst/>
            </a:prstGeom>
            <a:noFill/>
            <a:ln w="2222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</p:cxn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2916238" y="5373688"/>
            <a:ext cx="142875" cy="142875"/>
            <a:chOff x="1475656" y="5157192"/>
            <a:chExt cx="144016" cy="144016"/>
          </a:xfrm>
        </p:grpSpPr>
        <p:cxnSp>
          <p:nvCxnSpPr>
            <p:cNvPr id="19464" name="Straight Connector 16"/>
            <p:cNvCxnSpPr>
              <a:cxnSpLocks noChangeShapeType="1"/>
            </p:cNvCxnSpPr>
            <p:nvPr/>
          </p:nvCxnSpPr>
          <p:spPr bwMode="auto">
            <a:xfrm flipH="1">
              <a:off x="1475656" y="5157192"/>
              <a:ext cx="144016" cy="144016"/>
            </a:xfrm>
            <a:prstGeom prst="line">
              <a:avLst/>
            </a:prstGeom>
            <a:noFill/>
            <a:ln w="2222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19465" name="Straight Connector 17"/>
            <p:cNvCxnSpPr>
              <a:cxnSpLocks noChangeShapeType="1"/>
            </p:cNvCxnSpPr>
            <p:nvPr/>
          </p:nvCxnSpPr>
          <p:spPr bwMode="auto">
            <a:xfrm flipH="1" flipV="1">
              <a:off x="1475656" y="5157192"/>
              <a:ext cx="144016" cy="144016"/>
            </a:xfrm>
            <a:prstGeom prst="line">
              <a:avLst/>
            </a:prstGeom>
            <a:noFill/>
            <a:ln w="2222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</p:cxn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Example Transitive Dependency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idx="1"/>
          </p:nvPr>
        </p:nvSpPr>
        <p:spPr>
          <a:xfrm>
            <a:off x="215900" y="1676400"/>
            <a:ext cx="8893175" cy="448945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400" dirty="0" smtClean="0"/>
              <a:t>Consider functional dependencies in the </a:t>
            </a:r>
            <a:r>
              <a:rPr lang="en-US" sz="2400" b="1" dirty="0" err="1" smtClean="0"/>
              <a:t>StaffBranch</a:t>
            </a:r>
            <a:r>
              <a:rPr lang="en-US" sz="2400" dirty="0" smtClean="0"/>
              <a:t> relation.</a:t>
            </a:r>
            <a:endParaRPr lang="en-US" sz="2400" b="1" dirty="0" smtClean="0"/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400" dirty="0" err="1" smtClean="0"/>
              <a:t>staffNo</a:t>
            </a:r>
            <a:r>
              <a:rPr lang="en-US" sz="2400" dirty="0" smtClean="0"/>
              <a:t> </a:t>
            </a:r>
            <a:r>
              <a:rPr lang="en-US" sz="2400" dirty="0" smtClean="0">
                <a:cs typeface="Times New Roman" pitchFamily="18" charset="0"/>
              </a:rPr>
              <a:t>→</a:t>
            </a:r>
            <a:r>
              <a:rPr lang="en-US" sz="2400" dirty="0" smtClean="0"/>
              <a:t> </a:t>
            </a:r>
            <a:r>
              <a:rPr lang="en-US" sz="2400" dirty="0" err="1" smtClean="0"/>
              <a:t>sName</a:t>
            </a:r>
            <a:r>
              <a:rPr lang="en-US" sz="2400" dirty="0" smtClean="0"/>
              <a:t>, position, salary, </a:t>
            </a:r>
            <a:r>
              <a:rPr lang="en-US" sz="2400" dirty="0" err="1" smtClean="0"/>
              <a:t>branchNo</a:t>
            </a:r>
            <a:r>
              <a:rPr lang="en-US" sz="2400" dirty="0" smtClean="0"/>
              <a:t>, </a:t>
            </a:r>
            <a:r>
              <a:rPr lang="en-US" sz="2400" dirty="0" err="1" smtClean="0"/>
              <a:t>bAddress</a:t>
            </a:r>
            <a:endParaRPr lang="en-US" sz="2400" dirty="0" smtClean="0"/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400" dirty="0" err="1" smtClean="0"/>
              <a:t>branchNo</a:t>
            </a:r>
            <a:r>
              <a:rPr lang="en-US" sz="2400" dirty="0" smtClean="0"/>
              <a:t> </a:t>
            </a:r>
            <a:r>
              <a:rPr lang="en-US" sz="2400" dirty="0" smtClean="0">
                <a:cs typeface="Times New Roman" pitchFamily="18" charset="0"/>
              </a:rPr>
              <a:t>→</a:t>
            </a:r>
            <a:r>
              <a:rPr lang="en-US" sz="2400" dirty="0" smtClean="0"/>
              <a:t> </a:t>
            </a:r>
            <a:r>
              <a:rPr lang="en-US" sz="2400" dirty="0" err="1" smtClean="0"/>
              <a:t>bAddress</a:t>
            </a:r>
            <a:endParaRPr lang="en-US" sz="2400" dirty="0" smtClean="0"/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endParaRPr lang="en-US" b="1" dirty="0" smtClean="0"/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endParaRPr lang="en-US" dirty="0" smtClean="0"/>
          </a:p>
          <a:p>
            <a:pPr>
              <a:lnSpc>
                <a:spcPct val="90000"/>
              </a:lnSpc>
              <a:defRPr/>
            </a:pPr>
            <a:r>
              <a:rPr lang="en-US" sz="2400" b="1" dirty="0" smtClean="0"/>
              <a:t>Transitive dependency</a:t>
            </a:r>
            <a:r>
              <a:rPr lang="en-US" sz="2400" dirty="0" smtClean="0"/>
              <a:t>, </a:t>
            </a:r>
            <a:r>
              <a:rPr lang="en-US" sz="2400" b="1" dirty="0" err="1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staffNo</a:t>
            </a:r>
            <a:r>
              <a:rPr lang="en-US" sz="24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tx1">
                    <a:lumMod val="60000"/>
                    <a:lumOff val="40000"/>
                  </a:schemeClr>
                </a:solidFill>
                <a:cs typeface="Times New Roman" pitchFamily="18" charset="0"/>
              </a:rPr>
              <a:t>→</a:t>
            </a:r>
            <a:r>
              <a:rPr lang="en-US" sz="24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bAddress</a:t>
            </a:r>
            <a:r>
              <a:rPr lang="en-US" sz="24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 smtClean="0"/>
              <a:t>exists </a:t>
            </a:r>
            <a:r>
              <a:rPr lang="en-US" sz="2400" dirty="0" smtClean="0"/>
              <a:t>via </a:t>
            </a:r>
            <a:r>
              <a:rPr lang="en-US" sz="2400" dirty="0" err="1" smtClean="0"/>
              <a:t>branchNo</a:t>
            </a:r>
            <a:r>
              <a:rPr lang="en-US" sz="2400" dirty="0" smtClean="0"/>
              <a:t> (</a:t>
            </a:r>
            <a:r>
              <a:rPr lang="en-US" sz="2400" dirty="0" err="1" smtClean="0"/>
              <a:t>staffNo</a:t>
            </a:r>
            <a:r>
              <a:rPr lang="en-US" sz="2400" dirty="0" smtClean="0"/>
              <a:t> functionally determines the </a:t>
            </a:r>
            <a:r>
              <a:rPr lang="en-US" sz="2400" dirty="0" err="1" smtClean="0"/>
              <a:t>bAddress</a:t>
            </a:r>
            <a:r>
              <a:rPr lang="en-US" sz="2400" dirty="0" smtClean="0"/>
              <a:t> via </a:t>
            </a:r>
            <a:r>
              <a:rPr lang="en-US" sz="2400" dirty="0" err="1" smtClean="0"/>
              <a:t>branchNo</a:t>
            </a:r>
            <a:r>
              <a:rPr lang="en-US" sz="2400" dirty="0" smtClean="0"/>
              <a:t> ). </a:t>
            </a:r>
          </a:p>
          <a:p>
            <a:pPr>
              <a:lnSpc>
                <a:spcPct val="90000"/>
              </a:lnSpc>
              <a:defRPr/>
            </a:pPr>
            <a:endParaRPr lang="en-US" sz="2000" dirty="0" smtClean="0"/>
          </a:p>
          <a:p>
            <a:pPr>
              <a:lnSpc>
                <a:spcPct val="90000"/>
              </a:lnSpc>
              <a:defRPr/>
            </a:pPr>
            <a:r>
              <a:rPr lang="en-US" sz="2400" b="1" dirty="0" smtClean="0"/>
              <a:t>And,</a:t>
            </a:r>
            <a:r>
              <a:rPr lang="en-US" sz="2400" dirty="0" smtClean="0"/>
              <a:t> neither </a:t>
            </a:r>
            <a:r>
              <a:rPr lang="en-US" sz="2400" dirty="0" err="1" smtClean="0"/>
              <a:t>branchNo</a:t>
            </a:r>
            <a:r>
              <a:rPr lang="en-US" sz="2400" dirty="0" smtClean="0"/>
              <a:t>  nor </a:t>
            </a:r>
            <a:r>
              <a:rPr lang="en-US" sz="2400" dirty="0" err="1" smtClean="0"/>
              <a:t>bAddress</a:t>
            </a:r>
            <a:r>
              <a:rPr lang="en-US" sz="2400" dirty="0" smtClean="0"/>
              <a:t> functionally determines </a:t>
            </a:r>
            <a:r>
              <a:rPr lang="en-US" sz="2400" dirty="0" err="1" smtClean="0"/>
              <a:t>staffNo</a:t>
            </a:r>
            <a:r>
              <a:rPr lang="en-US" sz="2400" dirty="0" smtClean="0"/>
              <a:t>.</a:t>
            </a:r>
          </a:p>
          <a:p>
            <a:pPr marL="342900" lvl="2" indent="-342900">
              <a:lnSpc>
                <a:spcPct val="90000"/>
              </a:lnSpc>
              <a:buClr>
                <a:schemeClr val="accent2"/>
              </a:buClr>
              <a:buSzPct val="75000"/>
              <a:buFontTx/>
              <a:buNone/>
              <a:defRPr/>
            </a:pPr>
            <a:r>
              <a:rPr lang="en-US" sz="24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    </a:t>
            </a:r>
            <a:r>
              <a:rPr lang="en-US" sz="2400" b="1" dirty="0" err="1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branchNo</a:t>
            </a:r>
            <a:r>
              <a:rPr lang="en-US" sz="24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→</a:t>
            </a:r>
            <a:r>
              <a:rPr lang="en-US" sz="24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staffNo</a:t>
            </a:r>
            <a:r>
              <a:rPr lang="en-US" sz="24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smtClean="0"/>
              <a:t>, and </a:t>
            </a:r>
            <a:r>
              <a:rPr lang="en-US" sz="2400" b="1" dirty="0" err="1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bAddress</a:t>
            </a:r>
            <a:r>
              <a:rPr lang="en-US" sz="28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 → </a:t>
            </a:r>
            <a:r>
              <a:rPr lang="en-US" sz="2400" b="1" dirty="0" err="1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staffNo</a:t>
            </a:r>
            <a:r>
              <a:rPr lang="en-US" sz="24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 smtClean="0"/>
              <a:t>doesn't exist</a:t>
            </a:r>
          </a:p>
          <a:p>
            <a:pPr>
              <a:lnSpc>
                <a:spcPct val="90000"/>
              </a:lnSpc>
              <a:defRPr/>
            </a:pPr>
            <a:endParaRPr lang="en-US" dirty="0" smtClean="0"/>
          </a:p>
          <a:p>
            <a:pPr>
              <a:lnSpc>
                <a:spcPct val="90000"/>
              </a:lnSpc>
              <a:defRPr/>
            </a:pPr>
            <a:endParaRPr lang="en-US" dirty="0" smtClean="0"/>
          </a:p>
          <a:p>
            <a:pPr>
              <a:lnSpc>
                <a:spcPct val="90000"/>
              </a:lnSpc>
              <a:defRPr/>
            </a:pPr>
            <a:endParaRPr lang="en-US" b="1" dirty="0" smtClean="0"/>
          </a:p>
        </p:txBody>
      </p:sp>
      <p:sp>
        <p:nvSpPr>
          <p:cNvPr id="204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BE69031-FF34-4E78-A163-20E186FA98C4}" type="slidenum">
              <a:rPr lang="en-GB" altLang="en-US" smtClean="0"/>
              <a:pPr/>
              <a:t>13</a:t>
            </a:fld>
            <a:endParaRPr lang="en-GB" altLang="en-US" smtClean="0"/>
          </a:p>
        </p:txBody>
      </p:sp>
      <p:sp>
        <p:nvSpPr>
          <p:cNvPr id="20485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  <p:pic>
        <p:nvPicPr>
          <p:cNvPr id="20486" name="Picture 1032" descr="DS3-Figure 13-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5600" y="2492375"/>
            <a:ext cx="3708400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979613" y="5732463"/>
            <a:ext cx="288925" cy="288925"/>
            <a:chOff x="1475656" y="5157192"/>
            <a:chExt cx="144016" cy="144016"/>
          </a:xfrm>
        </p:grpSpPr>
        <p:cxnSp>
          <p:nvCxnSpPr>
            <p:cNvPr id="20491" name="Straight Connector 7"/>
            <p:cNvCxnSpPr>
              <a:cxnSpLocks noChangeShapeType="1"/>
            </p:cNvCxnSpPr>
            <p:nvPr/>
          </p:nvCxnSpPr>
          <p:spPr bwMode="auto">
            <a:xfrm flipH="1">
              <a:off x="1475656" y="5157192"/>
              <a:ext cx="144016" cy="144016"/>
            </a:xfrm>
            <a:prstGeom prst="line">
              <a:avLst/>
            </a:prstGeom>
            <a:noFill/>
            <a:ln w="2222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20492" name="Straight Connector 8"/>
            <p:cNvCxnSpPr>
              <a:cxnSpLocks noChangeShapeType="1"/>
            </p:cNvCxnSpPr>
            <p:nvPr/>
          </p:nvCxnSpPr>
          <p:spPr bwMode="auto">
            <a:xfrm flipH="1" flipV="1">
              <a:off x="1475656" y="5157192"/>
              <a:ext cx="144016" cy="144016"/>
            </a:xfrm>
            <a:prstGeom prst="line">
              <a:avLst/>
            </a:prstGeom>
            <a:noFill/>
            <a:ln w="2222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</p:cxn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5435600" y="5732463"/>
            <a:ext cx="288925" cy="288925"/>
            <a:chOff x="1475656" y="5157192"/>
            <a:chExt cx="144016" cy="144016"/>
          </a:xfrm>
        </p:grpSpPr>
        <p:cxnSp>
          <p:nvCxnSpPr>
            <p:cNvPr id="20489" name="Straight Connector 10"/>
            <p:cNvCxnSpPr>
              <a:cxnSpLocks noChangeShapeType="1"/>
            </p:cNvCxnSpPr>
            <p:nvPr/>
          </p:nvCxnSpPr>
          <p:spPr bwMode="auto">
            <a:xfrm flipH="1">
              <a:off x="1475656" y="5157192"/>
              <a:ext cx="144016" cy="144016"/>
            </a:xfrm>
            <a:prstGeom prst="line">
              <a:avLst/>
            </a:prstGeom>
            <a:noFill/>
            <a:ln w="2222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20490" name="Straight Connector 11"/>
            <p:cNvCxnSpPr>
              <a:cxnSpLocks noChangeShapeType="1"/>
            </p:cNvCxnSpPr>
            <p:nvPr/>
          </p:nvCxnSpPr>
          <p:spPr bwMode="auto">
            <a:xfrm flipH="1" flipV="1">
              <a:off x="1475656" y="5157192"/>
              <a:ext cx="144016" cy="144016"/>
            </a:xfrm>
            <a:prstGeom prst="line">
              <a:avLst/>
            </a:prstGeom>
            <a:noFill/>
            <a:ln w="2222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</p:cxn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smtClean="0"/>
              <a:t>Summary Characteristics of Functional Dependencies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idx="1"/>
          </p:nvPr>
        </p:nvSpPr>
        <p:spPr>
          <a:xfrm>
            <a:off x="130175" y="1676400"/>
            <a:ext cx="87630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b="1" smtClean="0">
                <a:cs typeface="Times New Roman" pitchFamily="18" charset="0"/>
              </a:rPr>
              <a:t>Main characteristics of functional dependencies used in normalization:</a:t>
            </a:r>
          </a:p>
          <a:p>
            <a:pPr marL="971550" lvl="1" indent="-514350">
              <a:lnSpc>
                <a:spcPct val="90000"/>
              </a:lnSpc>
              <a:buFont typeface="Times New Roman" pitchFamily="18" charset="0"/>
              <a:buAutoNum type="arabicPeriod"/>
            </a:pPr>
            <a:r>
              <a:rPr lang="en-US" altLang="en-US" smtClean="0"/>
              <a:t>There is a </a:t>
            </a:r>
            <a:r>
              <a:rPr lang="en-US" altLang="en-US" i="1" u="sng" smtClean="0"/>
              <a:t>one-to-one</a:t>
            </a:r>
            <a:r>
              <a:rPr lang="en-US" altLang="en-US" u="sng" smtClean="0"/>
              <a:t> </a:t>
            </a:r>
            <a:r>
              <a:rPr lang="en-US" altLang="en-US" smtClean="0"/>
              <a:t>relationship between the determinant and dependent. </a:t>
            </a:r>
          </a:p>
          <a:p>
            <a:pPr marL="971550" lvl="1" indent="-514350">
              <a:lnSpc>
                <a:spcPct val="90000"/>
              </a:lnSpc>
              <a:buFont typeface="Times New Roman" pitchFamily="18" charset="0"/>
              <a:buAutoNum type="arabicPeriod"/>
            </a:pPr>
            <a:r>
              <a:rPr lang="en-US" altLang="en-US" smtClean="0"/>
              <a:t>Holds for </a:t>
            </a:r>
            <a:r>
              <a:rPr lang="en-US" altLang="en-US" i="1" u="sng" smtClean="0"/>
              <a:t>all</a:t>
            </a:r>
            <a:r>
              <a:rPr lang="en-US" altLang="en-US" smtClean="0"/>
              <a:t> time.</a:t>
            </a:r>
          </a:p>
          <a:p>
            <a:pPr marL="971550" lvl="1" indent="-514350">
              <a:lnSpc>
                <a:spcPct val="90000"/>
              </a:lnSpc>
              <a:buFont typeface="Times New Roman" pitchFamily="18" charset="0"/>
              <a:buAutoNum type="arabicPeriod"/>
            </a:pPr>
            <a:r>
              <a:rPr lang="en-US" altLang="en-US" smtClean="0"/>
              <a:t>There must be  a </a:t>
            </a:r>
            <a:r>
              <a:rPr lang="en-US" altLang="en-US" u="sng" smtClean="0"/>
              <a:t>full</a:t>
            </a:r>
            <a:r>
              <a:rPr lang="en-US" altLang="en-US" smtClean="0"/>
              <a:t> functional dependency between determinant and dependent. </a:t>
            </a:r>
            <a:endParaRPr lang="en-GB" altLang="en-US" smtClean="0"/>
          </a:p>
        </p:txBody>
      </p:sp>
      <p:sp>
        <p:nvSpPr>
          <p:cNvPr id="2150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E3D8BB4-6CCC-4EE8-B62C-F7ACB8FE82E1}" type="slidenum">
              <a:rPr lang="en-GB" altLang="en-US" smtClean="0"/>
              <a:pPr/>
              <a:t>14</a:t>
            </a:fld>
            <a:endParaRPr lang="en-GB" altLang="en-US" smtClean="0"/>
          </a:p>
        </p:txBody>
      </p:sp>
      <p:sp>
        <p:nvSpPr>
          <p:cNvPr id="21509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Identifying Functional Dependencies</a:t>
            </a:r>
            <a:r>
              <a:rPr lang="en-US" altLang="en-US" smtClean="0"/>
              <a:t> 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676400"/>
            <a:ext cx="9001125" cy="4114800"/>
          </a:xfrm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400" b="1" dirty="0" smtClean="0"/>
              <a:t>There are two approach to Identifying all functional dependencies :</a:t>
            </a:r>
          </a:p>
          <a:p>
            <a:pPr marL="457200" indent="-45720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1. </a:t>
            </a:r>
            <a:r>
              <a:rPr lang="en-US" sz="2400" dirty="0" smtClean="0"/>
              <a:t>Identifying all functional dependencies between a set of attributes is quite simple if the meaning of each attribute and the relationships between the attributes are well understood. 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en-US" sz="2400" dirty="0" smtClean="0"/>
              <a:t>This information should be provided by the enterprise (discussions with users and/or documentation)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en-US" sz="2400" dirty="0" smtClean="0"/>
              <a:t>The missing information Ex: documentation is incomplete 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en-US" sz="2400" dirty="0" smtClean="0"/>
              <a:t>(database designer use their common sense and/or experience).</a:t>
            </a:r>
          </a:p>
          <a:p>
            <a:pPr marL="457200" indent="-457200">
              <a:lnSpc>
                <a:spcPct val="90000"/>
              </a:lnSpc>
              <a:buFont typeface="Monotype Sorts" pitchFamily="2" charset="2"/>
              <a:buNone/>
              <a:defRPr/>
            </a:pPr>
            <a:endParaRPr lang="en-US" sz="2400" dirty="0" smtClean="0"/>
          </a:p>
          <a:p>
            <a:pPr marL="457200" indent="-45720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2. </a:t>
            </a:r>
            <a:r>
              <a:rPr lang="en-US" sz="2400" dirty="0" smtClean="0"/>
              <a:t>It  may possible to identify functional dependencies if sample data is available that is true representation of </a:t>
            </a:r>
            <a:r>
              <a:rPr lang="en-US" sz="2400" b="1" i="1" dirty="0" smtClean="0"/>
              <a:t>all</a:t>
            </a:r>
            <a:r>
              <a:rPr lang="en-US" sz="2400" dirty="0" smtClean="0"/>
              <a:t> possible data. </a:t>
            </a:r>
          </a:p>
        </p:txBody>
      </p:sp>
      <p:sp>
        <p:nvSpPr>
          <p:cNvPr id="2253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1DFE203-C192-47FD-8EB0-BEDBB06D4FB1}" type="slidenum">
              <a:rPr lang="en-GB" altLang="en-US" smtClean="0"/>
              <a:pPr/>
              <a:t>15</a:t>
            </a:fld>
            <a:endParaRPr lang="en-GB" altLang="en-US" smtClean="0"/>
          </a:p>
        </p:txBody>
      </p:sp>
      <p:sp>
        <p:nvSpPr>
          <p:cNvPr id="22533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Example - Identifying a set of functional dependencies for the StaffBranch relation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676400"/>
            <a:ext cx="8512175" cy="4114800"/>
          </a:xfrm>
        </p:spPr>
        <p:txBody>
          <a:bodyPr/>
          <a:lstStyle/>
          <a:p>
            <a:pPr>
              <a:defRPr/>
            </a:pPr>
            <a:r>
              <a:rPr lang="en-US" sz="2400" dirty="0" err="1" smtClean="0"/>
              <a:t>Identifing</a:t>
            </a:r>
            <a:r>
              <a:rPr lang="en-US" sz="2400" dirty="0" smtClean="0"/>
              <a:t> the functional dependencies for the </a:t>
            </a:r>
            <a:r>
              <a:rPr lang="en-US" sz="2400" dirty="0" err="1" smtClean="0"/>
              <a:t>StaffBranch</a:t>
            </a:r>
            <a:r>
              <a:rPr lang="en-US" sz="2400" dirty="0" smtClean="0"/>
              <a:t> relation as:</a:t>
            </a:r>
          </a:p>
          <a:p>
            <a:pPr>
              <a:defRPr/>
            </a:pPr>
            <a:endParaRPr lang="en-US" sz="2000" b="1" dirty="0" smtClean="0"/>
          </a:p>
          <a:p>
            <a:pPr>
              <a:buFont typeface="Monotype Sorts" pitchFamily="2" charset="2"/>
              <a:buNone/>
              <a:defRPr/>
            </a:pPr>
            <a:r>
              <a:rPr lang="en-US" sz="2400" b="1" dirty="0" smtClean="0"/>
              <a:t>	</a:t>
            </a:r>
            <a:r>
              <a:rPr lang="en-US" sz="2400" b="1" dirty="0" err="1" smtClean="0"/>
              <a:t>staffNo</a:t>
            </a:r>
            <a:r>
              <a:rPr lang="en-US" sz="2400" b="1" dirty="0" smtClean="0"/>
              <a:t> </a:t>
            </a:r>
            <a:r>
              <a:rPr lang="en-US" sz="2400" b="1" dirty="0" smtClean="0">
                <a:cs typeface="Times New Roman" pitchFamily="18" charset="0"/>
              </a:rPr>
              <a:t>→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sName</a:t>
            </a:r>
            <a:r>
              <a:rPr lang="en-US" sz="2400" b="1" dirty="0" smtClean="0"/>
              <a:t>, position, salary, </a:t>
            </a:r>
            <a:r>
              <a:rPr lang="en-US" sz="2400" b="1" dirty="0" err="1" smtClean="0"/>
              <a:t>branchNo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bAddress</a:t>
            </a:r>
            <a:endParaRPr lang="en-US" sz="2400" b="1" dirty="0" smtClean="0"/>
          </a:p>
          <a:p>
            <a:pPr>
              <a:buFont typeface="Monotype Sorts" pitchFamily="2" charset="2"/>
              <a:buNone/>
              <a:defRPr/>
            </a:pPr>
            <a:r>
              <a:rPr lang="en-US" sz="2400" b="1" dirty="0" smtClean="0"/>
              <a:t>	</a:t>
            </a:r>
            <a:r>
              <a:rPr lang="en-US" sz="2400" b="1" dirty="0" err="1" smtClean="0"/>
              <a:t>branchNo</a:t>
            </a:r>
            <a:r>
              <a:rPr lang="en-US" sz="2400" b="1" dirty="0" smtClean="0"/>
              <a:t> </a:t>
            </a:r>
            <a:r>
              <a:rPr lang="en-US" sz="2400" b="1" dirty="0" smtClean="0">
                <a:cs typeface="Times New Roman" pitchFamily="18" charset="0"/>
              </a:rPr>
              <a:t>→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bAddress</a:t>
            </a:r>
            <a:endParaRPr lang="en-US" sz="2400" b="1" dirty="0" smtClean="0"/>
          </a:p>
          <a:p>
            <a:pPr>
              <a:buFont typeface="Monotype Sorts" pitchFamily="2" charset="2"/>
              <a:buNone/>
              <a:defRPr/>
            </a:pPr>
            <a:r>
              <a:rPr lang="en-US" sz="2400" b="1" dirty="0" smtClean="0"/>
              <a:t>	</a:t>
            </a:r>
            <a:r>
              <a:rPr lang="en-US" sz="2400" b="1" dirty="0" err="1" smtClean="0"/>
              <a:t>bAddress</a:t>
            </a:r>
            <a:r>
              <a:rPr lang="en-US" sz="2400" b="1" dirty="0" smtClean="0"/>
              <a:t> </a:t>
            </a:r>
            <a:r>
              <a:rPr lang="en-US" sz="2400" b="1" dirty="0" smtClean="0">
                <a:cs typeface="Times New Roman" pitchFamily="18" charset="0"/>
              </a:rPr>
              <a:t>→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branchNo</a:t>
            </a:r>
            <a:endParaRPr lang="en-US" sz="2400" b="1" dirty="0" smtClean="0"/>
          </a:p>
          <a:p>
            <a:pPr>
              <a:buFont typeface="Monotype Sorts" pitchFamily="2" charset="2"/>
              <a:buNone/>
              <a:defRPr/>
            </a:pPr>
            <a:r>
              <a:rPr lang="en-US" sz="2400" b="1" dirty="0" smtClean="0"/>
              <a:t>	</a:t>
            </a:r>
            <a:r>
              <a:rPr lang="en-US" sz="2400" b="1" dirty="0" err="1" smtClean="0"/>
              <a:t>branchNo</a:t>
            </a:r>
            <a:r>
              <a:rPr lang="en-US" sz="2400" b="1" dirty="0" smtClean="0"/>
              <a:t>, position </a:t>
            </a:r>
            <a:r>
              <a:rPr lang="en-US" sz="2400" b="1" dirty="0" smtClean="0">
                <a:cs typeface="Times New Roman" pitchFamily="18" charset="0"/>
              </a:rPr>
              <a:t>→</a:t>
            </a:r>
            <a:r>
              <a:rPr lang="en-US" sz="2400" b="1" dirty="0" smtClean="0"/>
              <a:t> salary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400" b="1" dirty="0" smtClean="0"/>
              <a:t>	</a:t>
            </a:r>
            <a:r>
              <a:rPr lang="en-US" sz="2400" b="1" dirty="0" err="1" smtClean="0"/>
              <a:t>bAddress</a:t>
            </a:r>
            <a:r>
              <a:rPr lang="en-US" sz="2400" b="1" dirty="0" smtClean="0"/>
              <a:t>, position </a:t>
            </a:r>
            <a:r>
              <a:rPr lang="en-US" sz="2400" b="1" dirty="0" smtClean="0">
                <a:cs typeface="Times New Roman" pitchFamily="18" charset="0"/>
              </a:rPr>
              <a:t>→</a:t>
            </a:r>
            <a:r>
              <a:rPr lang="en-US" sz="2400" b="1" dirty="0" smtClean="0"/>
              <a:t> salary</a:t>
            </a:r>
          </a:p>
          <a:p>
            <a:pPr>
              <a:buFont typeface="Monotype Sorts" pitchFamily="2" charset="2"/>
              <a:buNone/>
              <a:defRPr/>
            </a:pPr>
            <a:endParaRPr lang="en-US" sz="2400" b="1" dirty="0" smtClean="0"/>
          </a:p>
          <a:p>
            <a:pPr>
              <a:buFont typeface="Monotype Sorts" pitchFamily="2" charset="2"/>
              <a:buNone/>
              <a:defRPr/>
            </a:pPr>
            <a:r>
              <a:rPr lang="en-US" sz="20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Hint</a:t>
            </a:r>
            <a:r>
              <a:rPr lang="en-US" sz="2000" dirty="0" smtClean="0"/>
              <a:t> : Assume that position held and branch determine a member of staff’s salary. </a:t>
            </a:r>
          </a:p>
        </p:txBody>
      </p:sp>
      <p:sp>
        <p:nvSpPr>
          <p:cNvPr id="2355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A6B5B1F-B740-477E-AB5A-551D59AF2295}" type="slidenum">
              <a:rPr lang="en-GB" altLang="en-US" smtClean="0"/>
              <a:pPr/>
              <a:t>16</a:t>
            </a:fld>
            <a:endParaRPr lang="en-GB" altLang="en-US" smtClean="0"/>
          </a:p>
        </p:txBody>
      </p:sp>
      <p:sp>
        <p:nvSpPr>
          <p:cNvPr id="23557" name="Text Box 4"/>
          <p:cNvSpPr txBox="1">
            <a:spLocks noChangeArrowheads="1"/>
          </p:cNvSpPr>
          <p:nvPr/>
        </p:nvSpPr>
        <p:spPr bwMode="auto">
          <a:xfrm>
            <a:off x="3124200" y="6583363"/>
            <a:ext cx="32004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  <p:pic>
        <p:nvPicPr>
          <p:cNvPr id="23558" name="Picture 1032" descr="DS3-Figure 13-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3357563"/>
            <a:ext cx="43561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Identifying the Primary Key for a Relation using Functional Dependencies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idx="1"/>
          </p:nvPr>
        </p:nvSpPr>
        <p:spPr>
          <a:xfrm>
            <a:off x="201613" y="1676400"/>
            <a:ext cx="8763000" cy="4114800"/>
          </a:xfrm>
        </p:spPr>
        <p:txBody>
          <a:bodyPr/>
          <a:lstStyle/>
          <a:p>
            <a:r>
              <a:rPr lang="en-US" altLang="en-US" sz="2400" smtClean="0"/>
              <a:t>Main purpose of identifying a set of functional dependencies for a relation is to specify the </a:t>
            </a:r>
            <a:r>
              <a:rPr lang="en-US" altLang="en-US" sz="2400" b="1" smtClean="0"/>
              <a:t>set of integrity constraints </a:t>
            </a:r>
            <a:r>
              <a:rPr lang="en-US" altLang="en-US" sz="2400" smtClean="0"/>
              <a:t>that must hold on a relation.</a:t>
            </a:r>
          </a:p>
          <a:p>
            <a:pPr>
              <a:buFont typeface="Monotype Sorts" pitchFamily="2" charset="2"/>
              <a:buNone/>
            </a:pPr>
            <a:endParaRPr lang="en-US" altLang="en-US" sz="1800" smtClean="0"/>
          </a:p>
          <a:p>
            <a:r>
              <a:rPr lang="en-US" altLang="en-US" sz="2400" smtClean="0"/>
              <a:t>An important integrity constraint to consider first is the identification of </a:t>
            </a:r>
            <a:r>
              <a:rPr lang="en-US" altLang="en-US" sz="2400" b="1" smtClean="0"/>
              <a:t>candidate keys</a:t>
            </a:r>
            <a:r>
              <a:rPr lang="en-US" altLang="en-US" sz="2400" smtClean="0"/>
              <a:t>, one of which is selected to be the </a:t>
            </a:r>
            <a:r>
              <a:rPr lang="en-US" altLang="en-US" sz="2400" b="1" smtClean="0"/>
              <a:t>primary key </a:t>
            </a:r>
            <a:r>
              <a:rPr lang="en-US" altLang="en-US" sz="2400" smtClean="0"/>
              <a:t>for the relation.</a:t>
            </a:r>
          </a:p>
          <a:p>
            <a:endParaRPr lang="en-US" altLang="en-US" sz="2400" smtClean="0"/>
          </a:p>
          <a:p>
            <a:r>
              <a:rPr lang="en-US" altLang="en-US" sz="2400" smtClean="0"/>
              <a:t>All attributes that are not part of a candidate key should be functionally dependent on the key.</a:t>
            </a:r>
          </a:p>
          <a:p>
            <a:endParaRPr lang="en-US" altLang="en-US" sz="2400" smtClean="0"/>
          </a:p>
        </p:txBody>
      </p:sp>
      <p:sp>
        <p:nvSpPr>
          <p:cNvPr id="2457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A4AB49B-E637-4208-AF98-489E442E9502}" type="slidenum">
              <a:rPr lang="en-GB" altLang="en-US" smtClean="0"/>
              <a:pPr/>
              <a:t>17</a:t>
            </a:fld>
            <a:endParaRPr lang="en-GB" altLang="en-US" smtClean="0"/>
          </a:p>
        </p:txBody>
      </p:sp>
      <p:sp>
        <p:nvSpPr>
          <p:cNvPr id="24581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ChangeArrowheads="1"/>
          </p:cNvSpPr>
          <p:nvPr/>
        </p:nvSpPr>
        <p:spPr bwMode="auto">
          <a:xfrm>
            <a:off x="179388" y="1989138"/>
            <a:ext cx="8820150" cy="1655762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altLang="en-US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Example - Identify Primary Key for StaffBranch Relation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idx="1"/>
          </p:nvPr>
        </p:nvSpPr>
        <p:spPr>
          <a:xfrm>
            <a:off x="0" y="1484313"/>
            <a:ext cx="9036050" cy="4114800"/>
          </a:xfrm>
        </p:spPr>
        <p:txBody>
          <a:bodyPr/>
          <a:lstStyle/>
          <a:p>
            <a:r>
              <a:rPr lang="en-US" altLang="en-US" sz="2400" smtClean="0"/>
              <a:t>StaffBranch relation has five functional dependencies.</a:t>
            </a:r>
            <a:endParaRPr lang="en-US" altLang="en-US" sz="1000" smtClean="0"/>
          </a:p>
          <a:p>
            <a:pPr>
              <a:buFont typeface="Monotype Sorts" pitchFamily="2" charset="2"/>
              <a:buNone/>
            </a:pPr>
            <a:r>
              <a:rPr lang="en-US" altLang="en-US" sz="2400" b="1" smtClean="0"/>
              <a:t>	</a:t>
            </a:r>
            <a:r>
              <a:rPr lang="en-US" altLang="en-US" sz="1600" b="1" smtClean="0"/>
              <a:t>staffNo </a:t>
            </a:r>
            <a:r>
              <a:rPr lang="en-US" altLang="en-US" sz="1600" b="1" smtClean="0">
                <a:cs typeface="Times New Roman" pitchFamily="18" charset="0"/>
              </a:rPr>
              <a:t>→</a:t>
            </a:r>
            <a:r>
              <a:rPr lang="en-US" altLang="en-US" sz="1600" b="1" smtClean="0"/>
              <a:t> sName, position, salary, branchNo, bAddress</a:t>
            </a:r>
          </a:p>
          <a:p>
            <a:pPr>
              <a:buFont typeface="Monotype Sorts" pitchFamily="2" charset="2"/>
              <a:buNone/>
            </a:pPr>
            <a:r>
              <a:rPr lang="en-US" altLang="en-US" sz="1600" b="1" smtClean="0"/>
              <a:t>	branchNo </a:t>
            </a:r>
            <a:r>
              <a:rPr lang="en-US" altLang="en-US" sz="1600" b="1" smtClean="0">
                <a:cs typeface="Times New Roman" pitchFamily="18" charset="0"/>
              </a:rPr>
              <a:t>→</a:t>
            </a:r>
            <a:r>
              <a:rPr lang="en-US" altLang="en-US" sz="1600" b="1" smtClean="0"/>
              <a:t> bAddress</a:t>
            </a:r>
          </a:p>
          <a:p>
            <a:pPr>
              <a:buFont typeface="Monotype Sorts" pitchFamily="2" charset="2"/>
              <a:buNone/>
            </a:pPr>
            <a:r>
              <a:rPr lang="en-US" altLang="en-US" sz="1600" b="1" smtClean="0"/>
              <a:t>	bAddress </a:t>
            </a:r>
            <a:r>
              <a:rPr lang="en-US" altLang="en-US" sz="1600" b="1" smtClean="0">
                <a:cs typeface="Times New Roman" pitchFamily="18" charset="0"/>
              </a:rPr>
              <a:t>→</a:t>
            </a:r>
            <a:r>
              <a:rPr lang="en-US" altLang="en-US" sz="1600" b="1" smtClean="0"/>
              <a:t> branchNo</a:t>
            </a:r>
          </a:p>
          <a:p>
            <a:pPr>
              <a:buFont typeface="Monotype Sorts" pitchFamily="2" charset="2"/>
              <a:buNone/>
            </a:pPr>
            <a:r>
              <a:rPr lang="en-US" altLang="en-US" sz="1600" b="1" smtClean="0"/>
              <a:t>	branchNo, position </a:t>
            </a:r>
            <a:r>
              <a:rPr lang="en-US" altLang="en-US" sz="1600" b="1" smtClean="0">
                <a:cs typeface="Times New Roman" pitchFamily="18" charset="0"/>
              </a:rPr>
              <a:t>→</a:t>
            </a:r>
            <a:r>
              <a:rPr lang="en-US" altLang="en-US" sz="1600" b="1" smtClean="0"/>
              <a:t> salary</a:t>
            </a:r>
          </a:p>
          <a:p>
            <a:pPr>
              <a:buFont typeface="Monotype Sorts" pitchFamily="2" charset="2"/>
              <a:buNone/>
            </a:pPr>
            <a:r>
              <a:rPr lang="en-US" altLang="en-US" sz="1600" b="1" smtClean="0"/>
              <a:t>	bAddress, position </a:t>
            </a:r>
            <a:r>
              <a:rPr lang="en-US" altLang="en-US" sz="1600" b="1" smtClean="0">
                <a:cs typeface="Times New Roman" pitchFamily="18" charset="0"/>
              </a:rPr>
              <a:t>→</a:t>
            </a:r>
            <a:r>
              <a:rPr lang="en-US" altLang="en-US" sz="1600" b="1" smtClean="0"/>
              <a:t> salary</a:t>
            </a:r>
            <a:endParaRPr lang="en-US" altLang="en-US" sz="1600" smtClean="0"/>
          </a:p>
          <a:p>
            <a:endParaRPr lang="en-US" altLang="en-US" sz="1000" smtClean="0"/>
          </a:p>
          <a:p>
            <a:r>
              <a:rPr lang="en-US" altLang="en-US" sz="2400" smtClean="0"/>
              <a:t>The determinants </a:t>
            </a:r>
            <a:r>
              <a:rPr lang="en-US" altLang="en-US" sz="2400" b="1" smtClean="0"/>
              <a:t>are staffNo, branchNo, bAddress, (branchNo, position), and (bAddress, position).</a:t>
            </a:r>
            <a:endParaRPr lang="en-US" altLang="en-US" sz="1000" smtClean="0"/>
          </a:p>
          <a:p>
            <a:r>
              <a:rPr lang="en-US" altLang="en-US" sz="2400" smtClean="0"/>
              <a:t>To identify all candidate key(s), identify the attribute (or group of attributes) that </a:t>
            </a:r>
            <a:r>
              <a:rPr lang="en-US" altLang="en-US" sz="2400" b="1" smtClean="0"/>
              <a:t>uniquely</a:t>
            </a:r>
            <a:r>
              <a:rPr lang="en-US" altLang="en-US" sz="2400" smtClean="0"/>
              <a:t> identifies each </a:t>
            </a:r>
            <a:r>
              <a:rPr lang="en-US" altLang="en-US" sz="2400" b="1" smtClean="0"/>
              <a:t>tuple</a:t>
            </a:r>
            <a:r>
              <a:rPr lang="en-US" altLang="en-US" sz="2400" smtClean="0"/>
              <a:t> in this relation.</a:t>
            </a:r>
            <a:endParaRPr lang="en-US" altLang="en-US" sz="1000" smtClean="0"/>
          </a:p>
          <a:p>
            <a:r>
              <a:rPr lang="en-US" altLang="en-US" sz="2400" smtClean="0"/>
              <a:t>The only candidate key and therefore primary key for </a:t>
            </a:r>
            <a:r>
              <a:rPr lang="en-US" altLang="en-US" sz="2400" b="1" smtClean="0"/>
              <a:t>StaffBranch</a:t>
            </a:r>
            <a:r>
              <a:rPr lang="en-US" altLang="en-US" sz="2400" smtClean="0"/>
              <a:t> relation, is </a:t>
            </a:r>
            <a:r>
              <a:rPr lang="en-US" altLang="en-US" sz="2400" b="1" smtClean="0"/>
              <a:t>staffNo</a:t>
            </a:r>
            <a:r>
              <a:rPr lang="en-US" altLang="en-US" sz="2400" smtClean="0"/>
              <a:t>, as </a:t>
            </a:r>
            <a:r>
              <a:rPr lang="en-US" altLang="en-US" sz="2400" i="1" smtClean="0"/>
              <a:t>all </a:t>
            </a:r>
            <a:r>
              <a:rPr lang="en-US" altLang="en-US" sz="2400" smtClean="0"/>
              <a:t>other attributes of the relation are functionally dependent on staffNo.</a:t>
            </a: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1521C85-8A3E-40B6-9B47-BB3DF8AA5C65}" type="slidenum">
              <a:rPr lang="en-GB" altLang="en-US" smtClean="0"/>
              <a:pPr/>
              <a:t>18</a:t>
            </a:fld>
            <a:endParaRPr lang="en-GB" altLang="en-US" smtClean="0"/>
          </a:p>
        </p:txBody>
      </p:sp>
      <p:sp>
        <p:nvSpPr>
          <p:cNvPr id="25606" name="Text Box 4"/>
          <p:cNvSpPr txBox="1">
            <a:spLocks noChangeArrowheads="1"/>
          </p:cNvSpPr>
          <p:nvPr/>
        </p:nvSpPr>
        <p:spPr bwMode="auto">
          <a:xfrm>
            <a:off x="3124200" y="6538913"/>
            <a:ext cx="32004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  <p:pic>
        <p:nvPicPr>
          <p:cNvPr id="6" name="Picture 1032" descr="DS3-Figure 13-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625" y="2133600"/>
            <a:ext cx="3419475" cy="1439863"/>
          </a:xfrm>
          <a:prstGeom prst="rect">
            <a:avLst/>
          </a:prstGeom>
          <a:noFill/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3" name="Rectangle 3"/>
          <p:cNvSpPr>
            <a:spLocks noGrp="1" noChangeArrowheads="1"/>
          </p:cNvSpPr>
          <p:nvPr>
            <p:ph type="title"/>
          </p:nvPr>
        </p:nvSpPr>
        <p:spPr>
          <a:xfrm>
            <a:off x="395288" y="198438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chemeClr val="tx1">
                    <a:lumMod val="60000"/>
                    <a:lumOff val="40000"/>
                  </a:schemeClr>
                </a:solidFill>
                <a:cs typeface="Times New Roman" pitchFamily="18" charset="0"/>
              </a:rPr>
              <a:t>Closure</a:t>
            </a:r>
          </a:p>
        </p:txBody>
      </p:sp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228600" y="1066800"/>
            <a:ext cx="8763000" cy="202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defRPr/>
            </a:pPr>
            <a:endParaRPr lang="en-US" sz="1800" dirty="0">
              <a:latin typeface="Arial" charset="0"/>
            </a:endParaRPr>
          </a:p>
          <a:p>
            <a:pPr marL="0" lvl="2" algn="just">
              <a:lnSpc>
                <a:spcPct val="110000"/>
              </a:lnSpc>
              <a:defRPr/>
            </a:pPr>
            <a:r>
              <a:rPr lang="en-US" sz="2000" b="1" dirty="0">
                <a:latin typeface="Arial" charset="0"/>
              </a:rPr>
              <a:t>Closure (inferred from) X</a:t>
            </a:r>
            <a:r>
              <a:rPr lang="en-US" sz="2800" b="1" baseline="30000" dirty="0">
                <a:latin typeface="Arial" charset="0"/>
              </a:rPr>
              <a:t>+</a:t>
            </a:r>
            <a:r>
              <a:rPr lang="en-US" sz="2000" b="1" dirty="0">
                <a:latin typeface="Arial" charset="0"/>
              </a:rPr>
              <a:t>:</a:t>
            </a:r>
            <a:r>
              <a:rPr lang="en-US" sz="2000" dirty="0">
                <a:latin typeface="Arial" charset="0"/>
              </a:rPr>
              <a:t>  </a:t>
            </a:r>
            <a:r>
              <a:rPr lang="en-US" altLang="en-US" sz="2000" dirty="0">
                <a:cs typeface="Times New Roman" pitchFamily="18" charset="0"/>
              </a:rPr>
              <a:t>The set of all functional dependencies that are implied by a given set of functional dependencies X is called the </a:t>
            </a:r>
            <a:r>
              <a:rPr lang="en-US" altLang="en-US" sz="2000" i="1" dirty="0">
                <a:cs typeface="Times New Roman" pitchFamily="18" charset="0"/>
              </a:rPr>
              <a:t>closure of X</a:t>
            </a:r>
            <a:r>
              <a:rPr lang="en-US" altLang="en-US" sz="2000" dirty="0">
                <a:cs typeface="Times New Roman" pitchFamily="18" charset="0"/>
              </a:rPr>
              <a:t>, written X</a:t>
            </a:r>
            <a:r>
              <a:rPr lang="en-US" altLang="en-US" sz="2000" baseline="30000" dirty="0">
                <a:cs typeface="Times New Roman" pitchFamily="18" charset="0"/>
              </a:rPr>
              <a:t>+ </a:t>
            </a:r>
            <a:r>
              <a:rPr lang="en-US" altLang="en-US" sz="2000" dirty="0">
                <a:cs typeface="Times New Roman" pitchFamily="18" charset="0"/>
              </a:rPr>
              <a:t>.  </a:t>
            </a:r>
            <a:endParaRPr lang="en-US" sz="1800" dirty="0">
              <a:latin typeface="Arial" charset="0"/>
            </a:endParaRPr>
          </a:p>
          <a:p>
            <a:pPr marL="228600" lvl="2" algn="just">
              <a:lnSpc>
                <a:spcPct val="110000"/>
              </a:lnSpc>
              <a:defRPr/>
            </a:pPr>
            <a:endParaRPr lang="en-US" sz="1800" dirty="0">
              <a:latin typeface="Arial" charset="0"/>
            </a:endParaRPr>
          </a:p>
          <a:p>
            <a:pPr marL="228600" lvl="2" algn="just">
              <a:lnSpc>
                <a:spcPct val="110000"/>
              </a:lnSpc>
              <a:defRPr/>
            </a:pPr>
            <a:r>
              <a:rPr lang="en-US" sz="1800" dirty="0">
                <a:latin typeface="Arial" charset="0"/>
              </a:rPr>
              <a:t> </a:t>
            </a:r>
          </a:p>
        </p:txBody>
      </p:sp>
      <p:sp>
        <p:nvSpPr>
          <p:cNvPr id="8196" name="Rectangle 21"/>
          <p:cNvSpPr>
            <a:spLocks noChangeArrowheads="1"/>
          </p:cNvSpPr>
          <p:nvPr/>
        </p:nvSpPr>
        <p:spPr bwMode="auto">
          <a:xfrm>
            <a:off x="4652963" y="3795713"/>
            <a:ext cx="3429000" cy="1309687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8197" name="Rectangle 22"/>
          <p:cNvSpPr>
            <a:spLocks noChangeArrowheads="1"/>
          </p:cNvSpPr>
          <p:nvPr/>
        </p:nvSpPr>
        <p:spPr bwMode="auto">
          <a:xfrm>
            <a:off x="4654550" y="3400425"/>
            <a:ext cx="34290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8198" name="Text Box 23"/>
          <p:cNvSpPr txBox="1">
            <a:spLocks noChangeArrowheads="1"/>
          </p:cNvSpPr>
          <p:nvPr/>
        </p:nvSpPr>
        <p:spPr bwMode="auto">
          <a:xfrm>
            <a:off x="5008563" y="3429000"/>
            <a:ext cx="33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600" b="1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8199" name="Text Box 24"/>
          <p:cNvSpPr txBox="1">
            <a:spLocks noChangeArrowheads="1"/>
          </p:cNvSpPr>
          <p:nvPr/>
        </p:nvSpPr>
        <p:spPr bwMode="auto">
          <a:xfrm>
            <a:off x="6137275" y="3321050"/>
            <a:ext cx="3190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600" b="1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8200" name="Rectangle 25"/>
          <p:cNvSpPr>
            <a:spLocks noChangeArrowheads="1"/>
          </p:cNvSpPr>
          <p:nvPr/>
        </p:nvSpPr>
        <p:spPr bwMode="auto">
          <a:xfrm>
            <a:off x="4652963" y="4114800"/>
            <a:ext cx="3429000" cy="3048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8201" name="Rectangle 26"/>
          <p:cNvSpPr>
            <a:spLocks noChangeArrowheads="1"/>
          </p:cNvSpPr>
          <p:nvPr/>
        </p:nvSpPr>
        <p:spPr bwMode="auto">
          <a:xfrm>
            <a:off x="4652963" y="4648200"/>
            <a:ext cx="3429000" cy="3048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8202" name="Text Box 27"/>
          <p:cNvSpPr txBox="1">
            <a:spLocks noChangeArrowheads="1"/>
          </p:cNvSpPr>
          <p:nvPr/>
        </p:nvSpPr>
        <p:spPr bwMode="auto">
          <a:xfrm>
            <a:off x="4195763" y="4083050"/>
            <a:ext cx="2524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600" b="1"/>
              <a:t>t</a:t>
            </a:r>
          </a:p>
        </p:txBody>
      </p:sp>
      <p:sp>
        <p:nvSpPr>
          <p:cNvPr id="8203" name="Text Box 28"/>
          <p:cNvSpPr txBox="1">
            <a:spLocks noChangeArrowheads="1"/>
          </p:cNvSpPr>
          <p:nvPr/>
        </p:nvSpPr>
        <p:spPr bwMode="auto">
          <a:xfrm>
            <a:off x="4195763" y="4616450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600" b="1"/>
              <a:t>u</a:t>
            </a:r>
          </a:p>
        </p:txBody>
      </p:sp>
      <p:sp>
        <p:nvSpPr>
          <p:cNvPr id="8204" name="Line 29"/>
          <p:cNvSpPr>
            <a:spLocks noChangeShapeType="1"/>
          </p:cNvSpPr>
          <p:nvPr/>
        </p:nvSpPr>
        <p:spPr bwMode="auto">
          <a:xfrm>
            <a:off x="5718175" y="3429000"/>
            <a:ext cx="1588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8205" name="Line 30"/>
          <p:cNvSpPr>
            <a:spLocks noChangeShapeType="1"/>
          </p:cNvSpPr>
          <p:nvPr/>
        </p:nvSpPr>
        <p:spPr bwMode="auto">
          <a:xfrm>
            <a:off x="6862763" y="3429000"/>
            <a:ext cx="1587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8206" name="Text Box 31"/>
          <p:cNvSpPr txBox="1">
            <a:spLocks noChangeArrowheads="1"/>
          </p:cNvSpPr>
          <p:nvPr/>
        </p:nvSpPr>
        <p:spPr bwMode="auto">
          <a:xfrm>
            <a:off x="3967163" y="2438400"/>
            <a:ext cx="16843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600"/>
              <a:t>If t &amp; u agree here</a:t>
            </a:r>
          </a:p>
        </p:txBody>
      </p:sp>
      <p:sp>
        <p:nvSpPr>
          <p:cNvPr id="8207" name="Text Box 32"/>
          <p:cNvSpPr txBox="1">
            <a:spLocks noChangeArrowheads="1"/>
          </p:cNvSpPr>
          <p:nvPr/>
        </p:nvSpPr>
        <p:spPr bwMode="auto">
          <a:xfrm>
            <a:off x="5788025" y="2438400"/>
            <a:ext cx="23447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600"/>
              <a:t>Then they must agree here</a:t>
            </a:r>
          </a:p>
        </p:txBody>
      </p:sp>
      <p:sp>
        <p:nvSpPr>
          <p:cNvPr id="8208" name="Line 33"/>
          <p:cNvSpPr>
            <a:spLocks noChangeShapeType="1"/>
          </p:cNvSpPr>
          <p:nvPr/>
        </p:nvSpPr>
        <p:spPr bwMode="auto">
          <a:xfrm>
            <a:off x="4805363" y="27432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8209" name="Line 34"/>
          <p:cNvSpPr>
            <a:spLocks noChangeShapeType="1"/>
          </p:cNvSpPr>
          <p:nvPr/>
        </p:nvSpPr>
        <p:spPr bwMode="auto">
          <a:xfrm flipH="1">
            <a:off x="6380163" y="27432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8210" name="Line 35"/>
          <p:cNvSpPr>
            <a:spLocks noChangeShapeType="1"/>
          </p:cNvSpPr>
          <p:nvPr/>
        </p:nvSpPr>
        <p:spPr bwMode="auto">
          <a:xfrm>
            <a:off x="5999163" y="3429000"/>
            <a:ext cx="0" cy="16764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8211" name="Line 37"/>
          <p:cNvSpPr>
            <a:spLocks noChangeShapeType="1"/>
          </p:cNvSpPr>
          <p:nvPr/>
        </p:nvSpPr>
        <p:spPr bwMode="auto">
          <a:xfrm flipH="1">
            <a:off x="5770563" y="3505200"/>
            <a:ext cx="3048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8212" name="Line 38"/>
          <p:cNvSpPr>
            <a:spLocks noChangeShapeType="1"/>
          </p:cNvSpPr>
          <p:nvPr/>
        </p:nvSpPr>
        <p:spPr bwMode="auto">
          <a:xfrm>
            <a:off x="6456363" y="3505200"/>
            <a:ext cx="381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8213" name="Text Box 39"/>
          <p:cNvSpPr txBox="1">
            <a:spLocks noChangeArrowheads="1"/>
          </p:cNvSpPr>
          <p:nvPr/>
        </p:nvSpPr>
        <p:spPr bwMode="auto">
          <a:xfrm>
            <a:off x="6227763" y="3505200"/>
            <a:ext cx="33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600" b="1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8214" name="Line 40"/>
          <p:cNvSpPr>
            <a:spLocks noChangeShapeType="1"/>
          </p:cNvSpPr>
          <p:nvPr/>
        </p:nvSpPr>
        <p:spPr bwMode="auto">
          <a:xfrm>
            <a:off x="6532563" y="3657600"/>
            <a:ext cx="3048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8215" name="Line 41"/>
          <p:cNvSpPr>
            <a:spLocks noChangeShapeType="1"/>
          </p:cNvSpPr>
          <p:nvPr/>
        </p:nvSpPr>
        <p:spPr bwMode="auto">
          <a:xfrm flipH="1">
            <a:off x="5999163" y="3657600"/>
            <a:ext cx="2286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8216" name="Text Box 42"/>
          <p:cNvSpPr txBox="1">
            <a:spLocks noChangeArrowheads="1"/>
          </p:cNvSpPr>
          <p:nvPr/>
        </p:nvSpPr>
        <p:spPr bwMode="auto">
          <a:xfrm>
            <a:off x="5922963" y="5454650"/>
            <a:ext cx="26114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600"/>
              <a:t>So surely they will agree here</a:t>
            </a:r>
          </a:p>
        </p:txBody>
      </p:sp>
      <p:sp>
        <p:nvSpPr>
          <p:cNvPr id="8217" name="Line 43"/>
          <p:cNvSpPr>
            <a:spLocks noChangeShapeType="1"/>
          </p:cNvSpPr>
          <p:nvPr/>
        </p:nvSpPr>
        <p:spPr bwMode="auto">
          <a:xfrm flipV="1">
            <a:off x="6380163" y="5410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8218" name="AutoShape 44"/>
          <p:cNvSpPr>
            <a:spLocks/>
          </p:cNvSpPr>
          <p:nvPr/>
        </p:nvSpPr>
        <p:spPr bwMode="auto">
          <a:xfrm rot="-5400000">
            <a:off x="6227763" y="2743200"/>
            <a:ext cx="152400" cy="1066800"/>
          </a:xfrm>
          <a:prstGeom prst="rightBrace">
            <a:avLst>
              <a:gd name="adj1" fmla="val 5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8219" name="AutoShape 45"/>
          <p:cNvSpPr>
            <a:spLocks/>
          </p:cNvSpPr>
          <p:nvPr/>
        </p:nvSpPr>
        <p:spPr bwMode="auto">
          <a:xfrm rot="5469974">
            <a:off x="6342063" y="4835525"/>
            <a:ext cx="152400" cy="838200"/>
          </a:xfrm>
          <a:prstGeom prst="rightBrace">
            <a:avLst>
              <a:gd name="adj1" fmla="val 458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8220" name="Text Box 46"/>
          <p:cNvSpPr txBox="1">
            <a:spLocks noChangeArrowheads="1"/>
          </p:cNvSpPr>
          <p:nvPr/>
        </p:nvSpPr>
        <p:spPr bwMode="auto">
          <a:xfrm>
            <a:off x="1060450" y="3276600"/>
            <a:ext cx="175895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800">
                <a:latin typeface="Arial" pitchFamily="34" charset="0"/>
              </a:rPr>
              <a:t>          C </a:t>
            </a:r>
            <a:r>
              <a:rPr lang="en-US" altLang="en-US" sz="1800">
                <a:latin typeface="Arial" pitchFamily="34" charset="0"/>
                <a:sym typeface="Symbol" pitchFamily="18" charset="2"/>
              </a:rPr>
              <a:t> B</a:t>
            </a:r>
            <a:endParaRPr lang="en-US" altLang="en-US" sz="1800">
              <a:latin typeface="Arial" pitchFamily="34" charset="0"/>
            </a:endParaRPr>
          </a:p>
          <a:p>
            <a:endParaRPr lang="en-US" altLang="en-US" sz="1800">
              <a:latin typeface="Arial" pitchFamily="34" charset="0"/>
            </a:endParaRPr>
          </a:p>
          <a:p>
            <a:r>
              <a:rPr lang="en-US" altLang="en-US" sz="1800">
                <a:latin typeface="Arial" pitchFamily="34" charset="0"/>
              </a:rPr>
              <a:t>X        A         B</a:t>
            </a:r>
          </a:p>
          <a:p>
            <a:endParaRPr lang="en-US" altLang="en-US" sz="1800">
              <a:latin typeface="Arial" pitchFamily="34" charset="0"/>
            </a:endParaRPr>
          </a:p>
          <a:p>
            <a:r>
              <a:rPr lang="en-US" altLang="en-US" sz="1800">
                <a:latin typeface="Arial" pitchFamily="34" charset="0"/>
              </a:rPr>
              <a:t>X</a:t>
            </a:r>
            <a:r>
              <a:rPr lang="en-US" altLang="en-US" sz="1800" baseline="30000">
                <a:latin typeface="Arial" pitchFamily="34" charset="0"/>
              </a:rPr>
              <a:t>+</a:t>
            </a:r>
            <a:r>
              <a:rPr lang="en-US" altLang="en-US" sz="1800">
                <a:latin typeface="Arial" pitchFamily="34" charset="0"/>
              </a:rPr>
              <a:t>      A          C</a:t>
            </a:r>
          </a:p>
        </p:txBody>
      </p:sp>
      <p:sp>
        <p:nvSpPr>
          <p:cNvPr id="8221" name="Line 47"/>
          <p:cNvSpPr>
            <a:spLocks noChangeShapeType="1"/>
          </p:cNvSpPr>
          <p:nvPr/>
        </p:nvSpPr>
        <p:spPr bwMode="auto">
          <a:xfrm>
            <a:off x="1990725" y="4038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8222" name="Line 48"/>
          <p:cNvSpPr>
            <a:spLocks noChangeShapeType="1"/>
          </p:cNvSpPr>
          <p:nvPr/>
        </p:nvSpPr>
        <p:spPr bwMode="auto">
          <a:xfrm>
            <a:off x="1990725" y="4572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mtClean="0">
                <a:solidFill>
                  <a:srgbClr val="003366"/>
                </a:solidFill>
              </a:rPr>
              <a:t>Database Design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752600"/>
            <a:ext cx="8077200" cy="1066800"/>
          </a:xfrm>
        </p:spPr>
        <p:txBody>
          <a:bodyPr/>
          <a:lstStyle/>
          <a:p>
            <a:pPr algn="just">
              <a:buFontTx/>
              <a:buNone/>
            </a:pPr>
            <a:r>
              <a:rPr lang="en-US" sz="2400" smtClean="0">
                <a:latin typeface="Arial" pitchFamily="34" charset="0"/>
              </a:rPr>
              <a:t>Steps in building a database for an application:</a:t>
            </a:r>
          </a:p>
          <a:p>
            <a:pPr algn="just">
              <a:buFontTx/>
              <a:buNone/>
            </a:pPr>
            <a:endParaRPr lang="en-US" sz="2400" smtClean="0">
              <a:latin typeface="Arial" pitchFamily="34" charset="0"/>
            </a:endParaRPr>
          </a:p>
          <a:p>
            <a:pPr algn="just">
              <a:buFontTx/>
              <a:buNone/>
            </a:pPr>
            <a:endParaRPr lang="en-US" sz="2400" smtClean="0">
              <a:latin typeface="Arial" pitchFamily="34" charset="0"/>
            </a:endParaRPr>
          </a:p>
          <a:p>
            <a:pPr algn="just">
              <a:buFontTx/>
              <a:buNone/>
            </a:pPr>
            <a:endParaRPr lang="en-US" sz="2400" smtClean="0">
              <a:latin typeface="Arial" pitchFamily="34" charset="0"/>
            </a:endParaRPr>
          </a:p>
          <a:p>
            <a:pPr algn="just">
              <a:buFontTx/>
              <a:buNone/>
            </a:pPr>
            <a:endParaRPr lang="en-US" sz="2400" smtClean="0">
              <a:latin typeface="Arial" pitchFamily="34" charset="0"/>
            </a:endParaRPr>
          </a:p>
          <a:p>
            <a:pPr algn="just">
              <a:buFontTx/>
              <a:buNone/>
            </a:pPr>
            <a:r>
              <a:rPr lang="en-US" sz="2400" smtClean="0">
                <a:latin typeface="Arial" pitchFamily="34" charset="0"/>
              </a:rPr>
              <a:t>      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DB88C35-E6AB-4F70-99C7-4CC4C3EBBEA0}" type="slidenum">
              <a:rPr lang="ar-SA"/>
              <a:pPr/>
              <a:t>2</a:t>
            </a:fld>
            <a:endParaRPr lang="en-US"/>
          </a:p>
        </p:txBody>
      </p:sp>
      <p:sp>
        <p:nvSpPr>
          <p:cNvPr id="4101" name="Date Placeholder 15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4102" name="Rectangle 4"/>
          <p:cNvSpPr>
            <a:spLocks noChangeArrowheads="1"/>
          </p:cNvSpPr>
          <p:nvPr/>
        </p:nvSpPr>
        <p:spPr bwMode="auto">
          <a:xfrm>
            <a:off x="533400" y="2971800"/>
            <a:ext cx="1182688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Arial" pitchFamily="34" charset="0"/>
              </a:rPr>
              <a:t>Real-world </a:t>
            </a:r>
          </a:p>
          <a:p>
            <a:pPr algn="ctr">
              <a:defRPr/>
            </a:pPr>
            <a:r>
              <a:rPr lang="en-US" sz="1800">
                <a:latin typeface="Arial" pitchFamily="34" charset="0"/>
              </a:rPr>
              <a:t>domain</a:t>
            </a:r>
          </a:p>
        </p:txBody>
      </p:sp>
      <p:sp>
        <p:nvSpPr>
          <p:cNvPr id="4103" name="Rectangle 5"/>
          <p:cNvSpPr>
            <a:spLocks noChangeArrowheads="1"/>
          </p:cNvSpPr>
          <p:nvPr/>
        </p:nvSpPr>
        <p:spPr bwMode="auto">
          <a:xfrm>
            <a:off x="2286000" y="2971800"/>
            <a:ext cx="1239838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Arial" pitchFamily="34" charset="0"/>
              </a:rPr>
              <a:t>Conceptual</a:t>
            </a:r>
          </a:p>
          <a:p>
            <a:pPr algn="ctr">
              <a:defRPr/>
            </a:pPr>
            <a:r>
              <a:rPr lang="en-US" sz="1800">
                <a:latin typeface="Arial" pitchFamily="34" charset="0"/>
              </a:rPr>
              <a:t>model</a:t>
            </a:r>
          </a:p>
        </p:txBody>
      </p:sp>
      <p:sp>
        <p:nvSpPr>
          <p:cNvPr id="4104" name="Rectangle 6"/>
          <p:cNvSpPr>
            <a:spLocks noChangeArrowheads="1"/>
          </p:cNvSpPr>
          <p:nvPr/>
        </p:nvSpPr>
        <p:spPr bwMode="auto">
          <a:xfrm>
            <a:off x="4114800" y="2971800"/>
            <a:ext cx="12954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Arial" pitchFamily="34" charset="0"/>
              </a:rPr>
              <a:t>DBMS data </a:t>
            </a:r>
          </a:p>
          <a:p>
            <a:pPr algn="ctr">
              <a:defRPr/>
            </a:pPr>
            <a:r>
              <a:rPr lang="en-US" sz="1800" dirty="0">
                <a:latin typeface="Arial" pitchFamily="34" charset="0"/>
              </a:rPr>
              <a:t>model</a:t>
            </a:r>
          </a:p>
        </p:txBody>
      </p:sp>
      <p:sp>
        <p:nvSpPr>
          <p:cNvPr id="4105" name="Rectangle 7"/>
          <p:cNvSpPr>
            <a:spLocks noChangeArrowheads="1"/>
          </p:cNvSpPr>
          <p:nvPr/>
        </p:nvSpPr>
        <p:spPr bwMode="auto">
          <a:xfrm>
            <a:off x="5791200" y="2971800"/>
            <a:ext cx="12954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Arial" pitchFamily="34" charset="0"/>
              </a:rPr>
              <a:t>Create</a:t>
            </a:r>
          </a:p>
          <a:p>
            <a:pPr algn="ctr">
              <a:defRPr/>
            </a:pPr>
            <a:r>
              <a:rPr lang="en-US" sz="1800">
                <a:latin typeface="Arial" pitchFamily="34" charset="0"/>
              </a:rPr>
              <a:t> Schema</a:t>
            </a:r>
          </a:p>
          <a:p>
            <a:pPr algn="ctr">
              <a:defRPr/>
            </a:pPr>
            <a:r>
              <a:rPr lang="en-US" sz="1600" b="1">
                <a:latin typeface="Arial" pitchFamily="34" charset="0"/>
              </a:rPr>
              <a:t>(DDL)</a:t>
            </a:r>
          </a:p>
        </p:txBody>
      </p:sp>
      <p:sp>
        <p:nvSpPr>
          <p:cNvPr id="4106" name="Rectangle 8"/>
          <p:cNvSpPr>
            <a:spLocks noChangeArrowheads="1"/>
          </p:cNvSpPr>
          <p:nvPr/>
        </p:nvSpPr>
        <p:spPr bwMode="auto">
          <a:xfrm>
            <a:off x="7467600" y="2971800"/>
            <a:ext cx="13716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Arial" pitchFamily="34" charset="0"/>
              </a:rPr>
              <a:t>Modify</a:t>
            </a:r>
          </a:p>
          <a:p>
            <a:pPr algn="ctr">
              <a:defRPr/>
            </a:pPr>
            <a:r>
              <a:rPr lang="en-US" sz="1800">
                <a:latin typeface="Arial" pitchFamily="34" charset="0"/>
              </a:rPr>
              <a:t> data </a:t>
            </a:r>
            <a:r>
              <a:rPr lang="en-US" sz="1600" b="1">
                <a:latin typeface="Arial" pitchFamily="34" charset="0"/>
              </a:rPr>
              <a:t>(DML)</a:t>
            </a:r>
          </a:p>
        </p:txBody>
      </p:sp>
      <p:sp>
        <p:nvSpPr>
          <p:cNvPr id="4107" name="Line 9"/>
          <p:cNvSpPr>
            <a:spLocks noChangeShapeType="1"/>
          </p:cNvSpPr>
          <p:nvPr/>
        </p:nvSpPr>
        <p:spPr bwMode="auto">
          <a:xfrm>
            <a:off x="1752600" y="3276600"/>
            <a:ext cx="4572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ar-SA"/>
          </a:p>
        </p:txBody>
      </p:sp>
      <p:sp>
        <p:nvSpPr>
          <p:cNvPr id="4108" name="Line 10"/>
          <p:cNvSpPr>
            <a:spLocks noChangeShapeType="1"/>
          </p:cNvSpPr>
          <p:nvPr/>
        </p:nvSpPr>
        <p:spPr bwMode="auto">
          <a:xfrm>
            <a:off x="3581400" y="3276600"/>
            <a:ext cx="4572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ar-SA"/>
          </a:p>
        </p:txBody>
      </p:sp>
      <p:sp>
        <p:nvSpPr>
          <p:cNvPr id="4109" name="Line 11"/>
          <p:cNvSpPr>
            <a:spLocks noChangeShapeType="1"/>
          </p:cNvSpPr>
          <p:nvPr/>
        </p:nvSpPr>
        <p:spPr bwMode="auto">
          <a:xfrm>
            <a:off x="5410200" y="3276600"/>
            <a:ext cx="3810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ar-SA"/>
          </a:p>
        </p:txBody>
      </p:sp>
      <p:sp>
        <p:nvSpPr>
          <p:cNvPr id="4110" name="Line 12"/>
          <p:cNvSpPr>
            <a:spLocks noChangeShapeType="1"/>
          </p:cNvSpPr>
          <p:nvPr/>
        </p:nvSpPr>
        <p:spPr bwMode="auto">
          <a:xfrm>
            <a:off x="7086600" y="3276600"/>
            <a:ext cx="3810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ar-SA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7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762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Inference Rules for Functional Dependencies</a:t>
            </a:r>
            <a:endParaRPr lang="en-US" smtClean="0">
              <a:solidFill>
                <a:srgbClr val="000099"/>
              </a:solidFill>
              <a:ea typeface="ＭＳ Ｐゴシック" charset="0"/>
            </a:endParaRP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2C77F59-01E6-4845-8194-DAFFAA2DCE1B}" type="slidenum">
              <a:rPr lang="ar-SA"/>
              <a:pPr/>
              <a:t>20</a:t>
            </a:fld>
            <a:endParaRPr lang="en-US"/>
          </a:p>
        </p:txBody>
      </p:sp>
      <p:sp>
        <p:nvSpPr>
          <p:cNvPr id="19460" name="Date Placeholder 19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19461" name="Text Box 2"/>
          <p:cNvSpPr txBox="1">
            <a:spLocks noChangeArrowheads="1"/>
          </p:cNvSpPr>
          <p:nvPr/>
        </p:nvSpPr>
        <p:spPr bwMode="auto">
          <a:xfrm>
            <a:off x="1889125" y="-3810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ar-SA"/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457200" y="1752600"/>
            <a:ext cx="8686800" cy="440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2" algn="just">
              <a:lnSpc>
                <a:spcPct val="110000"/>
              </a:lnSpc>
              <a:defRPr/>
            </a:pPr>
            <a:r>
              <a:rPr lang="en-US" sz="1800" b="1" dirty="0">
                <a:latin typeface="Arial" charset="0"/>
              </a:rPr>
              <a:t>Armstrong’s </a:t>
            </a:r>
            <a:r>
              <a:rPr lang="en-US" sz="1800" b="1" dirty="0" smtClean="0">
                <a:latin typeface="Arial" charset="0"/>
              </a:rPr>
              <a:t>axioms </a:t>
            </a:r>
            <a:r>
              <a:rPr lang="en-US" sz="1800" b="1" dirty="0">
                <a:latin typeface="Arial" charset="0"/>
              </a:rPr>
              <a:t>(inference rules)</a:t>
            </a:r>
            <a:r>
              <a:rPr lang="en-US" sz="1800" dirty="0">
                <a:latin typeface="Arial" charset="0"/>
              </a:rPr>
              <a:t>: The set of inference rules specifies how functional dependencies can be inferred from given one.</a:t>
            </a:r>
          </a:p>
          <a:p>
            <a:pPr marL="228600" lvl="2">
              <a:lnSpc>
                <a:spcPct val="110000"/>
              </a:lnSpc>
              <a:defRPr/>
            </a:pPr>
            <a:endParaRPr lang="en-US" sz="2800" dirty="0">
              <a:latin typeface="Arial" charset="0"/>
            </a:endParaRPr>
          </a:p>
          <a:p>
            <a:pPr marL="228600" lvl="2" indent="-228600">
              <a:lnSpc>
                <a:spcPct val="110000"/>
              </a:lnSpc>
              <a:defRPr/>
            </a:pPr>
            <a:r>
              <a:rPr lang="en-US" sz="1800" b="1" dirty="0">
                <a:latin typeface="Arial" charset="0"/>
              </a:rPr>
              <a:t>Inference rules:</a:t>
            </a:r>
          </a:p>
          <a:p>
            <a:pPr marL="228600" lvl="2" indent="-228600">
              <a:lnSpc>
                <a:spcPct val="110000"/>
              </a:lnSpc>
              <a:defRPr/>
            </a:pPr>
            <a:endParaRPr lang="en-US" sz="600" b="1" dirty="0">
              <a:latin typeface="Arial" charset="0"/>
            </a:endParaRPr>
          </a:p>
          <a:p>
            <a:pPr marL="342900" lvl="2" indent="-342900">
              <a:lnSpc>
                <a:spcPct val="110000"/>
              </a:lnSpc>
              <a:spcBef>
                <a:spcPts val="900"/>
              </a:spcBef>
              <a:defRPr/>
            </a:pPr>
            <a:r>
              <a:rPr lang="en-US" sz="1800" dirty="0">
                <a:latin typeface="Arial" charset="0"/>
              </a:rPr>
              <a:t>	Reflexivity		If B </a:t>
            </a:r>
            <a:r>
              <a:rPr lang="en-US" sz="1800" dirty="0">
                <a:latin typeface="Arial" charset="0"/>
                <a:sym typeface="Symbol" pitchFamily="18" charset="2"/>
              </a:rPr>
              <a:t> A, then  A       B</a:t>
            </a:r>
            <a:endParaRPr lang="en-US" sz="1800" dirty="0">
              <a:latin typeface="Arial" charset="0"/>
            </a:endParaRPr>
          </a:p>
          <a:p>
            <a:pPr marL="342900" lvl="2" indent="-342900">
              <a:lnSpc>
                <a:spcPct val="110000"/>
              </a:lnSpc>
              <a:spcBef>
                <a:spcPts val="900"/>
              </a:spcBef>
              <a:defRPr/>
            </a:pPr>
            <a:r>
              <a:rPr lang="en-US" sz="1800" dirty="0">
                <a:latin typeface="Arial" charset="0"/>
              </a:rPr>
              <a:t>	Augmentation 		If  A       B,  then   A,C        B,C</a:t>
            </a:r>
          </a:p>
          <a:p>
            <a:pPr marL="342900" lvl="2" indent="-342900">
              <a:lnSpc>
                <a:spcPct val="110000"/>
              </a:lnSpc>
              <a:spcBef>
                <a:spcPts val="900"/>
              </a:spcBef>
              <a:defRPr/>
            </a:pPr>
            <a:r>
              <a:rPr lang="en-US" sz="1800" dirty="0">
                <a:latin typeface="Arial" charset="0"/>
              </a:rPr>
              <a:t>	Transitivity           	If  A       B  and  B       C,  then  A       C</a:t>
            </a:r>
          </a:p>
          <a:p>
            <a:pPr marL="342900" lvl="2" indent="-342900">
              <a:lnSpc>
                <a:spcPct val="110000"/>
              </a:lnSpc>
              <a:spcBef>
                <a:spcPts val="900"/>
              </a:spcBef>
              <a:defRPr/>
            </a:pPr>
            <a:r>
              <a:rPr lang="en-US" sz="1800" dirty="0">
                <a:latin typeface="Arial" charset="0"/>
              </a:rPr>
              <a:t>	Self-Determination	A        </a:t>
            </a:r>
            <a:r>
              <a:rPr lang="en-US" sz="1800" dirty="0" err="1">
                <a:latin typeface="Arial" charset="0"/>
              </a:rPr>
              <a:t>A</a:t>
            </a:r>
            <a:endParaRPr lang="en-US" sz="1800" dirty="0">
              <a:latin typeface="Arial" charset="0"/>
            </a:endParaRPr>
          </a:p>
          <a:p>
            <a:pPr marL="342900" lvl="2" indent="-342900">
              <a:lnSpc>
                <a:spcPct val="110000"/>
              </a:lnSpc>
              <a:spcBef>
                <a:spcPts val="900"/>
              </a:spcBef>
              <a:defRPr/>
            </a:pPr>
            <a:r>
              <a:rPr lang="en-US" sz="1800" dirty="0">
                <a:latin typeface="Arial" charset="0"/>
              </a:rPr>
              <a:t>	Decomposition	If  A       B,C,  then A       B  and   A       C</a:t>
            </a:r>
          </a:p>
          <a:p>
            <a:pPr marL="342900" lvl="2" indent="-342900">
              <a:lnSpc>
                <a:spcPct val="110000"/>
              </a:lnSpc>
              <a:spcBef>
                <a:spcPts val="900"/>
              </a:spcBef>
              <a:defRPr/>
            </a:pPr>
            <a:r>
              <a:rPr lang="en-US" sz="1800" dirty="0">
                <a:latin typeface="Arial" charset="0"/>
              </a:rPr>
              <a:t>	Union		If  A       B  and  A       C,  then  A        B,C</a:t>
            </a:r>
          </a:p>
          <a:p>
            <a:pPr marL="228600" lvl="2">
              <a:lnSpc>
                <a:spcPct val="110000"/>
              </a:lnSpc>
              <a:defRPr/>
            </a:pPr>
            <a:endParaRPr lang="en-US" sz="1800" dirty="0">
              <a:latin typeface="Arial" charset="0"/>
            </a:endParaRPr>
          </a:p>
        </p:txBody>
      </p:sp>
      <p:sp>
        <p:nvSpPr>
          <p:cNvPr id="19463" name="Line 5"/>
          <p:cNvSpPr>
            <a:spLocks noChangeShapeType="1"/>
          </p:cNvSpPr>
          <p:nvPr/>
        </p:nvSpPr>
        <p:spPr bwMode="auto">
          <a:xfrm>
            <a:off x="4724400" y="3581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9464" name="Line 6"/>
          <p:cNvSpPr>
            <a:spLocks noChangeShapeType="1"/>
          </p:cNvSpPr>
          <p:nvPr/>
        </p:nvSpPr>
        <p:spPr bwMode="auto">
          <a:xfrm>
            <a:off x="3810000" y="3962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9465" name="Line 7"/>
          <p:cNvSpPr>
            <a:spLocks noChangeShapeType="1"/>
          </p:cNvSpPr>
          <p:nvPr/>
        </p:nvSpPr>
        <p:spPr bwMode="auto">
          <a:xfrm>
            <a:off x="3733800" y="4419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9466" name="Line 8"/>
          <p:cNvSpPr>
            <a:spLocks noChangeShapeType="1"/>
          </p:cNvSpPr>
          <p:nvPr/>
        </p:nvSpPr>
        <p:spPr bwMode="auto">
          <a:xfrm>
            <a:off x="5524500" y="3962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9467" name="Line 9"/>
          <p:cNvSpPr>
            <a:spLocks noChangeShapeType="1"/>
          </p:cNvSpPr>
          <p:nvPr/>
        </p:nvSpPr>
        <p:spPr bwMode="auto">
          <a:xfrm>
            <a:off x="4876800" y="4365625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9468" name="Line 10"/>
          <p:cNvSpPr>
            <a:spLocks noChangeShapeType="1"/>
          </p:cNvSpPr>
          <p:nvPr/>
        </p:nvSpPr>
        <p:spPr bwMode="auto">
          <a:xfrm>
            <a:off x="6553200" y="4365625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9469" name="Line 11"/>
          <p:cNvSpPr>
            <a:spLocks noChangeShapeType="1"/>
          </p:cNvSpPr>
          <p:nvPr/>
        </p:nvSpPr>
        <p:spPr bwMode="auto">
          <a:xfrm>
            <a:off x="3505200" y="4800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9470" name="Line 12"/>
          <p:cNvSpPr>
            <a:spLocks noChangeShapeType="1"/>
          </p:cNvSpPr>
          <p:nvPr/>
        </p:nvSpPr>
        <p:spPr bwMode="auto">
          <a:xfrm>
            <a:off x="5384800" y="5203825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>
            <a:off x="3657600" y="5181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>
            <a:off x="6731000" y="5203825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9473" name="Line 17"/>
          <p:cNvSpPr>
            <a:spLocks noChangeShapeType="1"/>
          </p:cNvSpPr>
          <p:nvPr/>
        </p:nvSpPr>
        <p:spPr bwMode="auto">
          <a:xfrm>
            <a:off x="5029200" y="5661025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9474" name="Line 19"/>
          <p:cNvSpPr>
            <a:spLocks noChangeShapeType="1"/>
          </p:cNvSpPr>
          <p:nvPr/>
        </p:nvSpPr>
        <p:spPr bwMode="auto">
          <a:xfrm>
            <a:off x="3810000" y="5661025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9475" name="Line 20"/>
          <p:cNvSpPr>
            <a:spLocks noChangeShapeType="1"/>
          </p:cNvSpPr>
          <p:nvPr/>
        </p:nvSpPr>
        <p:spPr bwMode="auto">
          <a:xfrm>
            <a:off x="6692900" y="5661025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1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Minimal Sets of Functional Dependencies</a:t>
            </a:r>
            <a:r>
              <a:rPr lang="en-US" smtClean="0">
                <a:solidFill>
                  <a:srgbClr val="000099"/>
                </a:solidFill>
                <a:ea typeface="ＭＳ Ｐゴシック" charset="0"/>
              </a:rPr>
              <a:t> 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4D7C091-F0B9-499B-BE46-077C0925DFCD}" type="slidenum">
              <a:rPr lang="ar-SA"/>
              <a:pPr/>
              <a:t>21</a:t>
            </a:fld>
            <a:endParaRPr lang="en-US"/>
          </a:p>
        </p:txBody>
      </p:sp>
      <p:sp>
        <p:nvSpPr>
          <p:cNvPr id="20484" name="Date Placeholder 9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20485" name="Text Box 2"/>
          <p:cNvSpPr txBox="1">
            <a:spLocks noChangeArrowheads="1"/>
          </p:cNvSpPr>
          <p:nvPr/>
        </p:nvSpPr>
        <p:spPr bwMode="auto">
          <a:xfrm>
            <a:off x="1889125" y="523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ar-SA"/>
          </a:p>
        </p:txBody>
      </p:sp>
      <p:sp>
        <p:nvSpPr>
          <p:cNvPr id="19462" name="Text Box 5"/>
          <p:cNvSpPr txBox="1">
            <a:spLocks noChangeArrowheads="1"/>
          </p:cNvSpPr>
          <p:nvPr/>
        </p:nvSpPr>
        <p:spPr bwMode="auto">
          <a:xfrm>
            <a:off x="228600" y="1944688"/>
            <a:ext cx="8610600" cy="3846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 indent="-177800">
              <a:spcBef>
                <a:spcPts val="1200"/>
              </a:spcBef>
              <a:buFontTx/>
              <a:buChar char="•"/>
              <a:defRPr/>
            </a:pPr>
            <a:r>
              <a:rPr lang="en-US" sz="1800" dirty="0">
                <a:latin typeface="Arial" charset="0"/>
              </a:rPr>
              <a:t>Complete set of functional dependencies for a relation can be very large.</a:t>
            </a:r>
          </a:p>
          <a:p>
            <a:pPr marL="177800" indent="-177800">
              <a:spcBef>
                <a:spcPts val="1200"/>
              </a:spcBef>
              <a:buFontTx/>
              <a:buChar char="•"/>
              <a:defRPr/>
            </a:pPr>
            <a:r>
              <a:rPr lang="en-US" sz="1800" dirty="0">
                <a:latin typeface="Arial" charset="0"/>
              </a:rPr>
              <a:t>We need to reduce the set to a manageable size, by applying the inference rules repeatedly until they stop producing new FDs.</a:t>
            </a:r>
          </a:p>
          <a:p>
            <a:pPr>
              <a:lnSpc>
                <a:spcPct val="200000"/>
              </a:lnSpc>
              <a:defRPr/>
            </a:pPr>
            <a:endParaRPr lang="en-US" sz="1800" dirty="0">
              <a:latin typeface="Arial" charset="0"/>
            </a:endParaRPr>
          </a:p>
          <a:p>
            <a:pPr>
              <a:lnSpc>
                <a:spcPct val="200000"/>
              </a:lnSpc>
              <a:defRPr/>
            </a:pPr>
            <a:r>
              <a:rPr lang="en-US" sz="1800" u="sng" dirty="0">
                <a:latin typeface="Arial" charset="0"/>
              </a:rPr>
              <a:t>Assume S1 &amp; S2 are set of dependencies</a:t>
            </a:r>
            <a:r>
              <a:rPr lang="en-US" sz="1800" dirty="0">
                <a:latin typeface="Arial" charset="0"/>
              </a:rPr>
              <a:t>:</a:t>
            </a:r>
          </a:p>
          <a:p>
            <a:pPr>
              <a:lnSpc>
                <a:spcPct val="200000"/>
              </a:lnSpc>
              <a:defRPr/>
            </a:pPr>
            <a:r>
              <a:rPr lang="en-US" sz="1800" dirty="0">
                <a:latin typeface="Arial" charset="0"/>
              </a:rPr>
              <a:t>S1 </a:t>
            </a:r>
            <a:r>
              <a:rPr lang="en-US" sz="1800" dirty="0">
                <a:latin typeface="Arial" charset="0"/>
                <a:sym typeface="Symbol" pitchFamily="18" charset="2"/>
              </a:rPr>
              <a:t> S2, then    (S2 is a </a:t>
            </a:r>
            <a:r>
              <a:rPr lang="en-US" sz="1800" b="1" dirty="0">
                <a:latin typeface="Arial" charset="0"/>
                <a:sym typeface="Symbol" pitchFamily="18" charset="2"/>
              </a:rPr>
              <a:t>cover for</a:t>
            </a:r>
            <a:r>
              <a:rPr lang="en-US" sz="1800" dirty="0">
                <a:latin typeface="Arial" charset="0"/>
                <a:sym typeface="Symbol" pitchFamily="18" charset="2"/>
              </a:rPr>
              <a:t> S1)</a:t>
            </a:r>
            <a:r>
              <a:rPr lang="en-US" sz="1800" dirty="0">
                <a:latin typeface="Arial" charset="0"/>
              </a:rPr>
              <a:t>     OR    (S1 is </a:t>
            </a:r>
            <a:r>
              <a:rPr lang="en-US" sz="1800" b="1" dirty="0">
                <a:latin typeface="Arial" charset="0"/>
              </a:rPr>
              <a:t>covered by</a:t>
            </a:r>
            <a:r>
              <a:rPr lang="en-US" sz="1800" dirty="0">
                <a:latin typeface="Arial" charset="0"/>
              </a:rPr>
              <a:t> S2)</a:t>
            </a:r>
          </a:p>
          <a:p>
            <a:pPr>
              <a:lnSpc>
                <a:spcPct val="200000"/>
              </a:lnSpc>
              <a:defRPr/>
            </a:pPr>
            <a:r>
              <a:rPr lang="en-US" sz="1800" dirty="0">
                <a:latin typeface="Arial" charset="0"/>
              </a:rPr>
              <a:t>if S2 is a cover for S1</a:t>
            </a:r>
          </a:p>
          <a:p>
            <a:pPr>
              <a:lnSpc>
                <a:spcPct val="200000"/>
              </a:lnSpc>
              <a:defRPr/>
            </a:pPr>
            <a:r>
              <a:rPr lang="en-US" sz="1800" dirty="0">
                <a:latin typeface="Arial" charset="0"/>
              </a:rPr>
              <a:t>&amp; S1 is a cover for S2</a:t>
            </a:r>
          </a:p>
        </p:txBody>
      </p:sp>
      <p:sp>
        <p:nvSpPr>
          <p:cNvPr id="20487" name="AutoShape 9"/>
          <p:cNvSpPr>
            <a:spLocks/>
          </p:cNvSpPr>
          <p:nvPr/>
        </p:nvSpPr>
        <p:spPr bwMode="auto">
          <a:xfrm>
            <a:off x="2743200" y="4800600"/>
            <a:ext cx="152400" cy="838200"/>
          </a:xfrm>
          <a:prstGeom prst="rightBrace">
            <a:avLst>
              <a:gd name="adj1" fmla="val 458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0488" name="Text Box 10"/>
          <p:cNvSpPr txBox="1">
            <a:spLocks noChangeArrowheads="1"/>
          </p:cNvSpPr>
          <p:nvPr/>
        </p:nvSpPr>
        <p:spPr bwMode="auto">
          <a:xfrm>
            <a:off x="3206750" y="5043488"/>
            <a:ext cx="2279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Arial" pitchFamily="34" charset="0"/>
              </a:rPr>
              <a:t>S1 </a:t>
            </a:r>
            <a:r>
              <a:rPr lang="en-US" sz="1800" b="1">
                <a:latin typeface="Arial" pitchFamily="34" charset="0"/>
              </a:rPr>
              <a:t>equivalent to</a:t>
            </a:r>
            <a:r>
              <a:rPr lang="en-US" sz="1800">
                <a:latin typeface="Arial" pitchFamily="34" charset="0"/>
              </a:rPr>
              <a:t> S2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7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Minimal Sets of Functional Dependencies</a:t>
            </a:r>
            <a:r>
              <a:rPr lang="en-US" smtClean="0">
                <a:solidFill>
                  <a:srgbClr val="000099"/>
                </a:solidFill>
                <a:ea typeface="ＭＳ Ｐゴシック" charset="0"/>
              </a:rPr>
              <a:t> 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67DF0FD-946D-4946-9F80-D8B39C3BF296}" type="slidenum">
              <a:rPr lang="ar-SA"/>
              <a:pPr/>
              <a:t>22</a:t>
            </a:fld>
            <a:endParaRPr lang="en-US"/>
          </a:p>
        </p:txBody>
      </p:sp>
      <p:sp>
        <p:nvSpPr>
          <p:cNvPr id="21508" name="Date Placeholder 9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21509" name="Text Box 2"/>
          <p:cNvSpPr txBox="1">
            <a:spLocks noChangeArrowheads="1"/>
          </p:cNvSpPr>
          <p:nvPr/>
        </p:nvSpPr>
        <p:spPr bwMode="auto">
          <a:xfrm>
            <a:off x="1889125" y="523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ar-SA"/>
          </a:p>
        </p:txBody>
      </p:sp>
      <p:sp>
        <p:nvSpPr>
          <p:cNvPr id="20486" name="Text Box 4"/>
          <p:cNvSpPr txBox="1">
            <a:spLocks noChangeArrowheads="1"/>
          </p:cNvSpPr>
          <p:nvPr/>
        </p:nvSpPr>
        <p:spPr bwMode="auto">
          <a:xfrm>
            <a:off x="152400" y="1930400"/>
            <a:ext cx="8915400" cy="369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200000"/>
              </a:lnSpc>
              <a:defRPr/>
            </a:pPr>
            <a:r>
              <a:rPr lang="en-US" sz="1800" b="1" dirty="0">
                <a:latin typeface="Arial" charset="0"/>
              </a:rPr>
              <a:t>A set of functional dependencies X is minimal if it satisfies the following:</a:t>
            </a:r>
          </a:p>
          <a:p>
            <a:pPr>
              <a:lnSpc>
                <a:spcPct val="200000"/>
              </a:lnSpc>
              <a:defRPr/>
            </a:pPr>
            <a:endParaRPr lang="en-US" sz="200" b="1" dirty="0">
              <a:latin typeface="Arial" charset="0"/>
            </a:endParaRPr>
          </a:p>
          <a:p>
            <a:pPr marL="342900" indent="-342900">
              <a:spcBef>
                <a:spcPts val="2400"/>
              </a:spcBef>
              <a:buFont typeface="+mj-lt"/>
              <a:buAutoNum type="arabicPeriod"/>
              <a:defRPr/>
            </a:pPr>
            <a:r>
              <a:rPr lang="en-US" sz="1800" dirty="0">
                <a:latin typeface="Arial" charset="0"/>
              </a:rPr>
              <a:t>Every dependency in X has a single attribute for its right-hand side.</a:t>
            </a:r>
          </a:p>
          <a:p>
            <a:pPr marL="342900" indent="-342900">
              <a:spcBef>
                <a:spcPts val="2400"/>
              </a:spcBef>
              <a:buFont typeface="+mj-lt"/>
              <a:buAutoNum type="arabicPeriod"/>
              <a:defRPr/>
            </a:pPr>
            <a:r>
              <a:rPr lang="en-US" sz="1800" dirty="0">
                <a:latin typeface="Arial" charset="0"/>
              </a:rPr>
              <a:t>Can’t replace any dependency A      B in X  with  C     B , where C </a:t>
            </a:r>
            <a:r>
              <a:rPr lang="en-US" sz="1800" dirty="0">
                <a:latin typeface="Arial" charset="0"/>
                <a:sym typeface="Symbol" pitchFamily="18" charset="2"/>
              </a:rPr>
              <a:t> A, &amp; still have a set of dependencies equivalent to X.</a:t>
            </a:r>
            <a:endParaRPr lang="en-US" sz="1800" dirty="0">
              <a:latin typeface="Arial" charset="0"/>
            </a:endParaRPr>
          </a:p>
          <a:p>
            <a:pPr marL="342900" indent="-342900">
              <a:spcBef>
                <a:spcPts val="2400"/>
              </a:spcBef>
              <a:buFont typeface="+mj-lt"/>
              <a:buAutoNum type="arabicPeriod"/>
              <a:defRPr/>
            </a:pPr>
            <a:r>
              <a:rPr lang="en-US" sz="1800" dirty="0">
                <a:latin typeface="Arial" charset="0"/>
              </a:rPr>
              <a:t>Can’t remove any dependency from X and still have a set of dependencies that is equivalent to X.</a:t>
            </a:r>
          </a:p>
          <a:p>
            <a:pPr>
              <a:lnSpc>
                <a:spcPct val="200000"/>
              </a:lnSpc>
              <a:defRPr/>
            </a:pPr>
            <a:endParaRPr lang="en-US" sz="1800" dirty="0">
              <a:latin typeface="Arial" charset="0"/>
            </a:endParaRPr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>
            <a:off x="3962400" y="3657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>
            <a:off x="5715000" y="3657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9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Minimal Sets of Functional Dependencies</a:t>
            </a:r>
            <a:r>
              <a:rPr lang="en-US" dirty="0" smtClean="0">
                <a:solidFill>
                  <a:srgbClr val="000099"/>
                </a:solidFill>
                <a:ea typeface="ＭＳ Ｐゴシック" charset="0"/>
              </a:rPr>
              <a:t> </a:t>
            </a:r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BCB1C1E-112C-412B-9786-98378C6859FB}" type="slidenum">
              <a:rPr lang="ar-SA"/>
              <a:pPr/>
              <a:t>23</a:t>
            </a:fld>
            <a:endParaRPr lang="en-US"/>
          </a:p>
        </p:txBody>
      </p:sp>
      <p:sp>
        <p:nvSpPr>
          <p:cNvPr id="22532" name="Date Placeholder 17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22533" name="Text Box 2"/>
          <p:cNvSpPr txBox="1">
            <a:spLocks noChangeArrowheads="1"/>
          </p:cNvSpPr>
          <p:nvPr/>
        </p:nvSpPr>
        <p:spPr bwMode="auto">
          <a:xfrm>
            <a:off x="2041525" y="7461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ar-SA"/>
          </a:p>
        </p:txBody>
      </p:sp>
      <p:sp>
        <p:nvSpPr>
          <p:cNvPr id="22534" name="Text Box 4"/>
          <p:cNvSpPr txBox="1">
            <a:spLocks noChangeArrowheads="1"/>
          </p:cNvSpPr>
          <p:nvPr/>
        </p:nvSpPr>
        <p:spPr bwMode="auto">
          <a:xfrm>
            <a:off x="304800" y="2228850"/>
            <a:ext cx="86106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3000"/>
              </a:spcBef>
            </a:pPr>
            <a:r>
              <a:rPr lang="en-US" sz="1800" b="1">
                <a:latin typeface="Arial" pitchFamily="34" charset="0"/>
              </a:rPr>
              <a:t>1.   </a:t>
            </a:r>
            <a:r>
              <a:rPr lang="en-US" sz="1800">
                <a:latin typeface="Arial" pitchFamily="34" charset="0"/>
              </a:rPr>
              <a:t>For each X       {A1, A2, .. An}, create X       A1,  X       A2, …., X      An.</a:t>
            </a:r>
          </a:p>
          <a:p>
            <a:pPr>
              <a:spcBef>
                <a:spcPts val="3000"/>
              </a:spcBef>
            </a:pPr>
            <a:r>
              <a:rPr lang="en-US" sz="1800" b="1">
                <a:latin typeface="Arial" pitchFamily="34" charset="0"/>
              </a:rPr>
              <a:t>2.   </a:t>
            </a:r>
            <a:r>
              <a:rPr lang="en-US" sz="1800">
                <a:latin typeface="Arial" pitchFamily="34" charset="0"/>
              </a:rPr>
              <a:t>A, B       C   is equivalent to  B      C, then replace A, B     C with B      C.</a:t>
            </a:r>
          </a:p>
          <a:p>
            <a:pPr>
              <a:spcBef>
                <a:spcPts val="3000"/>
              </a:spcBef>
            </a:pPr>
            <a:r>
              <a:rPr lang="en-US" sz="1800" b="1">
                <a:latin typeface="Arial" pitchFamily="34" charset="0"/>
              </a:rPr>
              <a:t>3.   </a:t>
            </a:r>
            <a:r>
              <a:rPr lang="en-US" sz="1800">
                <a:latin typeface="Arial" pitchFamily="34" charset="0"/>
              </a:rPr>
              <a:t>X - {A     B} equivalent to X, then remove  A      B.</a:t>
            </a:r>
          </a:p>
          <a:p>
            <a:pPr>
              <a:lnSpc>
                <a:spcPct val="20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200000"/>
              </a:lnSpc>
            </a:pPr>
            <a:endParaRPr lang="en-US" sz="1800">
              <a:latin typeface="Arial" pitchFamily="34" charset="0"/>
            </a:endParaRPr>
          </a:p>
        </p:txBody>
      </p:sp>
      <p:sp>
        <p:nvSpPr>
          <p:cNvPr id="22535" name="Line 5"/>
          <p:cNvSpPr>
            <a:spLocks noChangeShapeType="1"/>
          </p:cNvSpPr>
          <p:nvPr/>
        </p:nvSpPr>
        <p:spPr bwMode="auto">
          <a:xfrm>
            <a:off x="4800600" y="243205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2536" name="Line 6"/>
          <p:cNvSpPr>
            <a:spLocks noChangeShapeType="1"/>
          </p:cNvSpPr>
          <p:nvPr/>
        </p:nvSpPr>
        <p:spPr bwMode="auto">
          <a:xfrm>
            <a:off x="5867400" y="243205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2537" name="Line 7"/>
          <p:cNvSpPr>
            <a:spLocks noChangeShapeType="1"/>
          </p:cNvSpPr>
          <p:nvPr/>
        </p:nvSpPr>
        <p:spPr bwMode="auto">
          <a:xfrm>
            <a:off x="7239000" y="243205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2538" name="Line 8"/>
          <p:cNvSpPr>
            <a:spLocks noChangeShapeType="1"/>
          </p:cNvSpPr>
          <p:nvPr/>
        </p:nvSpPr>
        <p:spPr bwMode="auto">
          <a:xfrm>
            <a:off x="1981200" y="243205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2539" name="Line 9"/>
          <p:cNvSpPr>
            <a:spLocks noChangeShapeType="1"/>
          </p:cNvSpPr>
          <p:nvPr/>
        </p:nvSpPr>
        <p:spPr bwMode="auto">
          <a:xfrm>
            <a:off x="1295400" y="311785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2540" name="Line 10"/>
          <p:cNvSpPr>
            <a:spLocks noChangeShapeType="1"/>
          </p:cNvSpPr>
          <p:nvPr/>
        </p:nvSpPr>
        <p:spPr bwMode="auto">
          <a:xfrm>
            <a:off x="3886200" y="311785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2541" name="Line 11"/>
          <p:cNvSpPr>
            <a:spLocks noChangeShapeType="1"/>
          </p:cNvSpPr>
          <p:nvPr/>
        </p:nvSpPr>
        <p:spPr bwMode="auto">
          <a:xfrm>
            <a:off x="6248400" y="311785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2542" name="Line 12"/>
          <p:cNvSpPr>
            <a:spLocks noChangeShapeType="1"/>
          </p:cNvSpPr>
          <p:nvPr/>
        </p:nvSpPr>
        <p:spPr bwMode="auto">
          <a:xfrm>
            <a:off x="7467600" y="311785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2543" name="Line 13"/>
          <p:cNvSpPr>
            <a:spLocks noChangeShapeType="1"/>
          </p:cNvSpPr>
          <p:nvPr/>
        </p:nvSpPr>
        <p:spPr bwMode="auto">
          <a:xfrm>
            <a:off x="5181600" y="3733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2544" name="Line 14"/>
          <p:cNvSpPr>
            <a:spLocks noChangeShapeType="1"/>
          </p:cNvSpPr>
          <p:nvPr/>
        </p:nvSpPr>
        <p:spPr bwMode="auto">
          <a:xfrm>
            <a:off x="1371600" y="372745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/>
              <a:t> </a:t>
            </a:r>
            <a:endParaRPr lang="en-US" dirty="0"/>
          </a:p>
          <a:p>
            <a:pPr>
              <a:buNone/>
            </a:pPr>
            <a:r>
              <a:rPr lang="en-US" dirty="0"/>
              <a:t>Q5: Given the relation R ( W, X, Y,Z) and the following functional dependencies: </a:t>
            </a:r>
          </a:p>
          <a:p>
            <a:pPr>
              <a:buNone/>
            </a:pPr>
            <a:r>
              <a:rPr lang="fr-FR" dirty="0"/>
              <a:t>FD1:	X →W</a:t>
            </a:r>
            <a:endParaRPr lang="en-US" dirty="0"/>
          </a:p>
          <a:p>
            <a:pPr>
              <a:buNone/>
            </a:pPr>
            <a:r>
              <a:rPr lang="fr-FR" dirty="0"/>
              <a:t>FD2:	W, Z → X, Y</a:t>
            </a:r>
            <a:endParaRPr lang="en-US" dirty="0"/>
          </a:p>
          <a:p>
            <a:pPr>
              <a:buNone/>
            </a:pPr>
            <a:r>
              <a:rPr lang="fr-FR" dirty="0"/>
              <a:t>FD3:	Y → W, X</a:t>
            </a:r>
            <a:endParaRPr lang="en-US" dirty="0"/>
          </a:p>
          <a:p>
            <a:pPr>
              <a:buNone/>
            </a:pPr>
            <a:r>
              <a:rPr lang="en-US" dirty="0"/>
              <a:t>FD4:	X, Z → W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/>
              <a:t>Compute the minimal set of functional dependencies.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( 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sz="2400" dirty="0" smtClean="0"/>
              <a:t>FD1:	X →W</a:t>
            </a:r>
            <a:endParaRPr lang="en-US" sz="2400" dirty="0" smtClean="0"/>
          </a:p>
          <a:p>
            <a:pPr>
              <a:buNone/>
            </a:pPr>
            <a:r>
              <a:rPr lang="fr-FR" sz="2400" dirty="0" smtClean="0"/>
              <a:t>FD2:	W, Z → X, Y</a:t>
            </a:r>
            <a:endParaRPr lang="en-US" sz="2400" dirty="0" smtClean="0"/>
          </a:p>
          <a:p>
            <a:pPr>
              <a:buNone/>
            </a:pPr>
            <a:r>
              <a:rPr lang="fr-FR" sz="2400" dirty="0" smtClean="0"/>
              <a:t>FD3:	Y → W, X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FD4:	X, Z → W</a:t>
            </a:r>
          </a:p>
          <a:p>
            <a:endParaRPr lang="en-US" sz="24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95536" y="3429000"/>
            <a:ext cx="8305800" cy="309634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lvl="1"/>
            <a:r>
              <a:rPr lang="en-US" b="1" dirty="0" smtClean="0">
                <a:solidFill>
                  <a:srgbClr val="0070C0"/>
                </a:solidFill>
              </a:rPr>
              <a:t>Step1 </a:t>
            </a:r>
            <a:r>
              <a:rPr lang="en-US" dirty="0" smtClean="0"/>
              <a:t>(single attribute on RH side):</a:t>
            </a:r>
          </a:p>
          <a:p>
            <a:pPr marL="0" lvl="1"/>
            <a:r>
              <a:rPr lang="en-US" dirty="0" smtClean="0"/>
              <a:t> </a:t>
            </a:r>
            <a:endParaRPr lang="en-US" sz="2400" dirty="0" smtClean="0"/>
          </a:p>
          <a:p>
            <a:pPr lvl="0"/>
            <a:r>
              <a:rPr lang="fr-FR" sz="2000" b="1" dirty="0" smtClean="0"/>
              <a:t>FD1:	</a:t>
            </a:r>
            <a:r>
              <a:rPr lang="fr-FR" sz="2000" dirty="0" smtClean="0"/>
              <a:t>X →W</a:t>
            </a:r>
            <a:endParaRPr lang="en-US" sz="2000" dirty="0" smtClean="0"/>
          </a:p>
          <a:p>
            <a:pPr lvl="0"/>
            <a:r>
              <a:rPr lang="en-US" sz="2000" b="1" dirty="0" smtClean="0"/>
              <a:t>FD2.1: </a:t>
            </a:r>
            <a:r>
              <a:rPr lang="fr-FR" sz="2000" b="1" dirty="0" smtClean="0"/>
              <a:t>W, Z → X</a:t>
            </a:r>
            <a:endParaRPr lang="en-US" sz="2000" dirty="0" smtClean="0"/>
          </a:p>
          <a:p>
            <a:pPr lvl="0"/>
            <a:r>
              <a:rPr lang="en-US" sz="2000" b="1" dirty="0" smtClean="0"/>
              <a:t>FD2.2: </a:t>
            </a:r>
            <a:r>
              <a:rPr lang="fr-FR" sz="2000" b="1" dirty="0" smtClean="0"/>
              <a:t>W, Z → Y</a:t>
            </a:r>
            <a:endParaRPr lang="en-US" sz="2000" dirty="0" smtClean="0"/>
          </a:p>
          <a:p>
            <a:pPr lvl="0"/>
            <a:r>
              <a:rPr lang="fr-FR" sz="2000" b="1" dirty="0" smtClean="0"/>
              <a:t>FD3.1:	Y → W</a:t>
            </a:r>
            <a:endParaRPr lang="en-US" sz="2000" dirty="0" smtClean="0"/>
          </a:p>
          <a:p>
            <a:pPr lvl="0"/>
            <a:r>
              <a:rPr lang="fr-FR" sz="2000" b="1" dirty="0" smtClean="0"/>
              <a:t>FD3.2 :Y→ X </a:t>
            </a:r>
            <a:endParaRPr lang="en-US" sz="2000" dirty="0" smtClean="0"/>
          </a:p>
          <a:p>
            <a:pPr lvl="0"/>
            <a:r>
              <a:rPr lang="en-US" sz="2000" b="1" dirty="0" smtClean="0"/>
              <a:t>FD4:	</a:t>
            </a:r>
            <a:r>
              <a:rPr lang="en-US" sz="2000" dirty="0" smtClean="0"/>
              <a:t>X</a:t>
            </a:r>
            <a:r>
              <a:rPr lang="en-US" sz="2000" b="1" dirty="0" smtClean="0"/>
              <a:t>, </a:t>
            </a:r>
            <a:r>
              <a:rPr lang="en-US" sz="2000" dirty="0" smtClean="0"/>
              <a:t>Z → W</a:t>
            </a:r>
          </a:p>
          <a:p>
            <a:endParaRPr lang="en-US" dirty="0" smtClean="0"/>
          </a:p>
          <a:p>
            <a:endParaRPr lang="en-US" sz="14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( 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z="1400" b="1" dirty="0" smtClean="0"/>
              <a:t>FD1:	</a:t>
            </a:r>
            <a:r>
              <a:rPr lang="fr-FR" sz="1400" dirty="0" smtClean="0"/>
              <a:t>X →W</a:t>
            </a:r>
            <a:endParaRPr lang="en-US" sz="1400" dirty="0" smtClean="0"/>
          </a:p>
          <a:p>
            <a:pPr lvl="0"/>
            <a:r>
              <a:rPr lang="en-US" sz="1600" b="1" dirty="0" smtClean="0"/>
              <a:t>FD2.1:</a:t>
            </a:r>
            <a:r>
              <a:rPr lang="en-US" sz="1400" b="1" dirty="0" smtClean="0"/>
              <a:t> </a:t>
            </a:r>
            <a:r>
              <a:rPr lang="fr-FR" sz="1400" b="1" dirty="0" smtClean="0"/>
              <a:t>W, Z → X</a:t>
            </a:r>
            <a:endParaRPr lang="en-US" sz="1400" dirty="0" smtClean="0"/>
          </a:p>
          <a:p>
            <a:pPr lvl="0"/>
            <a:r>
              <a:rPr lang="en-US" sz="1600" b="1" dirty="0" smtClean="0"/>
              <a:t>FD2.2:</a:t>
            </a:r>
            <a:r>
              <a:rPr lang="en-US" sz="1400" b="1" dirty="0" smtClean="0"/>
              <a:t> </a:t>
            </a:r>
            <a:r>
              <a:rPr lang="fr-FR" sz="1400" b="1" dirty="0" smtClean="0"/>
              <a:t>W, Z → Y</a:t>
            </a:r>
            <a:endParaRPr lang="en-US" sz="1400" dirty="0" smtClean="0"/>
          </a:p>
          <a:p>
            <a:pPr lvl="0"/>
            <a:r>
              <a:rPr lang="fr-FR" sz="1400" b="1" dirty="0" smtClean="0"/>
              <a:t>FD3.1:	Y → W</a:t>
            </a:r>
            <a:endParaRPr lang="en-US" sz="1400" dirty="0" smtClean="0"/>
          </a:p>
          <a:p>
            <a:pPr lvl="0"/>
            <a:r>
              <a:rPr lang="fr-FR" sz="1400" b="1" dirty="0" smtClean="0"/>
              <a:t>FD3.2 :Y→ X </a:t>
            </a:r>
            <a:endParaRPr lang="en-US" sz="1400" dirty="0" smtClean="0"/>
          </a:p>
          <a:p>
            <a:pPr lvl="0"/>
            <a:r>
              <a:rPr lang="en-US" sz="1400" b="1" dirty="0" smtClean="0"/>
              <a:t>FD4:	</a:t>
            </a:r>
            <a:r>
              <a:rPr lang="en-US" sz="1400" dirty="0" smtClean="0"/>
              <a:t>X</a:t>
            </a:r>
            <a:r>
              <a:rPr lang="en-US" sz="1400" b="1" dirty="0" smtClean="0"/>
              <a:t>, </a:t>
            </a:r>
            <a:r>
              <a:rPr lang="en-US" sz="1400" dirty="0" smtClean="0"/>
              <a:t>Z → W</a:t>
            </a:r>
          </a:p>
          <a:p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33400" y="3356992"/>
            <a:ext cx="8305800" cy="309634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normAutofit fontScale="92500" lnSpcReduction="20000"/>
          </a:bodyPr>
          <a:lstStyle/>
          <a:p>
            <a:pPr marL="0" lvl="1"/>
            <a:r>
              <a:rPr lang="en-US" b="1" dirty="0">
                <a:solidFill>
                  <a:srgbClr val="0070C0"/>
                </a:solidFill>
              </a:rPr>
              <a:t>Step2 </a:t>
            </a:r>
            <a:r>
              <a:rPr lang="en-US" dirty="0"/>
              <a:t>(determine if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fd2.1</a:t>
            </a:r>
            <a:r>
              <a:rPr lang="en-US" dirty="0" smtClean="0"/>
              <a:t> ,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fd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2.2 </a:t>
            </a:r>
            <a:r>
              <a:rPr lang="en-US" b="1" dirty="0" smtClean="0"/>
              <a:t>or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fd4</a:t>
            </a:r>
            <a:r>
              <a:rPr lang="en-US" dirty="0" smtClean="0"/>
              <a:t>  </a:t>
            </a:r>
            <a:r>
              <a:rPr lang="en-US" dirty="0" err="1" smtClean="0"/>
              <a:t>fd</a:t>
            </a:r>
            <a:r>
              <a:rPr lang="en-US" dirty="0" smtClean="0"/>
              <a:t> </a:t>
            </a:r>
            <a:r>
              <a:rPr lang="en-US" dirty="0"/>
              <a:t>can be simplified):</a:t>
            </a:r>
            <a:endParaRPr lang="en-US" sz="1600" dirty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Replace FD4: X</a:t>
            </a:r>
            <a:r>
              <a:rPr lang="en-US" b="1" dirty="0"/>
              <a:t>, </a:t>
            </a:r>
            <a:r>
              <a:rPr lang="en-US" dirty="0"/>
              <a:t>Z → W   with  </a:t>
            </a:r>
            <a:r>
              <a:rPr lang="en-US" dirty="0" smtClean="0"/>
              <a:t>FD1: </a:t>
            </a:r>
            <a:r>
              <a:rPr lang="fr-FR" dirty="0"/>
              <a:t>X →W  </a:t>
            </a:r>
            <a:endParaRPr lang="en-US" dirty="0"/>
          </a:p>
          <a:p>
            <a:r>
              <a:rPr lang="en-US" dirty="0"/>
              <a:t> </a:t>
            </a:r>
          </a:p>
          <a:p>
            <a:pPr lvl="0"/>
            <a:r>
              <a:rPr lang="fr-FR" b="1" dirty="0"/>
              <a:t>FD1:	</a:t>
            </a:r>
            <a:r>
              <a:rPr lang="fr-FR" dirty="0"/>
              <a:t>X →W</a:t>
            </a:r>
            <a:endParaRPr lang="en-US" dirty="0"/>
          </a:p>
          <a:p>
            <a:pPr lvl="0"/>
            <a:r>
              <a:rPr lang="en-US" sz="2000" b="1" dirty="0"/>
              <a:t>FD2.1:</a:t>
            </a:r>
            <a:r>
              <a:rPr lang="en-US" b="1" dirty="0"/>
              <a:t> </a:t>
            </a:r>
            <a:r>
              <a:rPr lang="fr-FR" b="1" dirty="0"/>
              <a:t>W, Z → X</a:t>
            </a:r>
            <a:endParaRPr lang="en-US" dirty="0"/>
          </a:p>
          <a:p>
            <a:pPr lvl="0"/>
            <a:r>
              <a:rPr lang="en-US" sz="2000" b="1" dirty="0"/>
              <a:t>FD2.2:</a:t>
            </a:r>
            <a:r>
              <a:rPr lang="en-US" b="1" dirty="0"/>
              <a:t> </a:t>
            </a:r>
            <a:r>
              <a:rPr lang="fr-FR" b="1" dirty="0"/>
              <a:t>W, Z → Y</a:t>
            </a:r>
            <a:endParaRPr lang="en-US" dirty="0"/>
          </a:p>
          <a:p>
            <a:pPr lvl="0"/>
            <a:r>
              <a:rPr lang="fr-FR" b="1" dirty="0"/>
              <a:t>FD3.1:	Y → W</a:t>
            </a:r>
            <a:endParaRPr lang="en-US" dirty="0"/>
          </a:p>
          <a:p>
            <a:pPr lvl="0"/>
            <a:r>
              <a:rPr lang="fr-FR" b="1" dirty="0"/>
              <a:t>FD3.2 :Y→ X </a:t>
            </a:r>
            <a:endParaRPr lang="en-US" dirty="0"/>
          </a:p>
          <a:p>
            <a:pPr lvl="0"/>
            <a:r>
              <a:rPr lang="en-US" b="1" strike="sngStrike" dirty="0"/>
              <a:t>FD4:	</a:t>
            </a:r>
            <a:r>
              <a:rPr lang="en-US" strike="sngStrike" dirty="0"/>
              <a:t>X</a:t>
            </a:r>
            <a:r>
              <a:rPr lang="en-US" b="1" strike="sngStrike" dirty="0"/>
              <a:t>, </a:t>
            </a:r>
            <a:r>
              <a:rPr lang="en-US" strike="sngStrike" dirty="0"/>
              <a:t>Z → W</a:t>
            </a:r>
            <a:endParaRPr lang="en-US" dirty="0"/>
          </a:p>
          <a:p>
            <a:endParaRPr lang="en-US" sz="14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( 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z="1400" b="1" dirty="0" smtClean="0"/>
              <a:t>FD1:	</a:t>
            </a:r>
            <a:r>
              <a:rPr lang="fr-FR" sz="1400" dirty="0" smtClean="0"/>
              <a:t>X →W</a:t>
            </a:r>
            <a:endParaRPr lang="en-US" sz="1400" dirty="0" smtClean="0"/>
          </a:p>
          <a:p>
            <a:pPr lvl="0"/>
            <a:r>
              <a:rPr lang="en-US" sz="1600" b="1" dirty="0" smtClean="0"/>
              <a:t>FD2.1:</a:t>
            </a:r>
            <a:r>
              <a:rPr lang="en-US" sz="1400" b="1" dirty="0" smtClean="0"/>
              <a:t> </a:t>
            </a:r>
            <a:r>
              <a:rPr lang="fr-FR" sz="1400" b="1" dirty="0" smtClean="0"/>
              <a:t>W, Z → X</a:t>
            </a:r>
            <a:endParaRPr lang="en-US" sz="1400" dirty="0" smtClean="0"/>
          </a:p>
          <a:p>
            <a:pPr lvl="0"/>
            <a:r>
              <a:rPr lang="en-US" sz="1600" b="1" dirty="0" smtClean="0"/>
              <a:t>FD2.2:</a:t>
            </a:r>
            <a:r>
              <a:rPr lang="en-US" sz="1400" b="1" dirty="0" smtClean="0"/>
              <a:t> </a:t>
            </a:r>
            <a:r>
              <a:rPr lang="fr-FR" sz="1400" b="1" dirty="0" smtClean="0"/>
              <a:t>W, Z → Y</a:t>
            </a:r>
            <a:endParaRPr lang="en-US" sz="1400" dirty="0" smtClean="0"/>
          </a:p>
          <a:p>
            <a:pPr lvl="0"/>
            <a:r>
              <a:rPr lang="fr-FR" sz="1400" b="1" dirty="0" smtClean="0"/>
              <a:t>FD3.1:	Y → W</a:t>
            </a:r>
            <a:endParaRPr lang="en-US" sz="1400" dirty="0" smtClean="0"/>
          </a:p>
          <a:p>
            <a:pPr lvl="0"/>
            <a:r>
              <a:rPr lang="fr-FR" sz="1400" b="1" dirty="0" smtClean="0"/>
              <a:t>FD3.2 :Y→ X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33400" y="3356992"/>
            <a:ext cx="8305800" cy="309634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normAutofit fontScale="85000" lnSpcReduction="20000"/>
          </a:bodyPr>
          <a:lstStyle/>
          <a:p>
            <a:pPr marL="0" lvl="1"/>
            <a:r>
              <a:rPr lang="en-US" b="1" dirty="0" smtClean="0">
                <a:solidFill>
                  <a:srgbClr val="0070C0"/>
                </a:solidFill>
              </a:rPr>
              <a:t>Step3</a:t>
            </a:r>
            <a:r>
              <a:rPr lang="en-US" b="1" dirty="0" smtClean="0"/>
              <a:t> </a:t>
            </a:r>
            <a:r>
              <a:rPr lang="en-US" dirty="0" smtClean="0"/>
              <a:t>determine </a:t>
            </a:r>
            <a:r>
              <a:rPr lang="en-US" dirty="0"/>
              <a:t>if there is </a:t>
            </a:r>
            <a:r>
              <a:rPr lang="en-US" dirty="0" smtClean="0"/>
              <a:t>redundancy: </a:t>
            </a:r>
            <a:endParaRPr lang="en-US" sz="1600" dirty="0"/>
          </a:p>
          <a:p>
            <a:pPr lvl="0"/>
            <a:r>
              <a:rPr lang="fr-FR" b="1" dirty="0"/>
              <a:t>FD1:	X →W</a:t>
            </a:r>
            <a:endParaRPr lang="en-US" b="1" dirty="0"/>
          </a:p>
          <a:p>
            <a:pPr lvl="0"/>
            <a:r>
              <a:rPr lang="en-US" sz="2000" b="1" strike="sngStrike" dirty="0" smtClean="0"/>
              <a:t>FD2.1:</a:t>
            </a:r>
            <a:r>
              <a:rPr lang="en-US" b="1" strike="sngStrike" dirty="0" smtClean="0"/>
              <a:t> </a:t>
            </a:r>
            <a:r>
              <a:rPr lang="fr-FR" b="1" strike="sngStrike" dirty="0"/>
              <a:t>W, Z → </a:t>
            </a:r>
            <a:r>
              <a:rPr lang="fr-FR" b="1" strike="sngStrike" dirty="0" smtClean="0"/>
              <a:t>X      </a:t>
            </a:r>
            <a:r>
              <a:rPr lang="fr-FR" b="1" dirty="0" smtClean="0"/>
              <a:t>( </a:t>
            </a:r>
            <a:r>
              <a:rPr lang="fr-FR" b="1" dirty="0" err="1" smtClean="0"/>
              <a:t>beacuse</a:t>
            </a:r>
            <a:r>
              <a:rPr lang="fr-FR" b="1" dirty="0" smtClean="0"/>
              <a:t> of  FD2.2  W,Z</a:t>
            </a:r>
            <a:r>
              <a:rPr lang="fr-FR" b="1" dirty="0" smtClean="0">
                <a:sym typeface="Wingdings" pitchFamily="2" charset="2"/>
              </a:rPr>
              <a:t>Y   FD3.2  YX   )</a:t>
            </a:r>
            <a:endParaRPr lang="en-US" b="1" dirty="0"/>
          </a:p>
          <a:p>
            <a:pPr lvl="0"/>
            <a:r>
              <a:rPr lang="en-US" sz="2000" b="1" dirty="0"/>
              <a:t>FD2.2:</a:t>
            </a:r>
            <a:r>
              <a:rPr lang="en-US" b="1" dirty="0"/>
              <a:t> </a:t>
            </a:r>
            <a:r>
              <a:rPr lang="fr-FR" b="1" dirty="0"/>
              <a:t>W, Z → Y</a:t>
            </a:r>
            <a:endParaRPr lang="en-US" b="1" dirty="0"/>
          </a:p>
          <a:p>
            <a:pPr lvl="0"/>
            <a:r>
              <a:rPr lang="fr-FR" b="1" strike="sngStrike" dirty="0"/>
              <a:t>FD3.1:	Y → </a:t>
            </a:r>
            <a:r>
              <a:rPr lang="fr-FR" b="1" strike="sngStrike" dirty="0" smtClean="0"/>
              <a:t>W  </a:t>
            </a:r>
            <a:r>
              <a:rPr lang="fr-FR" b="1" dirty="0" smtClean="0"/>
              <a:t> ( </a:t>
            </a:r>
            <a:r>
              <a:rPr lang="fr-FR" b="1" dirty="0" err="1" smtClean="0"/>
              <a:t>beacuse</a:t>
            </a:r>
            <a:r>
              <a:rPr lang="fr-FR" b="1" dirty="0" smtClean="0"/>
              <a:t> of  FD3.2  Y</a:t>
            </a:r>
            <a:r>
              <a:rPr lang="fr-FR" b="1" dirty="0" smtClean="0">
                <a:sym typeface="Wingdings" pitchFamily="2" charset="2"/>
              </a:rPr>
              <a:t>X  FD1  XW   )</a:t>
            </a:r>
            <a:endParaRPr lang="en-US" b="1" dirty="0"/>
          </a:p>
          <a:p>
            <a:pPr lvl="0"/>
            <a:r>
              <a:rPr lang="fr-FR" b="1" dirty="0"/>
              <a:t>FD3.2 :Y→ X </a:t>
            </a:r>
            <a:endParaRPr lang="fr-FR" b="1" dirty="0" smtClean="0"/>
          </a:p>
          <a:p>
            <a:pPr lvl="0"/>
            <a:endParaRPr lang="en-US" sz="3200" b="1" u="sng" dirty="0"/>
          </a:p>
          <a:p>
            <a:r>
              <a:rPr lang="fr-FR" sz="2400" b="1" u="sng" dirty="0"/>
              <a:t>Minimal set </a:t>
            </a:r>
            <a:r>
              <a:rPr lang="fr-FR" sz="2400" b="1" u="sng" dirty="0" err="1"/>
              <a:t>is</a:t>
            </a:r>
            <a:r>
              <a:rPr lang="fr-FR" sz="2400" b="1" u="sng" dirty="0"/>
              <a:t> :</a:t>
            </a:r>
            <a:endParaRPr lang="en-US" sz="2400" b="1" u="sng" dirty="0"/>
          </a:p>
          <a:p>
            <a:pPr lvl="0"/>
            <a:r>
              <a:rPr lang="fr-FR" sz="2400" b="1" dirty="0">
                <a:solidFill>
                  <a:srgbClr val="0070C0"/>
                </a:solidFill>
              </a:rPr>
              <a:t>FD1:	</a:t>
            </a:r>
            <a:r>
              <a:rPr lang="fr-FR" sz="2400" dirty="0">
                <a:solidFill>
                  <a:srgbClr val="0070C0"/>
                </a:solidFill>
              </a:rPr>
              <a:t>X →W</a:t>
            </a:r>
            <a:endParaRPr lang="en-US" sz="2400" dirty="0">
              <a:solidFill>
                <a:srgbClr val="0070C0"/>
              </a:solidFill>
            </a:endParaRPr>
          </a:p>
          <a:p>
            <a:pPr lvl="0"/>
            <a:r>
              <a:rPr lang="en-US" sz="2400" b="1" dirty="0">
                <a:solidFill>
                  <a:srgbClr val="0070C0"/>
                </a:solidFill>
              </a:rPr>
              <a:t>FD2.2: </a:t>
            </a:r>
            <a:r>
              <a:rPr lang="fr-FR" sz="2400" dirty="0">
                <a:solidFill>
                  <a:srgbClr val="0070C0"/>
                </a:solidFill>
              </a:rPr>
              <a:t>W, Z → Y</a:t>
            </a:r>
            <a:endParaRPr lang="en-US" sz="2400" dirty="0">
              <a:solidFill>
                <a:srgbClr val="0070C0"/>
              </a:solidFill>
            </a:endParaRPr>
          </a:p>
          <a:p>
            <a:pPr lvl="0"/>
            <a:r>
              <a:rPr lang="fr-FR" sz="2400" b="1" dirty="0">
                <a:solidFill>
                  <a:srgbClr val="0070C0"/>
                </a:solidFill>
              </a:rPr>
              <a:t>FD3.2 :</a:t>
            </a:r>
            <a:r>
              <a:rPr lang="fr-FR" sz="2400" dirty="0">
                <a:solidFill>
                  <a:srgbClr val="0070C0"/>
                </a:solidFill>
              </a:rPr>
              <a:t>Y→ X </a:t>
            </a:r>
            <a:endParaRPr lang="en-US" sz="1400" dirty="0">
              <a:solidFill>
                <a:srgbClr val="0070C0"/>
              </a:solidFill>
            </a:endParaRPr>
          </a:p>
          <a:p>
            <a:r>
              <a:rPr lang="fr-FR" sz="1400" dirty="0"/>
              <a:t> </a:t>
            </a:r>
            <a:endParaRPr lang="en-US" sz="1400" dirty="0"/>
          </a:p>
          <a:p>
            <a:endParaRPr lang="en-US" sz="14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1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GB" altLang="en-US" b="1" dirty="0">
                <a:solidFill>
                  <a:schemeClr val="tx1">
                    <a:lumMod val="60000"/>
                    <a:lumOff val="40000"/>
                  </a:schemeClr>
                </a:solidFill>
              </a:rPr>
              <a:t>The Process of Normalization</a:t>
            </a:r>
            <a:endParaRPr lang="en-US" dirty="0" smtClean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662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400800"/>
            <a:ext cx="1905000" cy="457200"/>
          </a:xfrm>
          <a:noFill/>
        </p:spPr>
        <p:txBody>
          <a:bodyPr/>
          <a:lstStyle/>
          <a:p>
            <a:fld id="{1063D01D-B456-4657-B99A-718755279CA3}" type="slidenum">
              <a:rPr lang="ar-SA" altLang="en-US" sz="1100" smtClean="0">
                <a:solidFill>
                  <a:srgbClr val="898989"/>
                </a:solidFill>
              </a:rPr>
              <a:pPr/>
              <a:t>28</a:t>
            </a:fld>
            <a:endParaRPr lang="en-US" altLang="en-US" sz="1100" smtClean="0">
              <a:solidFill>
                <a:srgbClr val="898989"/>
              </a:solidFill>
            </a:endParaRPr>
          </a:p>
        </p:txBody>
      </p:sp>
      <p:sp>
        <p:nvSpPr>
          <p:cNvPr id="26646" name="Date Placeholder 23"/>
          <p:cNvSpPr>
            <a:spLocks noGrp="1"/>
          </p:cNvSpPr>
          <p:nvPr>
            <p:ph type="dt" sz="quarter" idx="4294967295"/>
          </p:nvPr>
        </p:nvSpPr>
        <p:spPr bwMode="auto">
          <a:xfrm>
            <a:off x="7239000" y="61722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r"/>
            <a:r>
              <a:rPr lang="en-US" altLang="en-US" sz="1100">
                <a:solidFill>
                  <a:srgbClr val="898989"/>
                </a:solidFill>
              </a:rPr>
              <a:t>Normalization</a:t>
            </a:r>
          </a:p>
        </p:txBody>
      </p:sp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1946275" y="18288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26629" name="Text Box 4"/>
          <p:cNvSpPr txBox="1">
            <a:spLocks noChangeArrowheads="1"/>
          </p:cNvSpPr>
          <p:nvPr/>
        </p:nvSpPr>
        <p:spPr bwMode="auto">
          <a:xfrm>
            <a:off x="228600" y="1555750"/>
            <a:ext cx="8610600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1800"/>
              <a:t>Normalization is a technique for analyzing relations based on their CK &amp; Functional dependencies.</a:t>
            </a:r>
          </a:p>
          <a:p>
            <a:pPr>
              <a:lnSpc>
                <a:spcPct val="130000"/>
              </a:lnSpc>
            </a:pPr>
            <a:endParaRPr lang="en-US" altLang="en-US" sz="1800">
              <a:latin typeface="Arial" charset="0"/>
            </a:endParaRPr>
          </a:p>
        </p:txBody>
      </p:sp>
      <p:sp>
        <p:nvSpPr>
          <p:cNvPr id="26630" name="Rectangle 9"/>
          <p:cNvSpPr>
            <a:spLocks noChangeArrowheads="1"/>
          </p:cNvSpPr>
          <p:nvPr/>
        </p:nvSpPr>
        <p:spPr bwMode="auto">
          <a:xfrm>
            <a:off x="1962150" y="3692525"/>
            <a:ext cx="4876800" cy="213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6631" name="Rectangle 10"/>
          <p:cNvSpPr>
            <a:spLocks noChangeArrowheads="1"/>
          </p:cNvSpPr>
          <p:nvPr/>
        </p:nvSpPr>
        <p:spPr bwMode="auto">
          <a:xfrm>
            <a:off x="2419350" y="4149725"/>
            <a:ext cx="3886200" cy="167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6632" name="Rectangle 11"/>
          <p:cNvSpPr>
            <a:spLocks noChangeArrowheads="1"/>
          </p:cNvSpPr>
          <p:nvPr/>
        </p:nvSpPr>
        <p:spPr bwMode="auto">
          <a:xfrm>
            <a:off x="2876550" y="4606925"/>
            <a:ext cx="2895600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6633" name="Rectangle 12"/>
          <p:cNvSpPr>
            <a:spLocks noChangeArrowheads="1"/>
          </p:cNvSpPr>
          <p:nvPr/>
        </p:nvSpPr>
        <p:spPr bwMode="auto">
          <a:xfrm>
            <a:off x="3333750" y="5064125"/>
            <a:ext cx="19812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26634" name="Text Box 14"/>
          <p:cNvSpPr txBox="1">
            <a:spLocks noChangeArrowheads="1"/>
          </p:cNvSpPr>
          <p:nvPr/>
        </p:nvSpPr>
        <p:spPr bwMode="auto">
          <a:xfrm>
            <a:off x="3013075" y="4621213"/>
            <a:ext cx="636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000"/>
              <a:t>5NF</a:t>
            </a:r>
          </a:p>
        </p:txBody>
      </p:sp>
      <p:sp>
        <p:nvSpPr>
          <p:cNvPr id="26635" name="Text Box 15"/>
          <p:cNvSpPr txBox="1">
            <a:spLocks noChangeArrowheads="1"/>
          </p:cNvSpPr>
          <p:nvPr/>
        </p:nvSpPr>
        <p:spPr bwMode="auto">
          <a:xfrm>
            <a:off x="2544763" y="4149725"/>
            <a:ext cx="6365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000"/>
              <a:t>4NF</a:t>
            </a:r>
          </a:p>
        </p:txBody>
      </p:sp>
      <p:sp>
        <p:nvSpPr>
          <p:cNvPr id="26636" name="Text Box 16"/>
          <p:cNvSpPr txBox="1">
            <a:spLocks noChangeArrowheads="1"/>
          </p:cNvSpPr>
          <p:nvPr/>
        </p:nvSpPr>
        <p:spPr bwMode="auto">
          <a:xfrm>
            <a:off x="2038350" y="3692525"/>
            <a:ext cx="849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000"/>
              <a:t>BCNF</a:t>
            </a:r>
          </a:p>
        </p:txBody>
      </p:sp>
      <p:sp>
        <p:nvSpPr>
          <p:cNvPr id="26637" name="Rectangle 17"/>
          <p:cNvSpPr>
            <a:spLocks noChangeArrowheads="1"/>
          </p:cNvSpPr>
          <p:nvPr/>
        </p:nvSpPr>
        <p:spPr bwMode="auto">
          <a:xfrm>
            <a:off x="1504950" y="3235325"/>
            <a:ext cx="5867400" cy="259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6638" name="Rectangle 18"/>
          <p:cNvSpPr>
            <a:spLocks noChangeArrowheads="1"/>
          </p:cNvSpPr>
          <p:nvPr/>
        </p:nvSpPr>
        <p:spPr bwMode="auto">
          <a:xfrm>
            <a:off x="1047750" y="2778125"/>
            <a:ext cx="6858000" cy="304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6639" name="Rectangle 32"/>
          <p:cNvSpPr>
            <a:spLocks noChangeArrowheads="1"/>
          </p:cNvSpPr>
          <p:nvPr/>
        </p:nvSpPr>
        <p:spPr bwMode="auto">
          <a:xfrm>
            <a:off x="590550" y="2320925"/>
            <a:ext cx="7848600" cy="3505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6640" name="Text Box 33"/>
          <p:cNvSpPr txBox="1">
            <a:spLocks noChangeArrowheads="1"/>
          </p:cNvSpPr>
          <p:nvPr/>
        </p:nvSpPr>
        <p:spPr bwMode="auto">
          <a:xfrm>
            <a:off x="1504950" y="3235325"/>
            <a:ext cx="636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000"/>
              <a:t>3NF</a:t>
            </a:r>
          </a:p>
        </p:txBody>
      </p:sp>
      <p:sp>
        <p:nvSpPr>
          <p:cNvPr id="26641" name="Text Box 34"/>
          <p:cNvSpPr txBox="1">
            <a:spLocks noChangeArrowheads="1"/>
          </p:cNvSpPr>
          <p:nvPr/>
        </p:nvSpPr>
        <p:spPr bwMode="auto">
          <a:xfrm>
            <a:off x="1047750" y="2701925"/>
            <a:ext cx="636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000"/>
              <a:t>2NF</a:t>
            </a:r>
          </a:p>
        </p:txBody>
      </p:sp>
      <p:sp>
        <p:nvSpPr>
          <p:cNvPr id="26642" name="Text Box 35"/>
          <p:cNvSpPr txBox="1">
            <a:spLocks noChangeArrowheads="1"/>
          </p:cNvSpPr>
          <p:nvPr/>
        </p:nvSpPr>
        <p:spPr bwMode="auto">
          <a:xfrm>
            <a:off x="590550" y="2320925"/>
            <a:ext cx="636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000"/>
              <a:t>1NF</a:t>
            </a:r>
          </a:p>
        </p:txBody>
      </p:sp>
      <p:sp>
        <p:nvSpPr>
          <p:cNvPr id="26643" name="Text Box 36"/>
          <p:cNvSpPr txBox="1">
            <a:spLocks noChangeArrowheads="1"/>
          </p:cNvSpPr>
          <p:nvPr/>
        </p:nvSpPr>
        <p:spPr bwMode="auto">
          <a:xfrm>
            <a:off x="3562350" y="5140325"/>
            <a:ext cx="1752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2000"/>
              <a:t>Higher Normal</a:t>
            </a:r>
          </a:p>
          <a:p>
            <a:pPr algn="ctr"/>
            <a:r>
              <a:rPr lang="en-US" altLang="en-US" sz="2000"/>
              <a:t> Form</a:t>
            </a:r>
          </a:p>
        </p:txBody>
      </p:sp>
      <p:sp>
        <p:nvSpPr>
          <p:cNvPr id="26644" name="Line 37"/>
          <p:cNvSpPr>
            <a:spLocks noChangeShapeType="1"/>
          </p:cNvSpPr>
          <p:nvPr/>
        </p:nvSpPr>
        <p:spPr bwMode="auto">
          <a:xfrm flipH="1">
            <a:off x="5619750" y="2244725"/>
            <a:ext cx="2895600" cy="2895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5" name="Text Box 38"/>
          <p:cNvSpPr txBox="1">
            <a:spLocks noChangeArrowheads="1"/>
          </p:cNvSpPr>
          <p:nvPr/>
        </p:nvSpPr>
        <p:spPr bwMode="auto">
          <a:xfrm rot="-2694876">
            <a:off x="5429250" y="3768725"/>
            <a:ext cx="3905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en-US" sz="1800">
                <a:solidFill>
                  <a:srgbClr val="000099"/>
                </a:solidFill>
                <a:latin typeface="Arial" charset="0"/>
              </a:rPr>
              <a:t>Stronger in format</a:t>
            </a:r>
          </a:p>
          <a:p>
            <a:pPr algn="ctr"/>
            <a:r>
              <a:rPr lang="en-US" altLang="en-US" sz="1800">
                <a:solidFill>
                  <a:srgbClr val="000099"/>
                </a:solidFill>
                <a:latin typeface="Arial" charset="0"/>
              </a:rPr>
              <a:t>Less vulnerable to update anomalies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5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-762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The Purpose of Normalization</a:t>
            </a:r>
            <a:endParaRPr lang="en-US" dirty="0" smtClean="0">
              <a:solidFill>
                <a:srgbClr val="000099"/>
              </a:solidFill>
              <a:ea typeface="ＭＳ Ｐゴシック" charset="0"/>
            </a:endParaRPr>
          </a:p>
        </p:txBody>
      </p:sp>
      <p:sp>
        <p:nvSpPr>
          <p:cNvPr id="25603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684F4E2-DD1B-4450-B9D9-D3B41467599F}" type="slidenum">
              <a:rPr lang="ar-SA"/>
              <a:pPr/>
              <a:t>29</a:t>
            </a:fld>
            <a:endParaRPr lang="en-US"/>
          </a:p>
        </p:txBody>
      </p:sp>
      <p:sp>
        <p:nvSpPr>
          <p:cNvPr id="25604" name="Text Box 2"/>
          <p:cNvSpPr txBox="1">
            <a:spLocks noChangeArrowheads="1"/>
          </p:cNvSpPr>
          <p:nvPr/>
        </p:nvSpPr>
        <p:spPr bwMode="auto">
          <a:xfrm>
            <a:off x="1889125" y="4222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ar-SA"/>
          </a:p>
        </p:txBody>
      </p:sp>
      <p:sp>
        <p:nvSpPr>
          <p:cNvPr id="25605" name="Text Box 4"/>
          <p:cNvSpPr txBox="1">
            <a:spLocks noChangeArrowheads="1"/>
          </p:cNvSpPr>
          <p:nvPr/>
        </p:nvSpPr>
        <p:spPr bwMode="auto">
          <a:xfrm>
            <a:off x="228600" y="1752600"/>
            <a:ext cx="8686800" cy="431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sz="1700" b="1">
                <a:latin typeface="Arial" pitchFamily="34" charset="0"/>
              </a:rPr>
              <a:t>Normalization</a:t>
            </a:r>
            <a:r>
              <a:rPr lang="en-US" sz="1700">
                <a:latin typeface="Arial" pitchFamily="34" charset="0"/>
              </a:rPr>
              <a:t> is a bottom-up approach to database design that begins by examining the relationships between attributes. It is performed as a series of tests on a relation to determine whether it satisfies or violates the requirements of a given normal form.</a:t>
            </a:r>
          </a:p>
          <a:p>
            <a:pPr>
              <a:lnSpc>
                <a:spcPct val="130000"/>
              </a:lnSpc>
            </a:pPr>
            <a:r>
              <a:rPr lang="en-US" sz="1600" b="1">
                <a:latin typeface="Arial" pitchFamily="34" charset="0"/>
              </a:rPr>
              <a:t>Purpose:</a:t>
            </a:r>
            <a:endParaRPr lang="en-US" sz="16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1600">
                <a:latin typeface="Arial" pitchFamily="34" charset="0"/>
              </a:rPr>
              <a:t>	Guarantees no redundancy due to FDs</a:t>
            </a:r>
          </a:p>
          <a:p>
            <a:pPr>
              <a:lnSpc>
                <a:spcPct val="130000"/>
              </a:lnSpc>
            </a:pPr>
            <a:r>
              <a:rPr lang="en-US" sz="1600">
                <a:latin typeface="Arial" pitchFamily="34" charset="0"/>
              </a:rPr>
              <a:t>	Guarantees no update anomalies</a:t>
            </a:r>
          </a:p>
          <a:p>
            <a:pPr algn="just">
              <a:lnSpc>
                <a:spcPct val="130000"/>
              </a:lnSpc>
            </a:pPr>
            <a:r>
              <a:rPr lang="en-US" sz="1600" b="1">
                <a:latin typeface="Arial" pitchFamily="34" charset="0"/>
              </a:rPr>
              <a:t>Normal Forms:</a:t>
            </a:r>
          </a:p>
          <a:p>
            <a:pPr algn="just">
              <a:lnSpc>
                <a:spcPct val="130000"/>
              </a:lnSpc>
            </a:pPr>
            <a:r>
              <a:rPr lang="en-US" sz="1600">
                <a:latin typeface="Arial" pitchFamily="34" charset="0"/>
              </a:rPr>
              <a:t>	First Normal Form (1NF)</a:t>
            </a:r>
          </a:p>
          <a:p>
            <a:pPr algn="just">
              <a:lnSpc>
                <a:spcPct val="130000"/>
              </a:lnSpc>
            </a:pPr>
            <a:r>
              <a:rPr lang="en-US" sz="1600">
                <a:latin typeface="Arial" pitchFamily="34" charset="0"/>
              </a:rPr>
              <a:t>	Second Normal Form (2NF)</a:t>
            </a:r>
          </a:p>
          <a:p>
            <a:pPr algn="just">
              <a:lnSpc>
                <a:spcPct val="130000"/>
              </a:lnSpc>
            </a:pPr>
            <a:r>
              <a:rPr lang="en-US" sz="1600">
                <a:latin typeface="Arial" pitchFamily="34" charset="0"/>
              </a:rPr>
              <a:t>	Third Normal Form (3NF)</a:t>
            </a:r>
          </a:p>
          <a:p>
            <a:pPr algn="just">
              <a:lnSpc>
                <a:spcPct val="130000"/>
              </a:lnSpc>
            </a:pPr>
            <a:r>
              <a:rPr lang="en-US" sz="1600">
                <a:latin typeface="Arial" pitchFamily="34" charset="0"/>
              </a:rPr>
              <a:t>	Boyce-Codd Normal Form (BCNF)</a:t>
            </a:r>
          </a:p>
          <a:p>
            <a:pPr algn="just">
              <a:lnSpc>
                <a:spcPct val="130000"/>
              </a:lnSpc>
            </a:pPr>
            <a:r>
              <a:rPr lang="en-US" sz="1600">
                <a:latin typeface="Arial" pitchFamily="34" charset="0"/>
              </a:rPr>
              <a:t>	Fourth Normal Form (4NF)</a:t>
            </a:r>
          </a:p>
          <a:p>
            <a:pPr algn="just">
              <a:lnSpc>
                <a:spcPct val="130000"/>
              </a:lnSpc>
            </a:pPr>
            <a:r>
              <a:rPr lang="en-US" sz="1600">
                <a:latin typeface="Arial" pitchFamily="34" charset="0"/>
              </a:rPr>
              <a:t>	Fifth Normal Form (5NF)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7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How to produce a good relation schema?</a:t>
            </a:r>
            <a:endParaRPr lang="en-US" smtClean="0">
              <a:solidFill>
                <a:srgbClr val="000099"/>
              </a:solidFill>
              <a:ea typeface="ＭＳ Ｐゴシック" charset="0"/>
            </a:endParaRPr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1D29D67-7916-400C-8999-7C0516F83C1C}" type="slidenum">
              <a:rPr lang="ar-SA"/>
              <a:pPr/>
              <a:t>3</a:t>
            </a:fld>
            <a:endParaRPr lang="en-US"/>
          </a:p>
        </p:txBody>
      </p:sp>
      <p:sp>
        <p:nvSpPr>
          <p:cNvPr id="5124" name="Date Placeholder 7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5125" name="Text Box 2"/>
          <p:cNvSpPr txBox="1">
            <a:spLocks noChangeArrowheads="1"/>
          </p:cNvSpPr>
          <p:nvPr/>
        </p:nvSpPr>
        <p:spPr bwMode="auto">
          <a:xfrm>
            <a:off x="1889125" y="4222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ar-SA"/>
          </a:p>
        </p:txBody>
      </p:sp>
      <p:sp>
        <p:nvSpPr>
          <p:cNvPr id="5126" name="Text Box 4"/>
          <p:cNvSpPr txBox="1">
            <a:spLocks noChangeArrowheads="1"/>
          </p:cNvSpPr>
          <p:nvPr/>
        </p:nvSpPr>
        <p:spPr bwMode="auto">
          <a:xfrm>
            <a:off x="381000" y="2108200"/>
            <a:ext cx="8915400" cy="225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260000"/>
              </a:lnSpc>
            </a:pPr>
            <a:r>
              <a:rPr lang="en-US" sz="1800">
                <a:latin typeface="Arial" pitchFamily="34" charset="0"/>
              </a:rPr>
              <a:t>1. Start with a set of relation.</a:t>
            </a:r>
          </a:p>
          <a:p>
            <a:pPr algn="just">
              <a:lnSpc>
                <a:spcPct val="260000"/>
              </a:lnSpc>
            </a:pPr>
            <a:r>
              <a:rPr lang="en-US" sz="1800">
                <a:latin typeface="Arial" pitchFamily="34" charset="0"/>
              </a:rPr>
              <a:t>2. Define the </a:t>
            </a:r>
            <a:r>
              <a:rPr lang="en-US" sz="1800" b="1">
                <a:latin typeface="Arial" pitchFamily="34" charset="0"/>
              </a:rPr>
              <a:t>functional dependencies</a:t>
            </a:r>
            <a:r>
              <a:rPr lang="en-US" sz="1800">
                <a:latin typeface="Arial" pitchFamily="34" charset="0"/>
              </a:rPr>
              <a:t> for the relation to specify the PK.</a:t>
            </a:r>
          </a:p>
          <a:p>
            <a:pPr algn="just">
              <a:lnSpc>
                <a:spcPct val="260000"/>
              </a:lnSpc>
            </a:pPr>
            <a:r>
              <a:rPr lang="en-US" sz="1800">
                <a:latin typeface="Arial" pitchFamily="34" charset="0"/>
              </a:rPr>
              <a:t>3. Transform relations to </a:t>
            </a:r>
            <a:r>
              <a:rPr lang="en-US" sz="1800" b="1">
                <a:latin typeface="Arial" pitchFamily="34" charset="0"/>
              </a:rPr>
              <a:t>normal form.</a:t>
            </a:r>
            <a:endParaRPr lang="en-US" sz="180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5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First Normal Form (1NF)</a:t>
            </a:r>
            <a:endParaRPr lang="en-US" smtClean="0">
              <a:solidFill>
                <a:srgbClr val="000099"/>
              </a:solidFill>
              <a:ea typeface="ＭＳ Ｐゴシック" charset="0"/>
            </a:endParaRPr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E15459D-DB8F-47DB-8423-7183DE88F4C2}" type="slidenum">
              <a:rPr lang="ar-SA"/>
              <a:pPr/>
              <a:t>30</a:t>
            </a:fld>
            <a:endParaRPr lang="en-US"/>
          </a:p>
        </p:txBody>
      </p:sp>
      <p:sp>
        <p:nvSpPr>
          <p:cNvPr id="27652" name="Date Placeholder 24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27653" name="Text Box 2"/>
          <p:cNvSpPr txBox="1">
            <a:spLocks noChangeArrowheads="1"/>
          </p:cNvSpPr>
          <p:nvPr/>
        </p:nvSpPr>
        <p:spPr bwMode="auto">
          <a:xfrm>
            <a:off x="1889125" y="1936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ar-SA"/>
          </a:p>
        </p:txBody>
      </p:sp>
      <p:sp>
        <p:nvSpPr>
          <p:cNvPr id="27654" name="Text Box 4"/>
          <p:cNvSpPr txBox="1">
            <a:spLocks noChangeArrowheads="1"/>
          </p:cNvSpPr>
          <p:nvPr/>
        </p:nvSpPr>
        <p:spPr bwMode="auto">
          <a:xfrm>
            <a:off x="304800" y="1436688"/>
            <a:ext cx="8610600" cy="477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sz="1800" b="1">
                <a:latin typeface="Arial" pitchFamily="34" charset="0"/>
              </a:rPr>
              <a:t>Unnormalized form (UNF):</a:t>
            </a:r>
            <a:r>
              <a:rPr lang="en-US" sz="1800">
                <a:latin typeface="Arial" pitchFamily="34" charset="0"/>
              </a:rPr>
              <a:t> A relation that contains one or more repeating groups.</a:t>
            </a:r>
          </a:p>
          <a:p>
            <a:pPr algn="just"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 algn="just">
              <a:lnSpc>
                <a:spcPct val="130000"/>
              </a:lnSpc>
            </a:pPr>
            <a:r>
              <a:rPr lang="en-US" sz="1800" b="1">
                <a:latin typeface="Arial" pitchFamily="34" charset="0"/>
              </a:rPr>
              <a:t>First normal form (1NF):</a:t>
            </a:r>
            <a:r>
              <a:rPr lang="en-US" sz="1800">
                <a:latin typeface="Arial" pitchFamily="34" charset="0"/>
              </a:rPr>
              <a:t> A relation in which the intersection of each row and column contains one &amp; only one value.</a:t>
            </a: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3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1800">
                <a:latin typeface="Arial" pitchFamily="34" charset="0"/>
              </a:rPr>
              <a:t>                                              Unnormalized relation</a:t>
            </a:r>
          </a:p>
        </p:txBody>
      </p:sp>
      <p:sp>
        <p:nvSpPr>
          <p:cNvPr id="27655" name="Rectangle 5"/>
          <p:cNvSpPr>
            <a:spLocks noChangeArrowheads="1"/>
          </p:cNvSpPr>
          <p:nvPr/>
        </p:nvSpPr>
        <p:spPr bwMode="auto">
          <a:xfrm>
            <a:off x="2741613" y="3948113"/>
            <a:ext cx="3429000" cy="1614487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ar-SA"/>
          </a:p>
        </p:txBody>
      </p:sp>
      <p:sp>
        <p:nvSpPr>
          <p:cNvPr id="27656" name="Rectangle 6"/>
          <p:cNvSpPr>
            <a:spLocks noChangeArrowheads="1"/>
          </p:cNvSpPr>
          <p:nvPr/>
        </p:nvSpPr>
        <p:spPr bwMode="auto">
          <a:xfrm>
            <a:off x="2743200" y="3552825"/>
            <a:ext cx="34290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7657" name="Text Box 7"/>
          <p:cNvSpPr txBox="1">
            <a:spLocks noChangeArrowheads="1"/>
          </p:cNvSpPr>
          <p:nvPr/>
        </p:nvSpPr>
        <p:spPr bwMode="auto">
          <a:xfrm>
            <a:off x="2743200" y="3567113"/>
            <a:ext cx="9636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ClientNo</a:t>
            </a:r>
          </a:p>
        </p:txBody>
      </p:sp>
      <p:sp>
        <p:nvSpPr>
          <p:cNvPr id="27658" name="Text Box 8"/>
          <p:cNvSpPr txBox="1">
            <a:spLocks noChangeArrowheads="1"/>
          </p:cNvSpPr>
          <p:nvPr/>
        </p:nvSpPr>
        <p:spPr bwMode="auto">
          <a:xfrm>
            <a:off x="2895600" y="3976688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CR76</a:t>
            </a:r>
          </a:p>
        </p:txBody>
      </p:sp>
      <p:sp>
        <p:nvSpPr>
          <p:cNvPr id="27659" name="Line 9"/>
          <p:cNvSpPr>
            <a:spLocks noChangeShapeType="1"/>
          </p:cNvSpPr>
          <p:nvPr/>
        </p:nvSpPr>
        <p:spPr bwMode="auto">
          <a:xfrm>
            <a:off x="3656013" y="3581400"/>
            <a:ext cx="1587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7660" name="Text Box 10"/>
          <p:cNvSpPr txBox="1">
            <a:spLocks noChangeArrowheads="1"/>
          </p:cNvSpPr>
          <p:nvPr/>
        </p:nvSpPr>
        <p:spPr bwMode="auto">
          <a:xfrm>
            <a:off x="4953000" y="3581400"/>
            <a:ext cx="1211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PropertyNo</a:t>
            </a:r>
          </a:p>
        </p:txBody>
      </p:sp>
      <p:sp>
        <p:nvSpPr>
          <p:cNvPr id="27661" name="Text Box 11"/>
          <p:cNvSpPr txBox="1">
            <a:spLocks noChangeArrowheads="1"/>
          </p:cNvSpPr>
          <p:nvPr/>
        </p:nvSpPr>
        <p:spPr bwMode="auto">
          <a:xfrm>
            <a:off x="5200650" y="3990975"/>
            <a:ext cx="590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PG4</a:t>
            </a:r>
          </a:p>
        </p:txBody>
      </p:sp>
      <p:sp>
        <p:nvSpPr>
          <p:cNvPr id="27662" name="Text Box 12"/>
          <p:cNvSpPr txBox="1">
            <a:spLocks noChangeArrowheads="1"/>
          </p:cNvSpPr>
          <p:nvPr/>
        </p:nvSpPr>
        <p:spPr bwMode="auto">
          <a:xfrm>
            <a:off x="3884613" y="3552825"/>
            <a:ext cx="692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Name</a:t>
            </a:r>
          </a:p>
        </p:txBody>
      </p:sp>
      <p:sp>
        <p:nvSpPr>
          <p:cNvPr id="27663" name="Text Box 13"/>
          <p:cNvSpPr txBox="1">
            <a:spLocks noChangeArrowheads="1"/>
          </p:cNvSpPr>
          <p:nvPr/>
        </p:nvSpPr>
        <p:spPr bwMode="auto">
          <a:xfrm>
            <a:off x="3765550" y="3962400"/>
            <a:ext cx="10302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John Key</a:t>
            </a:r>
          </a:p>
        </p:txBody>
      </p:sp>
      <p:sp>
        <p:nvSpPr>
          <p:cNvPr id="27664" name="Line 14"/>
          <p:cNvSpPr>
            <a:spLocks noChangeShapeType="1"/>
          </p:cNvSpPr>
          <p:nvPr/>
        </p:nvSpPr>
        <p:spPr bwMode="auto">
          <a:xfrm>
            <a:off x="4951413" y="3581400"/>
            <a:ext cx="1587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7665" name="Text Box 15"/>
          <p:cNvSpPr txBox="1">
            <a:spLocks noChangeArrowheads="1"/>
          </p:cNvSpPr>
          <p:nvPr/>
        </p:nvSpPr>
        <p:spPr bwMode="auto">
          <a:xfrm>
            <a:off x="2667000" y="3200400"/>
            <a:ext cx="2279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CLIENT_PROPERTY</a:t>
            </a:r>
          </a:p>
        </p:txBody>
      </p:sp>
      <p:sp>
        <p:nvSpPr>
          <p:cNvPr id="27666" name="Text Box 16"/>
          <p:cNvSpPr txBox="1">
            <a:spLocks noChangeArrowheads="1"/>
          </p:cNvSpPr>
          <p:nvPr/>
        </p:nvSpPr>
        <p:spPr bwMode="auto">
          <a:xfrm>
            <a:off x="5181600" y="4267200"/>
            <a:ext cx="703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PG16</a:t>
            </a:r>
          </a:p>
        </p:txBody>
      </p:sp>
      <p:sp>
        <p:nvSpPr>
          <p:cNvPr id="27667" name="Text Box 17"/>
          <p:cNvSpPr txBox="1">
            <a:spLocks noChangeArrowheads="1"/>
          </p:cNvSpPr>
          <p:nvPr/>
        </p:nvSpPr>
        <p:spPr bwMode="auto">
          <a:xfrm>
            <a:off x="5181600" y="4572000"/>
            <a:ext cx="590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PG4</a:t>
            </a:r>
          </a:p>
        </p:txBody>
      </p:sp>
      <p:sp>
        <p:nvSpPr>
          <p:cNvPr id="27668" name="Text Box 18"/>
          <p:cNvSpPr txBox="1">
            <a:spLocks noChangeArrowheads="1"/>
          </p:cNvSpPr>
          <p:nvPr/>
        </p:nvSpPr>
        <p:spPr bwMode="auto">
          <a:xfrm>
            <a:off x="5200650" y="4845050"/>
            <a:ext cx="703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PG36</a:t>
            </a:r>
          </a:p>
        </p:txBody>
      </p:sp>
      <p:sp>
        <p:nvSpPr>
          <p:cNvPr id="27669" name="Text Box 19"/>
          <p:cNvSpPr txBox="1">
            <a:spLocks noChangeArrowheads="1"/>
          </p:cNvSpPr>
          <p:nvPr/>
        </p:nvSpPr>
        <p:spPr bwMode="auto">
          <a:xfrm>
            <a:off x="5181600" y="5149850"/>
            <a:ext cx="703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PG16</a:t>
            </a:r>
          </a:p>
        </p:txBody>
      </p:sp>
      <p:sp>
        <p:nvSpPr>
          <p:cNvPr id="27670" name="Text Box 20"/>
          <p:cNvSpPr txBox="1">
            <a:spLocks noChangeArrowheads="1"/>
          </p:cNvSpPr>
          <p:nvPr/>
        </p:nvSpPr>
        <p:spPr bwMode="auto">
          <a:xfrm>
            <a:off x="2895600" y="4540250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CR56</a:t>
            </a:r>
          </a:p>
        </p:txBody>
      </p:sp>
      <p:sp>
        <p:nvSpPr>
          <p:cNvPr id="27671" name="Text Box 21"/>
          <p:cNvSpPr txBox="1">
            <a:spLocks noChangeArrowheads="1"/>
          </p:cNvSpPr>
          <p:nvPr/>
        </p:nvSpPr>
        <p:spPr bwMode="auto">
          <a:xfrm>
            <a:off x="3649663" y="4525963"/>
            <a:ext cx="13795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Aline Stewart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9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76200"/>
            <a:ext cx="7772400" cy="1143000"/>
          </a:xfrm>
        </p:spPr>
        <p:txBody>
          <a:bodyPr/>
          <a:lstStyle/>
          <a:p>
            <a:pPr rtl="0">
              <a:defRPr/>
            </a:pPr>
            <a:r>
              <a:rPr lang="en-US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UNF        1NF</a:t>
            </a:r>
            <a:br>
              <a:rPr lang="en-US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</a:br>
            <a:r>
              <a:rPr lang="en-US" sz="40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Approach 1</a:t>
            </a:r>
            <a:endParaRPr lang="en-US" sz="4000" dirty="0" smtClean="0">
              <a:solidFill>
                <a:srgbClr val="000099"/>
              </a:solidFill>
              <a:ea typeface="ＭＳ Ｐゴシック" charset="0"/>
            </a:endParaRPr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F13BE55-3F9B-4C94-AC8B-F1DA991B7ACB}" type="slidenum">
              <a:rPr lang="ar-SA"/>
              <a:pPr/>
              <a:t>31</a:t>
            </a:fld>
            <a:endParaRPr lang="en-US"/>
          </a:p>
        </p:txBody>
      </p:sp>
      <p:sp>
        <p:nvSpPr>
          <p:cNvPr id="28676" name="Date Placeholder 29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28677" name="Text Box 2"/>
          <p:cNvSpPr txBox="1">
            <a:spLocks noChangeArrowheads="1"/>
          </p:cNvSpPr>
          <p:nvPr/>
        </p:nvSpPr>
        <p:spPr bwMode="auto">
          <a:xfrm>
            <a:off x="2117725" y="-3048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ar-SA"/>
          </a:p>
        </p:txBody>
      </p:sp>
      <p:sp>
        <p:nvSpPr>
          <p:cNvPr id="28678" name="Text Box 4"/>
          <p:cNvSpPr txBox="1">
            <a:spLocks noChangeArrowheads="1"/>
          </p:cNvSpPr>
          <p:nvPr/>
        </p:nvSpPr>
        <p:spPr bwMode="auto">
          <a:xfrm>
            <a:off x="152400" y="1495425"/>
            <a:ext cx="8610600" cy="532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</a:pPr>
            <a:r>
              <a:rPr lang="en-US" sz="1800">
                <a:latin typeface="Arial" pitchFamily="34" charset="0"/>
              </a:rPr>
              <a:t>Expand the key so that there will be a separate tuple in the original relation for each repeated attribute(s). Primary key becomes the combination of primary key and redundant value.</a:t>
            </a: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2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1800">
                <a:latin typeface="Arial" pitchFamily="34" charset="0"/>
              </a:rPr>
              <a:t>                                                      1NF relation</a:t>
            </a:r>
          </a:p>
          <a:p>
            <a:pPr>
              <a:lnSpc>
                <a:spcPct val="130000"/>
              </a:lnSpc>
            </a:pPr>
            <a:endParaRPr lang="en-US" sz="1800" b="1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1800" b="1" u="sng">
                <a:latin typeface="Arial" pitchFamily="34" charset="0"/>
              </a:rPr>
              <a:t>Disadvantage</a:t>
            </a:r>
            <a:r>
              <a:rPr lang="en-US" sz="1800" b="1">
                <a:latin typeface="Arial" pitchFamily="34" charset="0"/>
              </a:rPr>
              <a:t>:</a:t>
            </a:r>
            <a:r>
              <a:rPr lang="en-US" sz="1800">
                <a:latin typeface="Arial" pitchFamily="34" charset="0"/>
              </a:rPr>
              <a:t> introduce redundancy in the relation.</a:t>
            </a: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</p:txBody>
      </p:sp>
      <p:sp>
        <p:nvSpPr>
          <p:cNvPr id="28679" name="Rectangle 5"/>
          <p:cNvSpPr>
            <a:spLocks noChangeArrowheads="1"/>
          </p:cNvSpPr>
          <p:nvPr/>
        </p:nvSpPr>
        <p:spPr bwMode="auto">
          <a:xfrm>
            <a:off x="2665413" y="3525838"/>
            <a:ext cx="3429000" cy="1614487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ar-SA"/>
          </a:p>
        </p:txBody>
      </p:sp>
      <p:sp>
        <p:nvSpPr>
          <p:cNvPr id="28680" name="Rectangle 6"/>
          <p:cNvSpPr>
            <a:spLocks noChangeArrowheads="1"/>
          </p:cNvSpPr>
          <p:nvPr/>
        </p:nvSpPr>
        <p:spPr bwMode="auto">
          <a:xfrm>
            <a:off x="2667000" y="3130550"/>
            <a:ext cx="34290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8681" name="Text Box 7"/>
          <p:cNvSpPr txBox="1">
            <a:spLocks noChangeArrowheads="1"/>
          </p:cNvSpPr>
          <p:nvPr/>
        </p:nvSpPr>
        <p:spPr bwMode="auto">
          <a:xfrm>
            <a:off x="2667000" y="3144838"/>
            <a:ext cx="9636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ClientNo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28682" name="Text Box 8"/>
          <p:cNvSpPr txBox="1">
            <a:spLocks noChangeArrowheads="1"/>
          </p:cNvSpPr>
          <p:nvPr/>
        </p:nvSpPr>
        <p:spPr bwMode="auto">
          <a:xfrm>
            <a:off x="2819400" y="3554413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CR76</a:t>
            </a:r>
          </a:p>
        </p:txBody>
      </p:sp>
      <p:sp>
        <p:nvSpPr>
          <p:cNvPr id="28683" name="Line 9"/>
          <p:cNvSpPr>
            <a:spLocks noChangeShapeType="1"/>
          </p:cNvSpPr>
          <p:nvPr/>
        </p:nvSpPr>
        <p:spPr bwMode="auto">
          <a:xfrm>
            <a:off x="3579813" y="3159125"/>
            <a:ext cx="1587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8684" name="Text Box 10"/>
          <p:cNvSpPr txBox="1">
            <a:spLocks noChangeArrowheads="1"/>
          </p:cNvSpPr>
          <p:nvPr/>
        </p:nvSpPr>
        <p:spPr bwMode="auto">
          <a:xfrm>
            <a:off x="4876800" y="3159125"/>
            <a:ext cx="1211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PropertyNo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28685" name="Text Box 11"/>
          <p:cNvSpPr txBox="1">
            <a:spLocks noChangeArrowheads="1"/>
          </p:cNvSpPr>
          <p:nvPr/>
        </p:nvSpPr>
        <p:spPr bwMode="auto">
          <a:xfrm>
            <a:off x="5124450" y="3568700"/>
            <a:ext cx="590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PG4</a:t>
            </a:r>
          </a:p>
        </p:txBody>
      </p:sp>
      <p:sp>
        <p:nvSpPr>
          <p:cNvPr id="28686" name="Text Box 12"/>
          <p:cNvSpPr txBox="1">
            <a:spLocks noChangeArrowheads="1"/>
          </p:cNvSpPr>
          <p:nvPr/>
        </p:nvSpPr>
        <p:spPr bwMode="auto">
          <a:xfrm>
            <a:off x="3808413" y="3130550"/>
            <a:ext cx="692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Name</a:t>
            </a:r>
          </a:p>
        </p:txBody>
      </p:sp>
      <p:sp>
        <p:nvSpPr>
          <p:cNvPr id="28687" name="Text Box 13"/>
          <p:cNvSpPr txBox="1">
            <a:spLocks noChangeArrowheads="1"/>
          </p:cNvSpPr>
          <p:nvPr/>
        </p:nvSpPr>
        <p:spPr bwMode="auto">
          <a:xfrm>
            <a:off x="3689350" y="3540125"/>
            <a:ext cx="10302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John Key</a:t>
            </a:r>
          </a:p>
        </p:txBody>
      </p:sp>
      <p:sp>
        <p:nvSpPr>
          <p:cNvPr id="28688" name="Line 14"/>
          <p:cNvSpPr>
            <a:spLocks noChangeShapeType="1"/>
          </p:cNvSpPr>
          <p:nvPr/>
        </p:nvSpPr>
        <p:spPr bwMode="auto">
          <a:xfrm>
            <a:off x="4875213" y="3159125"/>
            <a:ext cx="1587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8689" name="Text Box 15"/>
          <p:cNvSpPr txBox="1">
            <a:spLocks noChangeArrowheads="1"/>
          </p:cNvSpPr>
          <p:nvPr/>
        </p:nvSpPr>
        <p:spPr bwMode="auto">
          <a:xfrm>
            <a:off x="2590800" y="2778125"/>
            <a:ext cx="2279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CLIENT_PROPERTY</a:t>
            </a:r>
          </a:p>
        </p:txBody>
      </p:sp>
      <p:sp>
        <p:nvSpPr>
          <p:cNvPr id="28690" name="Text Box 16"/>
          <p:cNvSpPr txBox="1">
            <a:spLocks noChangeArrowheads="1"/>
          </p:cNvSpPr>
          <p:nvPr/>
        </p:nvSpPr>
        <p:spPr bwMode="auto">
          <a:xfrm>
            <a:off x="5105400" y="3844925"/>
            <a:ext cx="703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PG16</a:t>
            </a:r>
          </a:p>
        </p:txBody>
      </p:sp>
      <p:sp>
        <p:nvSpPr>
          <p:cNvPr id="28691" name="Text Box 17"/>
          <p:cNvSpPr txBox="1">
            <a:spLocks noChangeArrowheads="1"/>
          </p:cNvSpPr>
          <p:nvPr/>
        </p:nvSpPr>
        <p:spPr bwMode="auto">
          <a:xfrm>
            <a:off x="5105400" y="4149725"/>
            <a:ext cx="590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PG4</a:t>
            </a:r>
          </a:p>
        </p:txBody>
      </p:sp>
      <p:sp>
        <p:nvSpPr>
          <p:cNvPr id="28692" name="Text Box 18"/>
          <p:cNvSpPr txBox="1">
            <a:spLocks noChangeArrowheads="1"/>
          </p:cNvSpPr>
          <p:nvPr/>
        </p:nvSpPr>
        <p:spPr bwMode="auto">
          <a:xfrm>
            <a:off x="5124450" y="4422775"/>
            <a:ext cx="703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PG36</a:t>
            </a:r>
          </a:p>
        </p:txBody>
      </p:sp>
      <p:sp>
        <p:nvSpPr>
          <p:cNvPr id="28693" name="Text Box 19"/>
          <p:cNvSpPr txBox="1">
            <a:spLocks noChangeArrowheads="1"/>
          </p:cNvSpPr>
          <p:nvPr/>
        </p:nvSpPr>
        <p:spPr bwMode="auto">
          <a:xfrm>
            <a:off x="5105400" y="4727575"/>
            <a:ext cx="703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PG16</a:t>
            </a:r>
          </a:p>
        </p:txBody>
      </p:sp>
      <p:sp>
        <p:nvSpPr>
          <p:cNvPr id="28694" name="Text Box 20"/>
          <p:cNvSpPr txBox="1">
            <a:spLocks noChangeArrowheads="1"/>
          </p:cNvSpPr>
          <p:nvPr/>
        </p:nvSpPr>
        <p:spPr bwMode="auto">
          <a:xfrm>
            <a:off x="2819400" y="4117975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CR56</a:t>
            </a:r>
          </a:p>
        </p:txBody>
      </p:sp>
      <p:sp>
        <p:nvSpPr>
          <p:cNvPr id="28695" name="Text Box 21"/>
          <p:cNvSpPr txBox="1">
            <a:spLocks noChangeArrowheads="1"/>
          </p:cNvSpPr>
          <p:nvPr/>
        </p:nvSpPr>
        <p:spPr bwMode="auto">
          <a:xfrm>
            <a:off x="3573463" y="4103688"/>
            <a:ext cx="13795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Aline Stewart</a:t>
            </a:r>
          </a:p>
        </p:txBody>
      </p:sp>
      <p:sp>
        <p:nvSpPr>
          <p:cNvPr id="28696" name="Text Box 22"/>
          <p:cNvSpPr txBox="1">
            <a:spLocks noChangeArrowheads="1"/>
          </p:cNvSpPr>
          <p:nvPr/>
        </p:nvSpPr>
        <p:spPr bwMode="auto">
          <a:xfrm>
            <a:off x="2819400" y="3813175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CR76</a:t>
            </a:r>
          </a:p>
        </p:txBody>
      </p:sp>
      <p:sp>
        <p:nvSpPr>
          <p:cNvPr id="28697" name="Text Box 23"/>
          <p:cNvSpPr txBox="1">
            <a:spLocks noChangeArrowheads="1"/>
          </p:cNvSpPr>
          <p:nvPr/>
        </p:nvSpPr>
        <p:spPr bwMode="auto">
          <a:xfrm>
            <a:off x="3689350" y="3798888"/>
            <a:ext cx="10302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John Key</a:t>
            </a:r>
          </a:p>
        </p:txBody>
      </p:sp>
      <p:sp>
        <p:nvSpPr>
          <p:cNvPr id="28698" name="Text Box 24"/>
          <p:cNvSpPr txBox="1">
            <a:spLocks noChangeArrowheads="1"/>
          </p:cNvSpPr>
          <p:nvPr/>
        </p:nvSpPr>
        <p:spPr bwMode="auto">
          <a:xfrm>
            <a:off x="2819400" y="4422775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CR56</a:t>
            </a:r>
          </a:p>
        </p:txBody>
      </p:sp>
      <p:sp>
        <p:nvSpPr>
          <p:cNvPr id="28699" name="Text Box 25"/>
          <p:cNvSpPr txBox="1">
            <a:spLocks noChangeArrowheads="1"/>
          </p:cNvSpPr>
          <p:nvPr/>
        </p:nvSpPr>
        <p:spPr bwMode="auto">
          <a:xfrm>
            <a:off x="3573463" y="4408488"/>
            <a:ext cx="13795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Aline Stewart</a:t>
            </a:r>
          </a:p>
        </p:txBody>
      </p:sp>
      <p:sp>
        <p:nvSpPr>
          <p:cNvPr id="28700" name="Text Box 26"/>
          <p:cNvSpPr txBox="1">
            <a:spLocks noChangeArrowheads="1"/>
          </p:cNvSpPr>
          <p:nvPr/>
        </p:nvSpPr>
        <p:spPr bwMode="auto">
          <a:xfrm>
            <a:off x="2819400" y="4697413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CR56</a:t>
            </a:r>
          </a:p>
        </p:txBody>
      </p:sp>
      <p:sp>
        <p:nvSpPr>
          <p:cNvPr id="28701" name="Text Box 27"/>
          <p:cNvSpPr txBox="1">
            <a:spLocks noChangeArrowheads="1"/>
          </p:cNvSpPr>
          <p:nvPr/>
        </p:nvSpPr>
        <p:spPr bwMode="auto">
          <a:xfrm>
            <a:off x="3573463" y="4683125"/>
            <a:ext cx="13795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Aline Stewart</a:t>
            </a:r>
          </a:p>
        </p:txBody>
      </p:sp>
      <p:sp>
        <p:nvSpPr>
          <p:cNvPr id="28702" name="Line 29"/>
          <p:cNvSpPr>
            <a:spLocks noChangeShapeType="1"/>
          </p:cNvSpPr>
          <p:nvPr/>
        </p:nvSpPr>
        <p:spPr bwMode="auto">
          <a:xfrm>
            <a:off x="1676400" y="381000"/>
            <a:ext cx="83820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4206D18-CA79-4CD4-B94F-8AE45C21C0BE}" type="slidenum">
              <a:rPr lang="ar-SA"/>
              <a:pPr/>
              <a:t>32</a:t>
            </a:fld>
            <a:endParaRPr lang="en-US"/>
          </a:p>
        </p:txBody>
      </p:sp>
      <p:sp>
        <p:nvSpPr>
          <p:cNvPr id="29699" name="Date Placeholder 30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29700" name="Text Box 2"/>
          <p:cNvSpPr txBox="1">
            <a:spLocks noChangeArrowheads="1"/>
          </p:cNvSpPr>
          <p:nvPr/>
        </p:nvSpPr>
        <p:spPr bwMode="auto">
          <a:xfrm>
            <a:off x="1279525" y="269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ar-SA"/>
          </a:p>
        </p:txBody>
      </p:sp>
      <p:sp>
        <p:nvSpPr>
          <p:cNvPr id="29701" name="Text Box 4"/>
          <p:cNvSpPr txBox="1">
            <a:spLocks noChangeArrowheads="1"/>
          </p:cNvSpPr>
          <p:nvPr/>
        </p:nvSpPr>
        <p:spPr bwMode="auto">
          <a:xfrm>
            <a:off x="304800" y="1717675"/>
            <a:ext cx="8610600" cy="460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</a:pPr>
            <a:r>
              <a:rPr lang="en-US" sz="1800">
                <a:latin typeface="Arial" pitchFamily="34" charset="0"/>
              </a:rPr>
              <a:t>If the maximum number of values is known for the attribute, replace repeated attribute (PropertyNo) with a number of atomic attributes (PropertyNo1, PropertyNo2, PropertyNo3).</a:t>
            </a: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1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1800">
                <a:latin typeface="Arial" pitchFamily="34" charset="0"/>
              </a:rPr>
              <a:t>			           1NF relation</a:t>
            </a:r>
          </a:p>
          <a:p>
            <a:pPr>
              <a:lnSpc>
                <a:spcPct val="130000"/>
              </a:lnSpc>
            </a:pPr>
            <a:endParaRPr lang="en-US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1800" b="1" u="sng">
                <a:latin typeface="Arial" pitchFamily="34" charset="0"/>
              </a:rPr>
              <a:t>Disadvantage</a:t>
            </a:r>
            <a:r>
              <a:rPr lang="en-US" sz="1800" b="1">
                <a:latin typeface="Arial" pitchFamily="34" charset="0"/>
              </a:rPr>
              <a:t>:</a:t>
            </a:r>
            <a:r>
              <a:rPr lang="en-US" sz="1800">
                <a:latin typeface="Arial" pitchFamily="34" charset="0"/>
              </a:rPr>
              <a:t> introduce NULL values in the relation.</a:t>
            </a: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</p:txBody>
      </p:sp>
      <p:sp>
        <p:nvSpPr>
          <p:cNvPr id="194565" name="Rectangle 5"/>
          <p:cNvSpPr>
            <a:spLocks noChangeArrowheads="1"/>
          </p:cNvSpPr>
          <p:nvPr/>
        </p:nvSpPr>
        <p:spPr bwMode="auto">
          <a:xfrm>
            <a:off x="762000" y="76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UNF        1NF</a:t>
            </a:r>
            <a:br>
              <a:rPr lang="en-US" sz="44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</a:br>
            <a:r>
              <a:rPr lang="en-US" sz="40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Approach 2</a:t>
            </a:r>
            <a:endParaRPr lang="en-US" sz="4000" dirty="0">
              <a:solidFill>
                <a:srgbClr val="000099"/>
              </a:solidFill>
              <a:latin typeface="Times New Roman" charset="0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1598613" y="3719513"/>
            <a:ext cx="5868987" cy="852487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ar-SA"/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1600200" y="3324225"/>
            <a:ext cx="5868988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1600200" y="3338513"/>
            <a:ext cx="9636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ClientNo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1752600" y="3748088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CR76</a:t>
            </a:r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>
            <a:off x="2513013" y="3352800"/>
            <a:ext cx="1587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3733800" y="3352800"/>
            <a:ext cx="1312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PropertyNo1</a:t>
            </a:r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4057650" y="3762375"/>
            <a:ext cx="590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PG4</a:t>
            </a:r>
          </a:p>
        </p:txBody>
      </p:sp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2741613" y="3324225"/>
            <a:ext cx="692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Name</a:t>
            </a:r>
          </a:p>
        </p:txBody>
      </p:sp>
      <p:sp>
        <p:nvSpPr>
          <p:cNvPr id="29711" name="Text Box 15"/>
          <p:cNvSpPr txBox="1">
            <a:spLocks noChangeArrowheads="1"/>
          </p:cNvSpPr>
          <p:nvPr/>
        </p:nvSpPr>
        <p:spPr bwMode="auto">
          <a:xfrm>
            <a:off x="2622550" y="3733800"/>
            <a:ext cx="10302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John Key</a:t>
            </a:r>
          </a:p>
        </p:txBody>
      </p:sp>
      <p:sp>
        <p:nvSpPr>
          <p:cNvPr id="29712" name="Line 16"/>
          <p:cNvSpPr>
            <a:spLocks noChangeShapeType="1"/>
          </p:cNvSpPr>
          <p:nvPr/>
        </p:nvSpPr>
        <p:spPr bwMode="auto">
          <a:xfrm>
            <a:off x="3808413" y="3352800"/>
            <a:ext cx="1587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9713" name="Text Box 17"/>
          <p:cNvSpPr txBox="1">
            <a:spLocks noChangeArrowheads="1"/>
          </p:cNvSpPr>
          <p:nvPr/>
        </p:nvSpPr>
        <p:spPr bwMode="auto">
          <a:xfrm>
            <a:off x="1524000" y="2971800"/>
            <a:ext cx="2279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CLIENT_PROPERTY</a:t>
            </a:r>
          </a:p>
        </p:txBody>
      </p:sp>
      <p:sp>
        <p:nvSpPr>
          <p:cNvPr id="29714" name="Text Box 18"/>
          <p:cNvSpPr txBox="1">
            <a:spLocks noChangeArrowheads="1"/>
          </p:cNvSpPr>
          <p:nvPr/>
        </p:nvSpPr>
        <p:spPr bwMode="auto">
          <a:xfrm>
            <a:off x="5257800" y="3733800"/>
            <a:ext cx="703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PG16</a:t>
            </a:r>
          </a:p>
        </p:txBody>
      </p:sp>
      <p:sp>
        <p:nvSpPr>
          <p:cNvPr id="29715" name="Text Box 19"/>
          <p:cNvSpPr txBox="1">
            <a:spLocks noChangeArrowheads="1"/>
          </p:cNvSpPr>
          <p:nvPr/>
        </p:nvSpPr>
        <p:spPr bwMode="auto">
          <a:xfrm>
            <a:off x="4038600" y="4083050"/>
            <a:ext cx="590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PG4</a:t>
            </a:r>
          </a:p>
        </p:txBody>
      </p:sp>
      <p:sp>
        <p:nvSpPr>
          <p:cNvPr id="29716" name="Text Box 20"/>
          <p:cNvSpPr txBox="1">
            <a:spLocks noChangeArrowheads="1"/>
          </p:cNvSpPr>
          <p:nvPr/>
        </p:nvSpPr>
        <p:spPr bwMode="auto">
          <a:xfrm>
            <a:off x="5257800" y="4038600"/>
            <a:ext cx="703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PG36</a:t>
            </a:r>
          </a:p>
        </p:txBody>
      </p:sp>
      <p:sp>
        <p:nvSpPr>
          <p:cNvPr id="29717" name="Text Box 22"/>
          <p:cNvSpPr txBox="1">
            <a:spLocks noChangeArrowheads="1"/>
          </p:cNvSpPr>
          <p:nvPr/>
        </p:nvSpPr>
        <p:spPr bwMode="auto">
          <a:xfrm>
            <a:off x="1752600" y="4051300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CR56</a:t>
            </a:r>
          </a:p>
        </p:txBody>
      </p:sp>
      <p:sp>
        <p:nvSpPr>
          <p:cNvPr id="29718" name="Text Box 23"/>
          <p:cNvSpPr txBox="1">
            <a:spLocks noChangeArrowheads="1"/>
          </p:cNvSpPr>
          <p:nvPr/>
        </p:nvSpPr>
        <p:spPr bwMode="auto">
          <a:xfrm>
            <a:off x="2506663" y="4037013"/>
            <a:ext cx="13795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Aline Stewart</a:t>
            </a:r>
          </a:p>
        </p:txBody>
      </p:sp>
      <p:sp>
        <p:nvSpPr>
          <p:cNvPr id="29719" name="Line 30"/>
          <p:cNvSpPr>
            <a:spLocks noChangeShapeType="1"/>
          </p:cNvSpPr>
          <p:nvPr/>
        </p:nvSpPr>
        <p:spPr bwMode="auto">
          <a:xfrm>
            <a:off x="5027613" y="3352800"/>
            <a:ext cx="1587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9720" name="Line 31"/>
          <p:cNvSpPr>
            <a:spLocks noChangeShapeType="1"/>
          </p:cNvSpPr>
          <p:nvPr/>
        </p:nvSpPr>
        <p:spPr bwMode="auto">
          <a:xfrm>
            <a:off x="6246813" y="3352800"/>
            <a:ext cx="1587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9721" name="Text Box 32"/>
          <p:cNvSpPr txBox="1">
            <a:spLocks noChangeArrowheads="1"/>
          </p:cNvSpPr>
          <p:nvPr/>
        </p:nvSpPr>
        <p:spPr bwMode="auto">
          <a:xfrm>
            <a:off x="5011738" y="3352800"/>
            <a:ext cx="1312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PropertyNo2</a:t>
            </a:r>
          </a:p>
        </p:txBody>
      </p:sp>
      <p:sp>
        <p:nvSpPr>
          <p:cNvPr id="29722" name="Text Box 33"/>
          <p:cNvSpPr txBox="1">
            <a:spLocks noChangeArrowheads="1"/>
          </p:cNvSpPr>
          <p:nvPr/>
        </p:nvSpPr>
        <p:spPr bwMode="auto">
          <a:xfrm>
            <a:off x="6230938" y="3352800"/>
            <a:ext cx="1312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PropertyNo3</a:t>
            </a:r>
          </a:p>
        </p:txBody>
      </p:sp>
      <p:sp>
        <p:nvSpPr>
          <p:cNvPr id="29723" name="Text Box 34"/>
          <p:cNvSpPr txBox="1">
            <a:spLocks noChangeArrowheads="1"/>
          </p:cNvSpPr>
          <p:nvPr/>
        </p:nvSpPr>
        <p:spPr bwMode="auto">
          <a:xfrm>
            <a:off x="6553200" y="3733800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NULL</a:t>
            </a:r>
          </a:p>
        </p:txBody>
      </p:sp>
      <p:sp>
        <p:nvSpPr>
          <p:cNvPr id="29724" name="Text Box 35"/>
          <p:cNvSpPr txBox="1">
            <a:spLocks noChangeArrowheads="1"/>
          </p:cNvSpPr>
          <p:nvPr/>
        </p:nvSpPr>
        <p:spPr bwMode="auto">
          <a:xfrm>
            <a:off x="6535738" y="4038600"/>
            <a:ext cx="7032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PG16</a:t>
            </a:r>
          </a:p>
        </p:txBody>
      </p:sp>
      <p:sp>
        <p:nvSpPr>
          <p:cNvPr id="29725" name="Line 37"/>
          <p:cNvSpPr>
            <a:spLocks noChangeShapeType="1"/>
          </p:cNvSpPr>
          <p:nvPr/>
        </p:nvSpPr>
        <p:spPr bwMode="auto">
          <a:xfrm>
            <a:off x="4343400" y="381000"/>
            <a:ext cx="83820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7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762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UNF        1NF</a:t>
            </a:r>
            <a:br>
              <a:rPr lang="en-US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</a:br>
            <a:r>
              <a:rPr lang="en-US" sz="40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Approach 3</a:t>
            </a:r>
            <a:endParaRPr lang="en-US" sz="4000" dirty="0" smtClean="0">
              <a:solidFill>
                <a:srgbClr val="000099"/>
              </a:solidFill>
              <a:ea typeface="ＭＳ Ｐゴシック" charset="0"/>
            </a:endParaRPr>
          </a:p>
        </p:txBody>
      </p:sp>
      <p:sp>
        <p:nvSpPr>
          <p:cNvPr id="30723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BA276FE-BDD8-433A-85ED-B808275E940E}" type="slidenum">
              <a:rPr lang="ar-SA"/>
              <a:pPr/>
              <a:t>33</a:t>
            </a:fld>
            <a:endParaRPr lang="en-US"/>
          </a:p>
        </p:txBody>
      </p:sp>
      <p:sp>
        <p:nvSpPr>
          <p:cNvPr id="30724" name="Date Placeholder 36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30725" name="Text Box 2"/>
          <p:cNvSpPr txBox="1">
            <a:spLocks noChangeArrowheads="1"/>
          </p:cNvSpPr>
          <p:nvPr/>
        </p:nvSpPr>
        <p:spPr bwMode="auto">
          <a:xfrm>
            <a:off x="2268538" y="8032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ar-SA"/>
          </a:p>
        </p:txBody>
      </p:sp>
      <p:sp>
        <p:nvSpPr>
          <p:cNvPr id="30726" name="Text Box 4"/>
          <p:cNvSpPr txBox="1">
            <a:spLocks noChangeArrowheads="1"/>
          </p:cNvSpPr>
          <p:nvPr/>
        </p:nvSpPr>
        <p:spPr bwMode="auto">
          <a:xfrm>
            <a:off x="304800" y="1892300"/>
            <a:ext cx="8610600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sz="1800">
                <a:latin typeface="Arial" pitchFamily="34" charset="0"/>
              </a:rPr>
              <a:t>Remove the attribute that violates the 1NF and place it in a separate relation along with a copy of the primary key.</a:t>
            </a:r>
          </a:p>
        </p:txBody>
      </p:sp>
      <p:sp>
        <p:nvSpPr>
          <p:cNvPr id="30727" name="Rectangle 5"/>
          <p:cNvSpPr>
            <a:spLocks noChangeArrowheads="1"/>
          </p:cNvSpPr>
          <p:nvPr/>
        </p:nvSpPr>
        <p:spPr bwMode="auto">
          <a:xfrm>
            <a:off x="1520825" y="3795713"/>
            <a:ext cx="2363788" cy="852487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ar-SA"/>
          </a:p>
        </p:txBody>
      </p:sp>
      <p:sp>
        <p:nvSpPr>
          <p:cNvPr id="30728" name="Rectangle 6"/>
          <p:cNvSpPr>
            <a:spLocks noChangeArrowheads="1"/>
          </p:cNvSpPr>
          <p:nvPr/>
        </p:nvSpPr>
        <p:spPr bwMode="auto">
          <a:xfrm>
            <a:off x="1522413" y="3400425"/>
            <a:ext cx="2363787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0729" name="Text Box 7"/>
          <p:cNvSpPr txBox="1">
            <a:spLocks noChangeArrowheads="1"/>
          </p:cNvSpPr>
          <p:nvPr/>
        </p:nvSpPr>
        <p:spPr bwMode="auto">
          <a:xfrm>
            <a:off x="1522413" y="3414713"/>
            <a:ext cx="9636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ClientNo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30730" name="Text Box 8"/>
          <p:cNvSpPr txBox="1">
            <a:spLocks noChangeArrowheads="1"/>
          </p:cNvSpPr>
          <p:nvPr/>
        </p:nvSpPr>
        <p:spPr bwMode="auto">
          <a:xfrm>
            <a:off x="1674813" y="3824288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CR76</a:t>
            </a:r>
          </a:p>
        </p:txBody>
      </p:sp>
      <p:sp>
        <p:nvSpPr>
          <p:cNvPr id="30731" name="Line 9"/>
          <p:cNvSpPr>
            <a:spLocks noChangeShapeType="1"/>
          </p:cNvSpPr>
          <p:nvPr/>
        </p:nvSpPr>
        <p:spPr bwMode="auto">
          <a:xfrm>
            <a:off x="2436813" y="3429000"/>
            <a:ext cx="1587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2663825" y="3400425"/>
            <a:ext cx="692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Name</a:t>
            </a:r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2544763" y="3810000"/>
            <a:ext cx="10302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John Key</a:t>
            </a:r>
          </a:p>
        </p:txBody>
      </p:sp>
      <p:sp>
        <p:nvSpPr>
          <p:cNvPr id="30734" name="Text Box 15"/>
          <p:cNvSpPr txBox="1">
            <a:spLocks noChangeArrowheads="1"/>
          </p:cNvSpPr>
          <p:nvPr/>
        </p:nvSpPr>
        <p:spPr bwMode="auto">
          <a:xfrm>
            <a:off x="1446213" y="3048000"/>
            <a:ext cx="996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CLIENT</a:t>
            </a:r>
          </a:p>
        </p:txBody>
      </p:sp>
      <p:sp>
        <p:nvSpPr>
          <p:cNvPr id="30735" name="Text Box 20"/>
          <p:cNvSpPr txBox="1">
            <a:spLocks noChangeArrowheads="1"/>
          </p:cNvSpPr>
          <p:nvPr/>
        </p:nvSpPr>
        <p:spPr bwMode="auto">
          <a:xfrm>
            <a:off x="1674813" y="4159250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CR56</a:t>
            </a:r>
          </a:p>
        </p:txBody>
      </p:sp>
      <p:sp>
        <p:nvSpPr>
          <p:cNvPr id="30736" name="Text Box 21"/>
          <p:cNvSpPr txBox="1">
            <a:spLocks noChangeArrowheads="1"/>
          </p:cNvSpPr>
          <p:nvPr/>
        </p:nvSpPr>
        <p:spPr bwMode="auto">
          <a:xfrm>
            <a:off x="2428875" y="4144963"/>
            <a:ext cx="13795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Aline Stewart</a:t>
            </a:r>
          </a:p>
        </p:txBody>
      </p:sp>
      <p:sp>
        <p:nvSpPr>
          <p:cNvPr id="30737" name="Rectangle 28"/>
          <p:cNvSpPr>
            <a:spLocks noChangeArrowheads="1"/>
          </p:cNvSpPr>
          <p:nvPr/>
        </p:nvSpPr>
        <p:spPr bwMode="auto">
          <a:xfrm>
            <a:off x="5330825" y="3719513"/>
            <a:ext cx="2211388" cy="1614487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ar-SA"/>
          </a:p>
        </p:txBody>
      </p:sp>
      <p:sp>
        <p:nvSpPr>
          <p:cNvPr id="30738" name="Rectangle 29"/>
          <p:cNvSpPr>
            <a:spLocks noChangeArrowheads="1"/>
          </p:cNvSpPr>
          <p:nvPr/>
        </p:nvSpPr>
        <p:spPr bwMode="auto">
          <a:xfrm>
            <a:off x="5332413" y="3324225"/>
            <a:ext cx="2211387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0739" name="Text Box 30"/>
          <p:cNvSpPr txBox="1">
            <a:spLocks noChangeArrowheads="1"/>
          </p:cNvSpPr>
          <p:nvPr/>
        </p:nvSpPr>
        <p:spPr bwMode="auto">
          <a:xfrm>
            <a:off x="5332413" y="3338513"/>
            <a:ext cx="9636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ClientNo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30740" name="Text Box 31"/>
          <p:cNvSpPr txBox="1">
            <a:spLocks noChangeArrowheads="1"/>
          </p:cNvSpPr>
          <p:nvPr/>
        </p:nvSpPr>
        <p:spPr bwMode="auto">
          <a:xfrm>
            <a:off x="5484813" y="3748088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CR76</a:t>
            </a:r>
          </a:p>
        </p:txBody>
      </p:sp>
      <p:sp>
        <p:nvSpPr>
          <p:cNvPr id="30741" name="Line 32"/>
          <p:cNvSpPr>
            <a:spLocks noChangeShapeType="1"/>
          </p:cNvSpPr>
          <p:nvPr/>
        </p:nvSpPr>
        <p:spPr bwMode="auto">
          <a:xfrm>
            <a:off x="6245225" y="3352800"/>
            <a:ext cx="1588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0742" name="Text Box 33"/>
          <p:cNvSpPr txBox="1">
            <a:spLocks noChangeArrowheads="1"/>
          </p:cNvSpPr>
          <p:nvPr/>
        </p:nvSpPr>
        <p:spPr bwMode="auto">
          <a:xfrm>
            <a:off x="6246813" y="3352800"/>
            <a:ext cx="12112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PropertyNo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30743" name="Text Box 34"/>
          <p:cNvSpPr txBox="1">
            <a:spLocks noChangeArrowheads="1"/>
          </p:cNvSpPr>
          <p:nvPr/>
        </p:nvSpPr>
        <p:spPr bwMode="auto">
          <a:xfrm>
            <a:off x="6494463" y="3762375"/>
            <a:ext cx="590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PG4</a:t>
            </a:r>
          </a:p>
        </p:txBody>
      </p:sp>
      <p:sp>
        <p:nvSpPr>
          <p:cNvPr id="30744" name="Text Box 38"/>
          <p:cNvSpPr txBox="1">
            <a:spLocks noChangeArrowheads="1"/>
          </p:cNvSpPr>
          <p:nvPr/>
        </p:nvSpPr>
        <p:spPr bwMode="auto">
          <a:xfrm>
            <a:off x="5256213" y="2971800"/>
            <a:ext cx="1352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PROPERTY</a:t>
            </a:r>
          </a:p>
        </p:txBody>
      </p:sp>
      <p:sp>
        <p:nvSpPr>
          <p:cNvPr id="30745" name="Text Box 39"/>
          <p:cNvSpPr txBox="1">
            <a:spLocks noChangeArrowheads="1"/>
          </p:cNvSpPr>
          <p:nvPr/>
        </p:nvSpPr>
        <p:spPr bwMode="auto">
          <a:xfrm>
            <a:off x="6475413" y="4038600"/>
            <a:ext cx="7032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PG16</a:t>
            </a:r>
          </a:p>
        </p:txBody>
      </p:sp>
      <p:sp>
        <p:nvSpPr>
          <p:cNvPr id="30746" name="Text Box 40"/>
          <p:cNvSpPr txBox="1">
            <a:spLocks noChangeArrowheads="1"/>
          </p:cNvSpPr>
          <p:nvPr/>
        </p:nvSpPr>
        <p:spPr bwMode="auto">
          <a:xfrm>
            <a:off x="6475413" y="4343400"/>
            <a:ext cx="590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PG4</a:t>
            </a:r>
          </a:p>
        </p:txBody>
      </p:sp>
      <p:sp>
        <p:nvSpPr>
          <p:cNvPr id="30747" name="Text Box 41"/>
          <p:cNvSpPr txBox="1">
            <a:spLocks noChangeArrowheads="1"/>
          </p:cNvSpPr>
          <p:nvPr/>
        </p:nvSpPr>
        <p:spPr bwMode="auto">
          <a:xfrm>
            <a:off x="6494463" y="4616450"/>
            <a:ext cx="7032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PG36</a:t>
            </a:r>
          </a:p>
        </p:txBody>
      </p:sp>
      <p:sp>
        <p:nvSpPr>
          <p:cNvPr id="30748" name="Text Box 42"/>
          <p:cNvSpPr txBox="1">
            <a:spLocks noChangeArrowheads="1"/>
          </p:cNvSpPr>
          <p:nvPr/>
        </p:nvSpPr>
        <p:spPr bwMode="auto">
          <a:xfrm>
            <a:off x="6475413" y="4921250"/>
            <a:ext cx="7032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PG16</a:t>
            </a:r>
          </a:p>
        </p:txBody>
      </p:sp>
      <p:sp>
        <p:nvSpPr>
          <p:cNvPr id="30749" name="Text Box 43"/>
          <p:cNvSpPr txBox="1">
            <a:spLocks noChangeArrowheads="1"/>
          </p:cNvSpPr>
          <p:nvPr/>
        </p:nvSpPr>
        <p:spPr bwMode="auto">
          <a:xfrm>
            <a:off x="5484813" y="4311650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CR56</a:t>
            </a:r>
          </a:p>
        </p:txBody>
      </p:sp>
      <p:sp>
        <p:nvSpPr>
          <p:cNvPr id="30750" name="Text Box 45"/>
          <p:cNvSpPr txBox="1">
            <a:spLocks noChangeArrowheads="1"/>
          </p:cNvSpPr>
          <p:nvPr/>
        </p:nvSpPr>
        <p:spPr bwMode="auto">
          <a:xfrm>
            <a:off x="5484813" y="4006850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CR76</a:t>
            </a:r>
          </a:p>
        </p:txBody>
      </p:sp>
      <p:sp>
        <p:nvSpPr>
          <p:cNvPr id="30751" name="Text Box 47"/>
          <p:cNvSpPr txBox="1">
            <a:spLocks noChangeArrowheads="1"/>
          </p:cNvSpPr>
          <p:nvPr/>
        </p:nvSpPr>
        <p:spPr bwMode="auto">
          <a:xfrm>
            <a:off x="5484813" y="4616450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CR56</a:t>
            </a:r>
          </a:p>
        </p:txBody>
      </p:sp>
      <p:sp>
        <p:nvSpPr>
          <p:cNvPr id="30752" name="Text Box 49"/>
          <p:cNvSpPr txBox="1">
            <a:spLocks noChangeArrowheads="1"/>
          </p:cNvSpPr>
          <p:nvPr/>
        </p:nvSpPr>
        <p:spPr bwMode="auto">
          <a:xfrm>
            <a:off x="5484813" y="4891088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CR56</a:t>
            </a:r>
          </a:p>
        </p:txBody>
      </p:sp>
      <p:sp>
        <p:nvSpPr>
          <p:cNvPr id="30753" name="Text Box 51"/>
          <p:cNvSpPr txBox="1">
            <a:spLocks noChangeArrowheads="1"/>
          </p:cNvSpPr>
          <p:nvPr/>
        </p:nvSpPr>
        <p:spPr bwMode="auto">
          <a:xfrm>
            <a:off x="1979613" y="4662488"/>
            <a:ext cx="1428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Arial" pitchFamily="34" charset="0"/>
              </a:rPr>
              <a:t>1NF relation</a:t>
            </a:r>
          </a:p>
        </p:txBody>
      </p:sp>
      <p:sp>
        <p:nvSpPr>
          <p:cNvPr id="30754" name="Text Box 52"/>
          <p:cNvSpPr txBox="1">
            <a:spLocks noChangeArrowheads="1"/>
          </p:cNvSpPr>
          <p:nvPr/>
        </p:nvSpPr>
        <p:spPr bwMode="auto">
          <a:xfrm>
            <a:off x="5656263" y="5348288"/>
            <a:ext cx="1428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Arial" pitchFamily="34" charset="0"/>
              </a:rPr>
              <a:t>1NF relation</a:t>
            </a:r>
          </a:p>
        </p:txBody>
      </p:sp>
      <p:sp>
        <p:nvSpPr>
          <p:cNvPr id="30755" name="Line 53"/>
          <p:cNvSpPr>
            <a:spLocks noChangeShapeType="1"/>
          </p:cNvSpPr>
          <p:nvPr/>
        </p:nvSpPr>
        <p:spPr bwMode="auto">
          <a:xfrm>
            <a:off x="1676400" y="304800"/>
            <a:ext cx="83820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1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Full Functional Dependency</a:t>
            </a:r>
            <a:endParaRPr lang="en-US" smtClean="0">
              <a:solidFill>
                <a:srgbClr val="000099"/>
              </a:solidFill>
              <a:ea typeface="ＭＳ Ｐゴシック" charset="0"/>
            </a:endParaRPr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9DF9850-FA35-45F5-A3FD-88461E1A18E1}" type="slidenum">
              <a:rPr lang="ar-SA"/>
              <a:pPr/>
              <a:t>34</a:t>
            </a:fld>
            <a:endParaRPr lang="en-US"/>
          </a:p>
        </p:txBody>
      </p:sp>
      <p:sp>
        <p:nvSpPr>
          <p:cNvPr id="31748" name="Date Placeholder 9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31749" name="Text Box 2"/>
          <p:cNvSpPr txBox="1">
            <a:spLocks noChangeArrowheads="1"/>
          </p:cNvSpPr>
          <p:nvPr/>
        </p:nvSpPr>
        <p:spPr bwMode="auto">
          <a:xfrm>
            <a:off x="1889125" y="1936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ar-SA"/>
          </a:p>
        </p:txBody>
      </p:sp>
      <p:sp>
        <p:nvSpPr>
          <p:cNvPr id="31750" name="Text Box 4"/>
          <p:cNvSpPr txBox="1">
            <a:spLocks noChangeArrowheads="1"/>
          </p:cNvSpPr>
          <p:nvPr/>
        </p:nvSpPr>
        <p:spPr bwMode="auto">
          <a:xfrm>
            <a:off x="304800" y="1792288"/>
            <a:ext cx="8610600" cy="369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ts val="1200"/>
              </a:spcBef>
            </a:pPr>
            <a:r>
              <a:rPr lang="en-US" sz="1800">
                <a:latin typeface="Arial" pitchFamily="34" charset="0"/>
              </a:rPr>
              <a:t>If A and B are attributes of a relation.</a:t>
            </a:r>
          </a:p>
          <a:p>
            <a:pPr algn="just">
              <a:spcBef>
                <a:spcPts val="1200"/>
              </a:spcBef>
            </a:pPr>
            <a:r>
              <a:rPr lang="en-US" sz="1800">
                <a:latin typeface="Arial" pitchFamily="34" charset="0"/>
              </a:rPr>
              <a:t>B is </a:t>
            </a:r>
            <a:r>
              <a:rPr lang="en-US" sz="1800" b="1">
                <a:latin typeface="Arial" pitchFamily="34" charset="0"/>
              </a:rPr>
              <a:t>fully functionally dependent</a:t>
            </a:r>
            <a:r>
              <a:rPr lang="en-US" sz="1800">
                <a:latin typeface="Arial" pitchFamily="34" charset="0"/>
              </a:rPr>
              <a:t> on A if B is functionally dependent on A, but not on any proper subset of A.</a:t>
            </a:r>
          </a:p>
          <a:p>
            <a:pPr algn="just">
              <a:spcBef>
                <a:spcPts val="1200"/>
              </a:spcBef>
            </a:pPr>
            <a:r>
              <a:rPr lang="en-US" sz="1800">
                <a:latin typeface="Arial" pitchFamily="34" charset="0"/>
              </a:rPr>
              <a:t>B is </a:t>
            </a:r>
            <a:r>
              <a:rPr lang="en-US" sz="1800" b="1">
                <a:latin typeface="Arial" pitchFamily="34" charset="0"/>
              </a:rPr>
              <a:t>partial functional dependent</a:t>
            </a:r>
            <a:r>
              <a:rPr lang="en-US" sz="1800">
                <a:latin typeface="Arial" pitchFamily="34" charset="0"/>
              </a:rPr>
              <a:t> on A if some attributes can be removed from A &amp; the dependency still holds.</a:t>
            </a:r>
          </a:p>
          <a:p>
            <a:pPr algn="just"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 algn="just"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 algn="just">
              <a:lnSpc>
                <a:spcPct val="130000"/>
              </a:lnSpc>
            </a:pPr>
            <a:r>
              <a:rPr lang="en-US" sz="1800">
                <a:latin typeface="Arial" pitchFamily="34" charset="0"/>
              </a:rPr>
              <a:t>StaffNo, Sname                         BranchNo          </a:t>
            </a:r>
            <a:r>
              <a:rPr lang="en-US" sz="1800" i="1">
                <a:latin typeface="Arial" pitchFamily="34" charset="0"/>
              </a:rPr>
              <a:t>Partial dependency</a:t>
            </a:r>
          </a:p>
          <a:p>
            <a:pPr algn="just">
              <a:lnSpc>
                <a:spcPct val="130000"/>
              </a:lnSpc>
            </a:pPr>
            <a:r>
              <a:rPr lang="en-US" sz="1800">
                <a:latin typeface="Arial" pitchFamily="34" charset="0"/>
              </a:rPr>
              <a:t>ClientNo, PropertyNo                RentDate           </a:t>
            </a:r>
            <a:r>
              <a:rPr lang="en-US" sz="1800" i="1">
                <a:latin typeface="Arial" pitchFamily="34" charset="0"/>
              </a:rPr>
              <a:t>Full dependency</a:t>
            </a:r>
          </a:p>
          <a:p>
            <a:pPr algn="just"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</p:txBody>
      </p:sp>
      <p:sp>
        <p:nvSpPr>
          <p:cNvPr id="31751" name="Line 22"/>
          <p:cNvSpPr>
            <a:spLocks noChangeShapeType="1"/>
          </p:cNvSpPr>
          <p:nvPr/>
        </p:nvSpPr>
        <p:spPr bwMode="auto">
          <a:xfrm>
            <a:off x="2514600" y="4419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1752" name="Line 23"/>
          <p:cNvSpPr>
            <a:spLocks noChangeShapeType="1"/>
          </p:cNvSpPr>
          <p:nvPr/>
        </p:nvSpPr>
        <p:spPr bwMode="auto">
          <a:xfrm>
            <a:off x="2743200" y="4800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5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Second Normal Form (2NF)</a:t>
            </a:r>
            <a:endParaRPr lang="en-US" smtClean="0">
              <a:solidFill>
                <a:srgbClr val="000099"/>
              </a:solidFill>
              <a:ea typeface="ＭＳ Ｐゴシック" charset="0"/>
            </a:endParaRPr>
          </a:p>
        </p:txBody>
      </p:sp>
      <p:sp>
        <p:nvSpPr>
          <p:cNvPr id="32771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ECF3444-D1E6-4CFC-97FF-FFFCC4BE3FEE}" type="slidenum">
              <a:rPr lang="ar-SA"/>
              <a:pPr/>
              <a:t>35</a:t>
            </a:fld>
            <a:endParaRPr lang="en-US"/>
          </a:p>
        </p:txBody>
      </p:sp>
      <p:sp>
        <p:nvSpPr>
          <p:cNvPr id="32772" name="Date Placeholder 26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32773" name="Text Box 2"/>
          <p:cNvSpPr txBox="1">
            <a:spLocks noChangeArrowheads="1"/>
          </p:cNvSpPr>
          <p:nvPr/>
        </p:nvSpPr>
        <p:spPr bwMode="auto">
          <a:xfrm>
            <a:off x="1660525" y="6032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ar-SA"/>
          </a:p>
        </p:txBody>
      </p:sp>
      <p:sp>
        <p:nvSpPr>
          <p:cNvPr id="32774" name="Text Box 4"/>
          <p:cNvSpPr txBox="1">
            <a:spLocks noChangeArrowheads="1"/>
          </p:cNvSpPr>
          <p:nvPr/>
        </p:nvSpPr>
        <p:spPr bwMode="auto">
          <a:xfrm>
            <a:off x="304800" y="1828800"/>
            <a:ext cx="8610600" cy="366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sz="1800" b="1">
                <a:latin typeface="Arial" pitchFamily="34" charset="0"/>
              </a:rPr>
              <a:t>Second normal form (2NF):</a:t>
            </a:r>
            <a:r>
              <a:rPr lang="en-US" sz="1800">
                <a:latin typeface="Arial" pitchFamily="34" charset="0"/>
              </a:rPr>
              <a:t> A 1NF relation in which every attribute is fully nontrivial functionally dependent on the PK. (non-prime attributes fully dependent on PK.)</a:t>
            </a: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1800">
                <a:latin typeface="Arial" pitchFamily="34" charset="0"/>
              </a:rPr>
              <a:t>Applies to relations with composite primary keys &amp; partial dependencies.</a:t>
            </a: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 algn="ctr">
              <a:lnSpc>
                <a:spcPct val="130000"/>
              </a:lnSpc>
            </a:pPr>
            <a:r>
              <a:rPr lang="en-US" sz="1800">
                <a:latin typeface="Arial" pitchFamily="34" charset="0"/>
              </a:rPr>
              <a:t>1NF relation</a:t>
            </a:r>
          </a:p>
        </p:txBody>
      </p:sp>
      <p:sp>
        <p:nvSpPr>
          <p:cNvPr id="32775" name="Rectangle 6"/>
          <p:cNvSpPr>
            <a:spLocks noChangeArrowheads="1"/>
          </p:cNvSpPr>
          <p:nvPr/>
        </p:nvSpPr>
        <p:spPr bwMode="auto">
          <a:xfrm>
            <a:off x="381000" y="4648200"/>
            <a:ext cx="83820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2776" name="Text Box 7"/>
          <p:cNvSpPr txBox="1">
            <a:spLocks noChangeArrowheads="1"/>
          </p:cNvSpPr>
          <p:nvPr/>
        </p:nvSpPr>
        <p:spPr bwMode="auto">
          <a:xfrm>
            <a:off x="381000" y="4662488"/>
            <a:ext cx="9636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ClientNo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>
            <a:off x="1293813" y="4676775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2438400" y="4676775"/>
            <a:ext cx="7826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cName</a:t>
            </a:r>
          </a:p>
        </p:txBody>
      </p:sp>
      <p:sp>
        <p:nvSpPr>
          <p:cNvPr id="32779" name="Text Box 12"/>
          <p:cNvSpPr txBox="1">
            <a:spLocks noChangeArrowheads="1"/>
          </p:cNvSpPr>
          <p:nvPr/>
        </p:nvSpPr>
        <p:spPr bwMode="auto">
          <a:xfrm>
            <a:off x="1303338" y="4645025"/>
            <a:ext cx="12112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PropertyNo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32780" name="Line 14"/>
          <p:cNvSpPr>
            <a:spLocks noChangeShapeType="1"/>
          </p:cNvSpPr>
          <p:nvPr/>
        </p:nvSpPr>
        <p:spPr bwMode="auto">
          <a:xfrm>
            <a:off x="2513013" y="4676775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2781" name="Text Box 15"/>
          <p:cNvSpPr txBox="1">
            <a:spLocks noChangeArrowheads="1"/>
          </p:cNvSpPr>
          <p:nvPr/>
        </p:nvSpPr>
        <p:spPr bwMode="auto">
          <a:xfrm>
            <a:off x="381000" y="4295775"/>
            <a:ext cx="2012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CLIENT_RENTAL</a:t>
            </a:r>
          </a:p>
        </p:txBody>
      </p:sp>
      <p:sp>
        <p:nvSpPr>
          <p:cNvPr id="32782" name="Line 22"/>
          <p:cNvSpPr>
            <a:spLocks noChangeShapeType="1"/>
          </p:cNvSpPr>
          <p:nvPr/>
        </p:nvSpPr>
        <p:spPr bwMode="auto">
          <a:xfrm>
            <a:off x="3122613" y="4676775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2783" name="Text Box 23"/>
          <p:cNvSpPr txBox="1">
            <a:spLocks noChangeArrowheads="1"/>
          </p:cNvSpPr>
          <p:nvPr/>
        </p:nvSpPr>
        <p:spPr bwMode="auto">
          <a:xfrm>
            <a:off x="3117850" y="4676775"/>
            <a:ext cx="10128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pAddress</a:t>
            </a:r>
          </a:p>
        </p:txBody>
      </p:sp>
      <p:sp>
        <p:nvSpPr>
          <p:cNvPr id="32784" name="Line 24"/>
          <p:cNvSpPr>
            <a:spLocks noChangeShapeType="1"/>
          </p:cNvSpPr>
          <p:nvPr/>
        </p:nvSpPr>
        <p:spPr bwMode="auto">
          <a:xfrm>
            <a:off x="4037013" y="4676775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2785" name="Text Box 25"/>
          <p:cNvSpPr txBox="1">
            <a:spLocks noChangeArrowheads="1"/>
          </p:cNvSpPr>
          <p:nvPr/>
        </p:nvSpPr>
        <p:spPr bwMode="auto">
          <a:xfrm>
            <a:off x="4038600" y="4676775"/>
            <a:ext cx="10429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RentStart</a:t>
            </a:r>
          </a:p>
        </p:txBody>
      </p:sp>
      <p:sp>
        <p:nvSpPr>
          <p:cNvPr id="32786" name="Line 26"/>
          <p:cNvSpPr>
            <a:spLocks noChangeShapeType="1"/>
          </p:cNvSpPr>
          <p:nvPr/>
        </p:nvSpPr>
        <p:spPr bwMode="auto">
          <a:xfrm>
            <a:off x="5097463" y="4676775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2787" name="Text Box 27"/>
          <p:cNvSpPr txBox="1">
            <a:spLocks noChangeArrowheads="1"/>
          </p:cNvSpPr>
          <p:nvPr/>
        </p:nvSpPr>
        <p:spPr bwMode="auto">
          <a:xfrm>
            <a:off x="5092700" y="4676775"/>
            <a:ext cx="11445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RentFinish</a:t>
            </a:r>
          </a:p>
        </p:txBody>
      </p:sp>
      <p:sp>
        <p:nvSpPr>
          <p:cNvPr id="32788" name="Line 28"/>
          <p:cNvSpPr>
            <a:spLocks noChangeShapeType="1"/>
          </p:cNvSpPr>
          <p:nvPr/>
        </p:nvSpPr>
        <p:spPr bwMode="auto">
          <a:xfrm>
            <a:off x="6246813" y="4676775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2789" name="Text Box 29"/>
          <p:cNvSpPr txBox="1">
            <a:spLocks noChangeArrowheads="1"/>
          </p:cNvSpPr>
          <p:nvPr/>
        </p:nvSpPr>
        <p:spPr bwMode="auto">
          <a:xfrm>
            <a:off x="6246813" y="4676775"/>
            <a:ext cx="6016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Rent</a:t>
            </a:r>
          </a:p>
        </p:txBody>
      </p:sp>
      <p:sp>
        <p:nvSpPr>
          <p:cNvPr id="32790" name="Line 30"/>
          <p:cNvSpPr>
            <a:spLocks noChangeShapeType="1"/>
          </p:cNvSpPr>
          <p:nvPr/>
        </p:nvSpPr>
        <p:spPr bwMode="auto">
          <a:xfrm>
            <a:off x="6781800" y="4676775"/>
            <a:ext cx="1588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2791" name="Text Box 31"/>
          <p:cNvSpPr txBox="1">
            <a:spLocks noChangeArrowheads="1"/>
          </p:cNvSpPr>
          <p:nvPr/>
        </p:nvSpPr>
        <p:spPr bwMode="auto">
          <a:xfrm>
            <a:off x="6818313" y="4676775"/>
            <a:ext cx="10302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OwnerNo</a:t>
            </a:r>
          </a:p>
        </p:txBody>
      </p:sp>
      <p:sp>
        <p:nvSpPr>
          <p:cNvPr id="32792" name="Line 32"/>
          <p:cNvSpPr>
            <a:spLocks noChangeShapeType="1"/>
          </p:cNvSpPr>
          <p:nvPr/>
        </p:nvSpPr>
        <p:spPr bwMode="auto">
          <a:xfrm>
            <a:off x="7847013" y="4676775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2793" name="Text Box 33"/>
          <p:cNvSpPr txBox="1">
            <a:spLocks noChangeArrowheads="1"/>
          </p:cNvSpPr>
          <p:nvPr/>
        </p:nvSpPr>
        <p:spPr bwMode="auto">
          <a:xfrm>
            <a:off x="7808913" y="4676775"/>
            <a:ext cx="85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OName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961" name="Rectangle 65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1NF        2NF</a:t>
            </a:r>
            <a:endParaRPr lang="en-US" smtClean="0">
              <a:solidFill>
                <a:srgbClr val="000099"/>
              </a:solidFill>
              <a:ea typeface="ＭＳ Ｐゴシック" charset="0"/>
            </a:endParaRPr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3932CB5-914D-4424-B42F-1D7C521EED7A}" type="slidenum">
              <a:rPr lang="ar-SA"/>
              <a:pPr/>
              <a:t>36</a:t>
            </a:fld>
            <a:endParaRPr lang="en-US"/>
          </a:p>
        </p:txBody>
      </p:sp>
      <p:sp>
        <p:nvSpPr>
          <p:cNvPr id="33796" name="Date Placeholder 7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33797" name="Line 66"/>
          <p:cNvSpPr>
            <a:spLocks noChangeShapeType="1"/>
          </p:cNvSpPr>
          <p:nvPr/>
        </p:nvSpPr>
        <p:spPr bwMode="auto">
          <a:xfrm>
            <a:off x="1600200" y="914400"/>
            <a:ext cx="83820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3798" name="Text Box 67"/>
          <p:cNvSpPr txBox="1">
            <a:spLocks noChangeArrowheads="1"/>
          </p:cNvSpPr>
          <p:nvPr/>
        </p:nvSpPr>
        <p:spPr bwMode="auto">
          <a:xfrm>
            <a:off x="304800" y="1855788"/>
            <a:ext cx="65405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80000"/>
              </a:lnSpc>
            </a:pPr>
            <a:r>
              <a:rPr lang="en-US" sz="1800">
                <a:latin typeface="Arial" pitchFamily="34" charset="0"/>
              </a:rPr>
              <a:t>1.   Start with 1NF relation.</a:t>
            </a:r>
          </a:p>
          <a:p>
            <a:pPr>
              <a:lnSpc>
                <a:spcPct val="180000"/>
              </a:lnSpc>
            </a:pPr>
            <a:r>
              <a:rPr lang="en-US" sz="1800">
                <a:latin typeface="Arial" pitchFamily="34" charset="0"/>
              </a:rPr>
              <a:t>2.   Find the FDs of a relation.</a:t>
            </a:r>
          </a:p>
          <a:p>
            <a:pPr>
              <a:lnSpc>
                <a:spcPct val="180000"/>
              </a:lnSpc>
            </a:pPr>
            <a:r>
              <a:rPr lang="en-US" sz="1800">
                <a:latin typeface="Arial" pitchFamily="34" charset="0"/>
              </a:rPr>
              <a:t>3.   Test the FDs whose determinant attribute is part of the PK.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1660525" y="2444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ar-SA"/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268288" y="1724025"/>
            <a:ext cx="83820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268288" y="1738313"/>
            <a:ext cx="9636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ClientNo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34821" name="Line 5"/>
          <p:cNvSpPr>
            <a:spLocks noChangeShapeType="1"/>
          </p:cNvSpPr>
          <p:nvPr/>
        </p:nvSpPr>
        <p:spPr bwMode="auto">
          <a:xfrm>
            <a:off x="1181100" y="1752600"/>
            <a:ext cx="1588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2325688" y="1752600"/>
            <a:ext cx="7826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cName</a:t>
            </a:r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1190625" y="1720850"/>
            <a:ext cx="1211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PropertyNo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34824" name="Line 8"/>
          <p:cNvSpPr>
            <a:spLocks noChangeShapeType="1"/>
          </p:cNvSpPr>
          <p:nvPr/>
        </p:nvSpPr>
        <p:spPr bwMode="auto">
          <a:xfrm>
            <a:off x="2400300" y="1752600"/>
            <a:ext cx="1588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304800" y="1371600"/>
            <a:ext cx="2012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CLIENT_RENTAL</a:t>
            </a:r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3009900" y="1752600"/>
            <a:ext cx="1588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27" name="Text Box 11"/>
          <p:cNvSpPr txBox="1">
            <a:spLocks noChangeArrowheads="1"/>
          </p:cNvSpPr>
          <p:nvPr/>
        </p:nvSpPr>
        <p:spPr bwMode="auto">
          <a:xfrm>
            <a:off x="2935288" y="1752600"/>
            <a:ext cx="10080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pAddress</a:t>
            </a:r>
          </a:p>
        </p:txBody>
      </p:sp>
      <p:sp>
        <p:nvSpPr>
          <p:cNvPr id="34828" name="Line 12"/>
          <p:cNvSpPr>
            <a:spLocks noChangeShapeType="1"/>
          </p:cNvSpPr>
          <p:nvPr/>
        </p:nvSpPr>
        <p:spPr bwMode="auto">
          <a:xfrm>
            <a:off x="3924300" y="1752600"/>
            <a:ext cx="1588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29" name="Text Box 13"/>
          <p:cNvSpPr txBox="1">
            <a:spLocks noChangeArrowheads="1"/>
          </p:cNvSpPr>
          <p:nvPr/>
        </p:nvSpPr>
        <p:spPr bwMode="auto">
          <a:xfrm>
            <a:off x="3925888" y="1752600"/>
            <a:ext cx="10429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RentStart</a:t>
            </a:r>
          </a:p>
        </p:txBody>
      </p:sp>
      <p:sp>
        <p:nvSpPr>
          <p:cNvPr id="34830" name="Line 14"/>
          <p:cNvSpPr>
            <a:spLocks noChangeShapeType="1"/>
          </p:cNvSpPr>
          <p:nvPr/>
        </p:nvSpPr>
        <p:spPr bwMode="auto">
          <a:xfrm>
            <a:off x="4984750" y="1752600"/>
            <a:ext cx="1588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31" name="Text Box 15"/>
          <p:cNvSpPr txBox="1">
            <a:spLocks noChangeArrowheads="1"/>
          </p:cNvSpPr>
          <p:nvPr/>
        </p:nvSpPr>
        <p:spPr bwMode="auto">
          <a:xfrm>
            <a:off x="4979988" y="1752600"/>
            <a:ext cx="11445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RentFinish</a:t>
            </a:r>
          </a:p>
        </p:txBody>
      </p:sp>
      <p:sp>
        <p:nvSpPr>
          <p:cNvPr id="34832" name="Line 16"/>
          <p:cNvSpPr>
            <a:spLocks noChangeShapeType="1"/>
          </p:cNvSpPr>
          <p:nvPr/>
        </p:nvSpPr>
        <p:spPr bwMode="auto">
          <a:xfrm>
            <a:off x="6134100" y="1752600"/>
            <a:ext cx="1588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33" name="Text Box 17"/>
          <p:cNvSpPr txBox="1">
            <a:spLocks noChangeArrowheads="1"/>
          </p:cNvSpPr>
          <p:nvPr/>
        </p:nvSpPr>
        <p:spPr bwMode="auto">
          <a:xfrm>
            <a:off x="6134100" y="1752600"/>
            <a:ext cx="6016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Rent</a:t>
            </a:r>
          </a:p>
        </p:txBody>
      </p:sp>
      <p:sp>
        <p:nvSpPr>
          <p:cNvPr id="34834" name="Line 18"/>
          <p:cNvSpPr>
            <a:spLocks noChangeShapeType="1"/>
          </p:cNvSpPr>
          <p:nvPr/>
        </p:nvSpPr>
        <p:spPr bwMode="auto">
          <a:xfrm>
            <a:off x="6669088" y="1752600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35" name="Text Box 19"/>
          <p:cNvSpPr txBox="1">
            <a:spLocks noChangeArrowheads="1"/>
          </p:cNvSpPr>
          <p:nvPr/>
        </p:nvSpPr>
        <p:spPr bwMode="auto">
          <a:xfrm>
            <a:off x="6705600" y="1752600"/>
            <a:ext cx="10302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OwnerNo</a:t>
            </a:r>
          </a:p>
        </p:txBody>
      </p:sp>
      <p:sp>
        <p:nvSpPr>
          <p:cNvPr id="34836" name="Line 20"/>
          <p:cNvSpPr>
            <a:spLocks noChangeShapeType="1"/>
          </p:cNvSpPr>
          <p:nvPr/>
        </p:nvSpPr>
        <p:spPr bwMode="auto">
          <a:xfrm>
            <a:off x="7734300" y="1752600"/>
            <a:ext cx="1588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37" name="Text Box 21"/>
          <p:cNvSpPr txBox="1">
            <a:spLocks noChangeArrowheads="1"/>
          </p:cNvSpPr>
          <p:nvPr/>
        </p:nvSpPr>
        <p:spPr bwMode="auto">
          <a:xfrm>
            <a:off x="7696200" y="1752600"/>
            <a:ext cx="85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OName</a:t>
            </a:r>
          </a:p>
        </p:txBody>
      </p:sp>
      <p:grpSp>
        <p:nvGrpSpPr>
          <p:cNvPr id="34838" name="Group 22"/>
          <p:cNvGrpSpPr>
            <a:grpSpLocks/>
          </p:cNvGrpSpPr>
          <p:nvPr/>
        </p:nvGrpSpPr>
        <p:grpSpPr bwMode="auto">
          <a:xfrm>
            <a:off x="762000" y="2133600"/>
            <a:ext cx="1981200" cy="152400"/>
            <a:chOff x="480" y="1536"/>
            <a:chExt cx="1248" cy="96"/>
          </a:xfrm>
        </p:grpSpPr>
        <p:sp>
          <p:nvSpPr>
            <p:cNvPr id="34885" name="Line 23"/>
            <p:cNvSpPr>
              <a:spLocks noChangeShapeType="1"/>
            </p:cNvSpPr>
            <p:nvPr/>
          </p:nvSpPr>
          <p:spPr bwMode="auto">
            <a:xfrm>
              <a:off x="480" y="1632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4886" name="Line 24"/>
            <p:cNvSpPr>
              <a:spLocks noChangeShapeType="1"/>
            </p:cNvSpPr>
            <p:nvPr/>
          </p:nvSpPr>
          <p:spPr bwMode="auto">
            <a:xfrm flipV="1">
              <a:off x="480" y="153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SA"/>
            </a:p>
          </p:txBody>
        </p:sp>
      </p:grpSp>
      <p:sp>
        <p:nvSpPr>
          <p:cNvPr id="34839" name="Line 25"/>
          <p:cNvSpPr>
            <a:spLocks noChangeShapeType="1"/>
          </p:cNvSpPr>
          <p:nvPr/>
        </p:nvSpPr>
        <p:spPr bwMode="auto">
          <a:xfrm flipV="1">
            <a:off x="2743200" y="2057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grpSp>
        <p:nvGrpSpPr>
          <p:cNvPr id="34840" name="Group 26"/>
          <p:cNvGrpSpPr>
            <a:grpSpLocks/>
          </p:cNvGrpSpPr>
          <p:nvPr/>
        </p:nvGrpSpPr>
        <p:grpSpPr bwMode="auto">
          <a:xfrm>
            <a:off x="1828800" y="2438400"/>
            <a:ext cx="6324600" cy="152400"/>
            <a:chOff x="480" y="1536"/>
            <a:chExt cx="1248" cy="96"/>
          </a:xfrm>
        </p:grpSpPr>
        <p:sp>
          <p:nvSpPr>
            <p:cNvPr id="34883" name="Line 27"/>
            <p:cNvSpPr>
              <a:spLocks noChangeShapeType="1"/>
            </p:cNvSpPr>
            <p:nvPr/>
          </p:nvSpPr>
          <p:spPr bwMode="auto">
            <a:xfrm>
              <a:off x="480" y="1632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4884" name="Line 28"/>
            <p:cNvSpPr>
              <a:spLocks noChangeShapeType="1"/>
            </p:cNvSpPr>
            <p:nvPr/>
          </p:nvSpPr>
          <p:spPr bwMode="auto">
            <a:xfrm flipV="1">
              <a:off x="480" y="153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SA"/>
            </a:p>
          </p:txBody>
        </p:sp>
      </p:grpSp>
      <p:sp>
        <p:nvSpPr>
          <p:cNvPr id="34841" name="Line 29"/>
          <p:cNvSpPr>
            <a:spLocks noChangeShapeType="1"/>
          </p:cNvSpPr>
          <p:nvPr/>
        </p:nvSpPr>
        <p:spPr bwMode="auto">
          <a:xfrm flipV="1">
            <a:off x="3505200" y="2362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42" name="Line 30"/>
          <p:cNvSpPr>
            <a:spLocks noChangeShapeType="1"/>
          </p:cNvSpPr>
          <p:nvPr/>
        </p:nvSpPr>
        <p:spPr bwMode="auto">
          <a:xfrm flipV="1">
            <a:off x="7239000" y="2362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43" name="Line 31"/>
          <p:cNvSpPr>
            <a:spLocks noChangeShapeType="1"/>
          </p:cNvSpPr>
          <p:nvPr/>
        </p:nvSpPr>
        <p:spPr bwMode="auto">
          <a:xfrm flipV="1">
            <a:off x="6477000" y="2362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44" name="Line 32"/>
          <p:cNvSpPr>
            <a:spLocks noChangeShapeType="1"/>
          </p:cNvSpPr>
          <p:nvPr/>
        </p:nvSpPr>
        <p:spPr bwMode="auto">
          <a:xfrm flipV="1">
            <a:off x="8153400" y="2362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45" name="Line 33"/>
          <p:cNvSpPr>
            <a:spLocks noChangeShapeType="1"/>
          </p:cNvSpPr>
          <p:nvPr/>
        </p:nvSpPr>
        <p:spPr bwMode="auto">
          <a:xfrm>
            <a:off x="7239000" y="2921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46" name="Line 34"/>
          <p:cNvSpPr>
            <a:spLocks noChangeShapeType="1"/>
          </p:cNvSpPr>
          <p:nvPr/>
        </p:nvSpPr>
        <p:spPr bwMode="auto">
          <a:xfrm flipV="1">
            <a:off x="7239000" y="2768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47" name="Line 35"/>
          <p:cNvSpPr>
            <a:spLocks noChangeShapeType="1"/>
          </p:cNvSpPr>
          <p:nvPr/>
        </p:nvSpPr>
        <p:spPr bwMode="auto">
          <a:xfrm flipV="1">
            <a:off x="8153400" y="2768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grpSp>
        <p:nvGrpSpPr>
          <p:cNvPr id="34848" name="Group 36"/>
          <p:cNvGrpSpPr>
            <a:grpSpLocks/>
          </p:cNvGrpSpPr>
          <p:nvPr/>
        </p:nvGrpSpPr>
        <p:grpSpPr bwMode="auto">
          <a:xfrm>
            <a:off x="762000" y="2692400"/>
            <a:ext cx="4876800" cy="228600"/>
            <a:chOff x="480" y="2256"/>
            <a:chExt cx="3072" cy="144"/>
          </a:xfrm>
        </p:grpSpPr>
        <p:grpSp>
          <p:nvGrpSpPr>
            <p:cNvPr id="34878" name="Group 37"/>
            <p:cNvGrpSpPr>
              <a:grpSpLocks/>
            </p:cNvGrpSpPr>
            <p:nvPr/>
          </p:nvGrpSpPr>
          <p:grpSpPr bwMode="auto">
            <a:xfrm>
              <a:off x="480" y="2304"/>
              <a:ext cx="3072" cy="96"/>
              <a:chOff x="480" y="1536"/>
              <a:chExt cx="1248" cy="96"/>
            </a:xfrm>
          </p:grpSpPr>
          <p:sp>
            <p:nvSpPr>
              <p:cNvPr id="34881" name="Line 38"/>
              <p:cNvSpPr>
                <a:spLocks noChangeShapeType="1"/>
              </p:cNvSpPr>
              <p:nvPr/>
            </p:nvSpPr>
            <p:spPr bwMode="auto">
              <a:xfrm>
                <a:off x="480" y="1632"/>
                <a:ext cx="124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34882" name="Line 39"/>
              <p:cNvSpPr>
                <a:spLocks noChangeShapeType="1"/>
              </p:cNvSpPr>
              <p:nvPr/>
            </p:nvSpPr>
            <p:spPr bwMode="auto">
              <a:xfrm flipV="1">
                <a:off x="480" y="153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SA"/>
              </a:p>
            </p:txBody>
          </p:sp>
        </p:grpSp>
        <p:sp>
          <p:nvSpPr>
            <p:cNvPr id="34879" name="Line 40"/>
            <p:cNvSpPr>
              <a:spLocks noChangeShapeType="1"/>
            </p:cNvSpPr>
            <p:nvPr/>
          </p:nvSpPr>
          <p:spPr bwMode="auto">
            <a:xfrm flipV="1">
              <a:off x="1152" y="230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4880" name="Line 41"/>
            <p:cNvSpPr>
              <a:spLocks noChangeShapeType="1"/>
            </p:cNvSpPr>
            <p:nvPr/>
          </p:nvSpPr>
          <p:spPr bwMode="auto">
            <a:xfrm flipV="1">
              <a:off x="2832" y="225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ar-SA"/>
            </a:p>
          </p:txBody>
        </p:sp>
      </p:grpSp>
      <p:sp>
        <p:nvSpPr>
          <p:cNvPr id="34849" name="Line 42"/>
          <p:cNvSpPr>
            <a:spLocks noChangeShapeType="1"/>
          </p:cNvSpPr>
          <p:nvPr/>
        </p:nvSpPr>
        <p:spPr bwMode="auto">
          <a:xfrm flipV="1">
            <a:off x="5638800" y="2692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grpSp>
        <p:nvGrpSpPr>
          <p:cNvPr id="34850" name="Group 43"/>
          <p:cNvGrpSpPr>
            <a:grpSpLocks/>
          </p:cNvGrpSpPr>
          <p:nvPr/>
        </p:nvGrpSpPr>
        <p:grpSpPr bwMode="auto">
          <a:xfrm>
            <a:off x="762000" y="3149600"/>
            <a:ext cx="7315200" cy="152400"/>
            <a:chOff x="480" y="1536"/>
            <a:chExt cx="1248" cy="96"/>
          </a:xfrm>
        </p:grpSpPr>
        <p:sp>
          <p:nvSpPr>
            <p:cNvPr id="34876" name="Line 44"/>
            <p:cNvSpPr>
              <a:spLocks noChangeShapeType="1"/>
            </p:cNvSpPr>
            <p:nvPr/>
          </p:nvSpPr>
          <p:spPr bwMode="auto">
            <a:xfrm>
              <a:off x="480" y="1632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4877" name="Line 45"/>
            <p:cNvSpPr>
              <a:spLocks noChangeShapeType="1"/>
            </p:cNvSpPr>
            <p:nvPr/>
          </p:nvSpPr>
          <p:spPr bwMode="auto">
            <a:xfrm flipV="1">
              <a:off x="480" y="153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SA"/>
            </a:p>
          </p:txBody>
        </p:sp>
      </p:grpSp>
      <p:sp>
        <p:nvSpPr>
          <p:cNvPr id="34851" name="Line 46"/>
          <p:cNvSpPr>
            <a:spLocks noChangeShapeType="1"/>
          </p:cNvSpPr>
          <p:nvPr/>
        </p:nvSpPr>
        <p:spPr bwMode="auto">
          <a:xfrm flipV="1">
            <a:off x="4495800" y="3149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52" name="Line 47"/>
          <p:cNvSpPr>
            <a:spLocks noChangeShapeType="1"/>
          </p:cNvSpPr>
          <p:nvPr/>
        </p:nvSpPr>
        <p:spPr bwMode="auto">
          <a:xfrm flipV="1">
            <a:off x="1828800" y="3073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53" name="Line 48"/>
          <p:cNvSpPr>
            <a:spLocks noChangeShapeType="1"/>
          </p:cNvSpPr>
          <p:nvPr/>
        </p:nvSpPr>
        <p:spPr bwMode="auto">
          <a:xfrm flipV="1">
            <a:off x="3505200" y="3073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54" name="Line 49"/>
          <p:cNvSpPr>
            <a:spLocks noChangeShapeType="1"/>
          </p:cNvSpPr>
          <p:nvPr/>
        </p:nvSpPr>
        <p:spPr bwMode="auto">
          <a:xfrm flipV="1">
            <a:off x="5638800" y="3073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55" name="Line 50"/>
          <p:cNvSpPr>
            <a:spLocks noChangeShapeType="1"/>
          </p:cNvSpPr>
          <p:nvPr/>
        </p:nvSpPr>
        <p:spPr bwMode="auto">
          <a:xfrm flipV="1">
            <a:off x="6477000" y="3073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56" name="Line 51"/>
          <p:cNvSpPr>
            <a:spLocks noChangeShapeType="1"/>
          </p:cNvSpPr>
          <p:nvPr/>
        </p:nvSpPr>
        <p:spPr bwMode="auto">
          <a:xfrm flipV="1">
            <a:off x="7162800" y="3073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57" name="Line 52"/>
          <p:cNvSpPr>
            <a:spLocks noChangeShapeType="1"/>
          </p:cNvSpPr>
          <p:nvPr/>
        </p:nvSpPr>
        <p:spPr bwMode="auto">
          <a:xfrm flipV="1">
            <a:off x="8077200" y="3073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grpSp>
        <p:nvGrpSpPr>
          <p:cNvPr id="34858" name="Group 53"/>
          <p:cNvGrpSpPr>
            <a:grpSpLocks/>
          </p:cNvGrpSpPr>
          <p:nvPr/>
        </p:nvGrpSpPr>
        <p:grpSpPr bwMode="auto">
          <a:xfrm>
            <a:off x="762000" y="3454400"/>
            <a:ext cx="4876800" cy="228600"/>
            <a:chOff x="480" y="3072"/>
            <a:chExt cx="3072" cy="144"/>
          </a:xfrm>
        </p:grpSpPr>
        <p:sp>
          <p:nvSpPr>
            <p:cNvPr id="34870" name="Line 54"/>
            <p:cNvSpPr>
              <a:spLocks noChangeShapeType="1"/>
            </p:cNvSpPr>
            <p:nvPr/>
          </p:nvSpPr>
          <p:spPr bwMode="auto">
            <a:xfrm>
              <a:off x="480" y="3216"/>
              <a:ext cx="30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4871" name="Line 55"/>
            <p:cNvSpPr>
              <a:spLocks noChangeShapeType="1"/>
            </p:cNvSpPr>
            <p:nvPr/>
          </p:nvSpPr>
          <p:spPr bwMode="auto">
            <a:xfrm flipV="1">
              <a:off x="480" y="312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4872" name="Line 56"/>
            <p:cNvSpPr>
              <a:spLocks noChangeShapeType="1"/>
            </p:cNvSpPr>
            <p:nvPr/>
          </p:nvSpPr>
          <p:spPr bwMode="auto">
            <a:xfrm flipV="1">
              <a:off x="1152" y="312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4873" name="Line 57"/>
            <p:cNvSpPr>
              <a:spLocks noChangeShapeType="1"/>
            </p:cNvSpPr>
            <p:nvPr/>
          </p:nvSpPr>
          <p:spPr bwMode="auto">
            <a:xfrm flipV="1">
              <a:off x="2832" y="312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4874" name="Line 58"/>
            <p:cNvSpPr>
              <a:spLocks noChangeShapeType="1"/>
            </p:cNvSpPr>
            <p:nvPr/>
          </p:nvSpPr>
          <p:spPr bwMode="auto">
            <a:xfrm flipV="1">
              <a:off x="1776" y="307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4875" name="Line 59"/>
            <p:cNvSpPr>
              <a:spLocks noChangeShapeType="1"/>
            </p:cNvSpPr>
            <p:nvPr/>
          </p:nvSpPr>
          <p:spPr bwMode="auto">
            <a:xfrm flipV="1">
              <a:off x="3552" y="307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ar-SA"/>
            </a:p>
          </p:txBody>
        </p:sp>
      </p:grpSp>
      <p:sp>
        <p:nvSpPr>
          <p:cNvPr id="34859" name="Text Box 60"/>
          <p:cNvSpPr txBox="1">
            <a:spLocks noChangeArrowheads="1"/>
          </p:cNvSpPr>
          <p:nvPr/>
        </p:nvSpPr>
        <p:spPr bwMode="auto">
          <a:xfrm>
            <a:off x="152400" y="4041775"/>
            <a:ext cx="8918575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Arial" pitchFamily="34" charset="0"/>
              </a:rPr>
              <a:t>(ClientNo, PropertyNo)                                                                 </a:t>
            </a:r>
            <a:r>
              <a:rPr lang="en-US" sz="1800" i="1">
                <a:latin typeface="Arial" pitchFamily="34" charset="0"/>
              </a:rPr>
              <a:t>PK</a:t>
            </a:r>
          </a:p>
          <a:p>
            <a:endParaRPr lang="en-US" sz="1800">
              <a:latin typeface="Arial" pitchFamily="34" charset="0"/>
            </a:endParaRPr>
          </a:p>
          <a:p>
            <a:r>
              <a:rPr lang="en-US" sz="1800">
                <a:latin typeface="Arial" pitchFamily="34" charset="0"/>
              </a:rPr>
              <a:t>ClientNo, PropertyNo               RentStart, RentFinish	               </a:t>
            </a:r>
            <a:r>
              <a:rPr lang="en-US" sz="1800" i="1">
                <a:latin typeface="Arial" pitchFamily="34" charset="0"/>
              </a:rPr>
              <a:t>Full Dependency</a:t>
            </a:r>
          </a:p>
          <a:p>
            <a:r>
              <a:rPr lang="en-US" sz="1800">
                <a:latin typeface="Arial" pitchFamily="34" charset="0"/>
              </a:rPr>
              <a:t>ClientNo              CName					</a:t>
            </a:r>
            <a:r>
              <a:rPr lang="en-US" sz="1800" i="1">
                <a:latin typeface="Arial" pitchFamily="34" charset="0"/>
              </a:rPr>
              <a:t>Partial Dependency</a:t>
            </a:r>
          </a:p>
          <a:p>
            <a:r>
              <a:rPr lang="en-US" sz="1800">
                <a:latin typeface="Arial" pitchFamily="34" charset="0"/>
              </a:rPr>
              <a:t>PropertyNo              Paddress, Rent, OwnerNo, Oname             </a:t>
            </a:r>
            <a:r>
              <a:rPr lang="en-US" sz="1800" i="1">
                <a:latin typeface="Arial" pitchFamily="34" charset="0"/>
              </a:rPr>
              <a:t>Partial Dependency</a:t>
            </a:r>
          </a:p>
          <a:p>
            <a:r>
              <a:rPr lang="en-US" sz="1800">
                <a:latin typeface="Arial" pitchFamily="34" charset="0"/>
              </a:rPr>
              <a:t>OwnerNo            OName</a:t>
            </a:r>
          </a:p>
          <a:p>
            <a:r>
              <a:rPr lang="en-US" sz="1800">
                <a:latin typeface="Arial" pitchFamily="34" charset="0"/>
              </a:rPr>
              <a:t>ClientNo, RentStart          PropertyNo, pAddress, RentFinish, Rent, OwnerNo, Oname</a:t>
            </a:r>
          </a:p>
          <a:p>
            <a:r>
              <a:rPr lang="en-US" sz="1800">
                <a:latin typeface="Arial" pitchFamily="34" charset="0"/>
              </a:rPr>
              <a:t>PropertyNo, RentStart          ClientNo, cName, RentFinish</a:t>
            </a:r>
          </a:p>
        </p:txBody>
      </p:sp>
      <p:sp>
        <p:nvSpPr>
          <p:cNvPr id="34860" name="Line 61"/>
          <p:cNvSpPr>
            <a:spLocks noChangeShapeType="1"/>
          </p:cNvSpPr>
          <p:nvPr/>
        </p:nvSpPr>
        <p:spPr bwMode="auto">
          <a:xfrm>
            <a:off x="2667000" y="4749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61" name="Line 62"/>
          <p:cNvSpPr>
            <a:spLocks noChangeShapeType="1"/>
          </p:cNvSpPr>
          <p:nvPr/>
        </p:nvSpPr>
        <p:spPr bwMode="auto">
          <a:xfrm>
            <a:off x="1295400" y="5054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62" name="Line 63"/>
          <p:cNvSpPr>
            <a:spLocks noChangeShapeType="1"/>
          </p:cNvSpPr>
          <p:nvPr/>
        </p:nvSpPr>
        <p:spPr bwMode="auto">
          <a:xfrm>
            <a:off x="1600200" y="5359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22272" name="Rectangle 64"/>
          <p:cNvSpPr>
            <a:spLocks noGrp="1" noChangeArrowheads="1"/>
          </p:cNvSpPr>
          <p:nvPr>
            <p:ph type="title"/>
          </p:nvPr>
        </p:nvSpPr>
        <p:spPr>
          <a:xfrm>
            <a:off x="762000" y="-762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1NF        2NF</a:t>
            </a:r>
            <a:endParaRPr lang="en-US" smtClean="0">
              <a:solidFill>
                <a:srgbClr val="000099"/>
              </a:solidFill>
              <a:ea typeface="ＭＳ Ｐゴシック" charset="0"/>
            </a:endParaRPr>
          </a:p>
        </p:txBody>
      </p:sp>
      <p:sp>
        <p:nvSpPr>
          <p:cNvPr id="34864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0AECC2F-6FF4-467D-8E9C-567017E35A2F}" type="slidenum">
              <a:rPr lang="ar-SA"/>
              <a:pPr/>
              <a:t>37</a:t>
            </a:fld>
            <a:endParaRPr lang="en-US"/>
          </a:p>
        </p:txBody>
      </p:sp>
      <p:sp>
        <p:nvSpPr>
          <p:cNvPr id="34865" name="Date Placeholder 69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34866" name="Line 65"/>
          <p:cNvSpPr>
            <a:spLocks noChangeShapeType="1"/>
          </p:cNvSpPr>
          <p:nvPr/>
        </p:nvSpPr>
        <p:spPr bwMode="auto">
          <a:xfrm>
            <a:off x="1600200" y="838200"/>
            <a:ext cx="83820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67" name="Line 67"/>
          <p:cNvSpPr>
            <a:spLocks noChangeShapeType="1"/>
          </p:cNvSpPr>
          <p:nvPr/>
        </p:nvSpPr>
        <p:spPr bwMode="auto">
          <a:xfrm>
            <a:off x="2286000" y="5892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68" name="Line 68"/>
          <p:cNvSpPr>
            <a:spLocks noChangeShapeType="1"/>
          </p:cNvSpPr>
          <p:nvPr/>
        </p:nvSpPr>
        <p:spPr bwMode="auto">
          <a:xfrm>
            <a:off x="2514600" y="6121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69" name="Line 63"/>
          <p:cNvSpPr>
            <a:spLocks noChangeShapeType="1"/>
          </p:cNvSpPr>
          <p:nvPr/>
        </p:nvSpPr>
        <p:spPr bwMode="auto">
          <a:xfrm>
            <a:off x="1295400" y="5638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1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1NF        2NF</a:t>
            </a:r>
            <a:endParaRPr lang="en-US" smtClean="0">
              <a:solidFill>
                <a:srgbClr val="000099"/>
              </a:solidFill>
              <a:ea typeface="ＭＳ Ｐゴシック" charset="0"/>
            </a:endParaRPr>
          </a:p>
        </p:txBody>
      </p:sp>
      <p:sp>
        <p:nvSpPr>
          <p:cNvPr id="35843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D373E60-3655-4F85-BCFF-6387E3BFF5EF}" type="slidenum">
              <a:rPr lang="ar-SA"/>
              <a:pPr/>
              <a:t>38</a:t>
            </a:fld>
            <a:endParaRPr lang="en-US"/>
          </a:p>
        </p:txBody>
      </p:sp>
      <p:sp>
        <p:nvSpPr>
          <p:cNvPr id="35844" name="Date Placeholder 32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35845" name="Text Box 4"/>
          <p:cNvSpPr txBox="1">
            <a:spLocks noChangeArrowheads="1"/>
          </p:cNvSpPr>
          <p:nvPr/>
        </p:nvSpPr>
        <p:spPr bwMode="auto">
          <a:xfrm>
            <a:off x="228600" y="1617663"/>
            <a:ext cx="8610600" cy="369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sz="1800">
                <a:latin typeface="Arial" pitchFamily="34" charset="0"/>
              </a:rPr>
              <a:t>4.  Remove partial dependencies by placing the functionally dependent attributes in </a:t>
            </a:r>
            <a:br>
              <a:rPr lang="en-US" sz="1800">
                <a:latin typeface="Arial" pitchFamily="34" charset="0"/>
              </a:rPr>
            </a:br>
            <a:r>
              <a:rPr lang="en-US" sz="1800">
                <a:latin typeface="Arial" pitchFamily="34" charset="0"/>
              </a:rPr>
              <a:t>     a new relation along with a copy of their determinants.</a:t>
            </a: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1800">
                <a:latin typeface="Arial" pitchFamily="34" charset="0"/>
              </a:rPr>
              <a:t>                         2NF relation                                     2NF relation</a:t>
            </a: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 algn="ctr">
              <a:lnSpc>
                <a:spcPct val="130000"/>
              </a:lnSpc>
            </a:pPr>
            <a:r>
              <a:rPr lang="en-US" sz="1800">
                <a:latin typeface="Arial" pitchFamily="34" charset="0"/>
              </a:rPr>
              <a:t>2NF relation</a:t>
            </a:r>
          </a:p>
        </p:txBody>
      </p:sp>
      <p:sp>
        <p:nvSpPr>
          <p:cNvPr id="35846" name="Line 28"/>
          <p:cNvSpPr>
            <a:spLocks noChangeShapeType="1"/>
          </p:cNvSpPr>
          <p:nvPr/>
        </p:nvSpPr>
        <p:spPr bwMode="auto">
          <a:xfrm>
            <a:off x="1676400" y="914400"/>
            <a:ext cx="83820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5847" name="Rectangle 29"/>
          <p:cNvSpPr>
            <a:spLocks noChangeArrowheads="1"/>
          </p:cNvSpPr>
          <p:nvPr/>
        </p:nvSpPr>
        <p:spPr bwMode="auto">
          <a:xfrm>
            <a:off x="1447800" y="3019425"/>
            <a:ext cx="19050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5848" name="Text Box 30"/>
          <p:cNvSpPr txBox="1">
            <a:spLocks noChangeArrowheads="1"/>
          </p:cNvSpPr>
          <p:nvPr/>
        </p:nvSpPr>
        <p:spPr bwMode="auto">
          <a:xfrm>
            <a:off x="1447800" y="3033713"/>
            <a:ext cx="9636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ClientNo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35849" name="Line 31"/>
          <p:cNvSpPr>
            <a:spLocks noChangeShapeType="1"/>
          </p:cNvSpPr>
          <p:nvPr/>
        </p:nvSpPr>
        <p:spPr bwMode="auto">
          <a:xfrm>
            <a:off x="2436813" y="3048000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5850" name="Text Box 32"/>
          <p:cNvSpPr txBox="1">
            <a:spLocks noChangeArrowheads="1"/>
          </p:cNvSpPr>
          <p:nvPr/>
        </p:nvSpPr>
        <p:spPr bwMode="auto">
          <a:xfrm>
            <a:off x="2438400" y="3048000"/>
            <a:ext cx="7826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cName</a:t>
            </a:r>
          </a:p>
        </p:txBody>
      </p:sp>
      <p:sp>
        <p:nvSpPr>
          <p:cNvPr id="35851" name="Text Box 35"/>
          <p:cNvSpPr txBox="1">
            <a:spLocks noChangeArrowheads="1"/>
          </p:cNvSpPr>
          <p:nvPr/>
        </p:nvSpPr>
        <p:spPr bwMode="auto">
          <a:xfrm>
            <a:off x="1447800" y="2667000"/>
            <a:ext cx="996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CLIENT</a:t>
            </a:r>
          </a:p>
        </p:txBody>
      </p:sp>
      <p:sp>
        <p:nvSpPr>
          <p:cNvPr id="35852" name="Rectangle 48"/>
          <p:cNvSpPr>
            <a:spLocks noChangeArrowheads="1"/>
          </p:cNvSpPr>
          <p:nvPr/>
        </p:nvSpPr>
        <p:spPr bwMode="auto">
          <a:xfrm>
            <a:off x="4038600" y="2971800"/>
            <a:ext cx="42672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5853" name="Text Box 51"/>
          <p:cNvSpPr txBox="1">
            <a:spLocks noChangeArrowheads="1"/>
          </p:cNvSpPr>
          <p:nvPr/>
        </p:nvSpPr>
        <p:spPr bwMode="auto">
          <a:xfrm>
            <a:off x="4038600" y="3000375"/>
            <a:ext cx="9636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ClientNo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35854" name="Line 55"/>
          <p:cNvSpPr>
            <a:spLocks noChangeShapeType="1"/>
          </p:cNvSpPr>
          <p:nvPr/>
        </p:nvSpPr>
        <p:spPr bwMode="auto">
          <a:xfrm>
            <a:off x="4951413" y="3000375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5855" name="Text Box 56"/>
          <p:cNvSpPr txBox="1">
            <a:spLocks noChangeArrowheads="1"/>
          </p:cNvSpPr>
          <p:nvPr/>
        </p:nvSpPr>
        <p:spPr bwMode="auto">
          <a:xfrm>
            <a:off x="4953000" y="3000375"/>
            <a:ext cx="1211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PropertyNo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35856" name="Line 57"/>
          <p:cNvSpPr>
            <a:spLocks noChangeShapeType="1"/>
          </p:cNvSpPr>
          <p:nvPr/>
        </p:nvSpPr>
        <p:spPr bwMode="auto">
          <a:xfrm>
            <a:off x="6094413" y="3000375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5857" name="Text Box 58"/>
          <p:cNvSpPr txBox="1">
            <a:spLocks noChangeArrowheads="1"/>
          </p:cNvSpPr>
          <p:nvPr/>
        </p:nvSpPr>
        <p:spPr bwMode="auto">
          <a:xfrm>
            <a:off x="6107113" y="3000375"/>
            <a:ext cx="10429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RentStart</a:t>
            </a:r>
          </a:p>
        </p:txBody>
      </p:sp>
      <p:sp>
        <p:nvSpPr>
          <p:cNvPr id="35858" name="Line 59"/>
          <p:cNvSpPr>
            <a:spLocks noChangeShapeType="1"/>
          </p:cNvSpPr>
          <p:nvPr/>
        </p:nvSpPr>
        <p:spPr bwMode="auto">
          <a:xfrm>
            <a:off x="7161213" y="3000375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5859" name="Text Box 60"/>
          <p:cNvSpPr txBox="1">
            <a:spLocks noChangeArrowheads="1"/>
          </p:cNvSpPr>
          <p:nvPr/>
        </p:nvSpPr>
        <p:spPr bwMode="auto">
          <a:xfrm>
            <a:off x="7161213" y="3000375"/>
            <a:ext cx="11445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RentFinish</a:t>
            </a:r>
          </a:p>
        </p:txBody>
      </p:sp>
      <p:sp>
        <p:nvSpPr>
          <p:cNvPr id="35860" name="Text Box 67"/>
          <p:cNvSpPr txBox="1">
            <a:spLocks noChangeArrowheads="1"/>
          </p:cNvSpPr>
          <p:nvPr/>
        </p:nvSpPr>
        <p:spPr bwMode="auto">
          <a:xfrm>
            <a:off x="3956050" y="2667000"/>
            <a:ext cx="1085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RENTAL</a:t>
            </a:r>
          </a:p>
        </p:txBody>
      </p:sp>
      <p:sp>
        <p:nvSpPr>
          <p:cNvPr id="35861" name="Rectangle 69"/>
          <p:cNvSpPr>
            <a:spLocks noChangeArrowheads="1"/>
          </p:cNvSpPr>
          <p:nvPr/>
        </p:nvSpPr>
        <p:spPr bwMode="auto">
          <a:xfrm>
            <a:off x="2057400" y="4467225"/>
            <a:ext cx="49530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5862" name="Line 71"/>
          <p:cNvSpPr>
            <a:spLocks noChangeShapeType="1"/>
          </p:cNvSpPr>
          <p:nvPr/>
        </p:nvSpPr>
        <p:spPr bwMode="auto">
          <a:xfrm>
            <a:off x="3503613" y="4495800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5863" name="Text Box 73"/>
          <p:cNvSpPr txBox="1">
            <a:spLocks noChangeArrowheads="1"/>
          </p:cNvSpPr>
          <p:nvPr/>
        </p:nvSpPr>
        <p:spPr bwMode="auto">
          <a:xfrm>
            <a:off x="2217738" y="4464050"/>
            <a:ext cx="12112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PropertyNo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35864" name="Text Box 75"/>
          <p:cNvSpPr txBox="1">
            <a:spLocks noChangeArrowheads="1"/>
          </p:cNvSpPr>
          <p:nvPr/>
        </p:nvSpPr>
        <p:spPr bwMode="auto">
          <a:xfrm>
            <a:off x="1981200" y="4114800"/>
            <a:ext cx="2305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PROPERTY_OWNER</a:t>
            </a:r>
          </a:p>
        </p:txBody>
      </p:sp>
      <p:sp>
        <p:nvSpPr>
          <p:cNvPr id="35865" name="Text Box 77"/>
          <p:cNvSpPr txBox="1">
            <a:spLocks noChangeArrowheads="1"/>
          </p:cNvSpPr>
          <p:nvPr/>
        </p:nvSpPr>
        <p:spPr bwMode="auto">
          <a:xfrm>
            <a:off x="3429000" y="4495800"/>
            <a:ext cx="10080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pAddress</a:t>
            </a:r>
          </a:p>
        </p:txBody>
      </p:sp>
      <p:sp>
        <p:nvSpPr>
          <p:cNvPr id="35866" name="Line 80"/>
          <p:cNvSpPr>
            <a:spLocks noChangeShapeType="1"/>
          </p:cNvSpPr>
          <p:nvPr/>
        </p:nvSpPr>
        <p:spPr bwMode="auto">
          <a:xfrm>
            <a:off x="4419600" y="4495800"/>
            <a:ext cx="1588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5867" name="Text Box 83"/>
          <p:cNvSpPr txBox="1">
            <a:spLocks noChangeArrowheads="1"/>
          </p:cNvSpPr>
          <p:nvPr/>
        </p:nvSpPr>
        <p:spPr bwMode="auto">
          <a:xfrm>
            <a:off x="4494213" y="4495800"/>
            <a:ext cx="6016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Rent</a:t>
            </a:r>
          </a:p>
        </p:txBody>
      </p:sp>
      <p:sp>
        <p:nvSpPr>
          <p:cNvPr id="35868" name="Line 84"/>
          <p:cNvSpPr>
            <a:spLocks noChangeShapeType="1"/>
          </p:cNvSpPr>
          <p:nvPr/>
        </p:nvSpPr>
        <p:spPr bwMode="auto">
          <a:xfrm>
            <a:off x="5029200" y="4495800"/>
            <a:ext cx="1588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5869" name="Text Box 85"/>
          <p:cNvSpPr txBox="1">
            <a:spLocks noChangeArrowheads="1"/>
          </p:cNvSpPr>
          <p:nvPr/>
        </p:nvSpPr>
        <p:spPr bwMode="auto">
          <a:xfrm>
            <a:off x="5065713" y="4495800"/>
            <a:ext cx="10302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OwnerNo</a:t>
            </a:r>
          </a:p>
        </p:txBody>
      </p:sp>
      <p:sp>
        <p:nvSpPr>
          <p:cNvPr id="35870" name="Line 86"/>
          <p:cNvSpPr>
            <a:spLocks noChangeShapeType="1"/>
          </p:cNvSpPr>
          <p:nvPr/>
        </p:nvSpPr>
        <p:spPr bwMode="auto">
          <a:xfrm>
            <a:off x="6094413" y="4495800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5871" name="Text Box 87"/>
          <p:cNvSpPr txBox="1">
            <a:spLocks noChangeArrowheads="1"/>
          </p:cNvSpPr>
          <p:nvPr/>
        </p:nvSpPr>
        <p:spPr bwMode="auto">
          <a:xfrm>
            <a:off x="6083300" y="4495800"/>
            <a:ext cx="85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OName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1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Transitive Dependency</a:t>
            </a:r>
            <a:endParaRPr lang="en-US" smtClean="0">
              <a:solidFill>
                <a:srgbClr val="000099"/>
              </a:solidFill>
              <a:ea typeface="ＭＳ Ｐゴシック" charset="0"/>
            </a:endParaRPr>
          </a:p>
        </p:txBody>
      </p:sp>
      <p:sp>
        <p:nvSpPr>
          <p:cNvPr id="36867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95A1689-F6E9-4A67-A431-F081D3493285}" type="slidenum">
              <a:rPr lang="ar-SA"/>
              <a:pPr/>
              <a:t>39</a:t>
            </a:fld>
            <a:endParaRPr lang="en-US"/>
          </a:p>
        </p:txBody>
      </p:sp>
      <p:sp>
        <p:nvSpPr>
          <p:cNvPr id="36868" name="Date Placeholder 12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36869" name="Text Box 2"/>
          <p:cNvSpPr txBox="1">
            <a:spLocks noChangeArrowheads="1"/>
          </p:cNvSpPr>
          <p:nvPr/>
        </p:nvSpPr>
        <p:spPr bwMode="auto">
          <a:xfrm>
            <a:off x="1889125" y="1936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ar-SA"/>
          </a:p>
        </p:txBody>
      </p:sp>
      <p:sp>
        <p:nvSpPr>
          <p:cNvPr id="36870" name="Text Box 4"/>
          <p:cNvSpPr txBox="1">
            <a:spLocks noChangeArrowheads="1"/>
          </p:cNvSpPr>
          <p:nvPr/>
        </p:nvSpPr>
        <p:spPr bwMode="auto">
          <a:xfrm>
            <a:off x="304800" y="1828800"/>
            <a:ext cx="8610600" cy="358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60000"/>
              </a:lnSpc>
            </a:pPr>
            <a:r>
              <a:rPr lang="en-US" sz="1800">
                <a:latin typeface="Arial" pitchFamily="34" charset="0"/>
              </a:rPr>
              <a:t>A, B, C are attributes of a relation, such that:</a:t>
            </a:r>
          </a:p>
          <a:p>
            <a:pPr>
              <a:lnSpc>
                <a:spcPct val="160000"/>
              </a:lnSpc>
            </a:pPr>
            <a:r>
              <a:rPr lang="en-US" sz="1800">
                <a:latin typeface="Arial" pitchFamily="34" charset="0"/>
              </a:rPr>
              <a:t>If A         B  and  B         C,  then  C is transitively dependent on A via B.</a:t>
            </a:r>
          </a:p>
          <a:p>
            <a:pPr>
              <a:lnSpc>
                <a:spcPct val="160000"/>
              </a:lnSpc>
            </a:pPr>
            <a:r>
              <a:rPr lang="en-US" sz="1800">
                <a:latin typeface="Arial" pitchFamily="34" charset="0"/>
              </a:rPr>
              <a:t>Provided A is </a:t>
            </a:r>
            <a:r>
              <a:rPr lang="en-US" sz="1800" b="1">
                <a:latin typeface="Arial" pitchFamily="34" charset="0"/>
              </a:rPr>
              <a:t>NOT</a:t>
            </a:r>
            <a:r>
              <a:rPr lang="en-US" sz="1800">
                <a:latin typeface="Arial" pitchFamily="34" charset="0"/>
              </a:rPr>
              <a:t> functionally dependent on B or C (nontrivial FD).</a:t>
            </a: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1800" b="1" u="sng">
                <a:latin typeface="Arial" pitchFamily="34" charset="0"/>
              </a:rPr>
              <a:t>Example</a:t>
            </a:r>
            <a:r>
              <a:rPr lang="en-US" sz="1800" b="1">
                <a:latin typeface="Arial" pitchFamily="34" charset="0"/>
              </a:rPr>
              <a:t>:</a:t>
            </a: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1800">
                <a:latin typeface="Arial" pitchFamily="34" charset="0"/>
              </a:rPr>
              <a:t>	StaffNo             BranchNo  ,        BranchNo            Address</a:t>
            </a:r>
          </a:p>
          <a:p>
            <a:pPr>
              <a:lnSpc>
                <a:spcPct val="130000"/>
              </a:lnSpc>
            </a:pPr>
            <a:r>
              <a:rPr lang="en-US" sz="1800">
                <a:latin typeface="Arial" pitchFamily="34" charset="0"/>
              </a:rPr>
              <a:t>      	StaffNo             Address  </a:t>
            </a:r>
          </a:p>
          <a:p>
            <a:pPr>
              <a:lnSpc>
                <a:spcPct val="130000"/>
              </a:lnSpc>
            </a:pPr>
            <a:r>
              <a:rPr lang="en-US" sz="1800">
                <a:latin typeface="Arial" pitchFamily="34" charset="0"/>
              </a:rPr>
              <a:t> </a:t>
            </a:r>
          </a:p>
        </p:txBody>
      </p:sp>
      <p:sp>
        <p:nvSpPr>
          <p:cNvPr id="36871" name="Line 5"/>
          <p:cNvSpPr>
            <a:spLocks noChangeShapeType="1"/>
          </p:cNvSpPr>
          <p:nvPr/>
        </p:nvSpPr>
        <p:spPr bwMode="auto">
          <a:xfrm>
            <a:off x="762000" y="2590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6872" name="Line 6"/>
          <p:cNvSpPr>
            <a:spLocks noChangeShapeType="1"/>
          </p:cNvSpPr>
          <p:nvPr/>
        </p:nvSpPr>
        <p:spPr bwMode="auto">
          <a:xfrm>
            <a:off x="2133600" y="4495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6873" name="Line 7"/>
          <p:cNvSpPr>
            <a:spLocks noChangeShapeType="1"/>
          </p:cNvSpPr>
          <p:nvPr/>
        </p:nvSpPr>
        <p:spPr bwMode="auto">
          <a:xfrm>
            <a:off x="2286000" y="2590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6874" name="Line 8"/>
          <p:cNvSpPr>
            <a:spLocks noChangeShapeType="1"/>
          </p:cNvSpPr>
          <p:nvPr/>
        </p:nvSpPr>
        <p:spPr bwMode="auto">
          <a:xfrm>
            <a:off x="2133600" y="4800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6875" name="Line 9"/>
          <p:cNvSpPr>
            <a:spLocks noChangeShapeType="1"/>
          </p:cNvSpPr>
          <p:nvPr/>
        </p:nvSpPr>
        <p:spPr bwMode="auto">
          <a:xfrm>
            <a:off x="5638800" y="4495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102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GB" altLang="en-US" b="1" smtClean="0"/>
              <a:t>Data Redundancy and Update Anomalies</a:t>
            </a:r>
          </a:p>
        </p:txBody>
      </p:sp>
      <p:sp>
        <p:nvSpPr>
          <p:cNvPr id="112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0952FCD-EDCB-4DE5-8979-2F8DBD3AB0DA}" type="slidenum">
              <a:rPr lang="en-GB" altLang="en-US" smtClean="0"/>
              <a:pPr/>
              <a:t>4</a:t>
            </a:fld>
            <a:endParaRPr lang="en-GB" altLang="en-US" smtClean="0"/>
          </a:p>
        </p:txBody>
      </p:sp>
      <p:pic>
        <p:nvPicPr>
          <p:cNvPr id="11268" name="Picture 1031" descr="DS3-Figure 13-01"/>
          <p:cNvPicPr>
            <a:picLocks noChangeAspect="1" noChangeArrowheads="1"/>
          </p:cNvPicPr>
          <p:nvPr/>
        </p:nvPicPr>
        <p:blipFill>
          <a:blip r:embed="rId3" cstate="print"/>
          <a:srcRect b="42194"/>
          <a:stretch>
            <a:fillRect/>
          </a:stretch>
        </p:blipFill>
        <p:spPr bwMode="auto">
          <a:xfrm>
            <a:off x="179388" y="1341438"/>
            <a:ext cx="3886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1032" descr="DS3-Figure 13-0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92275" y="4252913"/>
            <a:ext cx="5562600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1033" descr="DS3-Figure 13-01"/>
          <p:cNvPicPr>
            <a:picLocks noChangeAspect="1" noChangeArrowheads="1"/>
          </p:cNvPicPr>
          <p:nvPr/>
        </p:nvPicPr>
        <p:blipFill>
          <a:blip r:embed="rId3" cstate="print"/>
          <a:srcRect t="57831" r="35294"/>
          <a:stretch>
            <a:fillRect/>
          </a:stretch>
        </p:blipFill>
        <p:spPr bwMode="auto">
          <a:xfrm>
            <a:off x="5297488" y="1268413"/>
            <a:ext cx="25146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1" name="Text Box 103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4787900" y="5445125"/>
            <a:ext cx="2232025" cy="215900"/>
          </a:xfrm>
          <a:prstGeom prst="rect">
            <a:avLst/>
          </a:prstGeom>
          <a:solidFill>
            <a:schemeClr val="accent1">
              <a:alpha val="23137"/>
            </a:schemeClr>
          </a:solidFill>
          <a:ln w="12700" algn="ctr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altLang="en-US"/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4787900" y="5876925"/>
            <a:ext cx="2232025" cy="215900"/>
          </a:xfrm>
          <a:prstGeom prst="rect">
            <a:avLst/>
          </a:prstGeom>
          <a:solidFill>
            <a:schemeClr val="accent1">
              <a:alpha val="23137"/>
            </a:schemeClr>
          </a:solidFill>
          <a:ln w="12700" algn="ctr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altLang="en-US"/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4787900" y="5229225"/>
            <a:ext cx="2232025" cy="215900"/>
          </a:xfrm>
          <a:prstGeom prst="rect">
            <a:avLst/>
          </a:prstGeom>
          <a:solidFill>
            <a:schemeClr val="accent1">
              <a:alpha val="23137"/>
            </a:schemeClr>
          </a:solidFill>
          <a:ln w="12700" algn="ctr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altLang="en-US"/>
          </a:p>
        </p:txBody>
      </p:sp>
      <p:sp>
        <p:nvSpPr>
          <p:cNvPr id="11275" name="Rectangular Callout 11"/>
          <p:cNvSpPr>
            <a:spLocks noChangeArrowheads="1"/>
          </p:cNvSpPr>
          <p:nvPr/>
        </p:nvSpPr>
        <p:spPr bwMode="auto">
          <a:xfrm>
            <a:off x="7235825" y="4724400"/>
            <a:ext cx="1584325" cy="792163"/>
          </a:xfrm>
          <a:prstGeom prst="wedgeRectCallout">
            <a:avLst>
              <a:gd name="adj1" fmla="val -56907"/>
              <a:gd name="adj2" fmla="val 33639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r>
              <a:rPr lang="en-GB" altLang="en-US" sz="2200" b="1"/>
              <a:t>Redundant data</a:t>
            </a:r>
            <a:endParaRPr lang="en-US" altLang="en-US" sz="2200"/>
          </a:p>
        </p:txBody>
      </p:sp>
      <p:sp>
        <p:nvSpPr>
          <p:cNvPr id="11276" name="Rounded Rectangular Callout 12"/>
          <p:cNvSpPr>
            <a:spLocks noChangeArrowheads="1"/>
          </p:cNvSpPr>
          <p:nvPr/>
        </p:nvSpPr>
        <p:spPr bwMode="auto">
          <a:xfrm>
            <a:off x="3995738" y="2781300"/>
            <a:ext cx="2663825" cy="1223963"/>
          </a:xfrm>
          <a:prstGeom prst="wedgeRoundRectCallout">
            <a:avLst>
              <a:gd name="adj1" fmla="val -62292"/>
              <a:gd name="adj2" fmla="val -120667"/>
              <a:gd name="adj3" fmla="val 16667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r>
              <a:rPr lang="en-GB" altLang="en-US" sz="1600" b="1"/>
              <a:t>(branchNo) is repeated in the Staff relation, to represent where each member of staff is located</a:t>
            </a:r>
            <a:endParaRPr lang="en-US" altLang="en-US" sz="1600"/>
          </a:p>
        </p:txBody>
      </p:sp>
    </p:spTree>
  </p:cSld>
  <p:clrMapOvr>
    <a:masterClrMapping/>
  </p:clrMapOvr>
  <p:transition>
    <p:wipe dir="d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Third Normal Form (3NF)</a:t>
            </a:r>
            <a:endParaRPr lang="en-US" smtClean="0">
              <a:solidFill>
                <a:srgbClr val="000099"/>
              </a:solidFill>
              <a:ea typeface="ＭＳ Ｐゴシック" charset="0"/>
            </a:endParaRPr>
          </a:p>
        </p:txBody>
      </p:sp>
      <p:sp>
        <p:nvSpPr>
          <p:cNvPr id="37891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0759E97-64E3-4BCE-B1DB-5CB78BF4AA31}" type="slidenum">
              <a:rPr lang="ar-SA"/>
              <a:pPr/>
              <a:t>40</a:t>
            </a:fld>
            <a:endParaRPr lang="en-US"/>
          </a:p>
        </p:txBody>
      </p:sp>
      <p:sp>
        <p:nvSpPr>
          <p:cNvPr id="37892" name="Date Placeholder 34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37893" name="Text Box 3"/>
          <p:cNvSpPr txBox="1">
            <a:spLocks noChangeArrowheads="1"/>
          </p:cNvSpPr>
          <p:nvPr/>
        </p:nvSpPr>
        <p:spPr bwMode="auto">
          <a:xfrm>
            <a:off x="228600" y="1792288"/>
            <a:ext cx="86106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sz="1800" b="1">
                <a:latin typeface="Arial" pitchFamily="34" charset="0"/>
              </a:rPr>
              <a:t>Third normal form (3NF):</a:t>
            </a:r>
            <a:r>
              <a:rPr lang="en-US" sz="1800">
                <a:latin typeface="Arial" pitchFamily="34" charset="0"/>
              </a:rPr>
              <a:t> A 2NF relation in which NO non-prime attribute is transitively dependent on the PK.</a:t>
            </a: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20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1800">
                <a:latin typeface="Arial" pitchFamily="34" charset="0"/>
              </a:rPr>
              <a:t>                         3NF relation                                     3NF relation</a:t>
            </a: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 algn="ctr">
              <a:lnSpc>
                <a:spcPct val="130000"/>
              </a:lnSpc>
            </a:pPr>
            <a:r>
              <a:rPr lang="en-US" sz="1800">
                <a:latin typeface="Arial" pitchFamily="34" charset="0"/>
              </a:rPr>
              <a:t>2NF relation</a:t>
            </a:r>
          </a:p>
        </p:txBody>
      </p:sp>
      <p:sp>
        <p:nvSpPr>
          <p:cNvPr id="37894" name="Rectangle 5"/>
          <p:cNvSpPr>
            <a:spLocks noChangeArrowheads="1"/>
          </p:cNvSpPr>
          <p:nvPr/>
        </p:nvSpPr>
        <p:spPr bwMode="auto">
          <a:xfrm>
            <a:off x="1447800" y="3248025"/>
            <a:ext cx="19050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7895" name="Text Box 6"/>
          <p:cNvSpPr txBox="1">
            <a:spLocks noChangeArrowheads="1"/>
          </p:cNvSpPr>
          <p:nvPr/>
        </p:nvSpPr>
        <p:spPr bwMode="auto">
          <a:xfrm>
            <a:off x="1447800" y="3262313"/>
            <a:ext cx="9636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ClientNo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37896" name="Line 7"/>
          <p:cNvSpPr>
            <a:spLocks noChangeShapeType="1"/>
          </p:cNvSpPr>
          <p:nvPr/>
        </p:nvSpPr>
        <p:spPr bwMode="auto">
          <a:xfrm>
            <a:off x="2436813" y="3276600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7897" name="Text Box 8"/>
          <p:cNvSpPr txBox="1">
            <a:spLocks noChangeArrowheads="1"/>
          </p:cNvSpPr>
          <p:nvPr/>
        </p:nvSpPr>
        <p:spPr bwMode="auto">
          <a:xfrm>
            <a:off x="2438400" y="3276600"/>
            <a:ext cx="7826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cName</a:t>
            </a:r>
          </a:p>
        </p:txBody>
      </p:sp>
      <p:sp>
        <p:nvSpPr>
          <p:cNvPr id="37898" name="Text Box 9"/>
          <p:cNvSpPr txBox="1">
            <a:spLocks noChangeArrowheads="1"/>
          </p:cNvSpPr>
          <p:nvPr/>
        </p:nvSpPr>
        <p:spPr bwMode="auto">
          <a:xfrm>
            <a:off x="1447800" y="2895600"/>
            <a:ext cx="996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CLIENT</a:t>
            </a:r>
          </a:p>
        </p:txBody>
      </p:sp>
      <p:sp>
        <p:nvSpPr>
          <p:cNvPr id="37899" name="Rectangle 10"/>
          <p:cNvSpPr>
            <a:spLocks noChangeArrowheads="1"/>
          </p:cNvSpPr>
          <p:nvPr/>
        </p:nvSpPr>
        <p:spPr bwMode="auto">
          <a:xfrm>
            <a:off x="4038600" y="3200400"/>
            <a:ext cx="42672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7900" name="Text Box 11"/>
          <p:cNvSpPr txBox="1">
            <a:spLocks noChangeArrowheads="1"/>
          </p:cNvSpPr>
          <p:nvPr/>
        </p:nvSpPr>
        <p:spPr bwMode="auto">
          <a:xfrm>
            <a:off x="4038600" y="3228975"/>
            <a:ext cx="9636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ClientNo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37901" name="Line 12"/>
          <p:cNvSpPr>
            <a:spLocks noChangeShapeType="1"/>
          </p:cNvSpPr>
          <p:nvPr/>
        </p:nvSpPr>
        <p:spPr bwMode="auto">
          <a:xfrm>
            <a:off x="4951413" y="3228975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7902" name="Text Box 13"/>
          <p:cNvSpPr txBox="1">
            <a:spLocks noChangeArrowheads="1"/>
          </p:cNvSpPr>
          <p:nvPr/>
        </p:nvSpPr>
        <p:spPr bwMode="auto">
          <a:xfrm>
            <a:off x="4953000" y="3228975"/>
            <a:ext cx="1211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PropertyNo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37903" name="Line 14"/>
          <p:cNvSpPr>
            <a:spLocks noChangeShapeType="1"/>
          </p:cNvSpPr>
          <p:nvPr/>
        </p:nvSpPr>
        <p:spPr bwMode="auto">
          <a:xfrm>
            <a:off x="6094413" y="3228975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7904" name="Text Box 15"/>
          <p:cNvSpPr txBox="1">
            <a:spLocks noChangeArrowheads="1"/>
          </p:cNvSpPr>
          <p:nvPr/>
        </p:nvSpPr>
        <p:spPr bwMode="auto">
          <a:xfrm>
            <a:off x="6107113" y="3228975"/>
            <a:ext cx="10429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RentStart</a:t>
            </a:r>
          </a:p>
        </p:txBody>
      </p:sp>
      <p:sp>
        <p:nvSpPr>
          <p:cNvPr id="37905" name="Line 16"/>
          <p:cNvSpPr>
            <a:spLocks noChangeShapeType="1"/>
          </p:cNvSpPr>
          <p:nvPr/>
        </p:nvSpPr>
        <p:spPr bwMode="auto">
          <a:xfrm>
            <a:off x="7161213" y="3228975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7906" name="Text Box 17"/>
          <p:cNvSpPr txBox="1">
            <a:spLocks noChangeArrowheads="1"/>
          </p:cNvSpPr>
          <p:nvPr/>
        </p:nvSpPr>
        <p:spPr bwMode="auto">
          <a:xfrm>
            <a:off x="7161213" y="3228975"/>
            <a:ext cx="11445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RentFinish</a:t>
            </a:r>
          </a:p>
        </p:txBody>
      </p:sp>
      <p:sp>
        <p:nvSpPr>
          <p:cNvPr id="37907" name="Text Box 18"/>
          <p:cNvSpPr txBox="1">
            <a:spLocks noChangeArrowheads="1"/>
          </p:cNvSpPr>
          <p:nvPr/>
        </p:nvSpPr>
        <p:spPr bwMode="auto">
          <a:xfrm>
            <a:off x="3956050" y="2895600"/>
            <a:ext cx="1085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RENTAL</a:t>
            </a:r>
          </a:p>
        </p:txBody>
      </p:sp>
      <p:sp>
        <p:nvSpPr>
          <p:cNvPr id="37908" name="Rectangle 19"/>
          <p:cNvSpPr>
            <a:spLocks noChangeArrowheads="1"/>
          </p:cNvSpPr>
          <p:nvPr/>
        </p:nvSpPr>
        <p:spPr bwMode="auto">
          <a:xfrm>
            <a:off x="2057400" y="4695825"/>
            <a:ext cx="49530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7909" name="Line 20"/>
          <p:cNvSpPr>
            <a:spLocks noChangeShapeType="1"/>
          </p:cNvSpPr>
          <p:nvPr/>
        </p:nvSpPr>
        <p:spPr bwMode="auto">
          <a:xfrm>
            <a:off x="3503613" y="4724400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7910" name="Text Box 21"/>
          <p:cNvSpPr txBox="1">
            <a:spLocks noChangeArrowheads="1"/>
          </p:cNvSpPr>
          <p:nvPr/>
        </p:nvSpPr>
        <p:spPr bwMode="auto">
          <a:xfrm>
            <a:off x="2217738" y="4692650"/>
            <a:ext cx="12112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PropertyNo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37911" name="Text Box 22"/>
          <p:cNvSpPr txBox="1">
            <a:spLocks noChangeArrowheads="1"/>
          </p:cNvSpPr>
          <p:nvPr/>
        </p:nvSpPr>
        <p:spPr bwMode="auto">
          <a:xfrm>
            <a:off x="1981200" y="4343400"/>
            <a:ext cx="2305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PROPERTY_OWNER</a:t>
            </a:r>
          </a:p>
        </p:txBody>
      </p:sp>
      <p:sp>
        <p:nvSpPr>
          <p:cNvPr id="37912" name="Text Box 23"/>
          <p:cNvSpPr txBox="1">
            <a:spLocks noChangeArrowheads="1"/>
          </p:cNvSpPr>
          <p:nvPr/>
        </p:nvSpPr>
        <p:spPr bwMode="auto">
          <a:xfrm>
            <a:off x="3429000" y="4724400"/>
            <a:ext cx="10080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pAddress</a:t>
            </a:r>
          </a:p>
        </p:txBody>
      </p:sp>
      <p:sp>
        <p:nvSpPr>
          <p:cNvPr id="37913" name="Line 24"/>
          <p:cNvSpPr>
            <a:spLocks noChangeShapeType="1"/>
          </p:cNvSpPr>
          <p:nvPr/>
        </p:nvSpPr>
        <p:spPr bwMode="auto">
          <a:xfrm>
            <a:off x="4419600" y="4724400"/>
            <a:ext cx="1588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7914" name="Text Box 25"/>
          <p:cNvSpPr txBox="1">
            <a:spLocks noChangeArrowheads="1"/>
          </p:cNvSpPr>
          <p:nvPr/>
        </p:nvSpPr>
        <p:spPr bwMode="auto">
          <a:xfrm>
            <a:off x="4494213" y="4724400"/>
            <a:ext cx="6016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Rent</a:t>
            </a:r>
          </a:p>
        </p:txBody>
      </p:sp>
      <p:sp>
        <p:nvSpPr>
          <p:cNvPr id="37915" name="Line 26"/>
          <p:cNvSpPr>
            <a:spLocks noChangeShapeType="1"/>
          </p:cNvSpPr>
          <p:nvPr/>
        </p:nvSpPr>
        <p:spPr bwMode="auto">
          <a:xfrm>
            <a:off x="5029200" y="4724400"/>
            <a:ext cx="1588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7916" name="Text Box 27"/>
          <p:cNvSpPr txBox="1">
            <a:spLocks noChangeArrowheads="1"/>
          </p:cNvSpPr>
          <p:nvPr/>
        </p:nvSpPr>
        <p:spPr bwMode="auto">
          <a:xfrm>
            <a:off x="5065713" y="4724400"/>
            <a:ext cx="10302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OwnerNo</a:t>
            </a:r>
          </a:p>
        </p:txBody>
      </p:sp>
      <p:sp>
        <p:nvSpPr>
          <p:cNvPr id="37917" name="Line 28"/>
          <p:cNvSpPr>
            <a:spLocks noChangeShapeType="1"/>
          </p:cNvSpPr>
          <p:nvPr/>
        </p:nvSpPr>
        <p:spPr bwMode="auto">
          <a:xfrm>
            <a:off x="6094413" y="4724400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7918" name="Text Box 29"/>
          <p:cNvSpPr txBox="1">
            <a:spLocks noChangeArrowheads="1"/>
          </p:cNvSpPr>
          <p:nvPr/>
        </p:nvSpPr>
        <p:spPr bwMode="auto">
          <a:xfrm>
            <a:off x="6083300" y="4724400"/>
            <a:ext cx="85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OName</a:t>
            </a:r>
          </a:p>
        </p:txBody>
      </p:sp>
      <p:sp>
        <p:nvSpPr>
          <p:cNvPr id="37919" name="Line 30"/>
          <p:cNvSpPr>
            <a:spLocks noChangeShapeType="1"/>
          </p:cNvSpPr>
          <p:nvPr/>
        </p:nvSpPr>
        <p:spPr bwMode="auto">
          <a:xfrm>
            <a:off x="5638800" y="5334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7920" name="Line 31"/>
          <p:cNvSpPr>
            <a:spLocks noChangeShapeType="1"/>
          </p:cNvSpPr>
          <p:nvPr/>
        </p:nvSpPr>
        <p:spPr bwMode="auto">
          <a:xfrm flipV="1">
            <a:off x="5638800" y="5181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7921" name="Line 32"/>
          <p:cNvSpPr>
            <a:spLocks noChangeShapeType="1"/>
          </p:cNvSpPr>
          <p:nvPr/>
        </p:nvSpPr>
        <p:spPr bwMode="auto">
          <a:xfrm flipV="1">
            <a:off x="6553200" y="5151438"/>
            <a:ext cx="0" cy="182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-762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2NF        3NF</a:t>
            </a:r>
            <a:endParaRPr lang="en-US" smtClean="0">
              <a:solidFill>
                <a:srgbClr val="000099"/>
              </a:solidFill>
              <a:ea typeface="ＭＳ Ｐゴシック" charset="0"/>
            </a:endParaRPr>
          </a:p>
        </p:txBody>
      </p:sp>
      <p:sp>
        <p:nvSpPr>
          <p:cNvPr id="38915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A182CAF-9848-4FF3-AEA5-9D6D74B68A15}" type="slidenum">
              <a:rPr lang="ar-SA"/>
              <a:pPr/>
              <a:t>41</a:t>
            </a:fld>
            <a:endParaRPr lang="en-US"/>
          </a:p>
        </p:txBody>
      </p:sp>
      <p:sp>
        <p:nvSpPr>
          <p:cNvPr id="38916" name="Date Placeholder 21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38917" name="Text Box 3"/>
          <p:cNvSpPr txBox="1">
            <a:spLocks noChangeArrowheads="1"/>
          </p:cNvSpPr>
          <p:nvPr/>
        </p:nvSpPr>
        <p:spPr bwMode="auto">
          <a:xfrm>
            <a:off x="228600" y="1524000"/>
            <a:ext cx="8610600" cy="509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sz="1800">
                <a:latin typeface="Arial" pitchFamily="34" charset="0"/>
              </a:rPr>
              <a:t>1.  Identify the PK in the 2NF relation.</a:t>
            </a:r>
          </a:p>
          <a:p>
            <a:pPr algn="just">
              <a:lnSpc>
                <a:spcPct val="130000"/>
              </a:lnSpc>
            </a:pPr>
            <a:r>
              <a:rPr lang="en-US" sz="1800">
                <a:latin typeface="Arial" pitchFamily="34" charset="0"/>
              </a:rPr>
              <a:t>2.  Identify FDs in this relation.</a:t>
            </a:r>
          </a:p>
          <a:p>
            <a:pPr algn="just">
              <a:lnSpc>
                <a:spcPct val="130000"/>
              </a:lnSpc>
            </a:pPr>
            <a:r>
              <a:rPr lang="en-US" sz="1800">
                <a:latin typeface="Arial" pitchFamily="34" charset="0"/>
              </a:rPr>
              <a:t>3.  If transitive dependencies exist, place transitively dependent attributes in a new </a:t>
            </a:r>
            <a:br>
              <a:rPr lang="en-US" sz="1800">
                <a:latin typeface="Arial" pitchFamily="34" charset="0"/>
              </a:rPr>
            </a:br>
            <a:r>
              <a:rPr lang="en-US" sz="1800">
                <a:latin typeface="Arial" pitchFamily="34" charset="0"/>
              </a:rPr>
              <a:t>     relation along with a copy of their determinants.</a:t>
            </a: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2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1800">
                <a:latin typeface="Arial" pitchFamily="34" charset="0"/>
              </a:rPr>
              <a:t>                         3NF relation                                     3NF relation</a:t>
            </a: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 algn="ctr"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</p:txBody>
      </p:sp>
      <p:sp>
        <p:nvSpPr>
          <p:cNvPr id="38918" name="Line 4"/>
          <p:cNvSpPr>
            <a:spLocks noChangeShapeType="1"/>
          </p:cNvSpPr>
          <p:nvPr/>
        </p:nvSpPr>
        <p:spPr bwMode="auto">
          <a:xfrm>
            <a:off x="1676400" y="838200"/>
            <a:ext cx="83820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8919" name="Rectangle 5"/>
          <p:cNvSpPr>
            <a:spLocks noChangeArrowheads="1"/>
          </p:cNvSpPr>
          <p:nvPr/>
        </p:nvSpPr>
        <p:spPr bwMode="auto">
          <a:xfrm>
            <a:off x="1371600" y="4162425"/>
            <a:ext cx="19050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8920" name="Text Box 6"/>
          <p:cNvSpPr txBox="1">
            <a:spLocks noChangeArrowheads="1"/>
          </p:cNvSpPr>
          <p:nvPr/>
        </p:nvSpPr>
        <p:spPr bwMode="auto">
          <a:xfrm>
            <a:off x="1371600" y="4176713"/>
            <a:ext cx="10302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OwnerNo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38921" name="Line 7"/>
          <p:cNvSpPr>
            <a:spLocks noChangeShapeType="1"/>
          </p:cNvSpPr>
          <p:nvPr/>
        </p:nvSpPr>
        <p:spPr bwMode="auto">
          <a:xfrm>
            <a:off x="2360613" y="4191000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8922" name="Text Box 8"/>
          <p:cNvSpPr txBox="1">
            <a:spLocks noChangeArrowheads="1"/>
          </p:cNvSpPr>
          <p:nvPr/>
        </p:nvSpPr>
        <p:spPr bwMode="auto">
          <a:xfrm>
            <a:off x="2362200" y="4191000"/>
            <a:ext cx="85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OName</a:t>
            </a:r>
          </a:p>
        </p:txBody>
      </p:sp>
      <p:sp>
        <p:nvSpPr>
          <p:cNvPr id="38923" name="Text Box 9"/>
          <p:cNvSpPr txBox="1">
            <a:spLocks noChangeArrowheads="1"/>
          </p:cNvSpPr>
          <p:nvPr/>
        </p:nvSpPr>
        <p:spPr bwMode="auto">
          <a:xfrm>
            <a:off x="1371600" y="3810000"/>
            <a:ext cx="1022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OWNER</a:t>
            </a:r>
          </a:p>
        </p:txBody>
      </p:sp>
      <p:sp>
        <p:nvSpPr>
          <p:cNvPr id="38924" name="Rectangle 10"/>
          <p:cNvSpPr>
            <a:spLocks noChangeArrowheads="1"/>
          </p:cNvSpPr>
          <p:nvPr/>
        </p:nvSpPr>
        <p:spPr bwMode="auto">
          <a:xfrm>
            <a:off x="4191000" y="4191000"/>
            <a:ext cx="40386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8925" name="Text Box 11"/>
          <p:cNvSpPr txBox="1">
            <a:spLocks noChangeArrowheads="1"/>
          </p:cNvSpPr>
          <p:nvPr/>
        </p:nvSpPr>
        <p:spPr bwMode="auto">
          <a:xfrm>
            <a:off x="4198938" y="4219575"/>
            <a:ext cx="12112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PropertyNo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38926" name="Line 12"/>
          <p:cNvSpPr>
            <a:spLocks noChangeShapeType="1"/>
          </p:cNvSpPr>
          <p:nvPr/>
        </p:nvSpPr>
        <p:spPr bwMode="auto">
          <a:xfrm>
            <a:off x="5484813" y="4219575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8927" name="Text Box 13"/>
          <p:cNvSpPr txBox="1">
            <a:spLocks noChangeArrowheads="1"/>
          </p:cNvSpPr>
          <p:nvPr/>
        </p:nvSpPr>
        <p:spPr bwMode="auto">
          <a:xfrm>
            <a:off x="5545138" y="4219575"/>
            <a:ext cx="10080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pAddress</a:t>
            </a:r>
          </a:p>
        </p:txBody>
      </p:sp>
      <p:sp>
        <p:nvSpPr>
          <p:cNvPr id="38928" name="Line 14"/>
          <p:cNvSpPr>
            <a:spLocks noChangeShapeType="1"/>
          </p:cNvSpPr>
          <p:nvPr/>
        </p:nvSpPr>
        <p:spPr bwMode="auto">
          <a:xfrm>
            <a:off x="6551613" y="4219575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8929" name="Text Box 15"/>
          <p:cNvSpPr txBox="1">
            <a:spLocks noChangeArrowheads="1"/>
          </p:cNvSpPr>
          <p:nvPr/>
        </p:nvSpPr>
        <p:spPr bwMode="auto">
          <a:xfrm>
            <a:off x="6540500" y="4219575"/>
            <a:ext cx="546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rent</a:t>
            </a:r>
          </a:p>
        </p:txBody>
      </p:sp>
      <p:sp>
        <p:nvSpPr>
          <p:cNvPr id="38930" name="Line 16"/>
          <p:cNvSpPr>
            <a:spLocks noChangeShapeType="1"/>
          </p:cNvSpPr>
          <p:nvPr/>
        </p:nvSpPr>
        <p:spPr bwMode="auto">
          <a:xfrm>
            <a:off x="7085013" y="4219575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8931" name="Text Box 17"/>
          <p:cNvSpPr txBox="1">
            <a:spLocks noChangeArrowheads="1"/>
          </p:cNvSpPr>
          <p:nvPr/>
        </p:nvSpPr>
        <p:spPr bwMode="auto">
          <a:xfrm>
            <a:off x="7085013" y="4219575"/>
            <a:ext cx="10302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OwnerNo</a:t>
            </a:r>
          </a:p>
        </p:txBody>
      </p:sp>
      <p:sp>
        <p:nvSpPr>
          <p:cNvPr id="38932" name="Text Box 18"/>
          <p:cNvSpPr txBox="1">
            <a:spLocks noChangeArrowheads="1"/>
          </p:cNvSpPr>
          <p:nvPr/>
        </p:nvSpPr>
        <p:spPr bwMode="auto">
          <a:xfrm>
            <a:off x="4114800" y="3886200"/>
            <a:ext cx="2622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PROPERTY_FOR_RENT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Review of Decompositions</a:t>
            </a:r>
            <a:endParaRPr lang="en-US" smtClean="0">
              <a:solidFill>
                <a:srgbClr val="000099"/>
              </a:solidFill>
              <a:ea typeface="ＭＳ Ｐゴシック" charset="0"/>
            </a:endParaRPr>
          </a:p>
        </p:txBody>
      </p:sp>
      <p:sp>
        <p:nvSpPr>
          <p:cNvPr id="39939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ACEFBF4-48F6-4503-B840-A2993E05D4B6}" type="slidenum">
              <a:rPr lang="ar-SA"/>
              <a:pPr/>
              <a:t>42</a:t>
            </a:fld>
            <a:endParaRPr lang="en-US"/>
          </a:p>
        </p:txBody>
      </p:sp>
      <p:sp>
        <p:nvSpPr>
          <p:cNvPr id="39940" name="Date Placeholder 27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39941" name="Text Box 11"/>
          <p:cNvSpPr txBox="1">
            <a:spLocks noChangeArrowheads="1"/>
          </p:cNvSpPr>
          <p:nvPr/>
        </p:nvSpPr>
        <p:spPr bwMode="auto">
          <a:xfrm>
            <a:off x="3235325" y="1695450"/>
            <a:ext cx="2022475" cy="376238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0099"/>
                </a:solidFill>
              </a:rPr>
              <a:t>CLIENT_RENTAL</a:t>
            </a:r>
          </a:p>
        </p:txBody>
      </p:sp>
      <p:sp>
        <p:nvSpPr>
          <p:cNvPr id="39942" name="Text Box 29"/>
          <p:cNvSpPr txBox="1">
            <a:spLocks noChangeArrowheads="1"/>
          </p:cNvSpPr>
          <p:nvPr/>
        </p:nvSpPr>
        <p:spPr bwMode="auto">
          <a:xfrm>
            <a:off x="949325" y="4805363"/>
            <a:ext cx="1006475" cy="376237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0099"/>
                </a:solidFill>
              </a:rPr>
              <a:t>CLIENT</a:t>
            </a:r>
          </a:p>
        </p:txBody>
      </p:sp>
      <p:sp>
        <p:nvSpPr>
          <p:cNvPr id="39943" name="Text Box 38"/>
          <p:cNvSpPr txBox="1">
            <a:spLocks noChangeArrowheads="1"/>
          </p:cNvSpPr>
          <p:nvPr/>
        </p:nvSpPr>
        <p:spPr bwMode="auto">
          <a:xfrm>
            <a:off x="2930525" y="4805363"/>
            <a:ext cx="1095375" cy="376237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0099"/>
                </a:solidFill>
              </a:rPr>
              <a:t>RENTAL</a:t>
            </a:r>
          </a:p>
        </p:txBody>
      </p:sp>
      <p:sp>
        <p:nvSpPr>
          <p:cNvPr id="39944" name="Text Box 55"/>
          <p:cNvSpPr txBox="1">
            <a:spLocks noChangeArrowheads="1"/>
          </p:cNvSpPr>
          <p:nvPr/>
        </p:nvSpPr>
        <p:spPr bwMode="auto">
          <a:xfrm>
            <a:off x="4651375" y="4791075"/>
            <a:ext cx="1031875" cy="376238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0099"/>
                </a:solidFill>
              </a:rPr>
              <a:t>OWNER</a:t>
            </a:r>
          </a:p>
        </p:txBody>
      </p:sp>
      <p:sp>
        <p:nvSpPr>
          <p:cNvPr id="39945" name="Text Box 64"/>
          <p:cNvSpPr txBox="1">
            <a:spLocks noChangeArrowheads="1"/>
          </p:cNvSpPr>
          <p:nvPr/>
        </p:nvSpPr>
        <p:spPr bwMode="auto">
          <a:xfrm>
            <a:off x="6435725" y="4805363"/>
            <a:ext cx="2632075" cy="376237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0099"/>
                </a:solidFill>
              </a:rPr>
              <a:t>PROPERTY_FOR_RENT</a:t>
            </a:r>
          </a:p>
        </p:txBody>
      </p:sp>
      <p:sp>
        <p:nvSpPr>
          <p:cNvPr id="39946" name="Text Box 65"/>
          <p:cNvSpPr txBox="1">
            <a:spLocks noChangeArrowheads="1"/>
          </p:cNvSpPr>
          <p:nvPr/>
        </p:nvSpPr>
        <p:spPr bwMode="auto">
          <a:xfrm>
            <a:off x="5349875" y="3267075"/>
            <a:ext cx="2314575" cy="376238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0099"/>
                </a:solidFill>
              </a:rPr>
              <a:t>PROPERTY_OWNER</a:t>
            </a:r>
          </a:p>
        </p:txBody>
      </p:sp>
      <p:sp>
        <p:nvSpPr>
          <p:cNvPr id="39947" name="Line 66"/>
          <p:cNvSpPr>
            <a:spLocks noChangeShapeType="1"/>
          </p:cNvSpPr>
          <p:nvPr/>
        </p:nvSpPr>
        <p:spPr bwMode="auto">
          <a:xfrm>
            <a:off x="1371600" y="2581275"/>
            <a:ext cx="5211763" cy="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9948" name="Line 68"/>
          <p:cNvSpPr>
            <a:spLocks noChangeShapeType="1"/>
          </p:cNvSpPr>
          <p:nvPr/>
        </p:nvSpPr>
        <p:spPr bwMode="auto">
          <a:xfrm>
            <a:off x="3429000" y="3336925"/>
            <a:ext cx="0" cy="1463675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9949" name="Line 69"/>
          <p:cNvSpPr>
            <a:spLocks noChangeShapeType="1"/>
          </p:cNvSpPr>
          <p:nvPr/>
        </p:nvSpPr>
        <p:spPr bwMode="auto">
          <a:xfrm>
            <a:off x="6588125" y="2581275"/>
            <a:ext cx="0" cy="639763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9950" name="Line 70"/>
          <p:cNvSpPr>
            <a:spLocks noChangeShapeType="1"/>
          </p:cNvSpPr>
          <p:nvPr/>
        </p:nvSpPr>
        <p:spPr bwMode="auto">
          <a:xfrm flipV="1">
            <a:off x="4149725" y="2200275"/>
            <a:ext cx="0" cy="38100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9951" name="Line 71"/>
          <p:cNvSpPr>
            <a:spLocks noChangeShapeType="1"/>
          </p:cNvSpPr>
          <p:nvPr/>
        </p:nvSpPr>
        <p:spPr bwMode="auto">
          <a:xfrm>
            <a:off x="5140325" y="4333875"/>
            <a:ext cx="2743200" cy="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9952" name="Line 72"/>
          <p:cNvSpPr>
            <a:spLocks noChangeShapeType="1"/>
          </p:cNvSpPr>
          <p:nvPr/>
        </p:nvSpPr>
        <p:spPr bwMode="auto">
          <a:xfrm flipV="1">
            <a:off x="6511925" y="3784600"/>
            <a:ext cx="0" cy="549275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9953" name="Line 73"/>
          <p:cNvSpPr>
            <a:spLocks noChangeShapeType="1"/>
          </p:cNvSpPr>
          <p:nvPr/>
        </p:nvSpPr>
        <p:spPr bwMode="auto">
          <a:xfrm>
            <a:off x="5140325" y="4333875"/>
            <a:ext cx="0" cy="38100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9954" name="Line 74"/>
          <p:cNvSpPr>
            <a:spLocks noChangeShapeType="1"/>
          </p:cNvSpPr>
          <p:nvPr/>
        </p:nvSpPr>
        <p:spPr bwMode="auto">
          <a:xfrm>
            <a:off x="7883525" y="4333875"/>
            <a:ext cx="0" cy="38100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9955" name="Text Box 76"/>
          <p:cNvSpPr txBox="1">
            <a:spLocks noChangeArrowheads="1"/>
          </p:cNvSpPr>
          <p:nvPr/>
        </p:nvSpPr>
        <p:spPr bwMode="auto">
          <a:xfrm>
            <a:off x="111125" y="1741488"/>
            <a:ext cx="615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0099"/>
                </a:solidFill>
                <a:latin typeface="Arial" pitchFamily="34" charset="0"/>
              </a:rPr>
              <a:t>1NF</a:t>
            </a:r>
          </a:p>
        </p:txBody>
      </p:sp>
      <p:sp>
        <p:nvSpPr>
          <p:cNvPr id="39956" name="Text Box 77"/>
          <p:cNvSpPr txBox="1">
            <a:spLocks noChangeArrowheads="1"/>
          </p:cNvSpPr>
          <p:nvPr/>
        </p:nvSpPr>
        <p:spPr bwMode="auto">
          <a:xfrm>
            <a:off x="130175" y="3265488"/>
            <a:ext cx="615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0099"/>
                </a:solidFill>
                <a:latin typeface="Arial" pitchFamily="34" charset="0"/>
              </a:rPr>
              <a:t>2NF</a:t>
            </a:r>
          </a:p>
        </p:txBody>
      </p:sp>
      <p:sp>
        <p:nvSpPr>
          <p:cNvPr id="39957" name="Text Box 78"/>
          <p:cNvSpPr txBox="1">
            <a:spLocks noChangeArrowheads="1"/>
          </p:cNvSpPr>
          <p:nvPr/>
        </p:nvSpPr>
        <p:spPr bwMode="auto">
          <a:xfrm>
            <a:off x="130175" y="4789488"/>
            <a:ext cx="615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0099"/>
                </a:solidFill>
                <a:latin typeface="Arial" pitchFamily="34" charset="0"/>
              </a:rPr>
              <a:t>3NF</a:t>
            </a:r>
          </a:p>
        </p:txBody>
      </p:sp>
      <p:sp>
        <p:nvSpPr>
          <p:cNvPr id="39958" name="Text Box 38"/>
          <p:cNvSpPr txBox="1">
            <a:spLocks noChangeArrowheads="1"/>
          </p:cNvSpPr>
          <p:nvPr/>
        </p:nvSpPr>
        <p:spPr bwMode="auto">
          <a:xfrm>
            <a:off x="2930525" y="3267075"/>
            <a:ext cx="1095375" cy="376238"/>
          </a:xfrm>
          <a:prstGeom prst="rect">
            <a:avLst/>
          </a:prstGeom>
          <a:solidFill>
            <a:schemeClr val="bg1"/>
          </a:solidFill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0099"/>
                </a:solidFill>
              </a:rPr>
              <a:t>RENTAL</a:t>
            </a:r>
          </a:p>
        </p:txBody>
      </p:sp>
      <p:sp>
        <p:nvSpPr>
          <p:cNvPr id="39959" name="Line 68"/>
          <p:cNvSpPr>
            <a:spLocks noChangeShapeType="1"/>
          </p:cNvSpPr>
          <p:nvPr/>
        </p:nvSpPr>
        <p:spPr bwMode="auto">
          <a:xfrm>
            <a:off x="3429000" y="2590800"/>
            <a:ext cx="0" cy="639763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9960" name="Line 68"/>
          <p:cNvSpPr>
            <a:spLocks noChangeShapeType="1"/>
          </p:cNvSpPr>
          <p:nvPr/>
        </p:nvSpPr>
        <p:spPr bwMode="auto">
          <a:xfrm>
            <a:off x="1371600" y="2590800"/>
            <a:ext cx="0" cy="639763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9961" name="Line 68"/>
          <p:cNvSpPr>
            <a:spLocks noChangeShapeType="1"/>
          </p:cNvSpPr>
          <p:nvPr/>
        </p:nvSpPr>
        <p:spPr bwMode="auto">
          <a:xfrm>
            <a:off x="1371600" y="3611563"/>
            <a:ext cx="0" cy="1189037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9962" name="Text Box 29"/>
          <p:cNvSpPr txBox="1">
            <a:spLocks noChangeArrowheads="1"/>
          </p:cNvSpPr>
          <p:nvPr/>
        </p:nvSpPr>
        <p:spPr bwMode="auto">
          <a:xfrm>
            <a:off x="949325" y="3267075"/>
            <a:ext cx="1006475" cy="376238"/>
          </a:xfrm>
          <a:prstGeom prst="rect">
            <a:avLst/>
          </a:prstGeom>
          <a:solidFill>
            <a:schemeClr val="bg1"/>
          </a:solidFill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0099"/>
                </a:solidFill>
              </a:rPr>
              <a:t>CLIENT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3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General Definition of 2NF &amp; 3NF</a:t>
            </a:r>
            <a:endParaRPr lang="en-US" smtClean="0">
              <a:solidFill>
                <a:srgbClr val="000099"/>
              </a:solidFill>
              <a:ea typeface="ＭＳ Ｐゴシック" charset="0"/>
            </a:endParaRPr>
          </a:p>
        </p:txBody>
      </p:sp>
      <p:sp>
        <p:nvSpPr>
          <p:cNvPr id="40963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3528435-2F8E-47A2-9C2C-3292C45C24C5}" type="slidenum">
              <a:rPr lang="ar-SA"/>
              <a:pPr/>
              <a:t>43</a:t>
            </a:fld>
            <a:endParaRPr lang="en-US"/>
          </a:p>
        </p:txBody>
      </p:sp>
      <p:sp>
        <p:nvSpPr>
          <p:cNvPr id="40964" name="Date Placeholder 6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40965" name="Text Box 4"/>
          <p:cNvSpPr txBox="1">
            <a:spLocks noChangeArrowheads="1"/>
          </p:cNvSpPr>
          <p:nvPr/>
        </p:nvSpPr>
        <p:spPr bwMode="auto">
          <a:xfrm>
            <a:off x="152400" y="1828800"/>
            <a:ext cx="8763000" cy="225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sz="1800" b="1">
                <a:latin typeface="Arial" pitchFamily="34" charset="0"/>
              </a:rPr>
              <a:t>Second normal form (2NF):</a:t>
            </a:r>
            <a:r>
              <a:rPr lang="en-US" sz="1800">
                <a:latin typeface="Arial" pitchFamily="34" charset="0"/>
              </a:rPr>
              <a:t> A 1NF relation in which every non-primary-key attribute is fully functionally dependent on the </a:t>
            </a:r>
            <a:r>
              <a:rPr lang="en-US" sz="1800" i="1">
                <a:latin typeface="Arial" pitchFamily="34" charset="0"/>
              </a:rPr>
              <a:t>CK.</a:t>
            </a:r>
            <a:endParaRPr lang="en-US" sz="1800">
              <a:latin typeface="Arial" pitchFamily="34" charset="0"/>
            </a:endParaRPr>
          </a:p>
          <a:p>
            <a:pPr algn="just"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 algn="just">
              <a:lnSpc>
                <a:spcPct val="130000"/>
              </a:lnSpc>
            </a:pPr>
            <a:endParaRPr lang="en-US" sz="1800" b="1">
              <a:latin typeface="Arial" pitchFamily="34" charset="0"/>
            </a:endParaRPr>
          </a:p>
          <a:p>
            <a:pPr algn="just">
              <a:lnSpc>
                <a:spcPct val="130000"/>
              </a:lnSpc>
            </a:pPr>
            <a:r>
              <a:rPr lang="en-US" sz="1800" b="1">
                <a:latin typeface="Arial" pitchFamily="34" charset="0"/>
              </a:rPr>
              <a:t>Third normal form (3NF):</a:t>
            </a:r>
            <a:r>
              <a:rPr lang="en-US" sz="1800">
                <a:latin typeface="Arial" pitchFamily="34" charset="0"/>
              </a:rPr>
              <a:t> A 2NF relation in which NO non-primary-key attribute in a nontrivial FD is transitively dependent on the </a:t>
            </a:r>
            <a:r>
              <a:rPr lang="en-US" sz="1800" i="1">
                <a:latin typeface="Arial" pitchFamily="34" charset="0"/>
              </a:rPr>
              <a:t>CK.</a:t>
            </a:r>
            <a:endParaRPr lang="en-US" sz="180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2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Boyce-</a:t>
            </a:r>
            <a:r>
              <a:rPr lang="en-US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Codd</a:t>
            </a:r>
            <a:r>
              <a:rPr lang="en-US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 Normal Form (BCNF)</a:t>
            </a:r>
            <a:endParaRPr lang="en-US" dirty="0" smtClean="0">
              <a:solidFill>
                <a:srgbClr val="000099"/>
              </a:solidFill>
              <a:ea typeface="ＭＳ Ｐゴシック" charset="0"/>
            </a:endParaRPr>
          </a:p>
        </p:txBody>
      </p:sp>
      <p:sp>
        <p:nvSpPr>
          <p:cNvPr id="41987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4D996D1-9CB8-41CF-A9C5-FD80067F6008}" type="slidenum">
              <a:rPr lang="ar-SA"/>
              <a:pPr/>
              <a:t>44</a:t>
            </a:fld>
            <a:endParaRPr lang="en-US"/>
          </a:p>
        </p:txBody>
      </p:sp>
      <p:sp>
        <p:nvSpPr>
          <p:cNvPr id="41988" name="Date Placeholder 7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38917" name="Text Box 3"/>
          <p:cNvSpPr txBox="1">
            <a:spLocks noChangeArrowheads="1"/>
          </p:cNvSpPr>
          <p:nvPr/>
        </p:nvSpPr>
        <p:spPr bwMode="auto">
          <a:xfrm>
            <a:off x="228600" y="1752600"/>
            <a:ext cx="8610600" cy="393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  <a:defRPr/>
            </a:pPr>
            <a:r>
              <a:rPr lang="en-US" sz="1800" b="1" dirty="0">
                <a:latin typeface="Arial" charset="0"/>
              </a:rPr>
              <a:t>Boyce-</a:t>
            </a:r>
            <a:r>
              <a:rPr lang="en-US" sz="1800" b="1" dirty="0" err="1">
                <a:latin typeface="Arial" charset="0"/>
              </a:rPr>
              <a:t>Codd</a:t>
            </a:r>
            <a:r>
              <a:rPr lang="en-US" sz="1800" b="1" dirty="0">
                <a:latin typeface="Arial" charset="0"/>
              </a:rPr>
              <a:t> normal form (BCNF):</a:t>
            </a:r>
            <a:r>
              <a:rPr lang="en-US" sz="1800" dirty="0">
                <a:latin typeface="Arial" charset="0"/>
              </a:rPr>
              <a:t> A 3NF relation in which every determinant in a nontrivial FD is a CK.</a:t>
            </a:r>
          </a:p>
          <a:p>
            <a:pPr>
              <a:lnSpc>
                <a:spcPct val="130000"/>
              </a:lnSpc>
              <a:defRPr/>
            </a:pPr>
            <a:endParaRPr lang="en-US" dirty="0">
              <a:latin typeface="Arial" charset="0"/>
            </a:endParaRPr>
          </a:p>
          <a:p>
            <a:pPr>
              <a:lnSpc>
                <a:spcPct val="130000"/>
              </a:lnSpc>
              <a:defRPr/>
            </a:pPr>
            <a:r>
              <a:rPr lang="en-US" sz="1800" b="1" dirty="0">
                <a:latin typeface="Arial" charset="0"/>
              </a:rPr>
              <a:t>Difference between 3NF &amp; BCNF:    </a:t>
            </a:r>
            <a:r>
              <a:rPr lang="en-US" sz="1800" dirty="0">
                <a:latin typeface="Arial" charset="0"/>
              </a:rPr>
              <a:t>A        B</a:t>
            </a:r>
          </a:p>
          <a:p>
            <a:pPr marL="406400" indent="-228600">
              <a:lnSpc>
                <a:spcPct val="130000"/>
              </a:lnSpc>
              <a:buFontTx/>
              <a:buChar char="•"/>
              <a:defRPr/>
            </a:pPr>
            <a:r>
              <a:rPr lang="en-US" sz="1800" dirty="0">
                <a:latin typeface="Arial" charset="0"/>
              </a:rPr>
              <a:t> 3NF </a:t>
            </a:r>
            <a:r>
              <a:rPr lang="en-US" sz="1800" i="1" dirty="0">
                <a:latin typeface="Arial" charset="0"/>
              </a:rPr>
              <a:t>allows</a:t>
            </a:r>
            <a:r>
              <a:rPr lang="en-US" sz="1800" dirty="0">
                <a:latin typeface="Arial" charset="0"/>
              </a:rPr>
              <a:t>  A  NOT CK.</a:t>
            </a:r>
          </a:p>
          <a:p>
            <a:pPr marL="406400" indent="-228600">
              <a:lnSpc>
                <a:spcPct val="130000"/>
              </a:lnSpc>
              <a:buFontTx/>
              <a:buChar char="•"/>
              <a:defRPr/>
            </a:pPr>
            <a:r>
              <a:rPr lang="en-US" sz="1800" dirty="0">
                <a:latin typeface="Arial" charset="0"/>
              </a:rPr>
              <a:t> BCNF </a:t>
            </a:r>
            <a:r>
              <a:rPr lang="en-US" sz="1800" i="1" dirty="0">
                <a:latin typeface="Arial" charset="0"/>
              </a:rPr>
              <a:t>insists</a:t>
            </a:r>
            <a:r>
              <a:rPr lang="en-US" sz="1800" dirty="0">
                <a:latin typeface="Arial" charset="0"/>
              </a:rPr>
              <a:t> on A is a CK.</a:t>
            </a:r>
          </a:p>
          <a:p>
            <a:pPr>
              <a:lnSpc>
                <a:spcPct val="130000"/>
              </a:lnSpc>
              <a:defRPr/>
            </a:pPr>
            <a:endParaRPr lang="en-US" dirty="0">
              <a:latin typeface="Arial" charset="0"/>
            </a:endParaRPr>
          </a:p>
          <a:p>
            <a:pPr>
              <a:lnSpc>
                <a:spcPct val="130000"/>
              </a:lnSpc>
              <a:defRPr/>
            </a:pPr>
            <a:r>
              <a:rPr lang="en-US" sz="1800" b="1" dirty="0">
                <a:latin typeface="Arial" charset="0"/>
              </a:rPr>
              <a:t>Potential to violate BCNF may occur in a relation that:</a:t>
            </a:r>
            <a:endParaRPr lang="en-US" sz="1800" dirty="0">
              <a:latin typeface="Arial" charset="0"/>
            </a:endParaRPr>
          </a:p>
          <a:p>
            <a:pPr marL="457200" indent="-279400">
              <a:lnSpc>
                <a:spcPct val="130000"/>
              </a:lnSpc>
              <a:buFontTx/>
              <a:buChar char="•"/>
              <a:defRPr/>
            </a:pPr>
            <a:r>
              <a:rPr lang="en-US" sz="1800" dirty="0">
                <a:latin typeface="Arial" charset="0"/>
              </a:rPr>
              <a:t> Contain two (or more) composite CKs.</a:t>
            </a:r>
          </a:p>
          <a:p>
            <a:pPr marL="457200" indent="-279400">
              <a:lnSpc>
                <a:spcPct val="130000"/>
              </a:lnSpc>
              <a:buFontTx/>
              <a:buChar char="•"/>
              <a:defRPr/>
            </a:pPr>
            <a:r>
              <a:rPr lang="en-US" sz="1800" dirty="0">
                <a:latin typeface="Arial" charset="0"/>
              </a:rPr>
              <a:t> CKs overlap. (at least one attribute in common).</a:t>
            </a:r>
          </a:p>
        </p:txBody>
      </p:sp>
      <p:sp>
        <p:nvSpPr>
          <p:cNvPr id="41990" name="Line 32"/>
          <p:cNvSpPr>
            <a:spLocks noChangeShapeType="1"/>
          </p:cNvSpPr>
          <p:nvPr/>
        </p:nvSpPr>
        <p:spPr bwMode="auto">
          <a:xfrm>
            <a:off x="4419600" y="3200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2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Boyce-</a:t>
            </a:r>
            <a:r>
              <a:rPr lang="en-US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Codd</a:t>
            </a:r>
            <a:r>
              <a:rPr lang="en-US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 Normal Form (BCNF)</a:t>
            </a:r>
            <a:endParaRPr lang="en-US" dirty="0" smtClean="0">
              <a:solidFill>
                <a:srgbClr val="000099"/>
              </a:solidFill>
              <a:ea typeface="ＭＳ Ｐゴシック" charset="0"/>
            </a:endParaRPr>
          </a:p>
        </p:txBody>
      </p:sp>
      <p:sp>
        <p:nvSpPr>
          <p:cNvPr id="43011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E4A0227-AFED-4C44-B246-7A58BB5DDE40}" type="slidenum">
              <a:rPr lang="ar-SA"/>
              <a:pPr/>
              <a:t>45</a:t>
            </a:fld>
            <a:endParaRPr lang="en-US"/>
          </a:p>
        </p:txBody>
      </p:sp>
      <p:sp>
        <p:nvSpPr>
          <p:cNvPr id="43012" name="Date Placeholder 22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2057400" y="3095625"/>
            <a:ext cx="36576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3014" name="Line 6"/>
          <p:cNvSpPr>
            <a:spLocks noChangeShapeType="1"/>
          </p:cNvSpPr>
          <p:nvPr/>
        </p:nvSpPr>
        <p:spPr bwMode="auto">
          <a:xfrm>
            <a:off x="2971800" y="3124200"/>
            <a:ext cx="1588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2273300" y="3092450"/>
            <a:ext cx="33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A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3208338" y="3124200"/>
            <a:ext cx="3190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B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43017" name="Line 9"/>
          <p:cNvSpPr>
            <a:spLocks noChangeShapeType="1"/>
          </p:cNvSpPr>
          <p:nvPr/>
        </p:nvSpPr>
        <p:spPr bwMode="auto">
          <a:xfrm>
            <a:off x="3962400" y="3124200"/>
            <a:ext cx="1588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3018" name="Text Box 10"/>
          <p:cNvSpPr txBox="1">
            <a:spLocks noChangeArrowheads="1"/>
          </p:cNvSpPr>
          <p:nvPr/>
        </p:nvSpPr>
        <p:spPr bwMode="auto">
          <a:xfrm>
            <a:off x="4178300" y="3124200"/>
            <a:ext cx="33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43019" name="Line 11"/>
          <p:cNvSpPr>
            <a:spLocks noChangeShapeType="1"/>
          </p:cNvSpPr>
          <p:nvPr/>
        </p:nvSpPr>
        <p:spPr bwMode="auto">
          <a:xfrm>
            <a:off x="5027613" y="3124200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3020" name="Text Box 12"/>
          <p:cNvSpPr txBox="1">
            <a:spLocks noChangeArrowheads="1"/>
          </p:cNvSpPr>
          <p:nvPr/>
        </p:nvSpPr>
        <p:spPr bwMode="auto">
          <a:xfrm>
            <a:off x="5232400" y="3124200"/>
            <a:ext cx="33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43021" name="Line 16"/>
          <p:cNvSpPr>
            <a:spLocks noChangeShapeType="1"/>
          </p:cNvSpPr>
          <p:nvPr/>
        </p:nvSpPr>
        <p:spPr bwMode="auto">
          <a:xfrm>
            <a:off x="2362200" y="39624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3022" name="Line 17"/>
          <p:cNvSpPr>
            <a:spLocks noChangeShapeType="1"/>
          </p:cNvSpPr>
          <p:nvPr/>
        </p:nvSpPr>
        <p:spPr bwMode="auto">
          <a:xfrm flipV="1">
            <a:off x="2362200" y="3810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3023" name="Line 18"/>
          <p:cNvSpPr>
            <a:spLocks noChangeShapeType="1"/>
          </p:cNvSpPr>
          <p:nvPr/>
        </p:nvSpPr>
        <p:spPr bwMode="auto">
          <a:xfrm flipV="1">
            <a:off x="3429000" y="3810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3024" name="Line 19"/>
          <p:cNvSpPr>
            <a:spLocks noChangeShapeType="1"/>
          </p:cNvSpPr>
          <p:nvPr/>
        </p:nvSpPr>
        <p:spPr bwMode="auto">
          <a:xfrm flipV="1">
            <a:off x="4495800" y="3810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3025" name="Line 20"/>
          <p:cNvSpPr>
            <a:spLocks noChangeShapeType="1"/>
          </p:cNvSpPr>
          <p:nvPr/>
        </p:nvSpPr>
        <p:spPr bwMode="auto">
          <a:xfrm flipV="1">
            <a:off x="5410200" y="3810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3026" name="Line 23"/>
          <p:cNvSpPr>
            <a:spLocks noChangeShapeType="1"/>
          </p:cNvSpPr>
          <p:nvPr/>
        </p:nvSpPr>
        <p:spPr bwMode="auto">
          <a:xfrm>
            <a:off x="3429000" y="2743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3027" name="Line 26"/>
          <p:cNvSpPr>
            <a:spLocks noChangeShapeType="1"/>
          </p:cNvSpPr>
          <p:nvPr/>
        </p:nvSpPr>
        <p:spPr bwMode="auto">
          <a:xfrm flipV="1">
            <a:off x="4419600" y="2743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3028" name="Line 27"/>
          <p:cNvSpPr>
            <a:spLocks noChangeShapeType="1"/>
          </p:cNvSpPr>
          <p:nvPr/>
        </p:nvSpPr>
        <p:spPr bwMode="auto">
          <a:xfrm>
            <a:off x="3429000" y="2743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3029" name="Text Box 28"/>
          <p:cNvSpPr txBox="1">
            <a:spLocks noChangeArrowheads="1"/>
          </p:cNvSpPr>
          <p:nvPr/>
        </p:nvSpPr>
        <p:spPr bwMode="auto">
          <a:xfrm>
            <a:off x="2895600" y="4354513"/>
            <a:ext cx="2273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Arial" pitchFamily="34" charset="0"/>
              </a:rPr>
              <a:t>3NF but not BCNF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44" name="Rectangle 3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3NF        BCNF</a:t>
            </a:r>
            <a:endParaRPr lang="en-US" smtClean="0">
              <a:solidFill>
                <a:srgbClr val="000099"/>
              </a:solidFill>
              <a:ea typeface="ＭＳ Ｐゴシック" charset="0"/>
            </a:endParaRPr>
          </a:p>
        </p:txBody>
      </p:sp>
      <p:sp>
        <p:nvSpPr>
          <p:cNvPr id="44035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CD4B3BD-D5F2-4FD7-A50F-526C2770216A}" type="slidenum">
              <a:rPr lang="ar-SA"/>
              <a:pPr/>
              <a:t>46</a:t>
            </a:fld>
            <a:endParaRPr lang="en-US"/>
          </a:p>
        </p:txBody>
      </p:sp>
      <p:sp>
        <p:nvSpPr>
          <p:cNvPr id="44036" name="Date Placeholder 23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44037" name="Rectangle 19"/>
          <p:cNvSpPr>
            <a:spLocks noChangeArrowheads="1"/>
          </p:cNvSpPr>
          <p:nvPr/>
        </p:nvSpPr>
        <p:spPr bwMode="auto">
          <a:xfrm>
            <a:off x="2057400" y="3095625"/>
            <a:ext cx="49530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4038" name="Line 20"/>
          <p:cNvSpPr>
            <a:spLocks noChangeShapeType="1"/>
          </p:cNvSpPr>
          <p:nvPr/>
        </p:nvSpPr>
        <p:spPr bwMode="auto">
          <a:xfrm>
            <a:off x="2971800" y="3124200"/>
            <a:ext cx="1588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4039" name="Text Box 21"/>
          <p:cNvSpPr txBox="1">
            <a:spLocks noChangeArrowheads="1"/>
          </p:cNvSpPr>
          <p:nvPr/>
        </p:nvSpPr>
        <p:spPr bwMode="auto">
          <a:xfrm>
            <a:off x="2057400" y="3092450"/>
            <a:ext cx="9636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ClientNo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44040" name="Text Box 22"/>
          <p:cNvSpPr txBox="1">
            <a:spLocks noChangeArrowheads="1"/>
          </p:cNvSpPr>
          <p:nvPr/>
        </p:nvSpPr>
        <p:spPr bwMode="auto">
          <a:xfrm>
            <a:off x="1981200" y="2743200"/>
            <a:ext cx="2381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CLIENT_INTERVIEW</a:t>
            </a:r>
          </a:p>
        </p:txBody>
      </p:sp>
      <p:sp>
        <p:nvSpPr>
          <p:cNvPr id="44041" name="Text Box 23"/>
          <p:cNvSpPr txBox="1">
            <a:spLocks noChangeArrowheads="1"/>
          </p:cNvSpPr>
          <p:nvPr/>
        </p:nvSpPr>
        <p:spPr bwMode="auto">
          <a:xfrm>
            <a:off x="2992438" y="3124200"/>
            <a:ext cx="952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Int_Date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44042" name="Line 24"/>
          <p:cNvSpPr>
            <a:spLocks noChangeShapeType="1"/>
          </p:cNvSpPr>
          <p:nvPr/>
        </p:nvSpPr>
        <p:spPr bwMode="auto">
          <a:xfrm>
            <a:off x="3962400" y="3124200"/>
            <a:ext cx="1588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4043" name="Text Box 25"/>
          <p:cNvSpPr txBox="1">
            <a:spLocks noChangeArrowheads="1"/>
          </p:cNvSpPr>
          <p:nvPr/>
        </p:nvSpPr>
        <p:spPr bwMode="auto">
          <a:xfrm>
            <a:off x="3962400" y="3124200"/>
            <a:ext cx="9985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Int_Time</a:t>
            </a:r>
          </a:p>
        </p:txBody>
      </p:sp>
      <p:sp>
        <p:nvSpPr>
          <p:cNvPr id="44044" name="Line 26"/>
          <p:cNvSpPr>
            <a:spLocks noChangeShapeType="1"/>
          </p:cNvSpPr>
          <p:nvPr/>
        </p:nvSpPr>
        <p:spPr bwMode="auto">
          <a:xfrm>
            <a:off x="5027613" y="3124200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4045" name="Text Box 27"/>
          <p:cNvSpPr txBox="1">
            <a:spLocks noChangeArrowheads="1"/>
          </p:cNvSpPr>
          <p:nvPr/>
        </p:nvSpPr>
        <p:spPr bwMode="auto">
          <a:xfrm>
            <a:off x="5016500" y="3124200"/>
            <a:ext cx="85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StaffNo</a:t>
            </a:r>
          </a:p>
        </p:txBody>
      </p:sp>
      <p:sp>
        <p:nvSpPr>
          <p:cNvPr id="44046" name="Text Box 29"/>
          <p:cNvSpPr txBox="1">
            <a:spLocks noChangeArrowheads="1"/>
          </p:cNvSpPr>
          <p:nvPr/>
        </p:nvSpPr>
        <p:spPr bwMode="auto">
          <a:xfrm>
            <a:off x="5943600" y="3092450"/>
            <a:ext cx="9509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RoomNo</a:t>
            </a:r>
          </a:p>
        </p:txBody>
      </p:sp>
      <p:sp>
        <p:nvSpPr>
          <p:cNvPr id="44047" name="Line 31"/>
          <p:cNvSpPr>
            <a:spLocks noChangeShapeType="1"/>
          </p:cNvSpPr>
          <p:nvPr/>
        </p:nvSpPr>
        <p:spPr bwMode="auto">
          <a:xfrm>
            <a:off x="5942013" y="3124200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4048" name="Line 33"/>
          <p:cNvSpPr>
            <a:spLocks noChangeShapeType="1"/>
          </p:cNvSpPr>
          <p:nvPr/>
        </p:nvSpPr>
        <p:spPr bwMode="auto">
          <a:xfrm>
            <a:off x="1600200" y="838200"/>
            <a:ext cx="83820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4049" name="Text Box 34"/>
          <p:cNvSpPr txBox="1">
            <a:spLocks noChangeArrowheads="1"/>
          </p:cNvSpPr>
          <p:nvPr/>
        </p:nvSpPr>
        <p:spPr bwMode="auto">
          <a:xfrm>
            <a:off x="517525" y="4097338"/>
            <a:ext cx="5595938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800">
                <a:latin typeface="Arial" pitchFamily="34" charset="0"/>
              </a:rPr>
              <a:t>ClientNo, Int_Date          Int_Time, StaffNo, RoomNo</a:t>
            </a:r>
          </a:p>
          <a:p>
            <a:pPr>
              <a:lnSpc>
                <a:spcPct val="150000"/>
              </a:lnSpc>
            </a:pPr>
            <a:r>
              <a:rPr lang="en-US" sz="1800">
                <a:latin typeface="Arial" pitchFamily="34" charset="0"/>
              </a:rPr>
              <a:t>StaffNo, Int_Date, Int_Time          ClientNo</a:t>
            </a:r>
          </a:p>
          <a:p>
            <a:pPr>
              <a:lnSpc>
                <a:spcPct val="150000"/>
              </a:lnSpc>
            </a:pPr>
            <a:r>
              <a:rPr lang="en-US" sz="1800">
                <a:latin typeface="Arial" pitchFamily="34" charset="0"/>
              </a:rPr>
              <a:t>RoomNo, Int_Date, Int_Time          StaffNo, ClientNo</a:t>
            </a:r>
          </a:p>
          <a:p>
            <a:pPr>
              <a:lnSpc>
                <a:spcPct val="150000"/>
              </a:lnSpc>
            </a:pPr>
            <a:r>
              <a:rPr lang="en-US" sz="1800">
                <a:latin typeface="Arial" pitchFamily="34" charset="0"/>
              </a:rPr>
              <a:t>StaffNo, Int_Date           RoomNo</a:t>
            </a:r>
          </a:p>
          <a:p>
            <a:endParaRPr lang="en-US" sz="1800">
              <a:latin typeface="Arial" pitchFamily="34" charset="0"/>
            </a:endParaRPr>
          </a:p>
        </p:txBody>
      </p:sp>
      <p:sp>
        <p:nvSpPr>
          <p:cNvPr id="44050" name="Line 35"/>
          <p:cNvSpPr>
            <a:spLocks noChangeShapeType="1"/>
          </p:cNvSpPr>
          <p:nvPr/>
        </p:nvSpPr>
        <p:spPr bwMode="auto">
          <a:xfrm>
            <a:off x="2590800" y="4343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4051" name="Line 36"/>
          <p:cNvSpPr>
            <a:spLocks noChangeShapeType="1"/>
          </p:cNvSpPr>
          <p:nvPr/>
        </p:nvSpPr>
        <p:spPr bwMode="auto">
          <a:xfrm>
            <a:off x="3581400" y="5181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4052" name="Line 37"/>
          <p:cNvSpPr>
            <a:spLocks noChangeShapeType="1"/>
          </p:cNvSpPr>
          <p:nvPr/>
        </p:nvSpPr>
        <p:spPr bwMode="auto">
          <a:xfrm>
            <a:off x="3429000" y="4800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4053" name="Line 38"/>
          <p:cNvSpPr>
            <a:spLocks noChangeShapeType="1"/>
          </p:cNvSpPr>
          <p:nvPr/>
        </p:nvSpPr>
        <p:spPr bwMode="auto">
          <a:xfrm>
            <a:off x="2438400" y="5638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4054" name="Text Box 39"/>
          <p:cNvSpPr txBox="1">
            <a:spLocks noChangeArrowheads="1"/>
          </p:cNvSpPr>
          <p:nvPr/>
        </p:nvSpPr>
        <p:spPr bwMode="auto">
          <a:xfrm>
            <a:off x="381000" y="1466850"/>
            <a:ext cx="7620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1800" b="1">
                <a:latin typeface="Arial" pitchFamily="34" charset="0"/>
              </a:rPr>
              <a:t>1.</a:t>
            </a:r>
            <a:r>
              <a:rPr lang="en-US" sz="1800">
                <a:latin typeface="Arial" pitchFamily="34" charset="0"/>
              </a:rPr>
              <a:t>  Examine FDs for a relation.</a:t>
            </a:r>
          </a:p>
          <a:p>
            <a:pPr>
              <a:lnSpc>
                <a:spcPct val="150000"/>
              </a:lnSpc>
            </a:pPr>
            <a:r>
              <a:rPr lang="en-US" sz="1800" b="1">
                <a:latin typeface="Arial" pitchFamily="34" charset="0"/>
              </a:rPr>
              <a:t>2.  </a:t>
            </a:r>
            <a:r>
              <a:rPr lang="en-US" sz="1800">
                <a:latin typeface="Arial" pitchFamily="34" charset="0"/>
              </a:rPr>
              <a:t>If determinant is NOT a CK, decompose relation into 2 relations.</a:t>
            </a:r>
          </a:p>
          <a:p>
            <a:endParaRPr lang="en-US" sz="180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3NF        BCNF</a:t>
            </a:r>
            <a:endParaRPr lang="en-US" smtClean="0">
              <a:solidFill>
                <a:srgbClr val="000099"/>
              </a:solidFill>
              <a:ea typeface="ＭＳ Ｐゴシック" charset="0"/>
            </a:endParaRPr>
          </a:p>
        </p:txBody>
      </p:sp>
      <p:sp>
        <p:nvSpPr>
          <p:cNvPr id="45059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7C8B89E-BFD2-4BDA-989D-884C4E6E6A94}" type="slidenum">
              <a:rPr lang="ar-SA"/>
              <a:pPr/>
              <a:t>47</a:t>
            </a:fld>
            <a:endParaRPr lang="en-US"/>
          </a:p>
        </p:txBody>
      </p:sp>
      <p:sp>
        <p:nvSpPr>
          <p:cNvPr id="45060" name="Date Placeholder 23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152400" y="1698625"/>
            <a:ext cx="8610600" cy="294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sz="1800" b="1">
                <a:latin typeface="Arial" pitchFamily="34" charset="0"/>
              </a:rPr>
              <a:t>3. </a:t>
            </a:r>
            <a:r>
              <a:rPr lang="en-US" sz="1800">
                <a:latin typeface="Arial" pitchFamily="34" charset="0"/>
              </a:rPr>
              <a:t>Remove non-CK dependencies by placing the functionally dependent attributes </a:t>
            </a:r>
            <a:br>
              <a:rPr lang="en-US" sz="1800">
                <a:latin typeface="Arial" pitchFamily="34" charset="0"/>
              </a:rPr>
            </a:br>
            <a:r>
              <a:rPr lang="en-US" sz="1800">
                <a:latin typeface="Arial" pitchFamily="34" charset="0"/>
              </a:rPr>
              <a:t>    in a new relation along with a copy of their determinants.</a:t>
            </a: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1800">
                <a:latin typeface="Arial" pitchFamily="34" charset="0"/>
              </a:rPr>
              <a:t>                         BCNF relation                                     BCNF relation</a:t>
            </a: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</p:txBody>
      </p:sp>
      <p:sp>
        <p:nvSpPr>
          <p:cNvPr id="45062" name="Line 4"/>
          <p:cNvSpPr>
            <a:spLocks noChangeShapeType="1"/>
          </p:cNvSpPr>
          <p:nvPr/>
        </p:nvSpPr>
        <p:spPr bwMode="auto">
          <a:xfrm>
            <a:off x="1600200" y="914400"/>
            <a:ext cx="83820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5063" name="Rectangle 5"/>
          <p:cNvSpPr>
            <a:spLocks noChangeArrowheads="1"/>
          </p:cNvSpPr>
          <p:nvPr/>
        </p:nvSpPr>
        <p:spPr bwMode="auto">
          <a:xfrm>
            <a:off x="990600" y="3429000"/>
            <a:ext cx="28194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5064" name="Text Box 6"/>
          <p:cNvSpPr txBox="1">
            <a:spLocks noChangeArrowheads="1"/>
          </p:cNvSpPr>
          <p:nvPr/>
        </p:nvSpPr>
        <p:spPr bwMode="auto">
          <a:xfrm>
            <a:off x="1905000" y="3443288"/>
            <a:ext cx="952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Int_Date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45065" name="Line 7"/>
          <p:cNvSpPr>
            <a:spLocks noChangeShapeType="1"/>
          </p:cNvSpPr>
          <p:nvPr/>
        </p:nvSpPr>
        <p:spPr bwMode="auto">
          <a:xfrm>
            <a:off x="2894013" y="3457575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5066" name="Text Box 8"/>
          <p:cNvSpPr txBox="1">
            <a:spLocks noChangeArrowheads="1"/>
          </p:cNvSpPr>
          <p:nvPr/>
        </p:nvSpPr>
        <p:spPr bwMode="auto">
          <a:xfrm>
            <a:off x="2895600" y="3457575"/>
            <a:ext cx="9509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RoomNo</a:t>
            </a:r>
          </a:p>
        </p:txBody>
      </p:sp>
      <p:sp>
        <p:nvSpPr>
          <p:cNvPr id="45067" name="Text Box 9"/>
          <p:cNvSpPr txBox="1">
            <a:spLocks noChangeArrowheads="1"/>
          </p:cNvSpPr>
          <p:nvPr/>
        </p:nvSpPr>
        <p:spPr bwMode="auto">
          <a:xfrm>
            <a:off x="914400" y="3076575"/>
            <a:ext cx="1670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STAFF_ROOM</a:t>
            </a:r>
          </a:p>
        </p:txBody>
      </p:sp>
      <p:sp>
        <p:nvSpPr>
          <p:cNvPr id="45068" name="Rectangle 10"/>
          <p:cNvSpPr>
            <a:spLocks noChangeArrowheads="1"/>
          </p:cNvSpPr>
          <p:nvPr/>
        </p:nvSpPr>
        <p:spPr bwMode="auto">
          <a:xfrm>
            <a:off x="4495800" y="3381375"/>
            <a:ext cx="42672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5069" name="Text Box 11"/>
          <p:cNvSpPr txBox="1">
            <a:spLocks noChangeArrowheads="1"/>
          </p:cNvSpPr>
          <p:nvPr/>
        </p:nvSpPr>
        <p:spPr bwMode="auto">
          <a:xfrm>
            <a:off x="4495800" y="3409950"/>
            <a:ext cx="9636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ClientNo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45070" name="Line 12"/>
          <p:cNvSpPr>
            <a:spLocks noChangeShapeType="1"/>
          </p:cNvSpPr>
          <p:nvPr/>
        </p:nvSpPr>
        <p:spPr bwMode="auto">
          <a:xfrm>
            <a:off x="5408613" y="3409950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5071" name="Text Box 13"/>
          <p:cNvSpPr txBox="1">
            <a:spLocks noChangeArrowheads="1"/>
          </p:cNvSpPr>
          <p:nvPr/>
        </p:nvSpPr>
        <p:spPr bwMode="auto">
          <a:xfrm>
            <a:off x="5410200" y="3409950"/>
            <a:ext cx="9191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Int_date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45072" name="Line 14"/>
          <p:cNvSpPr>
            <a:spLocks noChangeShapeType="1"/>
          </p:cNvSpPr>
          <p:nvPr/>
        </p:nvSpPr>
        <p:spPr bwMode="auto">
          <a:xfrm>
            <a:off x="6551613" y="3409950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5073" name="Text Box 15"/>
          <p:cNvSpPr txBox="1">
            <a:spLocks noChangeArrowheads="1"/>
          </p:cNvSpPr>
          <p:nvPr/>
        </p:nvSpPr>
        <p:spPr bwMode="auto">
          <a:xfrm>
            <a:off x="6564313" y="3409950"/>
            <a:ext cx="931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Int_time</a:t>
            </a:r>
          </a:p>
        </p:txBody>
      </p:sp>
      <p:sp>
        <p:nvSpPr>
          <p:cNvPr id="45074" name="Line 16"/>
          <p:cNvSpPr>
            <a:spLocks noChangeShapeType="1"/>
          </p:cNvSpPr>
          <p:nvPr/>
        </p:nvSpPr>
        <p:spPr bwMode="auto">
          <a:xfrm>
            <a:off x="7618413" y="3409950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5075" name="Text Box 17"/>
          <p:cNvSpPr txBox="1">
            <a:spLocks noChangeArrowheads="1"/>
          </p:cNvSpPr>
          <p:nvPr/>
        </p:nvSpPr>
        <p:spPr bwMode="auto">
          <a:xfrm>
            <a:off x="7618413" y="3409950"/>
            <a:ext cx="85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StaffNo</a:t>
            </a:r>
          </a:p>
        </p:txBody>
      </p:sp>
      <p:sp>
        <p:nvSpPr>
          <p:cNvPr id="45076" name="Text Box 18"/>
          <p:cNvSpPr txBox="1">
            <a:spLocks noChangeArrowheads="1"/>
          </p:cNvSpPr>
          <p:nvPr/>
        </p:nvSpPr>
        <p:spPr bwMode="auto">
          <a:xfrm>
            <a:off x="4413250" y="3076575"/>
            <a:ext cx="145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INTERVIEW</a:t>
            </a:r>
          </a:p>
        </p:txBody>
      </p:sp>
      <p:sp>
        <p:nvSpPr>
          <p:cNvPr id="45077" name="Line 30"/>
          <p:cNvSpPr>
            <a:spLocks noChangeShapeType="1"/>
          </p:cNvSpPr>
          <p:nvPr/>
        </p:nvSpPr>
        <p:spPr bwMode="auto">
          <a:xfrm>
            <a:off x="1979613" y="3457575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5078" name="Text Box 31"/>
          <p:cNvSpPr txBox="1">
            <a:spLocks noChangeArrowheads="1"/>
          </p:cNvSpPr>
          <p:nvPr/>
        </p:nvSpPr>
        <p:spPr bwMode="auto">
          <a:xfrm>
            <a:off x="990600" y="3425825"/>
            <a:ext cx="8572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StaffNo</a:t>
            </a:r>
            <a:endParaRPr lang="en-US" sz="1600" b="1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  <a:noFill/>
        </p:spPr>
        <p:txBody>
          <a:bodyPr/>
          <a:lstStyle/>
          <a:p>
            <a:r>
              <a:rPr lang="en-US" smtClean="0">
                <a:solidFill>
                  <a:srgbClr val="000099"/>
                </a:solidFill>
              </a:rPr>
              <a:t>Review Example</a:t>
            </a:r>
          </a:p>
        </p:txBody>
      </p:sp>
      <p:sp>
        <p:nvSpPr>
          <p:cNvPr id="46083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0D041ED-4C74-40B5-A7EB-F0A97255F038}" type="slidenum">
              <a:rPr lang="ar-SA"/>
              <a:pPr/>
              <a:t>48</a:t>
            </a:fld>
            <a:endParaRPr lang="en-US"/>
          </a:p>
        </p:txBody>
      </p:sp>
      <p:sp>
        <p:nvSpPr>
          <p:cNvPr id="46084" name="Date Placeholder 36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46085" name="Text Box 3"/>
          <p:cNvSpPr txBox="1">
            <a:spLocks noChangeArrowheads="1"/>
          </p:cNvSpPr>
          <p:nvPr/>
        </p:nvSpPr>
        <p:spPr bwMode="auto">
          <a:xfrm>
            <a:off x="1889125" y="269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ar-SA"/>
          </a:p>
        </p:txBody>
      </p:sp>
      <p:sp>
        <p:nvSpPr>
          <p:cNvPr id="46086" name="Rectangle 4"/>
          <p:cNvSpPr>
            <a:spLocks noChangeArrowheads="1"/>
          </p:cNvSpPr>
          <p:nvPr/>
        </p:nvSpPr>
        <p:spPr bwMode="auto">
          <a:xfrm>
            <a:off x="304800" y="2300288"/>
            <a:ext cx="8610600" cy="2528887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6087" name="Line 5"/>
          <p:cNvSpPr>
            <a:spLocks noChangeShapeType="1"/>
          </p:cNvSpPr>
          <p:nvPr/>
        </p:nvSpPr>
        <p:spPr bwMode="auto">
          <a:xfrm>
            <a:off x="914400" y="2286000"/>
            <a:ext cx="1588" cy="2528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6088" name="Rectangle 6"/>
          <p:cNvSpPr>
            <a:spLocks noChangeArrowheads="1"/>
          </p:cNvSpPr>
          <p:nvPr/>
        </p:nvSpPr>
        <p:spPr bwMode="auto">
          <a:xfrm>
            <a:off x="306388" y="1905000"/>
            <a:ext cx="86106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6089" name="Line 7"/>
          <p:cNvSpPr>
            <a:spLocks noChangeShapeType="1"/>
          </p:cNvSpPr>
          <p:nvPr/>
        </p:nvSpPr>
        <p:spPr bwMode="auto">
          <a:xfrm>
            <a:off x="2209800" y="2286000"/>
            <a:ext cx="1588" cy="2528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6090" name="Line 8"/>
          <p:cNvSpPr>
            <a:spLocks noChangeShapeType="1"/>
          </p:cNvSpPr>
          <p:nvPr/>
        </p:nvSpPr>
        <p:spPr bwMode="auto">
          <a:xfrm flipH="1">
            <a:off x="3267075" y="2286000"/>
            <a:ext cx="9525" cy="2528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6091" name="Line 9"/>
          <p:cNvSpPr>
            <a:spLocks noChangeShapeType="1"/>
          </p:cNvSpPr>
          <p:nvPr/>
        </p:nvSpPr>
        <p:spPr bwMode="auto">
          <a:xfrm>
            <a:off x="3962400" y="1933575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6092" name="Text Box 10"/>
          <p:cNvSpPr txBox="1">
            <a:spLocks noChangeArrowheads="1"/>
          </p:cNvSpPr>
          <p:nvPr/>
        </p:nvSpPr>
        <p:spPr bwMode="auto">
          <a:xfrm>
            <a:off x="287338" y="2384425"/>
            <a:ext cx="703262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PG4</a:t>
            </a:r>
          </a:p>
          <a:p>
            <a:pPr>
              <a:lnSpc>
                <a:spcPct val="150000"/>
              </a:lnSpc>
            </a:pPr>
            <a:endParaRPr lang="en-US" sz="1600">
              <a:latin typeface="Arial" pitchFamily="34" charset="0"/>
            </a:endParaRPr>
          </a:p>
          <a:p>
            <a:pPr>
              <a:lnSpc>
                <a:spcPct val="150000"/>
              </a:lnSpc>
            </a:pPr>
            <a:endParaRPr lang="en-US" sz="1600">
              <a:latin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PG16</a:t>
            </a:r>
          </a:p>
        </p:txBody>
      </p:sp>
      <p:sp>
        <p:nvSpPr>
          <p:cNvPr id="46093" name="Line 11"/>
          <p:cNvSpPr>
            <a:spLocks noChangeShapeType="1"/>
          </p:cNvSpPr>
          <p:nvPr/>
        </p:nvSpPr>
        <p:spPr bwMode="auto">
          <a:xfrm flipV="1">
            <a:off x="9144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6094" name="Text Box 12"/>
          <p:cNvSpPr txBox="1">
            <a:spLocks noChangeArrowheads="1"/>
          </p:cNvSpPr>
          <p:nvPr/>
        </p:nvSpPr>
        <p:spPr bwMode="auto">
          <a:xfrm>
            <a:off x="265113" y="1919288"/>
            <a:ext cx="5730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 Pno</a:t>
            </a:r>
          </a:p>
        </p:txBody>
      </p:sp>
      <p:sp>
        <p:nvSpPr>
          <p:cNvPr id="46095" name="Line 13"/>
          <p:cNvSpPr>
            <a:spLocks noChangeShapeType="1"/>
          </p:cNvSpPr>
          <p:nvPr/>
        </p:nvSpPr>
        <p:spPr bwMode="auto">
          <a:xfrm flipV="1">
            <a:off x="22098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6096" name="Text Box 14"/>
          <p:cNvSpPr txBox="1">
            <a:spLocks noChangeArrowheads="1"/>
          </p:cNvSpPr>
          <p:nvPr/>
        </p:nvSpPr>
        <p:spPr bwMode="auto">
          <a:xfrm>
            <a:off x="1144588" y="1905000"/>
            <a:ext cx="10080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pAddress</a:t>
            </a:r>
          </a:p>
        </p:txBody>
      </p:sp>
      <p:sp>
        <p:nvSpPr>
          <p:cNvPr id="46097" name="Text Box 15"/>
          <p:cNvSpPr txBox="1">
            <a:spLocks noChangeArrowheads="1"/>
          </p:cNvSpPr>
          <p:nvPr/>
        </p:nvSpPr>
        <p:spPr bwMode="auto">
          <a:xfrm>
            <a:off x="2187575" y="2414588"/>
            <a:ext cx="1089025" cy="192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18-Oct-00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22-Apr-01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1-Oct-01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22-Apr-01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24-Oct-01</a:t>
            </a:r>
          </a:p>
        </p:txBody>
      </p:sp>
      <p:sp>
        <p:nvSpPr>
          <p:cNvPr id="46098" name="Line 16"/>
          <p:cNvSpPr>
            <a:spLocks noChangeShapeType="1"/>
          </p:cNvSpPr>
          <p:nvPr/>
        </p:nvSpPr>
        <p:spPr bwMode="auto">
          <a:xfrm flipV="1">
            <a:off x="32766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6099" name="Text Box 17"/>
          <p:cNvSpPr txBox="1">
            <a:spLocks noChangeArrowheads="1"/>
          </p:cNvSpPr>
          <p:nvPr/>
        </p:nvSpPr>
        <p:spPr bwMode="auto">
          <a:xfrm>
            <a:off x="2286000" y="1905000"/>
            <a:ext cx="647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iDate</a:t>
            </a:r>
          </a:p>
        </p:txBody>
      </p:sp>
      <p:sp>
        <p:nvSpPr>
          <p:cNvPr id="46100" name="Text Box 18"/>
          <p:cNvSpPr txBox="1">
            <a:spLocks noChangeArrowheads="1"/>
          </p:cNvSpPr>
          <p:nvPr/>
        </p:nvSpPr>
        <p:spPr bwMode="auto">
          <a:xfrm>
            <a:off x="3276600" y="1905000"/>
            <a:ext cx="6937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iTime</a:t>
            </a:r>
          </a:p>
        </p:txBody>
      </p:sp>
      <p:sp>
        <p:nvSpPr>
          <p:cNvPr id="46101" name="Text Box 19"/>
          <p:cNvSpPr txBox="1">
            <a:spLocks noChangeArrowheads="1"/>
          </p:cNvSpPr>
          <p:nvPr/>
        </p:nvSpPr>
        <p:spPr bwMode="auto">
          <a:xfrm>
            <a:off x="3270250" y="2414588"/>
            <a:ext cx="692150" cy="192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10:00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09:00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12:00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13:00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14:00</a:t>
            </a:r>
          </a:p>
        </p:txBody>
      </p:sp>
      <p:sp>
        <p:nvSpPr>
          <p:cNvPr id="46102" name="Text Box 20"/>
          <p:cNvSpPr txBox="1">
            <a:spLocks noChangeArrowheads="1"/>
          </p:cNvSpPr>
          <p:nvPr/>
        </p:nvSpPr>
        <p:spPr bwMode="auto">
          <a:xfrm>
            <a:off x="4495800" y="1919288"/>
            <a:ext cx="1066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comments</a:t>
            </a:r>
          </a:p>
        </p:txBody>
      </p:sp>
      <p:sp>
        <p:nvSpPr>
          <p:cNvPr id="46103" name="Text Box 21"/>
          <p:cNvSpPr txBox="1">
            <a:spLocks noChangeArrowheads="1"/>
          </p:cNvSpPr>
          <p:nvPr/>
        </p:nvSpPr>
        <p:spPr bwMode="auto">
          <a:xfrm>
            <a:off x="4191000" y="2428875"/>
            <a:ext cx="1752600" cy="192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Replace crockery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Good order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Damp rot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Replace carpet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Good condition</a:t>
            </a:r>
          </a:p>
        </p:txBody>
      </p:sp>
      <p:sp>
        <p:nvSpPr>
          <p:cNvPr id="46104" name="Text Box 22"/>
          <p:cNvSpPr txBox="1">
            <a:spLocks noChangeArrowheads="1"/>
          </p:cNvSpPr>
          <p:nvPr/>
        </p:nvSpPr>
        <p:spPr bwMode="auto">
          <a:xfrm>
            <a:off x="6164263" y="1919288"/>
            <a:ext cx="85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StaffNo</a:t>
            </a:r>
          </a:p>
        </p:txBody>
      </p:sp>
      <p:sp>
        <p:nvSpPr>
          <p:cNvPr id="46105" name="Line 23"/>
          <p:cNvSpPr>
            <a:spLocks noChangeShapeType="1"/>
          </p:cNvSpPr>
          <p:nvPr/>
        </p:nvSpPr>
        <p:spPr bwMode="auto">
          <a:xfrm>
            <a:off x="6164263" y="1919288"/>
            <a:ext cx="7937" cy="2909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6106" name="Text Box 24"/>
          <p:cNvSpPr txBox="1">
            <a:spLocks noChangeArrowheads="1"/>
          </p:cNvSpPr>
          <p:nvPr/>
        </p:nvSpPr>
        <p:spPr bwMode="auto">
          <a:xfrm>
            <a:off x="6276975" y="2428875"/>
            <a:ext cx="703263" cy="192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SG37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SG14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SG14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SG14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SG37</a:t>
            </a:r>
          </a:p>
        </p:txBody>
      </p:sp>
      <p:sp>
        <p:nvSpPr>
          <p:cNvPr id="46107" name="Text Box 25"/>
          <p:cNvSpPr txBox="1">
            <a:spLocks noChangeArrowheads="1"/>
          </p:cNvSpPr>
          <p:nvPr/>
        </p:nvSpPr>
        <p:spPr bwMode="auto">
          <a:xfrm>
            <a:off x="8077200" y="1933575"/>
            <a:ext cx="860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CarReg</a:t>
            </a:r>
          </a:p>
        </p:txBody>
      </p:sp>
      <p:sp>
        <p:nvSpPr>
          <p:cNvPr id="46108" name="Text Box 26"/>
          <p:cNvSpPr txBox="1">
            <a:spLocks noChangeArrowheads="1"/>
          </p:cNvSpPr>
          <p:nvPr/>
        </p:nvSpPr>
        <p:spPr bwMode="auto">
          <a:xfrm>
            <a:off x="7978775" y="2443163"/>
            <a:ext cx="1017588" cy="192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M23JGR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M53HDR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N72HFR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M53HDR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N72HFR</a:t>
            </a:r>
          </a:p>
        </p:txBody>
      </p:sp>
      <p:sp>
        <p:nvSpPr>
          <p:cNvPr id="46109" name="Text Box 27"/>
          <p:cNvSpPr txBox="1">
            <a:spLocks noChangeArrowheads="1"/>
          </p:cNvSpPr>
          <p:nvPr/>
        </p:nvSpPr>
        <p:spPr bwMode="auto">
          <a:xfrm>
            <a:off x="915988" y="2382838"/>
            <a:ext cx="1370012" cy="192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Lawrence St,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 Glasgow</a:t>
            </a:r>
          </a:p>
          <a:p>
            <a:pPr>
              <a:lnSpc>
                <a:spcPct val="150000"/>
              </a:lnSpc>
            </a:pPr>
            <a:endParaRPr lang="en-US" sz="1600">
              <a:latin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5 Novar Dr., 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Glasgow</a:t>
            </a:r>
          </a:p>
        </p:txBody>
      </p:sp>
      <p:sp>
        <p:nvSpPr>
          <p:cNvPr id="46110" name="Text Box 28"/>
          <p:cNvSpPr txBox="1">
            <a:spLocks noChangeArrowheads="1"/>
          </p:cNvSpPr>
          <p:nvPr/>
        </p:nvSpPr>
        <p:spPr bwMode="auto">
          <a:xfrm>
            <a:off x="7162800" y="1905000"/>
            <a:ext cx="771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sName</a:t>
            </a:r>
          </a:p>
        </p:txBody>
      </p:sp>
      <p:sp>
        <p:nvSpPr>
          <p:cNvPr id="46111" name="Text Box 29"/>
          <p:cNvSpPr txBox="1">
            <a:spLocks noChangeArrowheads="1"/>
          </p:cNvSpPr>
          <p:nvPr/>
        </p:nvSpPr>
        <p:spPr bwMode="auto">
          <a:xfrm>
            <a:off x="7239000" y="2459038"/>
            <a:ext cx="701675" cy="192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Ann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David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David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David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Ann</a:t>
            </a:r>
          </a:p>
        </p:txBody>
      </p:sp>
      <p:sp>
        <p:nvSpPr>
          <p:cNvPr id="46112" name="Text Box 30"/>
          <p:cNvSpPr txBox="1">
            <a:spLocks noChangeArrowheads="1"/>
          </p:cNvSpPr>
          <p:nvPr/>
        </p:nvSpPr>
        <p:spPr bwMode="auto">
          <a:xfrm>
            <a:off x="228600" y="1538288"/>
            <a:ext cx="3600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STAFF_PROPERTY_INSPECTION</a:t>
            </a:r>
          </a:p>
        </p:txBody>
      </p:sp>
      <p:sp>
        <p:nvSpPr>
          <p:cNvPr id="46113" name="Line 31"/>
          <p:cNvSpPr>
            <a:spLocks noChangeShapeType="1"/>
          </p:cNvSpPr>
          <p:nvPr/>
        </p:nvSpPr>
        <p:spPr bwMode="auto">
          <a:xfrm>
            <a:off x="7010400" y="1933575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6114" name="Line 32"/>
          <p:cNvSpPr>
            <a:spLocks noChangeShapeType="1"/>
          </p:cNvSpPr>
          <p:nvPr/>
        </p:nvSpPr>
        <p:spPr bwMode="auto">
          <a:xfrm>
            <a:off x="8001000" y="1905000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6115" name="Text Box 33"/>
          <p:cNvSpPr txBox="1">
            <a:spLocks noChangeArrowheads="1"/>
          </p:cNvSpPr>
          <p:nvPr/>
        </p:nvSpPr>
        <p:spPr bwMode="auto">
          <a:xfrm>
            <a:off x="3352800" y="4989513"/>
            <a:ext cx="2406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Arial" pitchFamily="34" charset="0"/>
                <a:cs typeface="Arial" pitchFamily="34" charset="0"/>
              </a:rPr>
              <a:t>Unnormalized relation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  <a:noFill/>
        </p:spPr>
        <p:txBody>
          <a:bodyPr/>
          <a:lstStyle/>
          <a:p>
            <a:r>
              <a:rPr lang="en-US" smtClean="0">
                <a:solidFill>
                  <a:srgbClr val="000099"/>
                </a:solidFill>
              </a:rPr>
              <a:t>UNF       1NF</a:t>
            </a:r>
          </a:p>
        </p:txBody>
      </p:sp>
      <p:sp>
        <p:nvSpPr>
          <p:cNvPr id="47107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9B467D1-F6B8-406C-84DB-20FE1656489E}" type="slidenum">
              <a:rPr lang="ar-SA"/>
              <a:pPr/>
              <a:t>49</a:t>
            </a:fld>
            <a:endParaRPr lang="en-US"/>
          </a:p>
        </p:txBody>
      </p:sp>
      <p:sp>
        <p:nvSpPr>
          <p:cNvPr id="47108" name="Date Placeholder 37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47109" name="Text Box 3"/>
          <p:cNvSpPr txBox="1">
            <a:spLocks noChangeArrowheads="1"/>
          </p:cNvSpPr>
          <p:nvPr/>
        </p:nvSpPr>
        <p:spPr bwMode="auto">
          <a:xfrm>
            <a:off x="1889125" y="269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ar-SA"/>
          </a:p>
        </p:txBody>
      </p:sp>
      <p:sp>
        <p:nvSpPr>
          <p:cNvPr id="47110" name="Rectangle 4"/>
          <p:cNvSpPr>
            <a:spLocks noChangeArrowheads="1"/>
          </p:cNvSpPr>
          <p:nvPr/>
        </p:nvSpPr>
        <p:spPr bwMode="auto">
          <a:xfrm>
            <a:off x="304800" y="2300288"/>
            <a:ext cx="8610600" cy="2528887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7111" name="Line 5"/>
          <p:cNvSpPr>
            <a:spLocks noChangeShapeType="1"/>
          </p:cNvSpPr>
          <p:nvPr/>
        </p:nvSpPr>
        <p:spPr bwMode="auto">
          <a:xfrm>
            <a:off x="914400" y="2286000"/>
            <a:ext cx="1588" cy="2528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7112" name="Rectangle 6"/>
          <p:cNvSpPr>
            <a:spLocks noChangeArrowheads="1"/>
          </p:cNvSpPr>
          <p:nvPr/>
        </p:nvSpPr>
        <p:spPr bwMode="auto">
          <a:xfrm>
            <a:off x="304800" y="1905000"/>
            <a:ext cx="86106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7113" name="Line 7"/>
          <p:cNvSpPr>
            <a:spLocks noChangeShapeType="1"/>
          </p:cNvSpPr>
          <p:nvPr/>
        </p:nvSpPr>
        <p:spPr bwMode="auto">
          <a:xfrm>
            <a:off x="2811463" y="2286000"/>
            <a:ext cx="1587" cy="2528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7114" name="Line 8"/>
          <p:cNvSpPr>
            <a:spLocks noChangeShapeType="1"/>
          </p:cNvSpPr>
          <p:nvPr/>
        </p:nvSpPr>
        <p:spPr bwMode="auto">
          <a:xfrm flipH="1">
            <a:off x="3868738" y="2286000"/>
            <a:ext cx="9525" cy="2528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7115" name="Line 9"/>
          <p:cNvSpPr>
            <a:spLocks noChangeShapeType="1"/>
          </p:cNvSpPr>
          <p:nvPr/>
        </p:nvSpPr>
        <p:spPr bwMode="auto">
          <a:xfrm>
            <a:off x="4564063" y="1933575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7116" name="Text Box 10"/>
          <p:cNvSpPr txBox="1">
            <a:spLocks noChangeArrowheads="1"/>
          </p:cNvSpPr>
          <p:nvPr/>
        </p:nvSpPr>
        <p:spPr bwMode="auto">
          <a:xfrm>
            <a:off x="287338" y="2384425"/>
            <a:ext cx="703262" cy="192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PG4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PG4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PG4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PG16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PG16</a:t>
            </a:r>
          </a:p>
        </p:txBody>
      </p:sp>
      <p:sp>
        <p:nvSpPr>
          <p:cNvPr id="47117" name="Line 11"/>
          <p:cNvSpPr>
            <a:spLocks noChangeShapeType="1"/>
          </p:cNvSpPr>
          <p:nvPr/>
        </p:nvSpPr>
        <p:spPr bwMode="auto">
          <a:xfrm flipV="1">
            <a:off x="9144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7118" name="Text Box 12"/>
          <p:cNvSpPr txBox="1">
            <a:spLocks noChangeArrowheads="1"/>
          </p:cNvSpPr>
          <p:nvPr/>
        </p:nvSpPr>
        <p:spPr bwMode="auto">
          <a:xfrm>
            <a:off x="265113" y="1919288"/>
            <a:ext cx="5730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 </a:t>
            </a:r>
            <a:r>
              <a:rPr lang="en-US" sz="1600" b="1" u="sng">
                <a:solidFill>
                  <a:schemeClr val="bg1"/>
                </a:solidFill>
              </a:rPr>
              <a:t>Pno</a:t>
            </a:r>
          </a:p>
        </p:txBody>
      </p:sp>
      <p:sp>
        <p:nvSpPr>
          <p:cNvPr id="47119" name="Line 13"/>
          <p:cNvSpPr>
            <a:spLocks noChangeShapeType="1"/>
          </p:cNvSpPr>
          <p:nvPr/>
        </p:nvSpPr>
        <p:spPr bwMode="auto">
          <a:xfrm flipV="1">
            <a:off x="28194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7120" name="Text Box 14"/>
          <p:cNvSpPr txBox="1">
            <a:spLocks noChangeArrowheads="1"/>
          </p:cNvSpPr>
          <p:nvPr/>
        </p:nvSpPr>
        <p:spPr bwMode="auto">
          <a:xfrm>
            <a:off x="1144588" y="1905000"/>
            <a:ext cx="10080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pAddress</a:t>
            </a:r>
          </a:p>
        </p:txBody>
      </p:sp>
      <p:sp>
        <p:nvSpPr>
          <p:cNvPr id="47121" name="Text Box 15"/>
          <p:cNvSpPr txBox="1">
            <a:spLocks noChangeArrowheads="1"/>
          </p:cNvSpPr>
          <p:nvPr/>
        </p:nvSpPr>
        <p:spPr bwMode="auto">
          <a:xfrm>
            <a:off x="2789238" y="2414588"/>
            <a:ext cx="1089025" cy="192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18-Oct-00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22-Apr-01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1-Oct-01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22-Apr-01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24-Oct-01</a:t>
            </a:r>
          </a:p>
        </p:txBody>
      </p:sp>
      <p:sp>
        <p:nvSpPr>
          <p:cNvPr id="47122" name="Line 16"/>
          <p:cNvSpPr>
            <a:spLocks noChangeShapeType="1"/>
          </p:cNvSpPr>
          <p:nvPr/>
        </p:nvSpPr>
        <p:spPr bwMode="auto">
          <a:xfrm flipV="1">
            <a:off x="38862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7123" name="Text Box 17"/>
          <p:cNvSpPr txBox="1">
            <a:spLocks noChangeArrowheads="1"/>
          </p:cNvSpPr>
          <p:nvPr/>
        </p:nvSpPr>
        <p:spPr bwMode="auto">
          <a:xfrm>
            <a:off x="2887663" y="1905000"/>
            <a:ext cx="647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iDate</a:t>
            </a:r>
          </a:p>
        </p:txBody>
      </p:sp>
      <p:sp>
        <p:nvSpPr>
          <p:cNvPr id="47124" name="Text Box 18"/>
          <p:cNvSpPr txBox="1">
            <a:spLocks noChangeArrowheads="1"/>
          </p:cNvSpPr>
          <p:nvPr/>
        </p:nvSpPr>
        <p:spPr bwMode="auto">
          <a:xfrm>
            <a:off x="3878263" y="1905000"/>
            <a:ext cx="6937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iTime</a:t>
            </a:r>
          </a:p>
        </p:txBody>
      </p:sp>
      <p:sp>
        <p:nvSpPr>
          <p:cNvPr id="47125" name="Text Box 19"/>
          <p:cNvSpPr txBox="1">
            <a:spLocks noChangeArrowheads="1"/>
          </p:cNvSpPr>
          <p:nvPr/>
        </p:nvSpPr>
        <p:spPr bwMode="auto">
          <a:xfrm>
            <a:off x="3871913" y="2414588"/>
            <a:ext cx="692150" cy="192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10:00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09:00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12:00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13:00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14:00</a:t>
            </a:r>
          </a:p>
        </p:txBody>
      </p:sp>
      <p:sp>
        <p:nvSpPr>
          <p:cNvPr id="47126" name="Text Box 20"/>
          <p:cNvSpPr txBox="1">
            <a:spLocks noChangeArrowheads="1"/>
          </p:cNvSpPr>
          <p:nvPr/>
        </p:nvSpPr>
        <p:spPr bwMode="auto">
          <a:xfrm>
            <a:off x="4800600" y="1919288"/>
            <a:ext cx="1066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comments</a:t>
            </a:r>
          </a:p>
        </p:txBody>
      </p:sp>
      <p:sp>
        <p:nvSpPr>
          <p:cNvPr id="47127" name="Text Box 21"/>
          <p:cNvSpPr txBox="1">
            <a:spLocks noChangeArrowheads="1"/>
          </p:cNvSpPr>
          <p:nvPr/>
        </p:nvSpPr>
        <p:spPr bwMode="auto">
          <a:xfrm>
            <a:off x="4495800" y="2428875"/>
            <a:ext cx="1752600" cy="192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Replace crockery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Good order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Damp rot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Replace carpet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Good condition</a:t>
            </a:r>
          </a:p>
        </p:txBody>
      </p:sp>
      <p:sp>
        <p:nvSpPr>
          <p:cNvPr id="47128" name="Text Box 22"/>
          <p:cNvSpPr txBox="1">
            <a:spLocks noChangeArrowheads="1"/>
          </p:cNvSpPr>
          <p:nvPr/>
        </p:nvSpPr>
        <p:spPr bwMode="auto">
          <a:xfrm>
            <a:off x="6164263" y="1919288"/>
            <a:ext cx="85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StaffNo</a:t>
            </a:r>
          </a:p>
        </p:txBody>
      </p:sp>
      <p:sp>
        <p:nvSpPr>
          <p:cNvPr id="47129" name="Line 23"/>
          <p:cNvSpPr>
            <a:spLocks noChangeShapeType="1"/>
          </p:cNvSpPr>
          <p:nvPr/>
        </p:nvSpPr>
        <p:spPr bwMode="auto">
          <a:xfrm>
            <a:off x="6164263" y="1919288"/>
            <a:ext cx="7937" cy="2909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7130" name="Text Box 24"/>
          <p:cNvSpPr txBox="1">
            <a:spLocks noChangeArrowheads="1"/>
          </p:cNvSpPr>
          <p:nvPr/>
        </p:nvSpPr>
        <p:spPr bwMode="auto">
          <a:xfrm>
            <a:off x="6276975" y="2428875"/>
            <a:ext cx="703263" cy="192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SG37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SG14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SG14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SG14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SG37</a:t>
            </a:r>
          </a:p>
        </p:txBody>
      </p:sp>
      <p:sp>
        <p:nvSpPr>
          <p:cNvPr id="47131" name="Text Box 25"/>
          <p:cNvSpPr txBox="1">
            <a:spLocks noChangeArrowheads="1"/>
          </p:cNvSpPr>
          <p:nvPr/>
        </p:nvSpPr>
        <p:spPr bwMode="auto">
          <a:xfrm>
            <a:off x="8077200" y="1933575"/>
            <a:ext cx="860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CarReg</a:t>
            </a:r>
          </a:p>
        </p:txBody>
      </p:sp>
      <p:sp>
        <p:nvSpPr>
          <p:cNvPr id="47132" name="Text Box 26"/>
          <p:cNvSpPr txBox="1">
            <a:spLocks noChangeArrowheads="1"/>
          </p:cNvSpPr>
          <p:nvPr/>
        </p:nvSpPr>
        <p:spPr bwMode="auto">
          <a:xfrm>
            <a:off x="7978775" y="2443163"/>
            <a:ext cx="1017588" cy="192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M23JGR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M53HDR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N72HFR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M53HDR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N72HFR</a:t>
            </a:r>
          </a:p>
        </p:txBody>
      </p:sp>
      <p:sp>
        <p:nvSpPr>
          <p:cNvPr id="47133" name="Text Box 27"/>
          <p:cNvSpPr txBox="1">
            <a:spLocks noChangeArrowheads="1"/>
          </p:cNvSpPr>
          <p:nvPr/>
        </p:nvSpPr>
        <p:spPr bwMode="auto">
          <a:xfrm>
            <a:off x="838200" y="2403475"/>
            <a:ext cx="1958975" cy="190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70000"/>
              </a:lnSpc>
            </a:pPr>
            <a:r>
              <a:rPr lang="en-US" sz="1400">
                <a:latin typeface="Arial" pitchFamily="34" charset="0"/>
              </a:rPr>
              <a:t>Lawrence St, Glasgow</a:t>
            </a:r>
          </a:p>
          <a:p>
            <a:pPr>
              <a:lnSpc>
                <a:spcPct val="170000"/>
              </a:lnSpc>
            </a:pPr>
            <a:r>
              <a:rPr lang="en-US" sz="1400">
                <a:latin typeface="Arial" pitchFamily="34" charset="0"/>
              </a:rPr>
              <a:t>Lawrence St,Glasgow</a:t>
            </a:r>
          </a:p>
          <a:p>
            <a:pPr>
              <a:lnSpc>
                <a:spcPct val="170000"/>
              </a:lnSpc>
            </a:pPr>
            <a:r>
              <a:rPr lang="en-US" sz="1400">
                <a:latin typeface="Arial" pitchFamily="34" charset="0"/>
              </a:rPr>
              <a:t>5 Novar Dr., Glasgow</a:t>
            </a:r>
          </a:p>
          <a:p>
            <a:pPr>
              <a:lnSpc>
                <a:spcPct val="170000"/>
              </a:lnSpc>
            </a:pPr>
            <a:r>
              <a:rPr lang="en-US" sz="1400">
                <a:latin typeface="Arial" pitchFamily="34" charset="0"/>
              </a:rPr>
              <a:t>5 Novar Dr., Glasgow</a:t>
            </a:r>
          </a:p>
          <a:p>
            <a:pPr>
              <a:lnSpc>
                <a:spcPct val="170000"/>
              </a:lnSpc>
            </a:pPr>
            <a:r>
              <a:rPr lang="en-US" sz="1400">
                <a:latin typeface="Arial" pitchFamily="34" charset="0"/>
              </a:rPr>
              <a:t>5 Novar Dr., Glasgow</a:t>
            </a:r>
          </a:p>
        </p:txBody>
      </p:sp>
      <p:sp>
        <p:nvSpPr>
          <p:cNvPr id="47134" name="Text Box 28"/>
          <p:cNvSpPr txBox="1">
            <a:spLocks noChangeArrowheads="1"/>
          </p:cNvSpPr>
          <p:nvPr/>
        </p:nvSpPr>
        <p:spPr bwMode="auto">
          <a:xfrm>
            <a:off x="7162800" y="1905000"/>
            <a:ext cx="771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sName</a:t>
            </a:r>
          </a:p>
        </p:txBody>
      </p:sp>
      <p:sp>
        <p:nvSpPr>
          <p:cNvPr id="47135" name="Text Box 29"/>
          <p:cNvSpPr txBox="1">
            <a:spLocks noChangeArrowheads="1"/>
          </p:cNvSpPr>
          <p:nvPr/>
        </p:nvSpPr>
        <p:spPr bwMode="auto">
          <a:xfrm>
            <a:off x="7239000" y="2459038"/>
            <a:ext cx="701675" cy="192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Ann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David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David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David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Ann</a:t>
            </a:r>
          </a:p>
        </p:txBody>
      </p:sp>
      <p:sp>
        <p:nvSpPr>
          <p:cNvPr id="47136" name="Text Box 30"/>
          <p:cNvSpPr txBox="1">
            <a:spLocks noChangeArrowheads="1"/>
          </p:cNvSpPr>
          <p:nvPr/>
        </p:nvSpPr>
        <p:spPr bwMode="auto">
          <a:xfrm>
            <a:off x="228600" y="1538288"/>
            <a:ext cx="3600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STAFF_PROPERTY_INSPECTION</a:t>
            </a:r>
          </a:p>
        </p:txBody>
      </p:sp>
      <p:sp>
        <p:nvSpPr>
          <p:cNvPr id="47137" name="Line 31"/>
          <p:cNvSpPr>
            <a:spLocks noChangeShapeType="1"/>
          </p:cNvSpPr>
          <p:nvPr/>
        </p:nvSpPr>
        <p:spPr bwMode="auto">
          <a:xfrm>
            <a:off x="7010400" y="1933575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7138" name="Line 32"/>
          <p:cNvSpPr>
            <a:spLocks noChangeShapeType="1"/>
          </p:cNvSpPr>
          <p:nvPr/>
        </p:nvSpPr>
        <p:spPr bwMode="auto">
          <a:xfrm>
            <a:off x="8001000" y="1905000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7139" name="Text Box 33"/>
          <p:cNvSpPr txBox="1">
            <a:spLocks noChangeArrowheads="1"/>
          </p:cNvSpPr>
          <p:nvPr/>
        </p:nvSpPr>
        <p:spPr bwMode="auto">
          <a:xfrm>
            <a:off x="3962400" y="5029200"/>
            <a:ext cx="615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Arial" pitchFamily="34" charset="0"/>
                <a:cs typeface="Arial" pitchFamily="34" charset="0"/>
              </a:rPr>
              <a:t>1NF</a:t>
            </a:r>
          </a:p>
        </p:txBody>
      </p:sp>
      <p:sp>
        <p:nvSpPr>
          <p:cNvPr id="47140" name="Line 34"/>
          <p:cNvSpPr>
            <a:spLocks noChangeShapeType="1"/>
          </p:cNvSpPr>
          <p:nvPr/>
        </p:nvSpPr>
        <p:spPr bwMode="auto">
          <a:xfrm>
            <a:off x="1676400" y="914400"/>
            <a:ext cx="83820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GB" altLang="en-US" b="1" smtClean="0"/>
              <a:t>Data Redundancy and Update Anomalies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GB" altLang="en-US" smtClean="0"/>
              <a:t>Relations that contain redundant information may potentially suffer from </a:t>
            </a:r>
            <a:r>
              <a:rPr lang="en-GB" altLang="en-US" b="1" smtClean="0"/>
              <a:t>update anomalies.  </a:t>
            </a:r>
          </a:p>
          <a:p>
            <a:endParaRPr lang="en-GB" altLang="en-US" b="1" smtClean="0"/>
          </a:p>
          <a:p>
            <a:r>
              <a:rPr lang="en-GB" altLang="en-US" b="1" smtClean="0"/>
              <a:t>Types of update anomalies include</a:t>
            </a:r>
          </a:p>
          <a:p>
            <a:pPr lvl="1"/>
            <a:r>
              <a:rPr lang="en-GB" altLang="en-US" smtClean="0"/>
              <a:t>Insertion</a:t>
            </a:r>
          </a:p>
          <a:p>
            <a:pPr lvl="1"/>
            <a:r>
              <a:rPr lang="en-GB" altLang="en-US" smtClean="0"/>
              <a:t>Deletion</a:t>
            </a:r>
          </a:p>
          <a:p>
            <a:pPr lvl="1"/>
            <a:r>
              <a:rPr lang="en-GB" altLang="en-US" smtClean="0"/>
              <a:t>Modification</a:t>
            </a:r>
          </a:p>
        </p:txBody>
      </p:sp>
      <p:sp>
        <p:nvSpPr>
          <p:cNvPr id="1229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0CCF361-5152-488B-A412-233D6047CC98}" type="slidenum">
              <a:rPr lang="en-GB" altLang="en-US" smtClean="0"/>
              <a:pPr/>
              <a:t>5</a:t>
            </a:fld>
            <a:endParaRPr lang="en-GB" altLang="en-US" smtClean="0"/>
          </a:p>
        </p:txBody>
      </p:sp>
      <p:sp>
        <p:nvSpPr>
          <p:cNvPr id="12293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</p:spTree>
  </p:cSld>
  <p:clrMapOvr>
    <a:masterClrMapping/>
  </p:clrMapOvr>
  <p:transition>
    <p:wipe dir="d"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  <a:noFill/>
        </p:spPr>
        <p:txBody>
          <a:bodyPr/>
          <a:lstStyle/>
          <a:p>
            <a:r>
              <a:rPr lang="en-US" smtClean="0">
                <a:solidFill>
                  <a:srgbClr val="000099"/>
                </a:solidFill>
              </a:rPr>
              <a:t>1NF       2NF</a:t>
            </a:r>
          </a:p>
        </p:txBody>
      </p:sp>
      <p:sp>
        <p:nvSpPr>
          <p:cNvPr id="48131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C04EBFA-C2E3-4E94-A86F-083B0305BB9C}" type="slidenum">
              <a:rPr lang="ar-SA"/>
              <a:pPr/>
              <a:t>50</a:t>
            </a:fld>
            <a:endParaRPr lang="en-US"/>
          </a:p>
        </p:txBody>
      </p:sp>
      <p:sp>
        <p:nvSpPr>
          <p:cNvPr id="48132" name="Text Box 3"/>
          <p:cNvSpPr txBox="1">
            <a:spLocks noChangeArrowheads="1"/>
          </p:cNvSpPr>
          <p:nvPr/>
        </p:nvSpPr>
        <p:spPr bwMode="auto">
          <a:xfrm>
            <a:off x="1889125" y="269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ar-SA"/>
          </a:p>
        </p:txBody>
      </p:sp>
      <p:sp>
        <p:nvSpPr>
          <p:cNvPr id="48133" name="Rectangle 4"/>
          <p:cNvSpPr>
            <a:spLocks noChangeArrowheads="1"/>
          </p:cNvSpPr>
          <p:nvPr/>
        </p:nvSpPr>
        <p:spPr bwMode="auto">
          <a:xfrm>
            <a:off x="304800" y="1905000"/>
            <a:ext cx="83058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8134" name="Line 5"/>
          <p:cNvSpPr>
            <a:spLocks noChangeShapeType="1"/>
          </p:cNvSpPr>
          <p:nvPr/>
        </p:nvSpPr>
        <p:spPr bwMode="auto">
          <a:xfrm flipV="1">
            <a:off x="9144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8135" name="Text Box 6"/>
          <p:cNvSpPr txBox="1">
            <a:spLocks noChangeArrowheads="1"/>
          </p:cNvSpPr>
          <p:nvPr/>
        </p:nvSpPr>
        <p:spPr bwMode="auto">
          <a:xfrm>
            <a:off x="265113" y="1919288"/>
            <a:ext cx="5730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 </a:t>
            </a:r>
            <a:r>
              <a:rPr lang="en-US" sz="1600" b="1" u="sng">
                <a:solidFill>
                  <a:schemeClr val="bg1"/>
                </a:solidFill>
              </a:rPr>
              <a:t>Pno</a:t>
            </a:r>
          </a:p>
        </p:txBody>
      </p:sp>
      <p:sp>
        <p:nvSpPr>
          <p:cNvPr id="48136" name="Line 7"/>
          <p:cNvSpPr>
            <a:spLocks noChangeShapeType="1"/>
          </p:cNvSpPr>
          <p:nvPr/>
        </p:nvSpPr>
        <p:spPr bwMode="auto">
          <a:xfrm flipV="1">
            <a:off x="19050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8137" name="Text Box 8"/>
          <p:cNvSpPr txBox="1">
            <a:spLocks noChangeArrowheads="1"/>
          </p:cNvSpPr>
          <p:nvPr/>
        </p:nvSpPr>
        <p:spPr bwMode="auto">
          <a:xfrm>
            <a:off x="2209800" y="1905000"/>
            <a:ext cx="10080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pAddress</a:t>
            </a:r>
          </a:p>
        </p:txBody>
      </p:sp>
      <p:sp>
        <p:nvSpPr>
          <p:cNvPr id="48138" name="Line 9"/>
          <p:cNvSpPr>
            <a:spLocks noChangeShapeType="1"/>
          </p:cNvSpPr>
          <p:nvPr/>
        </p:nvSpPr>
        <p:spPr bwMode="auto">
          <a:xfrm flipV="1">
            <a:off x="33528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8139" name="Text Box 10"/>
          <p:cNvSpPr txBox="1">
            <a:spLocks noChangeArrowheads="1"/>
          </p:cNvSpPr>
          <p:nvPr/>
        </p:nvSpPr>
        <p:spPr bwMode="auto">
          <a:xfrm>
            <a:off x="990600" y="1905000"/>
            <a:ext cx="647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iDate</a:t>
            </a:r>
          </a:p>
        </p:txBody>
      </p:sp>
      <p:sp>
        <p:nvSpPr>
          <p:cNvPr id="48140" name="Text Box 11"/>
          <p:cNvSpPr txBox="1">
            <a:spLocks noChangeArrowheads="1"/>
          </p:cNvSpPr>
          <p:nvPr/>
        </p:nvSpPr>
        <p:spPr bwMode="auto">
          <a:xfrm>
            <a:off x="3505200" y="1905000"/>
            <a:ext cx="6937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iTime</a:t>
            </a:r>
          </a:p>
        </p:txBody>
      </p:sp>
      <p:sp>
        <p:nvSpPr>
          <p:cNvPr id="48141" name="Text Box 12"/>
          <p:cNvSpPr txBox="1">
            <a:spLocks noChangeArrowheads="1"/>
          </p:cNvSpPr>
          <p:nvPr/>
        </p:nvSpPr>
        <p:spPr bwMode="auto">
          <a:xfrm>
            <a:off x="4495800" y="1919288"/>
            <a:ext cx="1066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comments</a:t>
            </a:r>
          </a:p>
        </p:txBody>
      </p:sp>
      <p:sp>
        <p:nvSpPr>
          <p:cNvPr id="48142" name="Text Box 13"/>
          <p:cNvSpPr txBox="1">
            <a:spLocks noChangeArrowheads="1"/>
          </p:cNvSpPr>
          <p:nvPr/>
        </p:nvSpPr>
        <p:spPr bwMode="auto">
          <a:xfrm>
            <a:off x="5702300" y="1919288"/>
            <a:ext cx="85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StaffNo</a:t>
            </a:r>
          </a:p>
        </p:txBody>
      </p:sp>
      <p:sp>
        <p:nvSpPr>
          <p:cNvPr id="48143" name="Text Box 14"/>
          <p:cNvSpPr txBox="1">
            <a:spLocks noChangeArrowheads="1"/>
          </p:cNvSpPr>
          <p:nvPr/>
        </p:nvSpPr>
        <p:spPr bwMode="auto">
          <a:xfrm>
            <a:off x="7696200" y="1933575"/>
            <a:ext cx="860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CarReg</a:t>
            </a:r>
          </a:p>
        </p:txBody>
      </p:sp>
      <p:sp>
        <p:nvSpPr>
          <p:cNvPr id="48144" name="Text Box 15"/>
          <p:cNvSpPr txBox="1">
            <a:spLocks noChangeArrowheads="1"/>
          </p:cNvSpPr>
          <p:nvPr/>
        </p:nvSpPr>
        <p:spPr bwMode="auto">
          <a:xfrm>
            <a:off x="6781800" y="1905000"/>
            <a:ext cx="771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sName</a:t>
            </a:r>
          </a:p>
        </p:txBody>
      </p:sp>
      <p:sp>
        <p:nvSpPr>
          <p:cNvPr id="48145" name="Text Box 16"/>
          <p:cNvSpPr txBox="1">
            <a:spLocks noChangeArrowheads="1"/>
          </p:cNvSpPr>
          <p:nvPr/>
        </p:nvSpPr>
        <p:spPr bwMode="auto">
          <a:xfrm>
            <a:off x="228600" y="1538288"/>
            <a:ext cx="3600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STAFF_PROPERTY_INSPECTION</a:t>
            </a:r>
          </a:p>
        </p:txBody>
      </p:sp>
      <p:sp>
        <p:nvSpPr>
          <p:cNvPr id="48146" name="Text Box 17"/>
          <p:cNvSpPr txBox="1">
            <a:spLocks noChangeArrowheads="1"/>
          </p:cNvSpPr>
          <p:nvPr/>
        </p:nvSpPr>
        <p:spPr bwMode="auto">
          <a:xfrm>
            <a:off x="304800" y="4572000"/>
            <a:ext cx="8661400" cy="201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ts val="400"/>
              </a:spcBef>
            </a:pPr>
            <a:r>
              <a:rPr lang="en-US" sz="1800">
                <a:latin typeface="Arial" pitchFamily="34" charset="0"/>
                <a:cs typeface="Arial" pitchFamily="34" charset="0"/>
              </a:rPr>
              <a:t>Pno, iDate       iTime, comments, StaffNo, sName, carReg</a:t>
            </a:r>
          </a:p>
          <a:p>
            <a:pPr>
              <a:spcBef>
                <a:spcPts val="400"/>
              </a:spcBef>
            </a:pPr>
            <a:r>
              <a:rPr lang="en-US" sz="1800">
                <a:latin typeface="Arial" pitchFamily="34" charset="0"/>
                <a:cs typeface="Arial" pitchFamily="34" charset="0"/>
              </a:rPr>
              <a:t>Pno        pAddress					Partial Dependency</a:t>
            </a:r>
          </a:p>
          <a:p>
            <a:pPr>
              <a:spcBef>
                <a:spcPts val="400"/>
              </a:spcBef>
            </a:pPr>
            <a:r>
              <a:rPr lang="en-US" sz="1800">
                <a:latin typeface="Arial" pitchFamily="34" charset="0"/>
                <a:cs typeface="Arial" pitchFamily="34" charset="0"/>
              </a:rPr>
              <a:t>StaffNo         Sname</a:t>
            </a:r>
          </a:p>
          <a:p>
            <a:pPr>
              <a:spcBef>
                <a:spcPts val="400"/>
              </a:spcBef>
            </a:pPr>
            <a:r>
              <a:rPr lang="en-US" sz="1800">
                <a:latin typeface="Arial" pitchFamily="34" charset="0"/>
                <a:cs typeface="Arial" pitchFamily="34" charset="0"/>
              </a:rPr>
              <a:t>iDate, StaffNo          CarReg</a:t>
            </a:r>
          </a:p>
          <a:p>
            <a:pPr>
              <a:spcBef>
                <a:spcPts val="400"/>
              </a:spcBef>
            </a:pPr>
            <a:r>
              <a:rPr lang="en-US" sz="1800">
                <a:latin typeface="Arial" pitchFamily="34" charset="0"/>
                <a:cs typeface="Arial" pitchFamily="34" charset="0"/>
              </a:rPr>
              <a:t>iDate, iTime, CarReg       Pno, pAddress, comments, StaffNo, Sname</a:t>
            </a:r>
          </a:p>
          <a:p>
            <a:pPr>
              <a:spcBef>
                <a:spcPts val="400"/>
              </a:spcBef>
            </a:pPr>
            <a:r>
              <a:rPr lang="en-US" sz="1800">
                <a:latin typeface="Arial" pitchFamily="34" charset="0"/>
                <a:cs typeface="Arial" pitchFamily="34" charset="0"/>
              </a:rPr>
              <a:t>iDate, iTime, StaffNo        Pno, pAddress, Comments</a:t>
            </a:r>
          </a:p>
        </p:txBody>
      </p:sp>
      <p:sp>
        <p:nvSpPr>
          <p:cNvPr id="48147" name="Line 18"/>
          <p:cNvSpPr>
            <a:spLocks noChangeShapeType="1"/>
          </p:cNvSpPr>
          <p:nvPr/>
        </p:nvSpPr>
        <p:spPr bwMode="auto">
          <a:xfrm flipV="1">
            <a:off x="43434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8148" name="Line 19"/>
          <p:cNvSpPr>
            <a:spLocks noChangeShapeType="1"/>
          </p:cNvSpPr>
          <p:nvPr/>
        </p:nvSpPr>
        <p:spPr bwMode="auto">
          <a:xfrm flipV="1">
            <a:off x="56388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8149" name="Line 20"/>
          <p:cNvSpPr>
            <a:spLocks noChangeShapeType="1"/>
          </p:cNvSpPr>
          <p:nvPr/>
        </p:nvSpPr>
        <p:spPr bwMode="auto">
          <a:xfrm flipV="1">
            <a:off x="66294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8150" name="Line 21"/>
          <p:cNvSpPr>
            <a:spLocks noChangeShapeType="1"/>
          </p:cNvSpPr>
          <p:nvPr/>
        </p:nvSpPr>
        <p:spPr bwMode="auto">
          <a:xfrm flipV="1">
            <a:off x="76200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8151" name="Line 22"/>
          <p:cNvSpPr>
            <a:spLocks noChangeShapeType="1"/>
          </p:cNvSpPr>
          <p:nvPr/>
        </p:nvSpPr>
        <p:spPr bwMode="auto">
          <a:xfrm>
            <a:off x="533400" y="2590800"/>
            <a:ext cx="762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48152" name="Line 23"/>
          <p:cNvSpPr>
            <a:spLocks noChangeShapeType="1"/>
          </p:cNvSpPr>
          <p:nvPr/>
        </p:nvSpPr>
        <p:spPr bwMode="auto">
          <a:xfrm flipV="1">
            <a:off x="533400" y="2438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48153" name="Line 24"/>
          <p:cNvSpPr>
            <a:spLocks noChangeShapeType="1"/>
          </p:cNvSpPr>
          <p:nvPr/>
        </p:nvSpPr>
        <p:spPr bwMode="auto">
          <a:xfrm flipV="1">
            <a:off x="1371600" y="2438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48154" name="Line 25"/>
          <p:cNvSpPr>
            <a:spLocks noChangeShapeType="1"/>
          </p:cNvSpPr>
          <p:nvPr/>
        </p:nvSpPr>
        <p:spPr bwMode="auto">
          <a:xfrm flipV="1">
            <a:off x="3886200" y="2438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8155" name="Line 26"/>
          <p:cNvSpPr>
            <a:spLocks noChangeShapeType="1"/>
          </p:cNvSpPr>
          <p:nvPr/>
        </p:nvSpPr>
        <p:spPr bwMode="auto">
          <a:xfrm flipV="1">
            <a:off x="5029200" y="2438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8156" name="Line 27"/>
          <p:cNvSpPr>
            <a:spLocks noChangeShapeType="1"/>
          </p:cNvSpPr>
          <p:nvPr/>
        </p:nvSpPr>
        <p:spPr bwMode="auto">
          <a:xfrm flipV="1">
            <a:off x="6172200" y="2438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8157" name="Line 28"/>
          <p:cNvSpPr>
            <a:spLocks noChangeShapeType="1"/>
          </p:cNvSpPr>
          <p:nvPr/>
        </p:nvSpPr>
        <p:spPr bwMode="auto">
          <a:xfrm flipV="1">
            <a:off x="7162800" y="2438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8158" name="Line 29"/>
          <p:cNvSpPr>
            <a:spLocks noChangeShapeType="1"/>
          </p:cNvSpPr>
          <p:nvPr/>
        </p:nvSpPr>
        <p:spPr bwMode="auto">
          <a:xfrm flipV="1">
            <a:off x="8153400" y="2438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8159" name="Line 30"/>
          <p:cNvSpPr>
            <a:spLocks noChangeShapeType="1"/>
          </p:cNvSpPr>
          <p:nvPr/>
        </p:nvSpPr>
        <p:spPr bwMode="auto">
          <a:xfrm>
            <a:off x="533400" y="29718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48160" name="Line 31"/>
          <p:cNvSpPr>
            <a:spLocks noChangeShapeType="1"/>
          </p:cNvSpPr>
          <p:nvPr/>
        </p:nvSpPr>
        <p:spPr bwMode="auto">
          <a:xfrm flipV="1">
            <a:off x="533400" y="2819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48161" name="Line 32"/>
          <p:cNvSpPr>
            <a:spLocks noChangeShapeType="1"/>
          </p:cNvSpPr>
          <p:nvPr/>
        </p:nvSpPr>
        <p:spPr bwMode="auto">
          <a:xfrm flipV="1">
            <a:off x="2667000" y="2819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8162" name="Line 33"/>
          <p:cNvSpPr>
            <a:spLocks noChangeShapeType="1"/>
          </p:cNvSpPr>
          <p:nvPr/>
        </p:nvSpPr>
        <p:spPr bwMode="auto">
          <a:xfrm>
            <a:off x="6172200" y="2971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48163" name="Line 34"/>
          <p:cNvSpPr>
            <a:spLocks noChangeShapeType="1"/>
          </p:cNvSpPr>
          <p:nvPr/>
        </p:nvSpPr>
        <p:spPr bwMode="auto">
          <a:xfrm flipV="1">
            <a:off x="6172200" y="28956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48164" name="Line 35"/>
          <p:cNvSpPr>
            <a:spLocks noChangeShapeType="1"/>
          </p:cNvSpPr>
          <p:nvPr/>
        </p:nvSpPr>
        <p:spPr bwMode="auto">
          <a:xfrm flipV="1">
            <a:off x="7162800" y="2819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8165" name="Line 36"/>
          <p:cNvSpPr>
            <a:spLocks noChangeShapeType="1"/>
          </p:cNvSpPr>
          <p:nvPr/>
        </p:nvSpPr>
        <p:spPr bwMode="auto">
          <a:xfrm>
            <a:off x="1371600" y="3352800"/>
            <a:ext cx="678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48166" name="Line 37"/>
          <p:cNvSpPr>
            <a:spLocks noChangeShapeType="1"/>
          </p:cNvSpPr>
          <p:nvPr/>
        </p:nvSpPr>
        <p:spPr bwMode="auto">
          <a:xfrm flipV="1">
            <a:off x="1371600" y="3200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48167" name="Line 38"/>
          <p:cNvSpPr>
            <a:spLocks noChangeShapeType="1"/>
          </p:cNvSpPr>
          <p:nvPr/>
        </p:nvSpPr>
        <p:spPr bwMode="auto">
          <a:xfrm flipV="1">
            <a:off x="6172200" y="3200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48168" name="Line 39"/>
          <p:cNvSpPr>
            <a:spLocks noChangeShapeType="1"/>
          </p:cNvSpPr>
          <p:nvPr/>
        </p:nvSpPr>
        <p:spPr bwMode="auto">
          <a:xfrm flipV="1">
            <a:off x="8153400" y="3200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8169" name="Line 40"/>
          <p:cNvSpPr>
            <a:spLocks noChangeShapeType="1"/>
          </p:cNvSpPr>
          <p:nvPr/>
        </p:nvSpPr>
        <p:spPr bwMode="auto">
          <a:xfrm>
            <a:off x="533400" y="3733800"/>
            <a:ext cx="769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48170" name="Line 41"/>
          <p:cNvSpPr>
            <a:spLocks noChangeShapeType="1"/>
          </p:cNvSpPr>
          <p:nvPr/>
        </p:nvSpPr>
        <p:spPr bwMode="auto">
          <a:xfrm flipV="1">
            <a:off x="8229600" y="3581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48171" name="Line 42"/>
          <p:cNvSpPr>
            <a:spLocks noChangeShapeType="1"/>
          </p:cNvSpPr>
          <p:nvPr/>
        </p:nvSpPr>
        <p:spPr bwMode="auto">
          <a:xfrm flipV="1">
            <a:off x="3962400" y="3581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48172" name="Line 43"/>
          <p:cNvSpPr>
            <a:spLocks noChangeShapeType="1"/>
          </p:cNvSpPr>
          <p:nvPr/>
        </p:nvSpPr>
        <p:spPr bwMode="auto">
          <a:xfrm flipV="1">
            <a:off x="1371600" y="3581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48173" name="Line 44"/>
          <p:cNvSpPr>
            <a:spLocks noChangeShapeType="1"/>
          </p:cNvSpPr>
          <p:nvPr/>
        </p:nvSpPr>
        <p:spPr bwMode="auto">
          <a:xfrm flipV="1">
            <a:off x="533400" y="3581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8174" name="Line 45"/>
          <p:cNvSpPr>
            <a:spLocks noChangeShapeType="1"/>
          </p:cNvSpPr>
          <p:nvPr/>
        </p:nvSpPr>
        <p:spPr bwMode="auto">
          <a:xfrm flipV="1">
            <a:off x="2667000" y="3581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8175" name="Line 46"/>
          <p:cNvSpPr>
            <a:spLocks noChangeShapeType="1"/>
          </p:cNvSpPr>
          <p:nvPr/>
        </p:nvSpPr>
        <p:spPr bwMode="auto">
          <a:xfrm flipV="1">
            <a:off x="5029200" y="3581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8176" name="Line 47"/>
          <p:cNvSpPr>
            <a:spLocks noChangeShapeType="1"/>
          </p:cNvSpPr>
          <p:nvPr/>
        </p:nvSpPr>
        <p:spPr bwMode="auto">
          <a:xfrm flipV="1">
            <a:off x="6172200" y="3581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8177" name="Line 48"/>
          <p:cNvSpPr>
            <a:spLocks noChangeShapeType="1"/>
          </p:cNvSpPr>
          <p:nvPr/>
        </p:nvSpPr>
        <p:spPr bwMode="auto">
          <a:xfrm flipV="1">
            <a:off x="7239000" y="3581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8178" name="Line 49"/>
          <p:cNvSpPr>
            <a:spLocks noChangeShapeType="1"/>
          </p:cNvSpPr>
          <p:nvPr/>
        </p:nvSpPr>
        <p:spPr bwMode="auto">
          <a:xfrm>
            <a:off x="533400" y="4114800"/>
            <a:ext cx="563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48179" name="Line 50"/>
          <p:cNvSpPr>
            <a:spLocks noChangeShapeType="1"/>
          </p:cNvSpPr>
          <p:nvPr/>
        </p:nvSpPr>
        <p:spPr bwMode="auto">
          <a:xfrm flipV="1">
            <a:off x="6172200" y="3962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48180" name="Line 51"/>
          <p:cNvSpPr>
            <a:spLocks noChangeShapeType="1"/>
          </p:cNvSpPr>
          <p:nvPr/>
        </p:nvSpPr>
        <p:spPr bwMode="auto">
          <a:xfrm flipV="1">
            <a:off x="3962400" y="3962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48181" name="Line 52"/>
          <p:cNvSpPr>
            <a:spLocks noChangeShapeType="1"/>
          </p:cNvSpPr>
          <p:nvPr/>
        </p:nvSpPr>
        <p:spPr bwMode="auto">
          <a:xfrm flipV="1">
            <a:off x="1371600" y="3962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48182" name="Line 53"/>
          <p:cNvSpPr>
            <a:spLocks noChangeShapeType="1"/>
          </p:cNvSpPr>
          <p:nvPr/>
        </p:nvSpPr>
        <p:spPr bwMode="auto">
          <a:xfrm flipV="1">
            <a:off x="533400" y="3962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8183" name="Line 54"/>
          <p:cNvSpPr>
            <a:spLocks noChangeShapeType="1"/>
          </p:cNvSpPr>
          <p:nvPr/>
        </p:nvSpPr>
        <p:spPr bwMode="auto">
          <a:xfrm flipV="1">
            <a:off x="2667000" y="3962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8184" name="Line 55"/>
          <p:cNvSpPr>
            <a:spLocks noChangeShapeType="1"/>
          </p:cNvSpPr>
          <p:nvPr/>
        </p:nvSpPr>
        <p:spPr bwMode="auto">
          <a:xfrm flipV="1">
            <a:off x="5029200" y="3962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8185" name="Line 56"/>
          <p:cNvSpPr>
            <a:spLocks noChangeShapeType="1"/>
          </p:cNvSpPr>
          <p:nvPr/>
        </p:nvSpPr>
        <p:spPr bwMode="auto">
          <a:xfrm>
            <a:off x="1524000" y="4800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8186" name="Line 57"/>
          <p:cNvSpPr>
            <a:spLocks noChangeShapeType="1"/>
          </p:cNvSpPr>
          <p:nvPr/>
        </p:nvSpPr>
        <p:spPr bwMode="auto">
          <a:xfrm>
            <a:off x="9144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8187" name="Line 58"/>
          <p:cNvSpPr>
            <a:spLocks noChangeShapeType="1"/>
          </p:cNvSpPr>
          <p:nvPr/>
        </p:nvSpPr>
        <p:spPr bwMode="auto">
          <a:xfrm>
            <a:off x="1295400" y="5410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8188" name="Line 59"/>
          <p:cNvSpPr>
            <a:spLocks noChangeShapeType="1"/>
          </p:cNvSpPr>
          <p:nvPr/>
        </p:nvSpPr>
        <p:spPr bwMode="auto">
          <a:xfrm>
            <a:off x="1981200" y="5715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8189" name="Line 60"/>
          <p:cNvSpPr>
            <a:spLocks noChangeShapeType="1"/>
          </p:cNvSpPr>
          <p:nvPr/>
        </p:nvSpPr>
        <p:spPr bwMode="auto">
          <a:xfrm>
            <a:off x="2590800" y="6400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8190" name="Line 61"/>
          <p:cNvSpPr>
            <a:spLocks noChangeShapeType="1"/>
          </p:cNvSpPr>
          <p:nvPr/>
        </p:nvSpPr>
        <p:spPr bwMode="auto">
          <a:xfrm>
            <a:off x="2590800" y="6096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8191" name="Line 62"/>
          <p:cNvSpPr>
            <a:spLocks noChangeShapeType="1"/>
          </p:cNvSpPr>
          <p:nvPr/>
        </p:nvSpPr>
        <p:spPr bwMode="auto">
          <a:xfrm>
            <a:off x="1600200" y="838200"/>
            <a:ext cx="83820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  <a:noFill/>
        </p:spPr>
        <p:txBody>
          <a:bodyPr/>
          <a:lstStyle/>
          <a:p>
            <a:r>
              <a:rPr lang="en-US" smtClean="0">
                <a:solidFill>
                  <a:srgbClr val="000099"/>
                </a:solidFill>
              </a:rPr>
              <a:t>1NF        2NF</a:t>
            </a:r>
          </a:p>
        </p:txBody>
      </p:sp>
      <p:sp>
        <p:nvSpPr>
          <p:cNvPr id="49155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389C2A6-2191-4965-83D9-8A071C78B4E4}" type="slidenum">
              <a:rPr lang="ar-SA"/>
              <a:pPr/>
              <a:t>51</a:t>
            </a:fld>
            <a:endParaRPr lang="en-US"/>
          </a:p>
        </p:txBody>
      </p:sp>
      <p:sp>
        <p:nvSpPr>
          <p:cNvPr id="49156" name="Date Placeholder 32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49157" name="Rectangle 3"/>
          <p:cNvSpPr>
            <a:spLocks noChangeArrowheads="1"/>
          </p:cNvSpPr>
          <p:nvPr/>
        </p:nvSpPr>
        <p:spPr bwMode="auto">
          <a:xfrm>
            <a:off x="663575" y="3381375"/>
            <a:ext cx="6575425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9158" name="Line 4"/>
          <p:cNvSpPr>
            <a:spLocks noChangeShapeType="1"/>
          </p:cNvSpPr>
          <p:nvPr/>
        </p:nvSpPr>
        <p:spPr bwMode="auto">
          <a:xfrm flipV="1">
            <a:off x="1273175" y="338137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9159" name="Text Box 5"/>
          <p:cNvSpPr txBox="1">
            <a:spLocks noChangeArrowheads="1"/>
          </p:cNvSpPr>
          <p:nvPr/>
        </p:nvSpPr>
        <p:spPr bwMode="auto">
          <a:xfrm>
            <a:off x="623888" y="3395663"/>
            <a:ext cx="5730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 </a:t>
            </a:r>
            <a:r>
              <a:rPr lang="en-US" sz="1600" b="1" u="sng">
                <a:solidFill>
                  <a:schemeClr val="bg1"/>
                </a:solidFill>
              </a:rPr>
              <a:t>Pno</a:t>
            </a:r>
          </a:p>
        </p:txBody>
      </p:sp>
      <p:sp>
        <p:nvSpPr>
          <p:cNvPr id="49160" name="Line 6"/>
          <p:cNvSpPr>
            <a:spLocks noChangeShapeType="1"/>
          </p:cNvSpPr>
          <p:nvPr/>
        </p:nvSpPr>
        <p:spPr bwMode="auto">
          <a:xfrm flipV="1">
            <a:off x="2263775" y="338137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9161" name="Text Box 7"/>
          <p:cNvSpPr txBox="1">
            <a:spLocks noChangeArrowheads="1"/>
          </p:cNvSpPr>
          <p:nvPr/>
        </p:nvSpPr>
        <p:spPr bwMode="auto">
          <a:xfrm>
            <a:off x="1349375" y="3381375"/>
            <a:ext cx="647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iDate</a:t>
            </a:r>
          </a:p>
        </p:txBody>
      </p:sp>
      <p:sp>
        <p:nvSpPr>
          <p:cNvPr id="49162" name="Text Box 8"/>
          <p:cNvSpPr txBox="1">
            <a:spLocks noChangeArrowheads="1"/>
          </p:cNvSpPr>
          <p:nvPr/>
        </p:nvSpPr>
        <p:spPr bwMode="auto">
          <a:xfrm>
            <a:off x="2263775" y="3381375"/>
            <a:ext cx="6937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iTime</a:t>
            </a:r>
          </a:p>
        </p:txBody>
      </p:sp>
      <p:sp>
        <p:nvSpPr>
          <p:cNvPr id="49163" name="Text Box 9"/>
          <p:cNvSpPr txBox="1">
            <a:spLocks noChangeArrowheads="1"/>
          </p:cNvSpPr>
          <p:nvPr/>
        </p:nvSpPr>
        <p:spPr bwMode="auto">
          <a:xfrm>
            <a:off x="3254375" y="3395663"/>
            <a:ext cx="1066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comments</a:t>
            </a:r>
          </a:p>
        </p:txBody>
      </p:sp>
      <p:sp>
        <p:nvSpPr>
          <p:cNvPr id="49164" name="Text Box 10"/>
          <p:cNvSpPr txBox="1">
            <a:spLocks noChangeArrowheads="1"/>
          </p:cNvSpPr>
          <p:nvPr/>
        </p:nvSpPr>
        <p:spPr bwMode="auto">
          <a:xfrm>
            <a:off x="4460875" y="3395663"/>
            <a:ext cx="85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StaffNo</a:t>
            </a:r>
          </a:p>
        </p:txBody>
      </p:sp>
      <p:sp>
        <p:nvSpPr>
          <p:cNvPr id="49165" name="Text Box 11"/>
          <p:cNvSpPr txBox="1">
            <a:spLocks noChangeArrowheads="1"/>
          </p:cNvSpPr>
          <p:nvPr/>
        </p:nvSpPr>
        <p:spPr bwMode="auto">
          <a:xfrm>
            <a:off x="6454775" y="3409950"/>
            <a:ext cx="860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CarReg</a:t>
            </a:r>
          </a:p>
        </p:txBody>
      </p:sp>
      <p:sp>
        <p:nvSpPr>
          <p:cNvPr id="49166" name="Text Box 12"/>
          <p:cNvSpPr txBox="1">
            <a:spLocks noChangeArrowheads="1"/>
          </p:cNvSpPr>
          <p:nvPr/>
        </p:nvSpPr>
        <p:spPr bwMode="auto">
          <a:xfrm>
            <a:off x="5540375" y="3381375"/>
            <a:ext cx="771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sName</a:t>
            </a:r>
          </a:p>
        </p:txBody>
      </p:sp>
      <p:sp>
        <p:nvSpPr>
          <p:cNvPr id="49167" name="Text Box 13"/>
          <p:cNvSpPr txBox="1">
            <a:spLocks noChangeArrowheads="1"/>
          </p:cNvSpPr>
          <p:nvPr/>
        </p:nvSpPr>
        <p:spPr bwMode="auto">
          <a:xfrm>
            <a:off x="587375" y="3014663"/>
            <a:ext cx="2800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PROPERTY_INSPECTION</a:t>
            </a:r>
          </a:p>
        </p:txBody>
      </p:sp>
      <p:sp>
        <p:nvSpPr>
          <p:cNvPr id="49168" name="Text Box 14"/>
          <p:cNvSpPr txBox="1">
            <a:spLocks noChangeArrowheads="1"/>
          </p:cNvSpPr>
          <p:nvPr/>
        </p:nvSpPr>
        <p:spPr bwMode="auto">
          <a:xfrm>
            <a:off x="304800" y="4419600"/>
            <a:ext cx="8520113" cy="168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ts val="400"/>
              </a:spcBef>
            </a:pPr>
            <a:r>
              <a:rPr lang="en-US" sz="1800">
                <a:latin typeface="Arial" pitchFamily="34" charset="0"/>
                <a:cs typeface="Arial" pitchFamily="34" charset="0"/>
              </a:rPr>
              <a:t>Pno, iDate       iTime, comments, StaffNo, Sname, CarReg</a:t>
            </a:r>
          </a:p>
          <a:p>
            <a:pPr>
              <a:spcBef>
                <a:spcPts val="400"/>
              </a:spcBef>
            </a:pPr>
            <a:r>
              <a:rPr lang="en-US" sz="1800">
                <a:latin typeface="Arial" pitchFamily="34" charset="0"/>
                <a:cs typeface="Arial" pitchFamily="34" charset="0"/>
              </a:rPr>
              <a:t>StaffNo         Sname				       </a:t>
            </a:r>
            <a:r>
              <a:rPr lang="en-US" sz="1800" i="1">
                <a:latin typeface="Arial" pitchFamily="34" charset="0"/>
                <a:cs typeface="Arial" pitchFamily="34" charset="0"/>
              </a:rPr>
              <a:t>Transitive Dependency</a:t>
            </a:r>
          </a:p>
          <a:p>
            <a:pPr>
              <a:spcBef>
                <a:spcPts val="400"/>
              </a:spcBef>
            </a:pPr>
            <a:r>
              <a:rPr lang="en-US" sz="1800">
                <a:latin typeface="Arial" pitchFamily="34" charset="0"/>
                <a:cs typeface="Arial" pitchFamily="34" charset="0"/>
              </a:rPr>
              <a:t>iDate, StaffNo             CarReg</a:t>
            </a:r>
          </a:p>
          <a:p>
            <a:pPr>
              <a:spcBef>
                <a:spcPts val="400"/>
              </a:spcBef>
            </a:pPr>
            <a:r>
              <a:rPr lang="en-US" sz="1800">
                <a:latin typeface="Arial" pitchFamily="34" charset="0"/>
                <a:cs typeface="Arial" pitchFamily="34" charset="0"/>
              </a:rPr>
              <a:t>iDate, iTime, CarReg         Pno, comments, StaffNo, Sname</a:t>
            </a:r>
          </a:p>
          <a:p>
            <a:pPr>
              <a:spcBef>
                <a:spcPts val="400"/>
              </a:spcBef>
            </a:pPr>
            <a:r>
              <a:rPr lang="en-US" sz="1800">
                <a:latin typeface="Arial" pitchFamily="34" charset="0"/>
                <a:cs typeface="Arial" pitchFamily="34" charset="0"/>
              </a:rPr>
              <a:t>iDate, iTime, StaffNo       Pno,  comments</a:t>
            </a:r>
          </a:p>
        </p:txBody>
      </p:sp>
      <p:sp>
        <p:nvSpPr>
          <p:cNvPr id="49169" name="Line 15"/>
          <p:cNvSpPr>
            <a:spLocks noChangeShapeType="1"/>
          </p:cNvSpPr>
          <p:nvPr/>
        </p:nvSpPr>
        <p:spPr bwMode="auto">
          <a:xfrm flipV="1">
            <a:off x="3101975" y="338137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9170" name="Line 16"/>
          <p:cNvSpPr>
            <a:spLocks noChangeShapeType="1"/>
          </p:cNvSpPr>
          <p:nvPr/>
        </p:nvSpPr>
        <p:spPr bwMode="auto">
          <a:xfrm flipV="1">
            <a:off x="4397375" y="338137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9171" name="Line 17"/>
          <p:cNvSpPr>
            <a:spLocks noChangeShapeType="1"/>
          </p:cNvSpPr>
          <p:nvPr/>
        </p:nvSpPr>
        <p:spPr bwMode="auto">
          <a:xfrm flipV="1">
            <a:off x="5387975" y="338137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9172" name="Line 18"/>
          <p:cNvSpPr>
            <a:spLocks noChangeShapeType="1"/>
          </p:cNvSpPr>
          <p:nvPr/>
        </p:nvSpPr>
        <p:spPr bwMode="auto">
          <a:xfrm flipV="1">
            <a:off x="6378575" y="338137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9173" name="Line 19"/>
          <p:cNvSpPr>
            <a:spLocks noChangeShapeType="1"/>
          </p:cNvSpPr>
          <p:nvPr/>
        </p:nvSpPr>
        <p:spPr bwMode="auto">
          <a:xfrm>
            <a:off x="1524000" y="4648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9174" name="Text Box 26"/>
          <p:cNvSpPr txBox="1">
            <a:spLocks noChangeArrowheads="1"/>
          </p:cNvSpPr>
          <p:nvPr/>
        </p:nvSpPr>
        <p:spPr bwMode="auto">
          <a:xfrm>
            <a:off x="3581400" y="3810000"/>
            <a:ext cx="615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Arial" pitchFamily="34" charset="0"/>
                <a:cs typeface="Arial" pitchFamily="34" charset="0"/>
              </a:rPr>
              <a:t>2NF</a:t>
            </a:r>
          </a:p>
        </p:txBody>
      </p:sp>
      <p:sp>
        <p:nvSpPr>
          <p:cNvPr id="49175" name="Line 27"/>
          <p:cNvSpPr>
            <a:spLocks noChangeShapeType="1"/>
          </p:cNvSpPr>
          <p:nvPr/>
        </p:nvSpPr>
        <p:spPr bwMode="auto">
          <a:xfrm>
            <a:off x="1295400" y="4953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9176" name="Line 28"/>
          <p:cNvSpPr>
            <a:spLocks noChangeShapeType="1"/>
          </p:cNvSpPr>
          <p:nvPr/>
        </p:nvSpPr>
        <p:spPr bwMode="auto">
          <a:xfrm>
            <a:off x="2133600" y="525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9177" name="Line 29"/>
          <p:cNvSpPr>
            <a:spLocks noChangeShapeType="1"/>
          </p:cNvSpPr>
          <p:nvPr/>
        </p:nvSpPr>
        <p:spPr bwMode="auto">
          <a:xfrm>
            <a:off x="2667000" y="5638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9178" name="Line 30"/>
          <p:cNvSpPr>
            <a:spLocks noChangeShapeType="1"/>
          </p:cNvSpPr>
          <p:nvPr/>
        </p:nvSpPr>
        <p:spPr bwMode="auto">
          <a:xfrm>
            <a:off x="2514600" y="5943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9179" name="Line 31"/>
          <p:cNvSpPr>
            <a:spLocks noChangeShapeType="1"/>
          </p:cNvSpPr>
          <p:nvPr/>
        </p:nvSpPr>
        <p:spPr bwMode="auto">
          <a:xfrm>
            <a:off x="1676400" y="914400"/>
            <a:ext cx="83820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9180" name="Rectangle 20"/>
          <p:cNvSpPr>
            <a:spLocks noChangeArrowheads="1"/>
          </p:cNvSpPr>
          <p:nvPr/>
        </p:nvSpPr>
        <p:spPr bwMode="auto">
          <a:xfrm>
            <a:off x="663575" y="1890713"/>
            <a:ext cx="17526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9181" name="Text Box 21"/>
          <p:cNvSpPr txBox="1">
            <a:spLocks noChangeArrowheads="1"/>
          </p:cNvSpPr>
          <p:nvPr/>
        </p:nvSpPr>
        <p:spPr bwMode="auto">
          <a:xfrm>
            <a:off x="623888" y="1905000"/>
            <a:ext cx="5730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 </a:t>
            </a:r>
            <a:r>
              <a:rPr lang="en-US" sz="1600" b="1" u="sng">
                <a:solidFill>
                  <a:schemeClr val="bg1"/>
                </a:solidFill>
              </a:rPr>
              <a:t>Pno</a:t>
            </a:r>
          </a:p>
        </p:txBody>
      </p:sp>
      <p:sp>
        <p:nvSpPr>
          <p:cNvPr id="49182" name="Text Box 22"/>
          <p:cNvSpPr txBox="1">
            <a:spLocks noChangeArrowheads="1"/>
          </p:cNvSpPr>
          <p:nvPr/>
        </p:nvSpPr>
        <p:spPr bwMode="auto">
          <a:xfrm>
            <a:off x="1331913" y="1890713"/>
            <a:ext cx="10080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pAddress</a:t>
            </a:r>
          </a:p>
        </p:txBody>
      </p:sp>
      <p:sp>
        <p:nvSpPr>
          <p:cNvPr id="49183" name="Line 23"/>
          <p:cNvSpPr>
            <a:spLocks noChangeShapeType="1"/>
          </p:cNvSpPr>
          <p:nvPr/>
        </p:nvSpPr>
        <p:spPr bwMode="auto">
          <a:xfrm flipV="1">
            <a:off x="1273175" y="189071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9184" name="Text Box 24"/>
          <p:cNvSpPr txBox="1">
            <a:spLocks noChangeArrowheads="1"/>
          </p:cNvSpPr>
          <p:nvPr/>
        </p:nvSpPr>
        <p:spPr bwMode="auto">
          <a:xfrm>
            <a:off x="587375" y="1524000"/>
            <a:ext cx="1352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PROPERTY</a:t>
            </a:r>
          </a:p>
        </p:txBody>
      </p:sp>
      <p:sp>
        <p:nvSpPr>
          <p:cNvPr id="49185" name="Text Box 25"/>
          <p:cNvSpPr txBox="1">
            <a:spLocks noChangeArrowheads="1"/>
          </p:cNvSpPr>
          <p:nvPr/>
        </p:nvSpPr>
        <p:spPr bwMode="auto">
          <a:xfrm>
            <a:off x="1104900" y="2266950"/>
            <a:ext cx="615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Arial" pitchFamily="34" charset="0"/>
                <a:cs typeface="Arial" pitchFamily="34" charset="0"/>
              </a:rPr>
              <a:t>2NF</a:t>
            </a:r>
          </a:p>
        </p:txBody>
      </p:sp>
      <p:sp>
        <p:nvSpPr>
          <p:cNvPr id="49186" name="Text Box 17"/>
          <p:cNvSpPr txBox="1">
            <a:spLocks noChangeArrowheads="1"/>
          </p:cNvSpPr>
          <p:nvPr/>
        </p:nvSpPr>
        <p:spPr bwMode="auto">
          <a:xfrm>
            <a:off x="2616200" y="1905000"/>
            <a:ext cx="4241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400"/>
              </a:spcBef>
            </a:pPr>
            <a:r>
              <a:rPr lang="en-US" sz="1800">
                <a:latin typeface="Arial" pitchFamily="34" charset="0"/>
                <a:cs typeface="Arial" pitchFamily="34" charset="0"/>
              </a:rPr>
              <a:t>Pno        pAddress</a:t>
            </a:r>
          </a:p>
        </p:txBody>
      </p:sp>
      <p:sp>
        <p:nvSpPr>
          <p:cNvPr id="49187" name="Line 19"/>
          <p:cNvSpPr>
            <a:spLocks noChangeShapeType="1"/>
          </p:cNvSpPr>
          <p:nvPr/>
        </p:nvSpPr>
        <p:spPr bwMode="auto">
          <a:xfrm>
            <a:off x="3200400" y="2133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  <a:noFill/>
        </p:spPr>
        <p:txBody>
          <a:bodyPr/>
          <a:lstStyle/>
          <a:p>
            <a:r>
              <a:rPr lang="en-US" smtClean="0">
                <a:solidFill>
                  <a:srgbClr val="000099"/>
                </a:solidFill>
              </a:rPr>
              <a:t>2NF        3NF</a:t>
            </a:r>
          </a:p>
        </p:txBody>
      </p:sp>
      <p:sp>
        <p:nvSpPr>
          <p:cNvPr id="50179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9E29AE4-FED7-495A-8746-C7D9D8187C7D}" type="slidenum">
              <a:rPr lang="ar-SA"/>
              <a:pPr/>
              <a:t>52</a:t>
            </a:fld>
            <a:endParaRPr lang="en-US"/>
          </a:p>
        </p:txBody>
      </p:sp>
      <p:sp>
        <p:nvSpPr>
          <p:cNvPr id="50180" name="Date Placeholder 27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50181" name="Rectangle 3"/>
          <p:cNvSpPr>
            <a:spLocks noChangeArrowheads="1"/>
          </p:cNvSpPr>
          <p:nvPr/>
        </p:nvSpPr>
        <p:spPr bwMode="auto">
          <a:xfrm>
            <a:off x="685800" y="4038600"/>
            <a:ext cx="56388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50182" name="Line 4"/>
          <p:cNvSpPr>
            <a:spLocks noChangeShapeType="1"/>
          </p:cNvSpPr>
          <p:nvPr/>
        </p:nvSpPr>
        <p:spPr bwMode="auto">
          <a:xfrm flipV="1">
            <a:off x="1295400" y="4038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50183" name="Text Box 5"/>
          <p:cNvSpPr txBox="1">
            <a:spLocks noChangeArrowheads="1"/>
          </p:cNvSpPr>
          <p:nvPr/>
        </p:nvSpPr>
        <p:spPr bwMode="auto">
          <a:xfrm>
            <a:off x="646113" y="4052888"/>
            <a:ext cx="5730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 </a:t>
            </a:r>
            <a:r>
              <a:rPr lang="en-US" sz="1600" b="1" u="sng">
                <a:solidFill>
                  <a:schemeClr val="bg1"/>
                </a:solidFill>
              </a:rPr>
              <a:t>Pno</a:t>
            </a:r>
          </a:p>
        </p:txBody>
      </p:sp>
      <p:sp>
        <p:nvSpPr>
          <p:cNvPr id="50184" name="Line 6"/>
          <p:cNvSpPr>
            <a:spLocks noChangeShapeType="1"/>
          </p:cNvSpPr>
          <p:nvPr/>
        </p:nvSpPr>
        <p:spPr bwMode="auto">
          <a:xfrm flipV="1">
            <a:off x="2286000" y="4038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50185" name="Text Box 7"/>
          <p:cNvSpPr txBox="1">
            <a:spLocks noChangeArrowheads="1"/>
          </p:cNvSpPr>
          <p:nvPr/>
        </p:nvSpPr>
        <p:spPr bwMode="auto">
          <a:xfrm>
            <a:off x="1371600" y="4038600"/>
            <a:ext cx="647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iDate</a:t>
            </a:r>
          </a:p>
        </p:txBody>
      </p:sp>
      <p:sp>
        <p:nvSpPr>
          <p:cNvPr id="50186" name="Text Box 8"/>
          <p:cNvSpPr txBox="1">
            <a:spLocks noChangeArrowheads="1"/>
          </p:cNvSpPr>
          <p:nvPr/>
        </p:nvSpPr>
        <p:spPr bwMode="auto">
          <a:xfrm>
            <a:off x="2286000" y="4038600"/>
            <a:ext cx="6937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iTime</a:t>
            </a:r>
          </a:p>
        </p:txBody>
      </p:sp>
      <p:sp>
        <p:nvSpPr>
          <p:cNvPr id="50187" name="Text Box 9"/>
          <p:cNvSpPr txBox="1">
            <a:spLocks noChangeArrowheads="1"/>
          </p:cNvSpPr>
          <p:nvPr/>
        </p:nvSpPr>
        <p:spPr bwMode="auto">
          <a:xfrm>
            <a:off x="3276600" y="4052888"/>
            <a:ext cx="1066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comments</a:t>
            </a:r>
          </a:p>
        </p:txBody>
      </p:sp>
      <p:sp>
        <p:nvSpPr>
          <p:cNvPr id="50188" name="Text Box 10"/>
          <p:cNvSpPr txBox="1">
            <a:spLocks noChangeArrowheads="1"/>
          </p:cNvSpPr>
          <p:nvPr/>
        </p:nvSpPr>
        <p:spPr bwMode="auto">
          <a:xfrm>
            <a:off x="4483100" y="4052888"/>
            <a:ext cx="85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StaffNo</a:t>
            </a:r>
          </a:p>
        </p:txBody>
      </p:sp>
      <p:sp>
        <p:nvSpPr>
          <p:cNvPr id="50189" name="Text Box 11"/>
          <p:cNvSpPr txBox="1">
            <a:spLocks noChangeArrowheads="1"/>
          </p:cNvSpPr>
          <p:nvPr/>
        </p:nvSpPr>
        <p:spPr bwMode="auto">
          <a:xfrm>
            <a:off x="5410200" y="4067175"/>
            <a:ext cx="860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CarReg</a:t>
            </a:r>
          </a:p>
        </p:txBody>
      </p:sp>
      <p:sp>
        <p:nvSpPr>
          <p:cNvPr id="50190" name="Text Box 12"/>
          <p:cNvSpPr txBox="1">
            <a:spLocks noChangeArrowheads="1"/>
          </p:cNvSpPr>
          <p:nvPr/>
        </p:nvSpPr>
        <p:spPr bwMode="auto">
          <a:xfrm>
            <a:off x="609600" y="3657600"/>
            <a:ext cx="2800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PROPERTY_INSPECTION</a:t>
            </a:r>
          </a:p>
        </p:txBody>
      </p:sp>
      <p:sp>
        <p:nvSpPr>
          <p:cNvPr id="50191" name="Line 14"/>
          <p:cNvSpPr>
            <a:spLocks noChangeShapeType="1"/>
          </p:cNvSpPr>
          <p:nvPr/>
        </p:nvSpPr>
        <p:spPr bwMode="auto">
          <a:xfrm flipV="1">
            <a:off x="3124200" y="4038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50192" name="Line 15"/>
          <p:cNvSpPr>
            <a:spLocks noChangeShapeType="1"/>
          </p:cNvSpPr>
          <p:nvPr/>
        </p:nvSpPr>
        <p:spPr bwMode="auto">
          <a:xfrm flipV="1">
            <a:off x="4419600" y="4038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50193" name="Line 16"/>
          <p:cNvSpPr>
            <a:spLocks noChangeShapeType="1"/>
          </p:cNvSpPr>
          <p:nvPr/>
        </p:nvSpPr>
        <p:spPr bwMode="auto">
          <a:xfrm flipV="1">
            <a:off x="5410200" y="4038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50194" name="Text Box 22"/>
          <p:cNvSpPr txBox="1">
            <a:spLocks noChangeArrowheads="1"/>
          </p:cNvSpPr>
          <p:nvPr/>
        </p:nvSpPr>
        <p:spPr bwMode="auto">
          <a:xfrm>
            <a:off x="609600" y="5018088"/>
            <a:ext cx="762000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en-US" sz="1800">
                <a:latin typeface="Arial" pitchFamily="34" charset="0"/>
                <a:cs typeface="Arial" pitchFamily="34" charset="0"/>
              </a:rPr>
              <a:t>PROPERTY(</a:t>
            </a:r>
            <a:r>
              <a:rPr lang="en-US" sz="1800" u="sng">
                <a:latin typeface="Arial" pitchFamily="34" charset="0"/>
                <a:cs typeface="Arial" pitchFamily="34" charset="0"/>
              </a:rPr>
              <a:t>Pno</a:t>
            </a:r>
            <a:r>
              <a:rPr lang="en-US" sz="1800">
                <a:latin typeface="Arial" pitchFamily="34" charset="0"/>
                <a:cs typeface="Arial" pitchFamily="34" charset="0"/>
              </a:rPr>
              <a:t>, pAddres)</a:t>
            </a:r>
          </a:p>
          <a:p>
            <a:pPr>
              <a:spcBef>
                <a:spcPts val="600"/>
              </a:spcBef>
            </a:pPr>
            <a:r>
              <a:rPr lang="en-US" sz="1800">
                <a:latin typeface="Arial" pitchFamily="34" charset="0"/>
                <a:cs typeface="Arial" pitchFamily="34" charset="0"/>
              </a:rPr>
              <a:t>STAFF(</a:t>
            </a:r>
            <a:r>
              <a:rPr lang="en-US" sz="1800" u="sng">
                <a:latin typeface="Arial" pitchFamily="34" charset="0"/>
                <a:cs typeface="Arial" pitchFamily="34" charset="0"/>
              </a:rPr>
              <a:t>StaffNo</a:t>
            </a:r>
            <a:r>
              <a:rPr lang="en-US" sz="1800">
                <a:latin typeface="Arial" pitchFamily="34" charset="0"/>
                <a:cs typeface="Arial" pitchFamily="34" charset="0"/>
              </a:rPr>
              <a:t>, sName)</a:t>
            </a:r>
          </a:p>
          <a:p>
            <a:pPr>
              <a:spcBef>
                <a:spcPts val="600"/>
              </a:spcBef>
            </a:pPr>
            <a:r>
              <a:rPr lang="en-US" sz="1800">
                <a:latin typeface="Arial" pitchFamily="34" charset="0"/>
                <a:cs typeface="Arial" pitchFamily="34" charset="0"/>
              </a:rPr>
              <a:t>PROPERTY_INSPECT(</a:t>
            </a:r>
            <a:r>
              <a:rPr lang="en-US" sz="1800" u="sng">
                <a:latin typeface="Arial" pitchFamily="34" charset="0"/>
                <a:cs typeface="Arial" pitchFamily="34" charset="0"/>
              </a:rPr>
              <a:t>Pno, iDate,</a:t>
            </a:r>
            <a:r>
              <a:rPr lang="en-US" sz="1800">
                <a:latin typeface="Arial" pitchFamily="34" charset="0"/>
                <a:cs typeface="Arial" pitchFamily="34" charset="0"/>
              </a:rPr>
              <a:t> iTime, comments, staffNo, CarReg)</a:t>
            </a:r>
          </a:p>
        </p:txBody>
      </p:sp>
      <p:sp>
        <p:nvSpPr>
          <p:cNvPr id="50195" name="Text Box 23"/>
          <p:cNvSpPr txBox="1">
            <a:spLocks noChangeArrowheads="1"/>
          </p:cNvSpPr>
          <p:nvPr/>
        </p:nvSpPr>
        <p:spPr bwMode="auto">
          <a:xfrm>
            <a:off x="2971800" y="4495800"/>
            <a:ext cx="615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Arial" pitchFamily="34" charset="0"/>
                <a:cs typeface="Arial" pitchFamily="34" charset="0"/>
              </a:rPr>
              <a:t>3NF</a:t>
            </a:r>
          </a:p>
        </p:txBody>
      </p:sp>
      <p:sp>
        <p:nvSpPr>
          <p:cNvPr id="50196" name="Line 24"/>
          <p:cNvSpPr>
            <a:spLocks noChangeShapeType="1"/>
          </p:cNvSpPr>
          <p:nvPr/>
        </p:nvSpPr>
        <p:spPr bwMode="auto">
          <a:xfrm>
            <a:off x="1676400" y="838200"/>
            <a:ext cx="83820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50197" name="Rectangle 20"/>
          <p:cNvSpPr>
            <a:spLocks noChangeArrowheads="1"/>
          </p:cNvSpPr>
          <p:nvPr/>
        </p:nvSpPr>
        <p:spPr bwMode="auto">
          <a:xfrm>
            <a:off x="685800" y="1433513"/>
            <a:ext cx="17526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50198" name="Text Box 21"/>
          <p:cNvSpPr txBox="1">
            <a:spLocks noChangeArrowheads="1"/>
          </p:cNvSpPr>
          <p:nvPr/>
        </p:nvSpPr>
        <p:spPr bwMode="auto">
          <a:xfrm>
            <a:off x="646113" y="1447800"/>
            <a:ext cx="5730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 </a:t>
            </a:r>
            <a:r>
              <a:rPr lang="en-US" sz="1600" b="1" u="sng">
                <a:solidFill>
                  <a:schemeClr val="bg1"/>
                </a:solidFill>
              </a:rPr>
              <a:t>Pno</a:t>
            </a:r>
          </a:p>
        </p:txBody>
      </p:sp>
      <p:sp>
        <p:nvSpPr>
          <p:cNvPr id="50199" name="Text Box 22"/>
          <p:cNvSpPr txBox="1">
            <a:spLocks noChangeArrowheads="1"/>
          </p:cNvSpPr>
          <p:nvPr/>
        </p:nvSpPr>
        <p:spPr bwMode="auto">
          <a:xfrm>
            <a:off x="1354138" y="1433513"/>
            <a:ext cx="10080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pAddress</a:t>
            </a:r>
          </a:p>
        </p:txBody>
      </p:sp>
      <p:sp>
        <p:nvSpPr>
          <p:cNvPr id="50200" name="Line 23"/>
          <p:cNvSpPr>
            <a:spLocks noChangeShapeType="1"/>
          </p:cNvSpPr>
          <p:nvPr/>
        </p:nvSpPr>
        <p:spPr bwMode="auto">
          <a:xfrm flipV="1">
            <a:off x="1295400" y="143351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50201" name="Text Box 24"/>
          <p:cNvSpPr txBox="1">
            <a:spLocks noChangeArrowheads="1"/>
          </p:cNvSpPr>
          <p:nvPr/>
        </p:nvSpPr>
        <p:spPr bwMode="auto">
          <a:xfrm>
            <a:off x="609600" y="1066800"/>
            <a:ext cx="1352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PROPERTY</a:t>
            </a:r>
          </a:p>
        </p:txBody>
      </p:sp>
      <p:sp>
        <p:nvSpPr>
          <p:cNvPr id="50202" name="Text Box 25"/>
          <p:cNvSpPr txBox="1">
            <a:spLocks noChangeArrowheads="1"/>
          </p:cNvSpPr>
          <p:nvPr/>
        </p:nvSpPr>
        <p:spPr bwMode="auto">
          <a:xfrm>
            <a:off x="1127125" y="1809750"/>
            <a:ext cx="615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Arial" pitchFamily="34" charset="0"/>
                <a:cs typeface="Arial" pitchFamily="34" charset="0"/>
              </a:rPr>
              <a:t>3NF</a:t>
            </a:r>
          </a:p>
        </p:txBody>
      </p:sp>
      <p:sp>
        <p:nvSpPr>
          <p:cNvPr id="50203" name="Text Box 13"/>
          <p:cNvSpPr txBox="1">
            <a:spLocks noChangeArrowheads="1"/>
          </p:cNvSpPr>
          <p:nvPr/>
        </p:nvSpPr>
        <p:spPr bwMode="auto">
          <a:xfrm>
            <a:off x="685800" y="35814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ar-SA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50204" name="Rectangle 17"/>
          <p:cNvSpPr>
            <a:spLocks noChangeArrowheads="1"/>
          </p:cNvSpPr>
          <p:nvPr/>
        </p:nvSpPr>
        <p:spPr bwMode="auto">
          <a:xfrm>
            <a:off x="685800" y="2728913"/>
            <a:ext cx="17526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50205" name="Text Box 18"/>
          <p:cNvSpPr txBox="1">
            <a:spLocks noChangeArrowheads="1"/>
          </p:cNvSpPr>
          <p:nvPr/>
        </p:nvSpPr>
        <p:spPr bwMode="auto">
          <a:xfrm>
            <a:off x="646113" y="2743200"/>
            <a:ext cx="85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StaffNo</a:t>
            </a:r>
          </a:p>
        </p:txBody>
      </p:sp>
      <p:sp>
        <p:nvSpPr>
          <p:cNvPr id="50206" name="Text Box 19"/>
          <p:cNvSpPr txBox="1">
            <a:spLocks noChangeArrowheads="1"/>
          </p:cNvSpPr>
          <p:nvPr/>
        </p:nvSpPr>
        <p:spPr bwMode="auto">
          <a:xfrm>
            <a:off x="1590675" y="2728913"/>
            <a:ext cx="771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sName</a:t>
            </a:r>
          </a:p>
        </p:txBody>
      </p:sp>
      <p:sp>
        <p:nvSpPr>
          <p:cNvPr id="50207" name="Line 20"/>
          <p:cNvSpPr>
            <a:spLocks noChangeShapeType="1"/>
          </p:cNvSpPr>
          <p:nvPr/>
        </p:nvSpPr>
        <p:spPr bwMode="auto">
          <a:xfrm flipV="1">
            <a:off x="1524000" y="272891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50208" name="Text Box 21"/>
          <p:cNvSpPr txBox="1">
            <a:spLocks noChangeArrowheads="1"/>
          </p:cNvSpPr>
          <p:nvPr/>
        </p:nvSpPr>
        <p:spPr bwMode="auto">
          <a:xfrm>
            <a:off x="609600" y="2362200"/>
            <a:ext cx="869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STAFF</a:t>
            </a:r>
          </a:p>
        </p:txBody>
      </p:sp>
      <p:sp>
        <p:nvSpPr>
          <p:cNvPr id="50209" name="Text Box 23"/>
          <p:cNvSpPr txBox="1">
            <a:spLocks noChangeArrowheads="1"/>
          </p:cNvSpPr>
          <p:nvPr/>
        </p:nvSpPr>
        <p:spPr bwMode="auto">
          <a:xfrm>
            <a:off x="1219200" y="3109913"/>
            <a:ext cx="615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Arial" pitchFamily="34" charset="0"/>
                <a:cs typeface="Arial" pitchFamily="34" charset="0"/>
              </a:rPr>
              <a:t>3NF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  <a:noFill/>
        </p:spPr>
        <p:txBody>
          <a:bodyPr/>
          <a:lstStyle/>
          <a:p>
            <a:r>
              <a:rPr lang="en-US" smtClean="0">
                <a:solidFill>
                  <a:srgbClr val="000099"/>
                </a:solidFill>
              </a:rPr>
              <a:t>3NF        BCNF</a:t>
            </a:r>
          </a:p>
        </p:txBody>
      </p:sp>
      <p:sp>
        <p:nvSpPr>
          <p:cNvPr id="51203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1286019-9550-4973-BF82-FC40FFE91900}" type="slidenum">
              <a:rPr lang="ar-SA"/>
              <a:pPr/>
              <a:t>53</a:t>
            </a:fld>
            <a:endParaRPr lang="en-US"/>
          </a:p>
        </p:txBody>
      </p:sp>
      <p:sp>
        <p:nvSpPr>
          <p:cNvPr id="51204" name="Date Placeholder 26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51205" name="Rectangle 3"/>
          <p:cNvSpPr>
            <a:spLocks noChangeArrowheads="1"/>
          </p:cNvSpPr>
          <p:nvPr/>
        </p:nvSpPr>
        <p:spPr bwMode="auto">
          <a:xfrm>
            <a:off x="304800" y="1905000"/>
            <a:ext cx="56388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51206" name="Line 4"/>
          <p:cNvSpPr>
            <a:spLocks noChangeShapeType="1"/>
          </p:cNvSpPr>
          <p:nvPr/>
        </p:nvSpPr>
        <p:spPr bwMode="auto">
          <a:xfrm flipV="1">
            <a:off x="9144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51207" name="Text Box 5"/>
          <p:cNvSpPr txBox="1">
            <a:spLocks noChangeArrowheads="1"/>
          </p:cNvSpPr>
          <p:nvPr/>
        </p:nvSpPr>
        <p:spPr bwMode="auto">
          <a:xfrm>
            <a:off x="265113" y="1919288"/>
            <a:ext cx="5730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 </a:t>
            </a:r>
            <a:r>
              <a:rPr lang="en-US" sz="1600" b="1" u="sng">
                <a:solidFill>
                  <a:schemeClr val="bg1"/>
                </a:solidFill>
              </a:rPr>
              <a:t>Pno</a:t>
            </a:r>
          </a:p>
        </p:txBody>
      </p:sp>
      <p:sp>
        <p:nvSpPr>
          <p:cNvPr id="51208" name="Line 6"/>
          <p:cNvSpPr>
            <a:spLocks noChangeShapeType="1"/>
          </p:cNvSpPr>
          <p:nvPr/>
        </p:nvSpPr>
        <p:spPr bwMode="auto">
          <a:xfrm flipV="1">
            <a:off x="19050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51209" name="Text Box 7"/>
          <p:cNvSpPr txBox="1">
            <a:spLocks noChangeArrowheads="1"/>
          </p:cNvSpPr>
          <p:nvPr/>
        </p:nvSpPr>
        <p:spPr bwMode="auto">
          <a:xfrm>
            <a:off x="990600" y="1905000"/>
            <a:ext cx="647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iDate</a:t>
            </a:r>
          </a:p>
        </p:txBody>
      </p:sp>
      <p:sp>
        <p:nvSpPr>
          <p:cNvPr id="51210" name="Text Box 8"/>
          <p:cNvSpPr txBox="1">
            <a:spLocks noChangeArrowheads="1"/>
          </p:cNvSpPr>
          <p:nvPr/>
        </p:nvSpPr>
        <p:spPr bwMode="auto">
          <a:xfrm>
            <a:off x="1905000" y="1905000"/>
            <a:ext cx="6937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iTime</a:t>
            </a:r>
          </a:p>
        </p:txBody>
      </p:sp>
      <p:sp>
        <p:nvSpPr>
          <p:cNvPr id="51211" name="Text Box 9"/>
          <p:cNvSpPr txBox="1">
            <a:spLocks noChangeArrowheads="1"/>
          </p:cNvSpPr>
          <p:nvPr/>
        </p:nvSpPr>
        <p:spPr bwMode="auto">
          <a:xfrm>
            <a:off x="2895600" y="1919288"/>
            <a:ext cx="1066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comments</a:t>
            </a:r>
          </a:p>
        </p:txBody>
      </p:sp>
      <p:sp>
        <p:nvSpPr>
          <p:cNvPr id="51212" name="Text Box 10"/>
          <p:cNvSpPr txBox="1">
            <a:spLocks noChangeArrowheads="1"/>
          </p:cNvSpPr>
          <p:nvPr/>
        </p:nvSpPr>
        <p:spPr bwMode="auto">
          <a:xfrm>
            <a:off x="4102100" y="1919288"/>
            <a:ext cx="85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StaffNo</a:t>
            </a:r>
          </a:p>
        </p:txBody>
      </p:sp>
      <p:sp>
        <p:nvSpPr>
          <p:cNvPr id="51213" name="Text Box 11"/>
          <p:cNvSpPr txBox="1">
            <a:spLocks noChangeArrowheads="1"/>
          </p:cNvSpPr>
          <p:nvPr/>
        </p:nvSpPr>
        <p:spPr bwMode="auto">
          <a:xfrm>
            <a:off x="5029200" y="1933575"/>
            <a:ext cx="860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CarReg</a:t>
            </a:r>
          </a:p>
        </p:txBody>
      </p:sp>
      <p:sp>
        <p:nvSpPr>
          <p:cNvPr id="51214" name="Text Box 12"/>
          <p:cNvSpPr txBox="1">
            <a:spLocks noChangeArrowheads="1"/>
          </p:cNvSpPr>
          <p:nvPr/>
        </p:nvSpPr>
        <p:spPr bwMode="auto">
          <a:xfrm>
            <a:off x="228600" y="1538288"/>
            <a:ext cx="2800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PROPERTY_INSPECTION</a:t>
            </a:r>
          </a:p>
        </p:txBody>
      </p:sp>
      <p:sp>
        <p:nvSpPr>
          <p:cNvPr id="51215" name="Text Box 13"/>
          <p:cNvSpPr txBox="1">
            <a:spLocks noChangeArrowheads="1"/>
          </p:cNvSpPr>
          <p:nvPr/>
        </p:nvSpPr>
        <p:spPr bwMode="auto">
          <a:xfrm>
            <a:off x="304800" y="45720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ar-SA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51216" name="Line 14"/>
          <p:cNvSpPr>
            <a:spLocks noChangeShapeType="1"/>
          </p:cNvSpPr>
          <p:nvPr/>
        </p:nvSpPr>
        <p:spPr bwMode="auto">
          <a:xfrm flipV="1">
            <a:off x="27432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51217" name="Line 15"/>
          <p:cNvSpPr>
            <a:spLocks noChangeShapeType="1"/>
          </p:cNvSpPr>
          <p:nvPr/>
        </p:nvSpPr>
        <p:spPr bwMode="auto">
          <a:xfrm flipV="1">
            <a:off x="40386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51218" name="Line 16"/>
          <p:cNvSpPr>
            <a:spLocks noChangeShapeType="1"/>
          </p:cNvSpPr>
          <p:nvPr/>
        </p:nvSpPr>
        <p:spPr bwMode="auto">
          <a:xfrm flipV="1">
            <a:off x="50292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51219" name="Text Box 17"/>
          <p:cNvSpPr txBox="1">
            <a:spLocks noChangeArrowheads="1"/>
          </p:cNvSpPr>
          <p:nvPr/>
        </p:nvSpPr>
        <p:spPr bwMode="auto">
          <a:xfrm>
            <a:off x="381000" y="2895600"/>
            <a:ext cx="6554788" cy="342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ts val="400"/>
              </a:spcBef>
            </a:pPr>
            <a:r>
              <a:rPr lang="en-US" sz="1800">
                <a:latin typeface="Arial" pitchFamily="34" charset="0"/>
                <a:cs typeface="Arial" pitchFamily="34" charset="0"/>
              </a:rPr>
              <a:t>Pno, iDate              iTime, comments, staffNo, CarReg</a:t>
            </a:r>
          </a:p>
          <a:p>
            <a:pPr>
              <a:spcBef>
                <a:spcPts val="400"/>
              </a:spcBef>
            </a:pPr>
            <a:r>
              <a:rPr lang="en-US" sz="1800">
                <a:latin typeface="Arial" pitchFamily="34" charset="0"/>
                <a:cs typeface="Arial" pitchFamily="34" charset="0"/>
              </a:rPr>
              <a:t>StaffNo, iDate           carReg</a:t>
            </a:r>
          </a:p>
          <a:p>
            <a:pPr>
              <a:spcBef>
                <a:spcPts val="400"/>
              </a:spcBef>
            </a:pPr>
            <a:r>
              <a:rPr lang="en-US" sz="1800">
                <a:latin typeface="Arial" pitchFamily="34" charset="0"/>
                <a:cs typeface="Arial" pitchFamily="34" charset="0"/>
              </a:rPr>
              <a:t>CarReg, iDate, iTime            pno, comments, staffNo</a:t>
            </a:r>
          </a:p>
          <a:p>
            <a:pPr>
              <a:spcBef>
                <a:spcPts val="400"/>
              </a:spcBef>
            </a:pPr>
            <a:r>
              <a:rPr lang="en-US" sz="1800">
                <a:latin typeface="Arial" pitchFamily="34" charset="0"/>
                <a:cs typeface="Arial" pitchFamily="34" charset="0"/>
              </a:rPr>
              <a:t>StaffNo, iDate, iTime            pno, comments</a:t>
            </a:r>
          </a:p>
          <a:p>
            <a:pPr>
              <a:spcBef>
                <a:spcPts val="400"/>
              </a:spcBef>
            </a:pPr>
            <a:endParaRPr lang="en-US" sz="160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400"/>
              </a:spcBef>
            </a:pPr>
            <a:endParaRPr lang="en-US" sz="160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1800">
                <a:latin typeface="Arial" pitchFamily="34" charset="0"/>
                <a:cs typeface="Arial" pitchFamily="34" charset="0"/>
              </a:rPr>
              <a:t>PROPERTY(</a:t>
            </a:r>
            <a:r>
              <a:rPr lang="en-US" sz="1800" u="sng">
                <a:latin typeface="Arial" pitchFamily="34" charset="0"/>
                <a:cs typeface="Arial" pitchFamily="34" charset="0"/>
              </a:rPr>
              <a:t>Pno</a:t>
            </a:r>
            <a:r>
              <a:rPr lang="en-US" sz="1800">
                <a:latin typeface="Arial" pitchFamily="34" charset="0"/>
                <a:cs typeface="Arial" pitchFamily="34" charset="0"/>
              </a:rPr>
              <a:t>, pAddres)</a:t>
            </a:r>
          </a:p>
          <a:p>
            <a:pPr>
              <a:spcBef>
                <a:spcPts val="600"/>
              </a:spcBef>
            </a:pPr>
            <a:r>
              <a:rPr lang="en-US" sz="1800">
                <a:latin typeface="Arial" pitchFamily="34" charset="0"/>
                <a:cs typeface="Arial" pitchFamily="34" charset="0"/>
              </a:rPr>
              <a:t>STAFF(</a:t>
            </a:r>
            <a:r>
              <a:rPr lang="en-US" sz="1800" u="sng">
                <a:latin typeface="Arial" pitchFamily="34" charset="0"/>
                <a:cs typeface="Arial" pitchFamily="34" charset="0"/>
              </a:rPr>
              <a:t>StaffNo</a:t>
            </a:r>
            <a:r>
              <a:rPr lang="en-US" sz="1800">
                <a:latin typeface="Arial" pitchFamily="34" charset="0"/>
                <a:cs typeface="Arial" pitchFamily="34" charset="0"/>
              </a:rPr>
              <a:t>, sName)</a:t>
            </a:r>
          </a:p>
          <a:p>
            <a:pPr>
              <a:spcBef>
                <a:spcPts val="600"/>
              </a:spcBef>
            </a:pPr>
            <a:r>
              <a:rPr lang="en-US" sz="1800">
                <a:latin typeface="Arial" pitchFamily="34" charset="0"/>
                <a:cs typeface="Arial" pitchFamily="34" charset="0"/>
              </a:rPr>
              <a:t>STAFF_CAR(</a:t>
            </a:r>
            <a:r>
              <a:rPr lang="en-US" sz="1800" u="sng">
                <a:latin typeface="Arial" pitchFamily="34" charset="0"/>
                <a:cs typeface="Arial" pitchFamily="34" charset="0"/>
              </a:rPr>
              <a:t>StaffNo, iDate</a:t>
            </a:r>
            <a:r>
              <a:rPr lang="en-US" sz="1800">
                <a:latin typeface="Arial" pitchFamily="34" charset="0"/>
                <a:cs typeface="Arial" pitchFamily="34" charset="0"/>
              </a:rPr>
              <a:t>, CarReg)</a:t>
            </a:r>
          </a:p>
          <a:p>
            <a:pPr>
              <a:spcBef>
                <a:spcPts val="600"/>
              </a:spcBef>
            </a:pPr>
            <a:r>
              <a:rPr lang="en-US" sz="1800">
                <a:latin typeface="Arial" pitchFamily="34" charset="0"/>
                <a:cs typeface="Arial" pitchFamily="34" charset="0"/>
              </a:rPr>
              <a:t>PROPERTY_INSPECT(</a:t>
            </a:r>
            <a:r>
              <a:rPr lang="en-US" sz="1800" u="sng">
                <a:latin typeface="Arial" pitchFamily="34" charset="0"/>
                <a:cs typeface="Arial" pitchFamily="34" charset="0"/>
              </a:rPr>
              <a:t>pno, iDate</a:t>
            </a:r>
            <a:r>
              <a:rPr lang="en-US" sz="1800">
                <a:latin typeface="Arial" pitchFamily="34" charset="0"/>
                <a:cs typeface="Arial" pitchFamily="34" charset="0"/>
              </a:rPr>
              <a:t>, iTime, comments, StaffNo)</a:t>
            </a:r>
          </a:p>
        </p:txBody>
      </p:sp>
      <p:sp>
        <p:nvSpPr>
          <p:cNvPr id="51220" name="Text Box 18"/>
          <p:cNvSpPr txBox="1">
            <a:spLocks noChangeArrowheads="1"/>
          </p:cNvSpPr>
          <p:nvPr/>
        </p:nvSpPr>
        <p:spPr bwMode="auto">
          <a:xfrm>
            <a:off x="2819400" y="2362200"/>
            <a:ext cx="615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Arial" pitchFamily="34" charset="0"/>
                <a:cs typeface="Arial" pitchFamily="34" charset="0"/>
              </a:rPr>
              <a:t>3NF</a:t>
            </a:r>
          </a:p>
        </p:txBody>
      </p:sp>
      <p:sp>
        <p:nvSpPr>
          <p:cNvPr id="51221" name="Line 19"/>
          <p:cNvSpPr>
            <a:spLocks noChangeShapeType="1"/>
          </p:cNvSpPr>
          <p:nvPr/>
        </p:nvSpPr>
        <p:spPr bwMode="auto">
          <a:xfrm>
            <a:off x="1600200" y="914400"/>
            <a:ext cx="83820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51222" name="Line 20"/>
          <p:cNvSpPr>
            <a:spLocks noChangeShapeType="1"/>
          </p:cNvSpPr>
          <p:nvPr/>
        </p:nvSpPr>
        <p:spPr bwMode="auto">
          <a:xfrm>
            <a:off x="1752600" y="3200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51223" name="Line 21"/>
          <p:cNvSpPr>
            <a:spLocks noChangeShapeType="1"/>
          </p:cNvSpPr>
          <p:nvPr/>
        </p:nvSpPr>
        <p:spPr bwMode="auto">
          <a:xfrm>
            <a:off x="1981200" y="3505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51224" name="Line 22"/>
          <p:cNvSpPr>
            <a:spLocks noChangeShapeType="1"/>
          </p:cNvSpPr>
          <p:nvPr/>
        </p:nvSpPr>
        <p:spPr bwMode="auto">
          <a:xfrm>
            <a:off x="2667000" y="3810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51225" name="Line 23"/>
          <p:cNvSpPr>
            <a:spLocks noChangeShapeType="1"/>
          </p:cNvSpPr>
          <p:nvPr/>
        </p:nvSpPr>
        <p:spPr bwMode="auto">
          <a:xfrm>
            <a:off x="2667000" y="4191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altLang="en-US" b="1" smtClean="0"/>
              <a:t>Relation Decomposition</a:t>
            </a:r>
            <a:endParaRPr lang="en-GB" altLang="en-US" b="1" smtClean="0"/>
          </a:p>
        </p:txBody>
      </p:sp>
      <p:sp>
        <p:nvSpPr>
          <p:cNvPr id="13316" name="Rectangle 2051"/>
          <p:cNvSpPr>
            <a:spLocks noGrp="1" noChangeArrowheads="1"/>
          </p:cNvSpPr>
          <p:nvPr>
            <p:ph idx="1"/>
          </p:nvPr>
        </p:nvSpPr>
        <p:spPr>
          <a:xfrm>
            <a:off x="611188" y="1676400"/>
            <a:ext cx="8151812" cy="4114800"/>
          </a:xfrm>
        </p:spPr>
        <p:txBody>
          <a:bodyPr/>
          <a:lstStyle/>
          <a:p>
            <a:r>
              <a:rPr lang="en-US" altLang="en-US" sz="2400" smtClean="0"/>
              <a:t>Normalization process involve decomposing a relation.</a:t>
            </a:r>
          </a:p>
          <a:p>
            <a:r>
              <a:rPr lang="en-US" altLang="en-US" sz="2400" smtClean="0"/>
              <a:t>Decomposition require to be reversible.</a:t>
            </a:r>
          </a:p>
          <a:p>
            <a:r>
              <a:rPr lang="en-US" altLang="en-US" sz="2400" smtClean="0"/>
              <a:t>Functional dependencies guarantee decomposition to be reversible.</a:t>
            </a:r>
          </a:p>
          <a:p>
            <a:r>
              <a:rPr lang="en-US" altLang="en-US" sz="2400" smtClean="0"/>
              <a:t>While normalization, two important properties associated with decomposition:</a:t>
            </a:r>
          </a:p>
          <a:p>
            <a:pPr lvl="1"/>
            <a:r>
              <a:rPr lang="en-GB" altLang="en-US" sz="2000" b="1" i="1" smtClean="0"/>
              <a:t>Lossless-join property:</a:t>
            </a:r>
            <a:r>
              <a:rPr lang="en-GB" altLang="en-US" sz="2000" b="1" smtClean="0"/>
              <a:t> enables us to find any instance of the original relation from corresponding instances in the smaller relations. </a:t>
            </a:r>
          </a:p>
          <a:p>
            <a:pPr lvl="1"/>
            <a:r>
              <a:rPr lang="en-GB" altLang="en-US" sz="2000" b="1" i="1" smtClean="0"/>
              <a:t>Dependency preservation property:</a:t>
            </a:r>
            <a:r>
              <a:rPr lang="en-GB" altLang="en-US" sz="2000" b="1" smtClean="0"/>
              <a:t> enables us to enforce a constraint on the original relation by enforcing some constraint on each of the smaller relations</a:t>
            </a:r>
            <a:r>
              <a:rPr lang="en-GB" altLang="en-US" sz="1600" b="1" smtClean="0"/>
              <a:t>. </a:t>
            </a:r>
          </a:p>
        </p:txBody>
      </p:sp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3C7F02D-48F9-45F6-804D-51E30DA1BF57}" type="slidenum">
              <a:rPr lang="en-GB" altLang="en-US" smtClean="0"/>
              <a:pPr/>
              <a:t>6</a:t>
            </a:fld>
            <a:endParaRPr lang="en-GB" altLang="en-US" smtClean="0"/>
          </a:p>
        </p:txBody>
      </p:sp>
      <p:sp>
        <p:nvSpPr>
          <p:cNvPr id="13317" name="Text Box 2052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</p:spTree>
  </p:cSld>
  <p:clrMapOvr>
    <a:masterClrMapping/>
  </p:clrMapOvr>
  <p:transition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GB" altLang="en-US" b="1" smtClean="0"/>
              <a:t>Functional Dependencies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676400"/>
            <a:ext cx="8367712" cy="4114800"/>
          </a:xfrm>
        </p:spPr>
        <p:txBody>
          <a:bodyPr/>
          <a:lstStyle/>
          <a:p>
            <a:r>
              <a:rPr lang="en-US" altLang="en-US" sz="2400" smtClean="0"/>
              <a:t>Describes the relationship between attributes in a relation.</a:t>
            </a:r>
          </a:p>
          <a:p>
            <a:endParaRPr lang="en-US" altLang="en-US" sz="900" smtClean="0"/>
          </a:p>
          <a:p>
            <a:r>
              <a:rPr lang="en-US" altLang="en-US" sz="2400" smtClean="0"/>
              <a:t>If A and B are attributes of relation R, </a:t>
            </a:r>
          </a:p>
          <a:p>
            <a:r>
              <a:rPr lang="en-US" altLang="en-US" sz="2400" smtClean="0"/>
              <a:t>B is functionally </a:t>
            </a:r>
            <a:r>
              <a:rPr lang="en-US" altLang="en-US" sz="2400" b="1" smtClean="0"/>
              <a:t>dependent on </a:t>
            </a:r>
            <a:r>
              <a:rPr lang="en-US" altLang="en-US" sz="2400" smtClean="0"/>
              <a:t>A, </a:t>
            </a:r>
            <a:r>
              <a:rPr lang="en-GB" altLang="en-US" sz="2400" smtClean="0"/>
              <a:t>denoted A </a:t>
            </a:r>
            <a:r>
              <a:rPr lang="en-GB" altLang="en-US" sz="2400" smtClean="0">
                <a:sym typeface="Symbol" pitchFamily="18" charset="2"/>
              </a:rPr>
              <a:t></a:t>
            </a:r>
            <a:r>
              <a:rPr lang="en-GB" altLang="en-US" sz="2400" smtClean="0"/>
              <a:t> B</a:t>
            </a:r>
            <a:r>
              <a:rPr lang="en-US" altLang="en-US" sz="2400" smtClean="0"/>
              <a:t>, if each value of A is associated with exactly one value of B. B may have several values of A.</a:t>
            </a:r>
          </a:p>
          <a:p>
            <a:endParaRPr lang="en-US" altLang="en-US" sz="2000" b="1" smtClean="0"/>
          </a:p>
          <a:p>
            <a:endParaRPr lang="en-US" altLang="en-US" sz="2000" b="1" smtClean="0"/>
          </a:p>
          <a:p>
            <a:pPr>
              <a:lnSpc>
                <a:spcPct val="150000"/>
              </a:lnSpc>
              <a:buFont typeface="Monotype Sorts" pitchFamily="2" charset="2"/>
              <a:buNone/>
            </a:pPr>
            <a:r>
              <a:rPr lang="en-US" altLang="en-US" sz="1400" b="1" smtClean="0"/>
              <a:t>		   Determinant                                                          Dependent</a:t>
            </a:r>
            <a:endParaRPr lang="en-US" altLang="en-US" sz="2000" b="1" smtClean="0"/>
          </a:p>
          <a:p>
            <a:r>
              <a:rPr lang="en-US" altLang="en-US" sz="2400" smtClean="0"/>
              <a:t>An alternative way to describe the relation ship between attribute A an B is to say that “ A functionally </a:t>
            </a:r>
            <a:r>
              <a:rPr lang="en-US" altLang="en-US" sz="2400" b="1" smtClean="0"/>
              <a:t>determines</a:t>
            </a:r>
            <a:r>
              <a:rPr lang="en-US" altLang="en-US" sz="2400" smtClean="0"/>
              <a:t> B” </a:t>
            </a:r>
          </a:p>
        </p:txBody>
      </p:sp>
      <p:sp>
        <p:nvSpPr>
          <p:cNvPr id="143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8F1FAE1-94AD-4744-BF40-B70FA1252D93}" type="slidenum">
              <a:rPr lang="en-GB" altLang="en-US" smtClean="0"/>
              <a:pPr/>
              <a:t>7</a:t>
            </a:fld>
            <a:endParaRPr lang="en-GB" altLang="en-US" smtClean="0"/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  <p:sp>
        <p:nvSpPr>
          <p:cNvPr id="14342" name="Oval 5"/>
          <p:cNvSpPr>
            <a:spLocks noChangeArrowheads="1"/>
          </p:cNvSpPr>
          <p:nvPr/>
        </p:nvSpPr>
        <p:spPr bwMode="auto">
          <a:xfrm>
            <a:off x="1547813" y="3898900"/>
            <a:ext cx="990600" cy="6096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A</a:t>
            </a:r>
          </a:p>
        </p:txBody>
      </p:sp>
      <p:sp>
        <p:nvSpPr>
          <p:cNvPr id="14343" name="Oval 6"/>
          <p:cNvSpPr>
            <a:spLocks noChangeArrowheads="1"/>
          </p:cNvSpPr>
          <p:nvPr/>
        </p:nvSpPr>
        <p:spPr bwMode="auto">
          <a:xfrm>
            <a:off x="4960938" y="3898900"/>
            <a:ext cx="1020762" cy="6096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B</a:t>
            </a:r>
          </a:p>
        </p:txBody>
      </p:sp>
      <p:sp>
        <p:nvSpPr>
          <p:cNvPr id="14344" name="Line 7"/>
          <p:cNvSpPr>
            <a:spLocks noChangeShapeType="1"/>
          </p:cNvSpPr>
          <p:nvPr/>
        </p:nvSpPr>
        <p:spPr bwMode="auto">
          <a:xfrm>
            <a:off x="2538413" y="42037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Text Box 8"/>
          <p:cNvSpPr txBox="1">
            <a:spLocks noChangeArrowheads="1"/>
          </p:cNvSpPr>
          <p:nvPr/>
        </p:nvSpPr>
        <p:spPr bwMode="auto">
          <a:xfrm>
            <a:off x="2860675" y="3860800"/>
            <a:ext cx="17605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1800"/>
              <a:t>B is functionally</a:t>
            </a:r>
          </a:p>
          <a:p>
            <a:r>
              <a:rPr lang="en-US" altLang="en-US" sz="1800"/>
              <a:t>dependent on A</a:t>
            </a:r>
          </a:p>
        </p:txBody>
      </p:sp>
    </p:spTree>
  </p:cSld>
  <p:clrMapOvr>
    <a:masterClrMapping/>
  </p:clrMapOvr>
  <p:transition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GB" altLang="en-US" b="1" smtClean="0"/>
              <a:t>An Example Functional Dependency</a:t>
            </a:r>
          </a:p>
        </p:txBody>
      </p:sp>
      <p:pic>
        <p:nvPicPr>
          <p:cNvPr id="15364" name="Picture 10" descr="C13NF05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 l="34996" t="658"/>
          <a:stretch>
            <a:fillRect/>
          </a:stretch>
        </p:blipFill>
        <p:spPr>
          <a:xfrm>
            <a:off x="1763713" y="1773238"/>
            <a:ext cx="5688012" cy="4430712"/>
          </a:xfrm>
          <a:noFill/>
        </p:spPr>
      </p:pic>
      <p:sp>
        <p:nvSpPr>
          <p:cNvPr id="15362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0C5D87C-ED62-41A5-905C-532A2BC68B32}" type="slidenum">
              <a:rPr lang="en-GB" altLang="en-US" smtClean="0"/>
              <a:pPr/>
              <a:t>8</a:t>
            </a:fld>
            <a:endParaRPr lang="en-GB" altLang="en-US" smtClean="0"/>
          </a:p>
        </p:txBody>
      </p:sp>
      <p:sp>
        <p:nvSpPr>
          <p:cNvPr id="15365" name="Text Box 13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  <p:sp>
        <p:nvSpPr>
          <p:cNvPr id="15366" name="Text Box 21"/>
          <p:cNvSpPr txBox="1">
            <a:spLocks noChangeArrowheads="1"/>
          </p:cNvSpPr>
          <p:nvPr/>
        </p:nvSpPr>
        <p:spPr bwMode="auto">
          <a:xfrm>
            <a:off x="152400" y="1981200"/>
            <a:ext cx="16002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1800"/>
              <a:t>1:1 or M:1 relationship between attributes in a relation</a:t>
            </a:r>
          </a:p>
        </p:txBody>
      </p:sp>
      <p:sp>
        <p:nvSpPr>
          <p:cNvPr id="15367" name="Text Box 22"/>
          <p:cNvSpPr txBox="1">
            <a:spLocks noChangeArrowheads="1"/>
          </p:cNvSpPr>
          <p:nvPr/>
        </p:nvSpPr>
        <p:spPr bwMode="auto">
          <a:xfrm>
            <a:off x="152400" y="4191000"/>
            <a:ext cx="16002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1800"/>
              <a:t>1:M relationship between attributes in a relation</a:t>
            </a:r>
          </a:p>
        </p:txBody>
      </p:sp>
    </p:spTree>
  </p:cSld>
  <p:clrMapOvr>
    <a:masterClrMapping/>
  </p:clrMapOvr>
  <p:transition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266700"/>
            <a:ext cx="9972675" cy="1104900"/>
          </a:xfrm>
        </p:spPr>
        <p:txBody>
          <a:bodyPr/>
          <a:lstStyle/>
          <a:p>
            <a:r>
              <a:rPr lang="en-GB" altLang="en-US" sz="2800" b="1" smtClean="0"/>
              <a:t>Example Functional Dependency that holds for all Time</a:t>
            </a:r>
          </a:p>
        </p:txBody>
      </p:sp>
      <p:sp>
        <p:nvSpPr>
          <p:cNvPr id="16388" name="Rectangle 1027"/>
          <p:cNvSpPr>
            <a:spLocks noGrp="1" noChangeArrowheads="1"/>
          </p:cNvSpPr>
          <p:nvPr>
            <p:ph idx="1"/>
          </p:nvPr>
        </p:nvSpPr>
        <p:spPr>
          <a:xfrm>
            <a:off x="250825" y="1676400"/>
            <a:ext cx="7489825" cy="47053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smtClean="0"/>
              <a:t>Consider the values shown in staffNo and sName attributes of the Staff relation.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Based on sample data, the following functional dependencies appear to hold.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altLang="en-US" sz="2400" b="1" smtClean="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400" b="1" smtClean="0"/>
              <a:t>staffNo </a:t>
            </a:r>
            <a:r>
              <a:rPr lang="en-US" altLang="en-US" sz="2400" b="1" smtClean="0">
                <a:cs typeface="Times New Roman" pitchFamily="18" charset="0"/>
              </a:rPr>
              <a:t>→</a:t>
            </a:r>
            <a:r>
              <a:rPr lang="en-US" altLang="en-US" sz="2400" b="1" smtClean="0"/>
              <a:t> sName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400" b="1" smtClean="0"/>
              <a:t>sName </a:t>
            </a:r>
            <a:r>
              <a:rPr lang="en-US" altLang="en-US" sz="2400" b="1" smtClean="0">
                <a:cs typeface="Times New Roman" pitchFamily="18" charset="0"/>
              </a:rPr>
              <a:t>→</a:t>
            </a:r>
            <a:r>
              <a:rPr lang="en-US" altLang="en-US" sz="2400" b="1" smtClean="0"/>
              <a:t> staffNo 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altLang="en-US" sz="2400" smtClean="0"/>
          </a:p>
          <a:p>
            <a:r>
              <a:rPr lang="en-US" altLang="en-US" sz="2400" smtClean="0"/>
              <a:t>However, the only functional dependency that remains true for all possible values for the staffNo and sName attributes of the Staff relation is:</a:t>
            </a:r>
            <a:endParaRPr lang="en-US" altLang="en-US" smtClean="0"/>
          </a:p>
          <a:p>
            <a:pPr lvl="1">
              <a:buFontTx/>
              <a:buNone/>
            </a:pPr>
            <a:r>
              <a:rPr lang="en-US" altLang="en-US" b="1" smtClean="0"/>
              <a:t>staffNo </a:t>
            </a:r>
            <a:r>
              <a:rPr lang="en-US" altLang="en-US" b="1" smtClean="0">
                <a:cs typeface="Times New Roman" pitchFamily="18" charset="0"/>
              </a:rPr>
              <a:t>→</a:t>
            </a:r>
            <a:r>
              <a:rPr lang="en-US" altLang="en-US" b="1" smtClean="0"/>
              <a:t> sName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altLang="en-US" sz="2400" smtClean="0"/>
          </a:p>
        </p:txBody>
      </p:sp>
      <p:sp>
        <p:nvSpPr>
          <p:cNvPr id="1638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DC85263-0533-4C18-9BA0-C33FA53E3F6E}" type="slidenum">
              <a:rPr lang="en-GB" altLang="en-US" smtClean="0"/>
              <a:pPr/>
              <a:t>9</a:t>
            </a:fld>
            <a:endParaRPr lang="en-GB" altLang="en-US" smtClean="0"/>
          </a:p>
        </p:txBody>
      </p:sp>
      <p:sp>
        <p:nvSpPr>
          <p:cNvPr id="16389" name="Text Box 1028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  <p:pic>
        <p:nvPicPr>
          <p:cNvPr id="16390" name="Picture 1031" descr="DS3-Figure 13-01"/>
          <p:cNvPicPr>
            <a:picLocks noChangeAspect="1" noChangeArrowheads="1"/>
          </p:cNvPicPr>
          <p:nvPr/>
        </p:nvPicPr>
        <p:blipFill>
          <a:blip r:embed="rId2" cstate="print"/>
          <a:srcRect b="42194"/>
          <a:stretch>
            <a:fillRect/>
          </a:stretch>
        </p:blipFill>
        <p:spPr bwMode="auto">
          <a:xfrm>
            <a:off x="5076825" y="2781300"/>
            <a:ext cx="3886200" cy="20161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b">
  <a:themeElements>
    <a:clrScheme name="1_introdbs 7">
      <a:dk1>
        <a:srgbClr val="000066"/>
      </a:dk1>
      <a:lt1>
        <a:srgbClr val="EAEAEA"/>
      </a:lt1>
      <a:dk2>
        <a:srgbClr val="000080"/>
      </a:dk2>
      <a:lt2>
        <a:srgbClr val="000000"/>
      </a:lt2>
      <a:accent1>
        <a:srgbClr val="9999FF"/>
      </a:accent1>
      <a:accent2>
        <a:srgbClr val="CC0000"/>
      </a:accent2>
      <a:accent3>
        <a:srgbClr val="F3F3F3"/>
      </a:accent3>
      <a:accent4>
        <a:srgbClr val="000056"/>
      </a:accent4>
      <a:accent5>
        <a:srgbClr val="CACAFF"/>
      </a:accent5>
      <a:accent6>
        <a:srgbClr val="B90000"/>
      </a:accent6>
      <a:hlink>
        <a:srgbClr val="00CC99"/>
      </a:hlink>
      <a:folHlink>
        <a:srgbClr val="0099CC"/>
      </a:folHlink>
    </a:clrScheme>
    <a:fontScheme name="1_introdb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introdbs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ntrodbs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ntrodbs 5">
        <a:dk1>
          <a:srgbClr val="000066"/>
        </a:dk1>
        <a:lt1>
          <a:srgbClr val="969696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C9C9C9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6">
        <a:dk1>
          <a:srgbClr val="000066"/>
        </a:dk1>
        <a:lt1>
          <a:srgbClr val="DDDDDD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EBEBEB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7">
        <a:dk1>
          <a:srgbClr val="000066"/>
        </a:dk1>
        <a:lt1>
          <a:srgbClr val="EAEAEA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F3F3F3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8">
        <a:dk1>
          <a:srgbClr val="000066"/>
        </a:dk1>
        <a:lt1>
          <a:srgbClr val="EAEAEA"/>
        </a:lt1>
        <a:dk2>
          <a:srgbClr val="3A21EF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F3F3F3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b">
  <a:themeElements>
    <a:clrScheme name="introdbs 7">
      <a:dk1>
        <a:srgbClr val="000066"/>
      </a:dk1>
      <a:lt1>
        <a:srgbClr val="EAEAEA"/>
      </a:lt1>
      <a:dk2>
        <a:srgbClr val="000080"/>
      </a:dk2>
      <a:lt2>
        <a:srgbClr val="000000"/>
      </a:lt2>
      <a:accent1>
        <a:srgbClr val="9999FF"/>
      </a:accent1>
      <a:accent2>
        <a:srgbClr val="CC0000"/>
      </a:accent2>
      <a:accent3>
        <a:srgbClr val="F3F3F3"/>
      </a:accent3>
      <a:accent4>
        <a:srgbClr val="000056"/>
      </a:accent4>
      <a:accent5>
        <a:srgbClr val="CACAFF"/>
      </a:accent5>
      <a:accent6>
        <a:srgbClr val="B90000"/>
      </a:accent6>
      <a:hlink>
        <a:srgbClr val="00CC99"/>
      </a:hlink>
      <a:folHlink>
        <a:srgbClr val="0099CC"/>
      </a:folHlink>
    </a:clrScheme>
    <a:fontScheme name="introdb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ntrodbs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bs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bs 5">
        <a:dk1>
          <a:srgbClr val="000066"/>
        </a:dk1>
        <a:lt1>
          <a:srgbClr val="969696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C9C9C9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 6">
        <a:dk1>
          <a:srgbClr val="000066"/>
        </a:dk1>
        <a:lt1>
          <a:srgbClr val="DDDDDD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EBEBEB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 7">
        <a:dk1>
          <a:srgbClr val="000066"/>
        </a:dk1>
        <a:lt1>
          <a:srgbClr val="EAEAEA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F3F3F3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 8">
        <a:dk1>
          <a:srgbClr val="000066"/>
        </a:dk1>
        <a:lt1>
          <a:srgbClr val="EAEAEA"/>
        </a:lt1>
        <a:dk2>
          <a:srgbClr val="3A21EF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F3F3F3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introdbs">
  <a:themeElements>
    <a:clrScheme name="1_introdbs 7">
      <a:dk1>
        <a:srgbClr val="000066"/>
      </a:dk1>
      <a:lt1>
        <a:srgbClr val="EAEAEA"/>
      </a:lt1>
      <a:dk2>
        <a:srgbClr val="000080"/>
      </a:dk2>
      <a:lt2>
        <a:srgbClr val="000000"/>
      </a:lt2>
      <a:accent1>
        <a:srgbClr val="9999FF"/>
      </a:accent1>
      <a:accent2>
        <a:srgbClr val="CC0000"/>
      </a:accent2>
      <a:accent3>
        <a:srgbClr val="F3F3F3"/>
      </a:accent3>
      <a:accent4>
        <a:srgbClr val="000056"/>
      </a:accent4>
      <a:accent5>
        <a:srgbClr val="CACAFF"/>
      </a:accent5>
      <a:accent6>
        <a:srgbClr val="B90000"/>
      </a:accent6>
      <a:hlink>
        <a:srgbClr val="00CC99"/>
      </a:hlink>
      <a:folHlink>
        <a:srgbClr val="0099CC"/>
      </a:folHlink>
    </a:clrScheme>
    <a:fontScheme name="1_introdb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introdbs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ntrodbs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ntrodbs 5">
        <a:dk1>
          <a:srgbClr val="000066"/>
        </a:dk1>
        <a:lt1>
          <a:srgbClr val="969696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C9C9C9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6">
        <a:dk1>
          <a:srgbClr val="000066"/>
        </a:dk1>
        <a:lt1>
          <a:srgbClr val="DDDDDD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EBEBEB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7">
        <a:dk1>
          <a:srgbClr val="000066"/>
        </a:dk1>
        <a:lt1>
          <a:srgbClr val="EAEAEA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F3F3F3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8">
        <a:dk1>
          <a:srgbClr val="000066"/>
        </a:dk1>
        <a:lt1>
          <a:srgbClr val="EAEAEA"/>
        </a:lt1>
        <a:dk2>
          <a:srgbClr val="3A21EF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F3F3F3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5_introdbs">
  <a:themeElements>
    <a:clrScheme name="1_introdbs 7">
      <a:dk1>
        <a:srgbClr val="000066"/>
      </a:dk1>
      <a:lt1>
        <a:srgbClr val="EAEAEA"/>
      </a:lt1>
      <a:dk2>
        <a:srgbClr val="000080"/>
      </a:dk2>
      <a:lt2>
        <a:srgbClr val="000000"/>
      </a:lt2>
      <a:accent1>
        <a:srgbClr val="9999FF"/>
      </a:accent1>
      <a:accent2>
        <a:srgbClr val="CC0000"/>
      </a:accent2>
      <a:accent3>
        <a:srgbClr val="F3F3F3"/>
      </a:accent3>
      <a:accent4>
        <a:srgbClr val="000056"/>
      </a:accent4>
      <a:accent5>
        <a:srgbClr val="CACAFF"/>
      </a:accent5>
      <a:accent6>
        <a:srgbClr val="B90000"/>
      </a:accent6>
      <a:hlink>
        <a:srgbClr val="00CC99"/>
      </a:hlink>
      <a:folHlink>
        <a:srgbClr val="0099CC"/>
      </a:folHlink>
    </a:clrScheme>
    <a:fontScheme name="1_introdb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introdbs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ntrodbs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ntrodbs 5">
        <a:dk1>
          <a:srgbClr val="000066"/>
        </a:dk1>
        <a:lt1>
          <a:srgbClr val="969696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C9C9C9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6">
        <a:dk1>
          <a:srgbClr val="000066"/>
        </a:dk1>
        <a:lt1>
          <a:srgbClr val="DDDDDD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EBEBEB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7">
        <a:dk1>
          <a:srgbClr val="000066"/>
        </a:dk1>
        <a:lt1>
          <a:srgbClr val="EAEAEA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F3F3F3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8">
        <a:dk1>
          <a:srgbClr val="000066"/>
        </a:dk1>
        <a:lt1>
          <a:srgbClr val="EAEAEA"/>
        </a:lt1>
        <a:dk2>
          <a:srgbClr val="3A21EF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F3F3F3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3779</TotalTime>
  <Words>2662</Words>
  <Application>Microsoft Office PowerPoint</Application>
  <PresentationFormat>On-screen Show (4:3)</PresentationFormat>
  <Paragraphs>837</Paragraphs>
  <Slides>53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53</vt:i4>
      </vt:variant>
    </vt:vector>
  </HeadingPairs>
  <TitlesOfParts>
    <vt:vector size="64" baseType="lpstr">
      <vt:lpstr>ＭＳ Ｐゴシック</vt:lpstr>
      <vt:lpstr>ＭＳ Ｐゴシック</vt:lpstr>
      <vt:lpstr>Arial</vt:lpstr>
      <vt:lpstr>Monotype Sorts</vt:lpstr>
      <vt:lpstr>Symbol</vt:lpstr>
      <vt:lpstr>Times New Roman</vt:lpstr>
      <vt:lpstr>Wingdings</vt:lpstr>
      <vt:lpstr>db</vt:lpstr>
      <vt:lpstr>1_db</vt:lpstr>
      <vt:lpstr>1_introdbs</vt:lpstr>
      <vt:lpstr>5_introdbs</vt:lpstr>
      <vt:lpstr>PowerPoint Presentation</vt:lpstr>
      <vt:lpstr>Database Design</vt:lpstr>
      <vt:lpstr>How to produce a good relation schema?</vt:lpstr>
      <vt:lpstr>Data Redundancy and Update Anomalies</vt:lpstr>
      <vt:lpstr>Data Redundancy and Update Anomalies</vt:lpstr>
      <vt:lpstr>Relation Decomposition</vt:lpstr>
      <vt:lpstr>Functional Dependencies</vt:lpstr>
      <vt:lpstr>An Example Functional Dependency</vt:lpstr>
      <vt:lpstr>Example Functional Dependency that holds for all Time</vt:lpstr>
      <vt:lpstr>Characteristics of Functional Dependencies</vt:lpstr>
      <vt:lpstr>Example Full Functional Dependency</vt:lpstr>
      <vt:lpstr>Transitive Dependencies</vt:lpstr>
      <vt:lpstr>Example Transitive Dependency</vt:lpstr>
      <vt:lpstr>Summary Characteristics of Functional Dependencies</vt:lpstr>
      <vt:lpstr>Identifying Functional Dependencies </vt:lpstr>
      <vt:lpstr>Example - Identifying a set of functional dependencies for the StaffBranch relation</vt:lpstr>
      <vt:lpstr>Identifying the Primary Key for a Relation using Functional Dependencies</vt:lpstr>
      <vt:lpstr>Example - Identify Primary Key for StaffBranch Relation</vt:lpstr>
      <vt:lpstr>Closure</vt:lpstr>
      <vt:lpstr>Inference Rules for Functional Dependencies</vt:lpstr>
      <vt:lpstr>Minimal Sets of Functional Dependencies </vt:lpstr>
      <vt:lpstr>Minimal Sets of Functional Dependencies </vt:lpstr>
      <vt:lpstr>Minimal Sets of Functional Dependencies </vt:lpstr>
      <vt:lpstr>Exercise </vt:lpstr>
      <vt:lpstr>Exercise ( cont.)</vt:lpstr>
      <vt:lpstr>Exercise ( cont.)</vt:lpstr>
      <vt:lpstr>Exercise ( cont.)</vt:lpstr>
      <vt:lpstr>The Process of Normalization</vt:lpstr>
      <vt:lpstr>The Purpose of Normalization</vt:lpstr>
      <vt:lpstr>First Normal Form (1NF)</vt:lpstr>
      <vt:lpstr>UNF        1NF Approach 1</vt:lpstr>
      <vt:lpstr>PowerPoint Presentation</vt:lpstr>
      <vt:lpstr>UNF        1NF Approach 3</vt:lpstr>
      <vt:lpstr>Full Functional Dependency</vt:lpstr>
      <vt:lpstr>Second Normal Form (2NF)</vt:lpstr>
      <vt:lpstr>1NF        2NF</vt:lpstr>
      <vt:lpstr>1NF        2NF</vt:lpstr>
      <vt:lpstr>1NF        2NF</vt:lpstr>
      <vt:lpstr>Transitive Dependency</vt:lpstr>
      <vt:lpstr>Third Normal Form (3NF)</vt:lpstr>
      <vt:lpstr>2NF        3NF</vt:lpstr>
      <vt:lpstr>Review of Decompositions</vt:lpstr>
      <vt:lpstr>General Definition of 2NF &amp; 3NF</vt:lpstr>
      <vt:lpstr>Boyce-Codd Normal Form (BCNF)</vt:lpstr>
      <vt:lpstr>Boyce-Codd Normal Form (BCNF)</vt:lpstr>
      <vt:lpstr>3NF        BCNF</vt:lpstr>
      <vt:lpstr>3NF        BCNF</vt:lpstr>
      <vt:lpstr>Review Example</vt:lpstr>
      <vt:lpstr>UNF       1NF</vt:lpstr>
      <vt:lpstr>1NF       2NF</vt:lpstr>
      <vt:lpstr>1NF        2NF</vt:lpstr>
      <vt:lpstr>2NF        3NF</vt:lpstr>
      <vt:lpstr>3NF        BCNF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Administrator</dc:creator>
  <cp:lastModifiedBy>Sara</cp:lastModifiedBy>
  <cp:revision>348</cp:revision>
  <dcterms:created xsi:type="dcterms:W3CDTF">1998-09-30T12:51:12Z</dcterms:created>
  <dcterms:modified xsi:type="dcterms:W3CDTF">2016-04-10T10:35:35Z</dcterms:modified>
</cp:coreProperties>
</file>