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61" r:id="rId5"/>
    <p:sldId id="260" r:id="rId6"/>
    <p:sldId id="262" r:id="rId7"/>
    <p:sldId id="317" r:id="rId8"/>
    <p:sldId id="264" r:id="rId9"/>
    <p:sldId id="272" r:id="rId10"/>
    <p:sldId id="321" r:id="rId11"/>
    <p:sldId id="322" r:id="rId12"/>
    <p:sldId id="273" r:id="rId13"/>
    <p:sldId id="323" r:id="rId14"/>
    <p:sldId id="324" r:id="rId15"/>
    <p:sldId id="325" r:id="rId16"/>
    <p:sldId id="327" r:id="rId17"/>
    <p:sldId id="326" r:id="rId18"/>
    <p:sldId id="328" r:id="rId19"/>
    <p:sldId id="265" r:id="rId20"/>
    <p:sldId id="266" r:id="rId21"/>
    <p:sldId id="267" r:id="rId22"/>
    <p:sldId id="268" r:id="rId23"/>
    <p:sldId id="270" r:id="rId24"/>
    <p:sldId id="269" r:id="rId25"/>
    <p:sldId id="263" r:id="rId26"/>
    <p:sldId id="281" r:id="rId27"/>
    <p:sldId id="330" r:id="rId28"/>
    <p:sldId id="318" r:id="rId29"/>
    <p:sldId id="331" r:id="rId30"/>
    <p:sldId id="284" r:id="rId31"/>
    <p:sldId id="285" r:id="rId32"/>
    <p:sldId id="286" r:id="rId33"/>
    <p:sldId id="287" r:id="rId34"/>
    <p:sldId id="288" r:id="rId35"/>
    <p:sldId id="289" r:id="rId36"/>
    <p:sldId id="332" r:id="rId37"/>
    <p:sldId id="333" r:id="rId38"/>
    <p:sldId id="334" r:id="rId39"/>
    <p:sldId id="320" r:id="rId40"/>
    <p:sldId id="319" r:id="rId41"/>
    <p:sldId id="336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AED70B-1E87-47E8-900B-D20929004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6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364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5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9A11-D7EC-48F8-8948-89578DEB0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44D-7DF8-48F2-99EF-EE530020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843-1AA6-43AF-B194-0068C530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4E96-A568-44B2-AE80-19FF13F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341C-DA22-4837-94A2-A3B46A556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AFB-7790-4C37-8787-42595140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3104-89D4-426F-B453-787AE7561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5D2-4188-4AEB-9319-354EF81A2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75-C39D-4D66-A065-27FAE7CAB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067-2690-4410-B25A-ECA003F65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C702-4B7B-4958-891F-E11E397BC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E753-42F6-425C-82F6-538155A06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FA4B-F8C8-4631-BDE4-8419A2AAC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36A1-777E-4F0F-A84B-7CADF9134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56AD-7136-42EE-9955-19BC1AFF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6312-F53E-4433-AC3C-09516A26E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6F67-B3D9-4537-93A2-2866355FF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5D7E-5AB1-4F36-B195-963F3A78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153-D799-48BE-8B70-3CA7AEB1A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CFC4-61FE-4D66-B082-50E727448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4581-42F5-4163-B37A-0B5E0E21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19CF-FFB2-4839-B370-B6CE06FDA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F95D13-F6B7-42F0-8566-299E37C2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8F418-2089-421B-BE23-6BCCBEAF1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Entity-Relationship Modeling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DA598-2B86-416D-B267-FEDEFFCEB90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Branch </a:t>
            </a:r>
            <a:r>
              <a:rPr lang="en-AU" b="1" i="1" smtClean="0">
                <a:latin typeface="Times"/>
                <a:cs typeface="Arial" charset="0"/>
              </a:rPr>
              <a:t>Has</a:t>
            </a:r>
            <a:r>
              <a:rPr lang="en-AU" b="1" smtClean="0">
                <a:latin typeface="Times"/>
                <a:cs typeface="Arial" charset="0"/>
              </a:rPr>
              <a:t> Staff </a:t>
            </a:r>
            <a:r>
              <a:rPr lang="en-AU" b="1" smtClean="0">
                <a:latin typeface="Times"/>
                <a:cs typeface="Times New Roman" pitchFamily="18" charset="0"/>
              </a:rPr>
              <a:t>relationship 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4340" name="Picture 6" descr="DS3-Figure 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8A8E8-B902-4EF7-B100-9DA83FE6768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Degree of a Relationship</a:t>
            </a:r>
          </a:p>
          <a:p>
            <a:pPr lvl="1"/>
            <a:r>
              <a:rPr lang="en-GB" b="1" smtClean="0">
                <a:latin typeface="Times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 of degree 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two is binary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three is ternary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four is quaternary.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FE8827-0B07-4CC2-9D93-99DBE0A7FFB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Binary relationship called </a:t>
            </a:r>
            <a:r>
              <a:rPr lang="en-AU" b="1" i="1" smtClean="0">
                <a:latin typeface="Times"/>
                <a:cs typeface="Times New Roman" pitchFamily="18" charset="0"/>
              </a:rPr>
              <a:t>P</a:t>
            </a:r>
            <a:r>
              <a:rPr lang="en-AU" b="1" i="1" smtClean="0">
                <a:latin typeface="Times"/>
                <a:cs typeface="Arial" charset="0"/>
              </a:rPr>
              <a:t>Owns</a:t>
            </a:r>
            <a:endParaRPr lang="en-GB" smtClean="0">
              <a:latin typeface="Times"/>
            </a:endParaRPr>
          </a:p>
        </p:txBody>
      </p:sp>
      <p:pic>
        <p:nvPicPr>
          <p:cNvPr id="161797" name="Picture 5" descr="DS3-Figure 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4E388-03AF-4AF0-8EA1-D6E577018BE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Ternary relationship called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endParaRPr lang="en-GB" smtClean="0">
              <a:latin typeface="Times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6F1FB-5B18-4BDF-B1EA-90B07280573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Quaternary relationship called </a:t>
            </a:r>
            <a:r>
              <a:rPr lang="en-AU" b="1" i="1" smtClean="0">
                <a:latin typeface="Times"/>
                <a:cs typeface="Arial" charset="0"/>
              </a:rPr>
              <a:t>Arranges</a:t>
            </a:r>
          </a:p>
        </p:txBody>
      </p:sp>
      <p:pic>
        <p:nvPicPr>
          <p:cNvPr id="18436" name="Picture 5" descr="DS3-Figure 11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4AEA2-B5E2-484E-82AF-A73B8C09E78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Recursive Relationship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Relationship type where </a:t>
            </a:r>
            <a:r>
              <a:rPr lang="en-AU" b="1" i="1" smtClean="0">
                <a:latin typeface="Times"/>
                <a:cs typeface="Times New Roman" pitchFamily="18" charset="0"/>
              </a:rPr>
              <a:t>same</a:t>
            </a:r>
            <a:r>
              <a:rPr lang="en-AU" b="1" smtClean="0">
                <a:latin typeface="Times"/>
                <a:cs typeface="Times New Roman" pitchFamily="18" charset="0"/>
              </a:rPr>
              <a:t> entity type participates more than once in </a:t>
            </a:r>
            <a:r>
              <a:rPr lang="en-AU" b="1" i="1" smtClean="0">
                <a:latin typeface="Times"/>
                <a:cs typeface="Times New Roman" pitchFamily="18" charset="0"/>
              </a:rPr>
              <a:t>different roles</a:t>
            </a:r>
            <a:r>
              <a:rPr lang="en-AU" b="1" smtClean="0">
                <a:latin typeface="Times"/>
                <a:cs typeface="Times New Roman" pitchFamily="18" charset="0"/>
              </a:rPr>
              <a:t>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Relationships may be given role names to indicate purpose that each participating entity type plays in a relationship.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9461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0E1E9-501A-424B-BCD7-5DB8DD38091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Recursive relationship called </a:t>
            </a:r>
            <a:r>
              <a:rPr lang="en-AU" b="1" i="1" smtClean="0">
                <a:latin typeface="Times"/>
                <a:cs typeface="Arial" charset="0"/>
              </a:rPr>
              <a:t>Supervises</a:t>
            </a:r>
            <a:r>
              <a:rPr lang="en-AU" b="1" smtClean="0">
                <a:latin typeface="Times"/>
                <a:cs typeface="Times New Roman" pitchFamily="18" charset="0"/>
              </a:rPr>
              <a:t> with role names</a:t>
            </a:r>
            <a:endParaRPr lang="en-GB" smtClean="0">
              <a:latin typeface="Times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B59795-F9B1-440E-B7E8-D21DF0703C0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Entities associated through two distinct relationships with role names</a:t>
            </a:r>
            <a:endParaRPr lang="en-GB" smtClean="0">
              <a:latin typeface="Times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59507-4836-4823-8D6E-77E8CD73406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</a:t>
            </a:r>
          </a:p>
          <a:p>
            <a:pPr lvl="1"/>
            <a:r>
              <a:rPr lang="en-GB" b="1" smtClean="0">
                <a:latin typeface="Times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 Domain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allowable values for one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19909-E0E8-43B7-8CA3-21455272756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Simple Attribute</a:t>
            </a:r>
          </a:p>
          <a:p>
            <a:pPr lvl="1"/>
            <a:r>
              <a:rPr lang="en-GB" b="1" smtClean="0">
                <a:latin typeface="Times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Composite Attribute</a:t>
            </a:r>
          </a:p>
          <a:p>
            <a:pPr lvl="1"/>
            <a:r>
              <a:rPr lang="en-GB" b="1" smtClean="0">
                <a:latin typeface="Times"/>
              </a:rPr>
              <a:t>Attribute composed of multiple components, each with an independent existence.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5D4111-BA1F-4DA6-B14F-429632A25A3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dirty="0" smtClean="0">
                <a:latin typeface="Times"/>
              </a:rPr>
              <a:t>Objectives</a:t>
            </a:r>
            <a:endParaRPr lang="en-GB" b="1" dirty="0" smtClean="0">
              <a:latin typeface="Time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use Entity–Relationship (ER) modeling in database design.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Basic concepts associated with ER model.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Diagrammatic technique for displaying ER model using Unified Modeling Language (UML).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identify and resolve problems with ER models called connection traps.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build an ER model from a requirements specification.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7B8F9-F399-47CC-8671-0917A431A585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Single-valued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a single value for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multiple values for each occurrence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B2B32-1031-4408-A811-0FDA8B42B5A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Derived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50C64-C204-42C9-81AD-3E2980B1E92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Minimal set of attributes that uniquely identifies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Candidate key selected to uniquely identify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A candidate key that consists of two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E5C02-2874-4536-A5B6-D5CAAF4DB29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 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entities and their attributes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27656" name="Picture 1032" descr="DS3-Figure 1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3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1A6BB-3F08-4869-AC77-44E6BCE8B25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Strong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</a:t>
            </a:r>
            <a:r>
              <a:rPr lang="en-AU" b="1" i="1" smtClean="0">
                <a:latin typeface="Times"/>
                <a:cs typeface="Times New Roman" pitchFamily="18" charset="0"/>
              </a:rPr>
              <a:t>not</a:t>
            </a:r>
            <a:r>
              <a:rPr lang="en-AU" b="1" smtClean="0">
                <a:latin typeface="Times"/>
                <a:cs typeface="Times New Roman" pitchFamily="18" charset="0"/>
              </a:rPr>
              <a:t>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Weak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AB493-AA13-498A-AD4B-ADE2A7DBCFF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Strong entity type called </a:t>
            </a:r>
            <a:r>
              <a:rPr lang="en-AU" b="1" smtClean="0">
                <a:latin typeface="Times"/>
                <a:cs typeface="Arial" charset="0"/>
              </a:rPr>
              <a:t>Client</a:t>
            </a:r>
            <a:r>
              <a:rPr lang="en-AU" b="1" smtClean="0">
                <a:latin typeface="Times"/>
                <a:cs typeface="Times New Roman" pitchFamily="18" charset="0"/>
              </a:rPr>
              <a:t> and weak entity type called </a:t>
            </a:r>
            <a:r>
              <a:rPr lang="en-AU" b="1" smtClean="0">
                <a:latin typeface="Times"/>
                <a:cs typeface="Arial" charset="0"/>
              </a:rPr>
              <a:t>Preference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A43E5-44A2-44F7-990A-CFF234127C5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Relationship called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Times New Roman" pitchFamily="18" charset="0"/>
              </a:rPr>
              <a:t> with attributes</a:t>
            </a:r>
            <a:endParaRPr lang="en-GB" b="1" smtClean="0">
              <a:latin typeface="Times"/>
            </a:endParaRPr>
          </a:p>
        </p:txBody>
      </p:sp>
      <p:pic>
        <p:nvPicPr>
          <p:cNvPr id="169989" name="Picture 5" descr="DS3-Figure 1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BB0AC-8B71-4A5C-9D35-85D93321C2F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Main type of constraint on relationships is called </a:t>
            </a:r>
            <a:r>
              <a:rPr lang="en-GB" i="1" smtClean="0">
                <a:latin typeface="Times"/>
              </a:rPr>
              <a:t>multiplicity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Multiplicity - </a:t>
            </a:r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Represents policies (called </a:t>
            </a:r>
            <a:r>
              <a:rPr lang="en-GB" b="1" i="1" smtClean="0">
                <a:latin typeface="Times"/>
              </a:rPr>
              <a:t>business rules</a:t>
            </a:r>
            <a:r>
              <a:rPr lang="en-GB" b="1" smtClean="0">
                <a:latin typeface="Times"/>
              </a:rPr>
              <a:t>) established by user or company.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DA92-291F-473B-948E-23A97B6837A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 smtClean="0">
              <a:latin typeface="Times"/>
              <a:cs typeface="Times New Roman" pitchFamily="18" charset="0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Binary relationships are generally referred to as being: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one-to-one (1:1)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one-to-many (1:*)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many-to-many (*:*)</a:t>
            </a:r>
            <a:endParaRPr lang="en-GB" smtClean="0">
              <a:latin typeface="Times"/>
              <a:cs typeface="Times New Roman" pitchFamily="18" charset="0"/>
            </a:endParaRPr>
          </a:p>
        </p:txBody>
      </p:sp>
      <p:sp>
        <p:nvSpPr>
          <p:cNvPr id="3277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60E67-4B28-4C03-B014-F4F62AD5232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8375" name="Picture 7" descr="DS3-Figure 11-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4F159-DD25-46B4-B482-085A5BA72FA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Branch user views of </a:t>
            </a:r>
            <a:r>
              <a:rPr lang="en-AU" b="1" i="1" smtClean="0">
                <a:latin typeface="Times"/>
                <a:cs typeface="Times New Roman" pitchFamily="18" charset="0"/>
              </a:rPr>
              <a:t>DreamHome</a:t>
            </a:r>
            <a:endParaRPr lang="en-GB" b="1" smtClean="0">
              <a:latin typeface="Times"/>
            </a:endParaRPr>
          </a:p>
        </p:txBody>
      </p:sp>
      <p:pic>
        <p:nvPicPr>
          <p:cNvPr id="13320" name="Picture 8" descr="DS3-Figure 1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050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BE7E3-E078-41A7-9C6D-D20F5F710A4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</a:t>
            </a:r>
            <a:r>
              <a:rPr lang="en-AU" b="1" smtClean="0">
                <a:latin typeface="Times"/>
                <a:cs typeface="Arial" charset="0"/>
              </a:rPr>
              <a:t> Branch</a:t>
            </a:r>
            <a:r>
              <a:rPr lang="en-AU" b="1" smtClean="0">
                <a:latin typeface="Times"/>
                <a:cs typeface="Times New Roman" pitchFamily="18" charset="0"/>
              </a:rPr>
              <a:t> (1:1)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B131-59BC-45CE-94A5-3A7014127AB4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 </a:t>
            </a:r>
            <a:r>
              <a:rPr lang="en-AU" b="1" smtClean="0">
                <a:latin typeface="Times"/>
                <a:cs typeface="Arial" charset="0"/>
              </a:rPr>
              <a:t>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b="1" smtClean="0">
              <a:latin typeface="Times"/>
            </a:endParaRPr>
          </a:p>
        </p:txBody>
      </p:sp>
      <p:pic>
        <p:nvPicPr>
          <p:cNvPr id="62473" name="Picture 9" descr="DS3-Figure 11-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2BC9E-4C06-4A28-B99D-940EC9E87C45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(1:*)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4520" name="Picture 8" descr="DS3-Figure 11-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A60D4-EFDC-4A82-8123-EF43FDCFE492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 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6567" name="Picture 7" descr="DS3-Figure 11-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9B38F1-4ADB-46B7-9DED-4D3AA0265FB8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(*:*)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8616" name="Picture 8" descr="DS3-Figure 11-1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0DC8-F23A-4BBF-BE03-3DCD26AD5A2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for Complex Relationships</a:t>
            </a:r>
            <a:r>
              <a:rPr lang="en-AU" smtClean="0">
                <a:latin typeface="Times"/>
                <a:cs typeface="Times New Roman" pitchFamily="18" charset="0"/>
              </a:rPr>
              <a:t>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in an 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-ary relationship when other (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-1) values are fixed.</a:t>
            </a:r>
            <a:r>
              <a:rPr lang="en-GB" smtClean="0">
                <a:latin typeface="Times"/>
                <a:cs typeface="Times New Roman" pitchFamily="18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8A91-C273-4059-B980-A5C10410DBC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 with values for Staff and Branch entities fixed</a:t>
            </a:r>
            <a:r>
              <a:rPr lang="en-GB" smtClean="0">
                <a:latin typeface="Times"/>
              </a:rPr>
              <a:t> </a:t>
            </a:r>
          </a:p>
        </p:txBody>
      </p:sp>
      <p:pic>
        <p:nvPicPr>
          <p:cNvPr id="174085" name="Picture 5" descr="DS3-Figure 11-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75D-5E35-4913-AB80-4D298A6453B4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</a:t>
            </a:r>
            <a:endParaRPr lang="en-GB" smtClean="0">
              <a:latin typeface="Times"/>
            </a:endParaRPr>
          </a:p>
        </p:txBody>
      </p:sp>
      <p:pic>
        <p:nvPicPr>
          <p:cNvPr id="175109" name="Picture 1029" descr="DS3-Figure 11-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DC98A-FF5C-46B9-8FE2-B53E87321C6A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endParaRPr lang="en-GB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3" cstate="print"/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51374-F648-42A8-9B51-37565CF80B7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7339013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Multiplicity is made up of two types of restrictions on relationships: </a:t>
            </a:r>
            <a:r>
              <a:rPr lang="en-GB" b="1" i="1" smtClean="0">
                <a:latin typeface="Times"/>
              </a:rPr>
              <a:t>cardinality</a:t>
            </a:r>
            <a:r>
              <a:rPr lang="en-GB" b="1" smtClean="0">
                <a:latin typeface="Times"/>
              </a:rPr>
              <a:t> and </a:t>
            </a:r>
            <a:r>
              <a:rPr lang="en-GB" b="1" i="1" smtClean="0">
                <a:latin typeface="Times"/>
              </a:rPr>
              <a:t>participation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0"/>
              </a:lnSpc>
            </a:pPr>
            <a:endParaRPr lang="en-GB" smtClean="0">
              <a:latin typeface="Times"/>
            </a:endParaRPr>
          </a:p>
          <a:p>
            <a:endParaRPr lang="en-GB" sz="3000" b="1" smtClean="0">
              <a:latin typeface="Times"/>
              <a:cs typeface="Times New Roman" pitchFamily="18" charset="0"/>
            </a:endParaRPr>
          </a:p>
        </p:txBody>
      </p:sp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A00CE-F985-4F5D-A0A7-50DEF911386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Concepts of the 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Attributes</a:t>
            </a: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smtClean="0">
              <a:latin typeface="Time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30D544-DA7F-4CFB-9556-002CAA9E5FF5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8382000" cy="4114800"/>
          </a:xfrm>
        </p:spPr>
        <p:txBody>
          <a:bodyPr/>
          <a:lstStyle/>
          <a:p>
            <a:pPr>
              <a:lnSpc>
                <a:spcPct val="0"/>
              </a:lnSpc>
            </a:pPr>
            <a:endParaRPr lang="en-GB" sz="3200" smtClean="0">
              <a:latin typeface="Times"/>
            </a:endParaRPr>
          </a:p>
          <a:p>
            <a:r>
              <a:rPr lang="en-GB" b="1" smtClean="0">
                <a:latin typeface="Times"/>
              </a:rPr>
              <a:t>Cardinality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Describes maximum number of possible relationship occurrences for an entity participating in a given relationship type.</a:t>
            </a:r>
            <a:r>
              <a:rPr lang="en-GB" b="1" smtClean="0">
                <a:latin typeface="Times"/>
                <a:cs typeface="Times New Roman" pitchFamily="18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b="1" smtClean="0">
              <a:latin typeface="Times"/>
              <a:cs typeface="Times New Roman" pitchFamily="18" charset="0"/>
            </a:endParaRPr>
          </a:p>
          <a:p>
            <a:r>
              <a:rPr lang="en-GB" b="1" smtClean="0">
                <a:latin typeface="Times"/>
              </a:rPr>
              <a:t>Participation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Determines whether all or only some entity occurrences participate in a relationship.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C1FCF-8996-437C-AF21-C4D7BDC3ADE7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as cardinality and participation constraints</a:t>
            </a:r>
            <a:endParaRPr lang="en-GB" smtClean="0">
              <a:latin typeface="Times"/>
            </a:endParaRPr>
          </a:p>
        </p:txBody>
      </p:sp>
      <p:pic>
        <p:nvPicPr>
          <p:cNvPr id="176133" name="Picture 1029" descr="DS3-Figure 1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F9EA-12B1-403A-9CC0-19445599A0D5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may arise when designing a conceptual data model called </a:t>
            </a:r>
            <a:r>
              <a:rPr lang="en-GB" b="1" i="1" smtClean="0">
                <a:latin typeface="Times"/>
              </a:rPr>
              <a:t>connection traps</a:t>
            </a:r>
            <a:r>
              <a:rPr lang="en-GB" b="1" smtClean="0">
                <a:latin typeface="Times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Two main types of connection traps are called </a:t>
            </a:r>
            <a:r>
              <a:rPr lang="en-GB" b="1" i="1" smtClean="0">
                <a:latin typeface="Times"/>
              </a:rPr>
              <a:t>fan traps </a:t>
            </a:r>
            <a:r>
              <a:rPr lang="en-GB" b="1" smtClean="0">
                <a:latin typeface="Times"/>
              </a:rPr>
              <a:t>and </a:t>
            </a:r>
            <a:r>
              <a:rPr lang="en-GB" b="1" i="1" smtClean="0">
                <a:latin typeface="Times"/>
              </a:rPr>
              <a:t>chasm</a:t>
            </a:r>
            <a:r>
              <a:rPr lang="en-GB" b="1" smtClean="0">
                <a:latin typeface="Times"/>
              </a:rPr>
              <a:t> </a:t>
            </a:r>
            <a:r>
              <a:rPr lang="en-GB" b="1" i="1" smtClean="0">
                <a:latin typeface="Times"/>
              </a:rPr>
              <a:t>traps</a:t>
            </a:r>
            <a:r>
              <a:rPr lang="en-GB" b="1" smtClean="0">
                <a:latin typeface="Times"/>
              </a:rPr>
              <a:t>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3E773-FC2E-4D87-93FF-3F2E38AE4B26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Fan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represents a relationship between entity types, but pathway between certain entity occurrences is ambiguous.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Chasm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suggests the existence of a relationship between entity types, but pathway does not exist between certain entity occurrences.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D8F5A-F101-474A-B90C-8A69AE46956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Fan Trap</a:t>
            </a:r>
          </a:p>
        </p:txBody>
      </p:sp>
      <p:pic>
        <p:nvPicPr>
          <p:cNvPr id="78856" name="Picture 8" descr="DS3-Figure 11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A047B-517E-4F2F-91BB-A3A55167C909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Fan Trap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sz="2600" b="1" smtClean="0">
                <a:latin typeface="Times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</p:txBody>
      </p:sp>
      <p:pic>
        <p:nvPicPr>
          <p:cNvPr id="80904" name="Picture 8" descr="DS3-Figure 11-1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7E5E4-6492-4163-A3F0-96E8112A3DA3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Restructuring ER model to remove Fan Trap</a:t>
            </a:r>
          </a:p>
        </p:txBody>
      </p:sp>
      <p:pic>
        <p:nvPicPr>
          <p:cNvPr id="82952" name="Picture 8" descr="DS3-Figure 11-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26E83-9BAC-4803-B9AA-AFFF41B0C07D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Fan Trap Removed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SG37 works at branch B003.</a:t>
            </a:r>
          </a:p>
        </p:txBody>
      </p:sp>
      <p:pic>
        <p:nvPicPr>
          <p:cNvPr id="85001" name="Picture 9" descr="DS3-Figure 11-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856E9-B98A-4104-B927-7C6555522C54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Chasm Trap</a:t>
            </a:r>
          </a:p>
        </p:txBody>
      </p:sp>
      <p:pic>
        <p:nvPicPr>
          <p:cNvPr id="87049" name="Picture 9" descr="DS3-Figure 11-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FF8BD-DB45-4193-BD6D-2EA9C4AAF94D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Chasm Trap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 which branch office is property PA14 available?</a:t>
            </a:r>
          </a:p>
        </p:txBody>
      </p:sp>
      <p:pic>
        <p:nvPicPr>
          <p:cNvPr id="89096" name="Picture 8" descr="DS3-Figure 11-2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A2FA50-801D-4C73-8BE1-02CB24A5E63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Group of objects with same properties,  identified by enterprise as having an independent existence.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buFontTx/>
              <a:buNone/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Entity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object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E2F17-B686-4DD7-B30E-D7718EC35C65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Model restructured to remove Chasm Trap</a:t>
            </a:r>
          </a:p>
        </p:txBody>
      </p:sp>
      <p:pic>
        <p:nvPicPr>
          <p:cNvPr id="91145" name="Picture 9" descr="DS3-Figure 11-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771F8-9926-4941-8B1D-E16CD206C046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Chasm Trap Removed</a:t>
            </a:r>
          </a:p>
        </p:txBody>
      </p:sp>
      <p:pic>
        <p:nvPicPr>
          <p:cNvPr id="93193" name="Picture 9" descr="DS3-Figure 11-2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5943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FEDB1-A12A-4C26-89D7-18A09DA077D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Examples of Entity Types</a:t>
            </a:r>
          </a:p>
        </p:txBody>
      </p:sp>
      <p:pic>
        <p:nvPicPr>
          <p:cNvPr id="131078" name="Picture 6" descr="DS3-Figure 1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FA9A5-EEB3-4B89-B39D-05643AFBDE1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</a:t>
            </a:r>
            <a:r>
              <a:rPr lang="en-AU" b="1" smtClean="0">
                <a:latin typeface="Times"/>
                <a:cs typeface="Arial" charset="0"/>
              </a:rPr>
              <a:t> Branch </a:t>
            </a:r>
            <a:r>
              <a:rPr lang="en-AU" b="1" smtClean="0">
                <a:latin typeface="Times"/>
                <a:cs typeface="Times New Roman" pitchFamily="18" charset="0"/>
              </a:rPr>
              <a:t>entity types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2109-7E60-48B7-A44C-07872EAD6BE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meaningful associations among entity types.</a:t>
            </a:r>
            <a:r>
              <a:rPr lang="en-GB" b="1" smtClean="0">
                <a:latin typeface="Times"/>
              </a:rPr>
              <a:t> </a:t>
            </a:r>
          </a:p>
          <a:p>
            <a:pPr lvl="1"/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association, which includes one occurrence from each participating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AB50E-D459-4331-A873-8AEAAD5C7F2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i="1" smtClean="0">
                <a:latin typeface="Times"/>
                <a:cs typeface="Times New Roman" pitchFamily="18" charset="0"/>
              </a:rPr>
              <a:t>Has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smtClean="0">
              <a:latin typeface="Times"/>
            </a:endParaRPr>
          </a:p>
        </p:txBody>
      </p:sp>
      <p:pic>
        <p:nvPicPr>
          <p:cNvPr id="13316" name="Picture 1029" descr="DS3-Figure 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theme/theme1.xml><?xml version="1.0" encoding="utf-8"?>
<a:theme xmlns:a="http://schemas.openxmlformats.org/drawingml/2006/main" name="introdbs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odbs 7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C:\Book2ndEdition\Final\Instructors Guide\PP Slides\TempTRB.pot</Template>
  <TotalTime>4</TotalTime>
  <Pages>59</Pages>
  <Words>1150</Words>
  <Application>Microsoft Office PowerPoint</Application>
  <PresentationFormat>On-screen Show (4:3)</PresentationFormat>
  <Paragraphs>273</Paragraphs>
  <Slides>51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introdbs</vt:lpstr>
      <vt:lpstr>1_introdbs</vt:lpstr>
      <vt:lpstr>PowerPoint Presentation</vt:lpstr>
      <vt:lpstr>Objectives</vt:lpstr>
      <vt:lpstr>ER diagram of Branch user views of DreamHome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Entity Type</vt:lpstr>
      <vt:lpstr>Strong entity type called Client and weak entity type called Preference </vt:lpstr>
      <vt:lpstr>Relationship called Advertises with attributes</vt:lpstr>
      <vt:lpstr>Structural Constraints</vt:lpstr>
      <vt:lpstr>Structural Constraints</vt:lpstr>
      <vt:lpstr>Semantic net of Staff Manages Branch relationship type </vt:lpstr>
      <vt:lpstr>Multiplicity of Staff Manages Branch (1:1) relationship 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Database Systems</dc:subject>
  <dc:creator>Thomas Connolly and Carolyn Begg</dc:creator>
  <dc:description>Transparencies for Chapter 11 of textbook_x000d_
Database Systems: A Practical Approach to Design, Implementation, and Management</dc:description>
  <cp:lastModifiedBy>Sara</cp:lastModifiedBy>
  <cp:revision>65</cp:revision>
  <cp:lastPrinted>1998-06-24T16:37:58Z</cp:lastPrinted>
  <dcterms:created xsi:type="dcterms:W3CDTF">1998-02-12T14:58:02Z</dcterms:created>
  <dcterms:modified xsi:type="dcterms:W3CDTF">2016-01-31T18:38:43Z</dcterms:modified>
</cp:coreProperties>
</file>