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57" r:id="rId10"/>
    <p:sldId id="25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8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7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2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0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28A8-A06C-0B47-BAB2-BBE57CC35A5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6764B-FC3E-2E45-B809-2EEE4CE2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wmf"/><Relationship Id="rId18" Type="http://schemas.openxmlformats.org/officeDocument/2006/relationships/image" Target="../media/image29.w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jpe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2.png"/><Relationship Id="rId3" Type="http://schemas.openxmlformats.org/officeDocument/2006/relationships/image" Target="../media/image30.jpeg"/><Relationship Id="rId7" Type="http://schemas.openxmlformats.org/officeDocument/2006/relationships/image" Target="../media/image38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9.wmf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png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5517" t="40956" r="9885" b="20819"/>
          <a:stretch>
            <a:fillRect/>
          </a:stretch>
        </p:blipFill>
        <p:spPr bwMode="auto">
          <a:xfrm>
            <a:off x="2743200" y="3733800"/>
            <a:ext cx="2670629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1000" y="1868488"/>
          <a:ext cx="804386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4762440" imgH="863280" progId="Equation.3">
                  <p:embed/>
                </p:oleObj>
              </mc:Choice>
              <mc:Fallback>
                <p:oleObj name="Equation" r:id="rId4" imgW="47624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68488"/>
                        <a:ext cx="8043863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8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Problem-2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Locate the centroid of a half and quarter-circular arcs using the formula derived in Problem-1.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3400" y="3505200"/>
          <a:ext cx="41814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2654280" imgH="1587240" progId="Equation.3">
                  <p:embed/>
                </p:oleObj>
              </mc:Choice>
              <mc:Fallback>
                <p:oleObj name="Equation" r:id="rId3" imgW="2654280" imgH="1587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4181475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257800" y="3124200"/>
            <a:ext cx="2924175" cy="1789496"/>
            <a:chOff x="5791200" y="4267200"/>
            <a:chExt cx="2924175" cy="1789496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78271"/>
            <a:stretch>
              <a:fillRect/>
            </a:stretch>
          </p:blipFill>
          <p:spPr bwMode="auto">
            <a:xfrm>
              <a:off x="5791200" y="4772748"/>
              <a:ext cx="2924175" cy="12839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 rot="16200000" flipH="1">
              <a:off x="8115300" y="5219700"/>
              <a:ext cx="457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8229600" y="4648200"/>
              <a:ext cx="304800" cy="682171"/>
            </a:xfrm>
            <a:custGeom>
              <a:avLst/>
              <a:gdLst>
                <a:gd name="connsiteX0" fmla="*/ 72572 w 304800"/>
                <a:gd name="connsiteY0" fmla="*/ 682171 h 682171"/>
                <a:gd name="connsiteX1" fmla="*/ 159658 w 304800"/>
                <a:gd name="connsiteY1" fmla="*/ 638628 h 682171"/>
                <a:gd name="connsiteX2" fmla="*/ 188686 w 304800"/>
                <a:gd name="connsiteY2" fmla="*/ 595085 h 682171"/>
                <a:gd name="connsiteX3" fmla="*/ 232229 w 304800"/>
                <a:gd name="connsiteY3" fmla="*/ 551542 h 682171"/>
                <a:gd name="connsiteX4" fmla="*/ 246743 w 304800"/>
                <a:gd name="connsiteY4" fmla="*/ 508000 h 682171"/>
                <a:gd name="connsiteX5" fmla="*/ 275772 w 304800"/>
                <a:gd name="connsiteY5" fmla="*/ 449942 h 682171"/>
                <a:gd name="connsiteX6" fmla="*/ 290286 w 304800"/>
                <a:gd name="connsiteY6" fmla="*/ 391885 h 682171"/>
                <a:gd name="connsiteX7" fmla="*/ 304800 w 304800"/>
                <a:gd name="connsiteY7" fmla="*/ 348342 h 682171"/>
                <a:gd name="connsiteX8" fmla="*/ 290286 w 304800"/>
                <a:gd name="connsiteY8" fmla="*/ 217714 h 682171"/>
                <a:gd name="connsiteX9" fmla="*/ 261258 w 304800"/>
                <a:gd name="connsiteY9" fmla="*/ 174171 h 682171"/>
                <a:gd name="connsiteX10" fmla="*/ 116115 w 304800"/>
                <a:gd name="connsiteY10" fmla="*/ 43542 h 682171"/>
                <a:gd name="connsiteX11" fmla="*/ 29029 w 304800"/>
                <a:gd name="connsiteY11" fmla="*/ 14514 h 682171"/>
                <a:gd name="connsiteX12" fmla="*/ 0 w 304800"/>
                <a:gd name="connsiteY12" fmla="*/ 0 h 6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682171">
                  <a:moveTo>
                    <a:pt x="72572" y="682171"/>
                  </a:moveTo>
                  <a:cubicBezTo>
                    <a:pt x="107987" y="670366"/>
                    <a:pt x="131521" y="666765"/>
                    <a:pt x="159658" y="638628"/>
                  </a:cubicBezTo>
                  <a:cubicBezTo>
                    <a:pt x="171993" y="626293"/>
                    <a:pt x="177519" y="608486"/>
                    <a:pt x="188686" y="595085"/>
                  </a:cubicBezTo>
                  <a:cubicBezTo>
                    <a:pt x="201827" y="579316"/>
                    <a:pt x="217715" y="566056"/>
                    <a:pt x="232229" y="551542"/>
                  </a:cubicBezTo>
                  <a:cubicBezTo>
                    <a:pt x="237067" y="537028"/>
                    <a:pt x="240716" y="522062"/>
                    <a:pt x="246743" y="508000"/>
                  </a:cubicBezTo>
                  <a:cubicBezTo>
                    <a:pt x="255266" y="488113"/>
                    <a:pt x="268175" y="470201"/>
                    <a:pt x="275772" y="449942"/>
                  </a:cubicBezTo>
                  <a:cubicBezTo>
                    <a:pt x="282776" y="431264"/>
                    <a:pt x="284806" y="411065"/>
                    <a:pt x="290286" y="391885"/>
                  </a:cubicBezTo>
                  <a:cubicBezTo>
                    <a:pt x="294489" y="377174"/>
                    <a:pt x="299962" y="362856"/>
                    <a:pt x="304800" y="348342"/>
                  </a:cubicBezTo>
                  <a:cubicBezTo>
                    <a:pt x="299962" y="304799"/>
                    <a:pt x="300911" y="260217"/>
                    <a:pt x="290286" y="217714"/>
                  </a:cubicBezTo>
                  <a:cubicBezTo>
                    <a:pt x="286055" y="200791"/>
                    <a:pt x="272927" y="187137"/>
                    <a:pt x="261258" y="174171"/>
                  </a:cubicBezTo>
                  <a:cubicBezTo>
                    <a:pt x="242638" y="153482"/>
                    <a:pt x="164793" y="65177"/>
                    <a:pt x="116115" y="43542"/>
                  </a:cubicBezTo>
                  <a:cubicBezTo>
                    <a:pt x="88153" y="31115"/>
                    <a:pt x="56398" y="28198"/>
                    <a:pt x="29029" y="14514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7902734" y="54094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67600" y="4267200"/>
              <a:ext cx="93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33CC"/>
                  </a:solidFill>
                </a:rPr>
                <a:t>Line of symmetry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</p:grpSp>
      <p:graphicFrame>
        <p:nvGraphicFramePr>
          <p:cNvPr id="505859" name="Object 3"/>
          <p:cNvGraphicFramePr>
            <a:graphicFrameLocks noChangeAspect="1"/>
          </p:cNvGraphicFramePr>
          <p:nvPr/>
        </p:nvGraphicFramePr>
        <p:xfrm>
          <a:off x="381000" y="2819400"/>
          <a:ext cx="4863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2603160" imgH="177480" progId="Equation.3">
                  <p:embed/>
                </p:oleObj>
              </mc:Choice>
              <mc:Fallback>
                <p:oleObj name="Equation" r:id="rId6" imgW="260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486351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862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Solution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3C86FD86-C68C-CB4C-9CD6-573D0824DFA9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12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Determination of Centroids by Integration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0413" y="2106613"/>
            <a:ext cx="2084387" cy="3783012"/>
            <a:chOff x="479" y="1327"/>
            <a:chExt cx="1313" cy="2383"/>
          </a:xfrm>
        </p:grpSpPr>
        <p:pic>
          <p:nvPicPr>
            <p:cNvPr id="19481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1327"/>
              <a:ext cx="1313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82" name="Object 1027"/>
            <p:cNvGraphicFramePr>
              <a:graphicFrameLocks noChangeAspect="1"/>
            </p:cNvGraphicFramePr>
            <p:nvPr/>
          </p:nvGraphicFramePr>
          <p:xfrm>
            <a:off x="855" y="2878"/>
            <a:ext cx="576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Denklem" r:id="rId4" imgW="914400" imgH="1320800" progId="Equation.3">
                    <p:embed/>
                  </p:oleObj>
                </mc:Choice>
                <mc:Fallback>
                  <p:oleObj name="Denklem" r:id="rId4" imgW="914400" imgH="1320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" y="2878"/>
                          <a:ext cx="576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09975" y="2239963"/>
            <a:ext cx="2039938" cy="3649662"/>
            <a:chOff x="2274" y="1411"/>
            <a:chExt cx="1285" cy="2299"/>
          </a:xfrm>
        </p:grpSpPr>
        <p:pic>
          <p:nvPicPr>
            <p:cNvPr id="19479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411"/>
              <a:ext cx="1285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80" name="Object 1026"/>
            <p:cNvGraphicFramePr>
              <a:graphicFrameLocks noChangeAspect="1"/>
            </p:cNvGraphicFramePr>
            <p:nvPr/>
          </p:nvGraphicFramePr>
          <p:xfrm>
            <a:off x="2473" y="2878"/>
            <a:ext cx="904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name="Denklem" r:id="rId7" imgW="1435100" imgH="1320800" progId="Equation.3">
                    <p:embed/>
                  </p:oleObj>
                </mc:Choice>
                <mc:Fallback>
                  <p:oleObj name="Denklem" r:id="rId7" imgW="1435100" imgH="1320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3" y="2878"/>
                          <a:ext cx="904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456363" y="2254250"/>
            <a:ext cx="2011362" cy="3902075"/>
            <a:chOff x="4067" y="1420"/>
            <a:chExt cx="1267" cy="2458"/>
          </a:xfrm>
        </p:grpSpPr>
        <p:pic>
          <p:nvPicPr>
            <p:cNvPr id="19477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1420"/>
              <a:ext cx="1267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78" name="Object 1025"/>
            <p:cNvGraphicFramePr>
              <a:graphicFrameLocks noChangeAspect="1"/>
            </p:cNvGraphicFramePr>
            <p:nvPr/>
          </p:nvGraphicFramePr>
          <p:xfrm>
            <a:off x="4221" y="2934"/>
            <a:ext cx="976" cy="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Denklem" r:id="rId10" imgW="1549400" imgH="1498600" progId="Equation.3">
                    <p:embed/>
                  </p:oleObj>
                </mc:Choice>
                <mc:Fallback>
                  <p:oleObj name="Denklem" r:id="rId10" imgW="1549400" imgH="149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1" y="2934"/>
                          <a:ext cx="976" cy="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63" name="Group 14"/>
          <p:cNvGrpSpPr>
            <a:grpSpLocks/>
          </p:cNvGrpSpPr>
          <p:nvPr/>
        </p:nvGrpSpPr>
        <p:grpSpPr bwMode="auto">
          <a:xfrm>
            <a:off x="768350" y="965200"/>
            <a:ext cx="8366125" cy="1006475"/>
            <a:chOff x="376" y="608"/>
            <a:chExt cx="5270" cy="634"/>
          </a:xfrm>
        </p:grpSpPr>
        <p:graphicFrame>
          <p:nvGraphicFramePr>
            <p:cNvPr id="19475" name="Object 1024"/>
            <p:cNvGraphicFramePr>
              <a:graphicFrameLocks noChangeAspect="1"/>
            </p:cNvGraphicFramePr>
            <p:nvPr/>
          </p:nvGraphicFramePr>
          <p:xfrm>
            <a:off x="376" y="671"/>
            <a:ext cx="207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Equation" r:id="rId12" imgW="3289300" imgH="787400" progId="Equation.3">
                    <p:embed/>
                  </p:oleObj>
                </mc:Choice>
                <mc:Fallback>
                  <p:oleObj name="Equation" r:id="rId12" imgW="3289300" imgH="787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" y="671"/>
                          <a:ext cx="207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6" name="Text Box 10"/>
            <p:cNvSpPr txBox="1">
              <a:spLocks noChangeArrowheads="1"/>
            </p:cNvSpPr>
            <p:nvPr/>
          </p:nvSpPr>
          <p:spPr bwMode="auto">
            <a:xfrm>
              <a:off x="2596" y="608"/>
              <a:ext cx="305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Double integration to find the first moment may be avoided by defining </a:t>
              </a:r>
              <a:r>
                <a:rPr lang="en-US" i="1"/>
                <a:t>dA</a:t>
              </a:r>
              <a:r>
                <a:rPr lang="en-US"/>
                <a:t> as a thin rectangle or strip.</a:t>
              </a:r>
            </a:p>
          </p:txBody>
        </p:sp>
      </p:grpSp>
      <p:sp>
        <p:nvSpPr>
          <p:cNvPr id="1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8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19468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093788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54163"/>
            <a:ext cx="4635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23"/>
          <p:cNvSpPr txBox="1">
            <a:spLocks noChangeArrowheads="1"/>
          </p:cNvSpPr>
          <p:nvPr/>
        </p:nvSpPr>
        <p:spPr bwMode="auto">
          <a:xfrm>
            <a:off x="2027238" y="6105525"/>
            <a:ext cx="289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Rectangular Coordinates</a:t>
            </a:r>
          </a:p>
        </p:txBody>
      </p:sp>
      <p:sp>
        <p:nvSpPr>
          <p:cNvPr id="19471" name="Text Box 24"/>
          <p:cNvSpPr txBox="1">
            <a:spLocks noChangeArrowheads="1"/>
          </p:cNvSpPr>
          <p:nvPr/>
        </p:nvSpPr>
        <p:spPr bwMode="auto">
          <a:xfrm>
            <a:off x="6618288" y="6140450"/>
            <a:ext cx="2036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Polar Coordinates</a:t>
            </a:r>
          </a:p>
        </p:txBody>
      </p:sp>
      <p:pic>
        <p:nvPicPr>
          <p:cNvPr id="19472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681538"/>
            <a:ext cx="78263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3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673600"/>
            <a:ext cx="10382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4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1908175"/>
            <a:ext cx="1011237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B7A5C459-C95D-5347-8499-87CBD2335E17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13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3"/>
            <a:ext cx="8229600" cy="728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3</a:t>
            </a:r>
            <a:endParaRPr lang="en-US" dirty="0">
              <a:latin typeface="Arial" charset="0"/>
            </a:endParaRPr>
          </a:p>
        </p:txBody>
      </p:sp>
      <p:pic>
        <p:nvPicPr>
          <p:cNvPr id="20484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41413"/>
            <a:ext cx="3492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12750" y="3619500"/>
            <a:ext cx="4017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Determine by direct integration the location of the centroid of a parabolic spandrel shown.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46600" y="1287463"/>
            <a:ext cx="43529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/>
              <a:t>SOLUTION</a:t>
            </a:r>
            <a:r>
              <a:rPr lang="en-US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Determine the constant k.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546600" y="2238375"/>
            <a:ext cx="332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Evaluate the total area.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546600" y="2733675"/>
            <a:ext cx="4275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Using either vertical or horizontal strips, perform a single integration to find the first moments.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46600" y="3838575"/>
            <a:ext cx="437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Evaluate the centroid coordinates.</a:t>
            </a: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9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utoUpdateAnimBg="0"/>
      <p:bldP spid="1033" grpId="0" autoUpdateAnimBg="0"/>
      <p:bldP spid="1034" grpId="0" autoUpdateAnimBg="0"/>
      <p:bldP spid="10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45BAE316-43AA-6646-9ADB-3F99FDFEE249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14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06376"/>
            <a:ext cx="8229600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3 - Continued</a:t>
            </a:r>
            <a:endParaRPr lang="en-US" dirty="0">
              <a:latin typeface="Arial" charset="0"/>
            </a:endParaRPr>
          </a:p>
        </p:txBody>
      </p:sp>
      <p:pic>
        <p:nvPicPr>
          <p:cNvPr id="21508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43013"/>
            <a:ext cx="34448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4183063" y="1042988"/>
            <a:ext cx="4352925" cy="2676525"/>
            <a:chOff x="2635" y="657"/>
            <a:chExt cx="2742" cy="1686"/>
          </a:xfrm>
        </p:grpSpPr>
        <p:sp>
          <p:nvSpPr>
            <p:cNvPr id="21518" name="Text Box 6"/>
            <p:cNvSpPr txBox="1">
              <a:spLocks noChangeArrowheads="1"/>
            </p:cNvSpPr>
            <p:nvPr/>
          </p:nvSpPr>
          <p:spPr bwMode="auto">
            <a:xfrm>
              <a:off x="2635" y="657"/>
              <a:ext cx="274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u="sng"/>
                <a:t>SOLUTION</a:t>
              </a:r>
              <a:r>
                <a:rPr lang="en-US"/>
                <a:t>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Determine the constant k.</a:t>
              </a:r>
            </a:p>
          </p:txBody>
        </p:sp>
        <p:graphicFrame>
          <p:nvGraphicFramePr>
            <p:cNvPr id="21519" name="Object 1"/>
            <p:cNvGraphicFramePr>
              <a:graphicFrameLocks noChangeAspect="1"/>
            </p:cNvGraphicFramePr>
            <p:nvPr/>
          </p:nvGraphicFramePr>
          <p:xfrm>
            <a:off x="2894" y="1183"/>
            <a:ext cx="1920" cy="1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4" imgW="3048000" imgH="1841500" progId="Equation.3">
                    <p:embed/>
                  </p:oleObj>
                </mc:Choice>
                <mc:Fallback>
                  <p:oleObj name="Equation" r:id="rId4" imgW="3048000" imgH="1841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" y="1183"/>
                          <a:ext cx="1920" cy="1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6875" y="3475038"/>
            <a:ext cx="7727950" cy="2955925"/>
            <a:chOff x="250" y="2189"/>
            <a:chExt cx="4868" cy="1862"/>
          </a:xfrm>
        </p:grpSpPr>
        <p:pic>
          <p:nvPicPr>
            <p:cNvPr id="21515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2189"/>
              <a:ext cx="215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2635" y="2537"/>
              <a:ext cx="20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Evaluate the total area.</a:t>
              </a:r>
            </a:p>
          </p:txBody>
        </p:sp>
        <p:graphicFrame>
          <p:nvGraphicFramePr>
            <p:cNvPr id="21517" name="Object 0"/>
            <p:cNvGraphicFramePr>
              <a:graphicFrameLocks noChangeAspect="1"/>
            </p:cNvGraphicFramePr>
            <p:nvPr/>
          </p:nvGraphicFramePr>
          <p:xfrm>
            <a:off x="2894" y="2771"/>
            <a:ext cx="2224" cy="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7" imgW="3530600" imgH="2032000" progId="Equation.3">
                    <p:embed/>
                  </p:oleObj>
                </mc:Choice>
                <mc:Fallback>
                  <p:oleObj name="Equation" r:id="rId7" imgW="3530600" imgH="2032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" y="2771"/>
                          <a:ext cx="2224" cy="1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3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9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517EA886-CF6D-EF4F-97AB-BB46E85EA1AD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15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82"/>
            <a:ext cx="8229600" cy="5492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3 - Continued</a:t>
            </a:r>
            <a:endParaRPr lang="en-US" dirty="0">
              <a:latin typeface="Arial" charset="0"/>
            </a:endParaRPr>
          </a:p>
        </p:txBody>
      </p:sp>
      <p:pic>
        <p:nvPicPr>
          <p:cNvPr id="22532" name="Picture 4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00238"/>
            <a:ext cx="35020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605213" y="1136650"/>
            <a:ext cx="553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Using vertical strips, perform a single integration to find the first moments.</a:t>
            </a:r>
          </a:p>
        </p:txBody>
      </p:sp>
      <p:graphicFrame>
        <p:nvGraphicFramePr>
          <p:cNvPr id="22534" name="Object 12"/>
          <p:cNvGraphicFramePr>
            <a:graphicFrameLocks noChangeAspect="1"/>
          </p:cNvGraphicFramePr>
          <p:nvPr/>
        </p:nvGraphicFramePr>
        <p:xfrm>
          <a:off x="4248150" y="1898650"/>
          <a:ext cx="41656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4165600" imgH="3632200" progId="Equation.3">
                  <p:embed/>
                </p:oleObj>
              </mc:Choice>
              <mc:Fallback>
                <p:oleObj name="Equation" r:id="rId4" imgW="4165600" imgH="363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898650"/>
                        <a:ext cx="41656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8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9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31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788F74CF-2726-E54C-B2F7-AD68101ED57E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16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2251"/>
            <a:ext cx="8229600" cy="5514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3 - Continued</a:t>
            </a:r>
            <a:endParaRPr lang="en-US" dirty="0"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05213" y="1136650"/>
            <a:ext cx="553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Or, using horizontal strips, perform a single integration to find the first moments.</a:t>
            </a:r>
          </a:p>
        </p:txBody>
      </p:sp>
      <p:graphicFrame>
        <p:nvGraphicFramePr>
          <p:cNvPr id="23557" name="Object 0"/>
          <p:cNvGraphicFramePr>
            <a:graphicFrameLocks noChangeAspect="1"/>
          </p:cNvGraphicFramePr>
          <p:nvPr/>
        </p:nvGraphicFramePr>
        <p:xfrm>
          <a:off x="4064000" y="1998663"/>
          <a:ext cx="5080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5080000" imgH="3276600" progId="Equation.3">
                  <p:embed/>
                </p:oleObj>
              </mc:Choice>
              <mc:Fallback>
                <p:oleObj name="Equation" r:id="rId3" imgW="5080000" imgH="327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998663"/>
                        <a:ext cx="5080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7" descr="C:\DOCUME~1\WALTOL~1\LOCALS~1\Temp\\msotw9_temp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63700"/>
            <a:ext cx="342741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8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9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9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462F6F54-A7AE-2749-9325-C93D4671E7D9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17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888" y="72782"/>
            <a:ext cx="82296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3 - Continued</a:t>
            </a:r>
            <a:endParaRPr lang="en-US" dirty="0">
              <a:latin typeface="Arial" charset="0"/>
            </a:endParaRPr>
          </a:p>
        </p:txBody>
      </p:sp>
      <p:grpSp>
        <p:nvGrpSpPr>
          <p:cNvPr id="24580" name="Group 16"/>
          <p:cNvGrpSpPr>
            <a:grpSpLocks/>
          </p:cNvGrpSpPr>
          <p:nvPr/>
        </p:nvGrpSpPr>
        <p:grpSpPr bwMode="auto">
          <a:xfrm>
            <a:off x="414338" y="869950"/>
            <a:ext cx="8293100" cy="2127250"/>
            <a:chOff x="261" y="698"/>
            <a:chExt cx="5224" cy="1340"/>
          </a:xfrm>
        </p:grpSpPr>
        <p:pic>
          <p:nvPicPr>
            <p:cNvPr id="24606" name="Picture 9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783"/>
              <a:ext cx="2170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7" name="Text Box 10"/>
            <p:cNvSpPr txBox="1">
              <a:spLocks noChangeArrowheads="1"/>
            </p:cNvSpPr>
            <p:nvPr/>
          </p:nvSpPr>
          <p:spPr bwMode="auto">
            <a:xfrm>
              <a:off x="2621" y="698"/>
              <a:ext cx="2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Evaluate the coordinates of centroid.</a:t>
              </a:r>
            </a:p>
          </p:txBody>
        </p:sp>
        <p:grpSp>
          <p:nvGrpSpPr>
            <p:cNvPr id="24608" name="Group 15"/>
            <p:cNvGrpSpPr>
              <a:grpSpLocks/>
            </p:cNvGrpSpPr>
            <p:nvPr/>
          </p:nvGrpSpPr>
          <p:grpSpPr bwMode="auto">
            <a:xfrm>
              <a:off x="2905" y="1056"/>
              <a:ext cx="2033" cy="704"/>
              <a:chOff x="2905" y="1056"/>
              <a:chExt cx="2033" cy="704"/>
            </a:xfrm>
          </p:grpSpPr>
          <p:graphicFrame>
            <p:nvGraphicFramePr>
              <p:cNvPr id="24609" name="Object 11"/>
              <p:cNvGraphicFramePr>
                <a:graphicFrameLocks noChangeAspect="1"/>
              </p:cNvGraphicFramePr>
              <p:nvPr/>
            </p:nvGraphicFramePr>
            <p:xfrm>
              <a:off x="2905" y="1056"/>
              <a:ext cx="744" cy="7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1" name="Equation" r:id="rId4" imgW="1181100" imgH="1117600" progId="Equation.3">
                      <p:embed/>
                    </p:oleObj>
                  </mc:Choice>
                  <mc:Fallback>
                    <p:oleObj name="Equation" r:id="rId4" imgW="1181100" imgH="1117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5" y="1056"/>
                            <a:ext cx="744" cy="7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10" name="Object 12"/>
              <p:cNvGraphicFramePr>
                <a:graphicFrameLocks noChangeAspect="1"/>
              </p:cNvGraphicFramePr>
              <p:nvPr/>
            </p:nvGraphicFramePr>
            <p:xfrm>
              <a:off x="4458" y="1376"/>
              <a:ext cx="480" cy="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2" name="Equation" r:id="rId6" imgW="761669" imgH="609336" progId="Equation.3">
                      <p:embed/>
                    </p:oleObj>
                  </mc:Choice>
                  <mc:Fallback>
                    <p:oleObj name="Equation" r:id="rId6" imgW="761669" imgH="60933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58" y="1376"/>
                            <a:ext cx="480" cy="3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11688" y="3371850"/>
            <a:ext cx="3328987" cy="1066800"/>
            <a:chOff x="2905" y="2230"/>
            <a:chExt cx="2097" cy="672"/>
          </a:xfrm>
        </p:grpSpPr>
        <p:graphicFrame>
          <p:nvGraphicFramePr>
            <p:cNvPr id="24604" name="Object 13"/>
            <p:cNvGraphicFramePr>
              <a:graphicFrameLocks noChangeAspect="1"/>
            </p:cNvGraphicFramePr>
            <p:nvPr/>
          </p:nvGraphicFramePr>
          <p:xfrm>
            <a:off x="2905" y="2230"/>
            <a:ext cx="76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Equation" r:id="rId8" imgW="1206500" imgH="1066800" progId="Equation.3">
                    <p:embed/>
                  </p:oleObj>
                </mc:Choice>
                <mc:Fallback>
                  <p:oleObj name="Equation" r:id="rId8" imgW="1206500" imgH="106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" y="2230"/>
                          <a:ext cx="76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5" name="Object 14"/>
            <p:cNvGraphicFramePr>
              <a:graphicFrameLocks noChangeAspect="1"/>
            </p:cNvGraphicFramePr>
            <p:nvPr/>
          </p:nvGraphicFramePr>
          <p:xfrm>
            <a:off x="4458" y="2518"/>
            <a:ext cx="54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Equation" r:id="rId10" imgW="863225" imgH="609336" progId="Equation.3">
                    <p:embed/>
                  </p:oleObj>
                </mc:Choice>
                <mc:Fallback>
                  <p:oleObj name="Equation" r:id="rId10" imgW="863225" imgH="6093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8" y="2518"/>
                          <a:ext cx="544" cy="38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2703513" y="2160588"/>
            <a:ext cx="131762" cy="146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4587" name="17 Metin kutusu"/>
          <p:cNvSpPr txBox="1">
            <a:spLocks noChangeArrowheads="1"/>
          </p:cNvSpPr>
          <p:nvPr/>
        </p:nvSpPr>
        <p:spPr bwMode="auto">
          <a:xfrm>
            <a:off x="2200275" y="1298575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dA</a:t>
            </a:r>
          </a:p>
        </p:txBody>
      </p:sp>
      <p:cxnSp>
        <p:nvCxnSpPr>
          <p:cNvPr id="20" name="19 Düz Ok Bağlayıcısı"/>
          <p:cNvCxnSpPr>
            <a:stCxn id="24587" idx="2"/>
          </p:cNvCxnSpPr>
          <p:nvPr/>
        </p:nvCxnSpPr>
        <p:spPr>
          <a:xfrm rot="16200000" flipH="1">
            <a:off x="2396331" y="1774032"/>
            <a:ext cx="422275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20 Metin kutusu"/>
          <p:cNvSpPr txBox="1">
            <a:spLocks noChangeArrowheads="1"/>
          </p:cNvSpPr>
          <p:nvPr/>
        </p:nvSpPr>
        <p:spPr bwMode="auto">
          <a:xfrm>
            <a:off x="503238" y="2889250"/>
            <a:ext cx="3352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Alternatively; if we take any differential element dA=dx.dy</a:t>
            </a:r>
          </a:p>
          <a:p>
            <a:endParaRPr lang="tr-TR"/>
          </a:p>
          <a:p>
            <a:r>
              <a:rPr lang="tr-TR"/>
              <a:t>Q</a:t>
            </a:r>
            <a:r>
              <a:rPr lang="tr-TR" baseline="-25000"/>
              <a:t>y</a:t>
            </a:r>
            <a:r>
              <a:rPr lang="tr-TR"/>
              <a:t>=</a:t>
            </a:r>
            <a:r>
              <a:rPr lang="tr-TR">
                <a:latin typeface="Century Gothic" charset="0"/>
              </a:rPr>
              <a:t>∫ ∫x.dx.dy=∫ [ ∫dy ].x.dx</a:t>
            </a:r>
          </a:p>
          <a:p>
            <a:endParaRPr lang="tr-TR"/>
          </a:p>
          <a:p>
            <a:r>
              <a:rPr lang="tr-TR"/>
              <a:t>Q</a:t>
            </a:r>
            <a:r>
              <a:rPr lang="tr-TR" baseline="-25000"/>
              <a:t>y</a:t>
            </a:r>
            <a:r>
              <a:rPr lang="tr-TR"/>
              <a:t>=</a:t>
            </a:r>
            <a:endParaRPr lang="tr-TR">
              <a:latin typeface="Century Gothic" charset="0"/>
            </a:endParaRPr>
          </a:p>
          <a:p>
            <a:endParaRPr lang="tr-TR"/>
          </a:p>
        </p:txBody>
      </p:sp>
      <p:sp>
        <p:nvSpPr>
          <p:cNvPr id="24590" name="21 Metin kutusu"/>
          <p:cNvSpPr txBox="1">
            <a:spLocks noChangeArrowheads="1"/>
          </p:cNvSpPr>
          <p:nvPr/>
        </p:nvSpPr>
        <p:spPr bwMode="auto">
          <a:xfrm>
            <a:off x="2173288" y="4068763"/>
            <a:ext cx="106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0</a:t>
            </a:r>
          </a:p>
        </p:txBody>
      </p:sp>
      <p:sp>
        <p:nvSpPr>
          <p:cNvPr id="24591" name="22 Metin kutusu"/>
          <p:cNvSpPr txBox="1">
            <a:spLocks noChangeArrowheads="1"/>
          </p:cNvSpPr>
          <p:nvPr/>
        </p:nvSpPr>
        <p:spPr bwMode="auto">
          <a:xfrm>
            <a:off x="2279650" y="3578225"/>
            <a:ext cx="10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a</a:t>
            </a:r>
          </a:p>
        </p:txBody>
      </p:sp>
      <p:sp>
        <p:nvSpPr>
          <p:cNvPr id="24592" name="23 Metin kutusu"/>
          <p:cNvSpPr txBox="1">
            <a:spLocks noChangeArrowheads="1"/>
          </p:cNvSpPr>
          <p:nvPr/>
        </p:nvSpPr>
        <p:spPr bwMode="auto">
          <a:xfrm>
            <a:off x="2498725" y="4062413"/>
            <a:ext cx="104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0</a:t>
            </a:r>
          </a:p>
        </p:txBody>
      </p:sp>
      <p:pic>
        <p:nvPicPr>
          <p:cNvPr id="24593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551238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267200"/>
            <a:ext cx="460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26 Metin kutusu"/>
          <p:cNvSpPr txBox="1">
            <a:spLocks noChangeArrowheads="1"/>
          </p:cNvSpPr>
          <p:nvPr/>
        </p:nvSpPr>
        <p:spPr bwMode="auto">
          <a:xfrm>
            <a:off x="536575" y="5048250"/>
            <a:ext cx="335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Q</a:t>
            </a:r>
            <a:r>
              <a:rPr lang="tr-TR" baseline="-25000"/>
              <a:t>x</a:t>
            </a:r>
            <a:r>
              <a:rPr lang="tr-TR"/>
              <a:t>=</a:t>
            </a:r>
            <a:r>
              <a:rPr lang="tr-TR">
                <a:latin typeface="Century Gothic" charset="0"/>
              </a:rPr>
              <a:t>∫ ∫y.dx.dy=∫ [ ∫y.dy ].dx</a:t>
            </a:r>
          </a:p>
          <a:p>
            <a:endParaRPr lang="tr-TR"/>
          </a:p>
          <a:p>
            <a:r>
              <a:rPr lang="tr-TR"/>
              <a:t>Q</a:t>
            </a:r>
            <a:r>
              <a:rPr lang="tr-TR" baseline="-25000"/>
              <a:t>x</a:t>
            </a:r>
            <a:r>
              <a:rPr lang="tr-TR"/>
              <a:t>=</a:t>
            </a:r>
            <a:endParaRPr lang="tr-TR">
              <a:latin typeface="Century Gothic" charset="0"/>
            </a:endParaRPr>
          </a:p>
          <a:p>
            <a:endParaRPr lang="tr-TR"/>
          </a:p>
        </p:txBody>
      </p:sp>
      <p:sp>
        <p:nvSpPr>
          <p:cNvPr id="24596" name="27 Metin kutusu"/>
          <p:cNvSpPr txBox="1">
            <a:spLocks noChangeArrowheads="1"/>
          </p:cNvSpPr>
          <p:nvPr/>
        </p:nvSpPr>
        <p:spPr bwMode="auto">
          <a:xfrm>
            <a:off x="2524125" y="5307013"/>
            <a:ext cx="10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0</a:t>
            </a:r>
          </a:p>
        </p:txBody>
      </p:sp>
      <p:sp>
        <p:nvSpPr>
          <p:cNvPr id="24597" name="28 Metin kutusu"/>
          <p:cNvSpPr txBox="1">
            <a:spLocks noChangeArrowheads="1"/>
          </p:cNvSpPr>
          <p:nvPr/>
        </p:nvSpPr>
        <p:spPr bwMode="auto">
          <a:xfrm>
            <a:off x="2200275" y="5313363"/>
            <a:ext cx="10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0</a:t>
            </a:r>
          </a:p>
        </p:txBody>
      </p:sp>
      <p:sp>
        <p:nvSpPr>
          <p:cNvPr id="24598" name="29 Metin kutusu"/>
          <p:cNvSpPr txBox="1">
            <a:spLocks noChangeArrowheads="1"/>
          </p:cNvSpPr>
          <p:nvPr/>
        </p:nvSpPr>
        <p:spPr bwMode="auto">
          <a:xfrm>
            <a:off x="2298700" y="4816475"/>
            <a:ext cx="10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a</a:t>
            </a:r>
          </a:p>
        </p:txBody>
      </p:sp>
      <p:pic>
        <p:nvPicPr>
          <p:cNvPr id="24599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3775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522913"/>
            <a:ext cx="4492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1" name="32 Metin kutusu"/>
          <p:cNvSpPr txBox="1">
            <a:spLocks noChangeArrowheads="1"/>
          </p:cNvSpPr>
          <p:nvPr/>
        </p:nvSpPr>
        <p:spPr bwMode="auto">
          <a:xfrm>
            <a:off x="2690813" y="2292350"/>
            <a:ext cx="211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sz="1200"/>
              <a:t>dx</a:t>
            </a:r>
          </a:p>
        </p:txBody>
      </p:sp>
      <p:sp>
        <p:nvSpPr>
          <p:cNvPr id="24602" name="33 Metin kutusu"/>
          <p:cNvSpPr txBox="1">
            <a:spLocks noChangeArrowheads="1"/>
          </p:cNvSpPr>
          <p:nvPr/>
        </p:nvSpPr>
        <p:spPr bwMode="auto">
          <a:xfrm>
            <a:off x="2843213" y="2139950"/>
            <a:ext cx="211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sz="1200"/>
              <a:t>dy</a:t>
            </a:r>
          </a:p>
        </p:txBody>
      </p:sp>
      <p:sp>
        <p:nvSpPr>
          <p:cNvPr id="35" name="34 Dikdörtgen"/>
          <p:cNvSpPr/>
          <p:nvPr/>
        </p:nvSpPr>
        <p:spPr>
          <a:xfrm>
            <a:off x="477838" y="2955925"/>
            <a:ext cx="3271837" cy="324643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96975"/>
            <a:ext cx="6138862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4</a:t>
            </a:r>
            <a:endParaRPr lang="en-US" dirty="0">
              <a:latin typeface="Arial" charset="0"/>
            </a:endParaRPr>
          </a:p>
        </p:txBody>
      </p:sp>
      <p:sp>
        <p:nvSpPr>
          <p:cNvPr id="25604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AD31716B-1866-D14C-9CC8-4153B2C455E9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18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9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919"/>
            <a:ext cx="8229600" cy="4786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4 - Continued</a:t>
            </a:r>
            <a:endParaRPr lang="en-US" dirty="0">
              <a:latin typeface="Arial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985838"/>
            <a:ext cx="5070475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095500" y="985838"/>
            <a:ext cx="746125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059EB61E-7EF6-C44B-A20C-B1BA2C61B6A7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19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362450"/>
            <a:ext cx="638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867150"/>
            <a:ext cx="685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5065713" y="1955800"/>
            <a:ext cx="3784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/>
              <a:t>y</a:t>
            </a:r>
            <a:r>
              <a:rPr lang="tr-TR" baseline="-25000"/>
              <a:t>el</a:t>
            </a:r>
            <a:r>
              <a:rPr lang="tr-TR"/>
              <a:t>=</a:t>
            </a:r>
            <a:r>
              <a:rPr lang="en-US"/>
              <a:t>y</a:t>
            </a:r>
            <a:r>
              <a:rPr lang="en-US" baseline="-25000"/>
              <a:t>c</a:t>
            </a:r>
            <a:r>
              <a:rPr lang="tr-TR"/>
              <a:t>= y</a:t>
            </a:r>
          </a:p>
          <a:p>
            <a:pPr>
              <a:spcBef>
                <a:spcPct val="50000"/>
              </a:spcBef>
            </a:pPr>
            <a:r>
              <a:rPr lang="tr-TR"/>
              <a:t>x</a:t>
            </a:r>
            <a:r>
              <a:rPr lang="tr-TR" baseline="-25000"/>
              <a:t>el</a:t>
            </a:r>
            <a:r>
              <a:rPr lang="tr-TR"/>
              <a:t>=x</a:t>
            </a:r>
            <a:r>
              <a:rPr lang="tr-TR" baseline="-25000"/>
              <a:t>c</a:t>
            </a:r>
            <a:r>
              <a:rPr lang="tr-TR"/>
              <a:t>= x</a:t>
            </a:r>
            <a:r>
              <a:rPr lang="tr-TR" baseline="-25000"/>
              <a:t>1</a:t>
            </a:r>
            <a:r>
              <a:rPr lang="tr-TR"/>
              <a:t>+(x</a:t>
            </a:r>
            <a:r>
              <a:rPr lang="tr-TR" baseline="-25000"/>
              <a:t>2</a:t>
            </a:r>
            <a:r>
              <a:rPr lang="tr-TR"/>
              <a:t>-x</a:t>
            </a:r>
            <a:r>
              <a:rPr lang="tr-TR" baseline="-25000"/>
              <a:t>1</a:t>
            </a:r>
            <a:r>
              <a:rPr lang="tr-TR"/>
              <a:t>)/2 = (x</a:t>
            </a:r>
            <a:r>
              <a:rPr lang="tr-TR" baseline="-25000"/>
              <a:t>1</a:t>
            </a:r>
            <a:r>
              <a:rPr lang="tr-TR"/>
              <a:t>+x</a:t>
            </a:r>
            <a:r>
              <a:rPr lang="tr-TR" baseline="-25000"/>
              <a:t>2</a:t>
            </a:r>
            <a:r>
              <a:rPr lang="tr-TR"/>
              <a:t>)/2 </a:t>
            </a: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5035550" y="1111250"/>
            <a:ext cx="3390900" cy="17018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18578B61-7CF2-6044-8668-957778DE24F7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2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89438" y="6313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Sample Problem 1</a:t>
            </a:r>
          </a:p>
        </p:txBody>
      </p:sp>
      <p:pic>
        <p:nvPicPr>
          <p:cNvPr id="12292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116013"/>
            <a:ext cx="284638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60363" y="4095750"/>
            <a:ext cx="3990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For the plane area shown, determine the first moments with respect to the </a:t>
            </a:r>
            <a:r>
              <a:rPr lang="en-US" i="1"/>
              <a:t>x</a:t>
            </a:r>
            <a:r>
              <a:rPr lang="en-US"/>
              <a:t> and </a:t>
            </a:r>
            <a:r>
              <a:rPr lang="en-US" i="1"/>
              <a:t>y</a:t>
            </a:r>
            <a:r>
              <a:rPr lang="en-US"/>
              <a:t> axes and the location of the centroid.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92613" y="1068388"/>
            <a:ext cx="47021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/>
              <a:t>SOLUTION</a:t>
            </a:r>
            <a:r>
              <a:rPr lang="en-US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Divide the area into a triangle, rectangle, and semicircle with a circular cutout.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392613" y="4440238"/>
            <a:ext cx="4722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/>
              <a:t>Compute the coordinates of the area centroid by dividing the first moments by the total area.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92613" y="3062288"/>
            <a:ext cx="47132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Find the total area and first moments of the triangle, rectangle, and semicircle.  Subtract the area and first moment of the circular cutout.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392613" y="2293938"/>
            <a:ext cx="4751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Calculate the first moments of each area with respect to the axes.</a:t>
            </a: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3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autoUpdateAnimBg="0"/>
      <p:bldP spid="11271" grpId="0" autoUpdateAnimBg="0"/>
      <p:bldP spid="1127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99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5</a:t>
            </a:r>
          </a:p>
        </p:txBody>
      </p:sp>
      <p:sp>
        <p:nvSpPr>
          <p:cNvPr id="27651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A9D40DE8-B8A2-F940-8F76-2CC7D5021F30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20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93775"/>
            <a:ext cx="41275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392238"/>
            <a:ext cx="3832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5613" y="2792413"/>
            <a:ext cx="188912" cy="1762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676650"/>
            <a:ext cx="77851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9275" y="3676650"/>
            <a:ext cx="1087438" cy="473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5613" y="4602163"/>
            <a:ext cx="974725" cy="373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64525" y="5537200"/>
            <a:ext cx="190500" cy="176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9232"/>
            <a:ext cx="8229600" cy="441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Sample Problem 5 - Continued</a:t>
            </a:r>
          </a:p>
        </p:txBody>
      </p:sp>
      <p:sp>
        <p:nvSpPr>
          <p:cNvPr id="28675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3272EA68-DE39-E643-B803-8FC6B7AF2E58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21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541713"/>
            <a:ext cx="6240462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35688" y="6016625"/>
            <a:ext cx="1071562" cy="387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249363"/>
            <a:ext cx="41275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42063" y="3067050"/>
            <a:ext cx="176212" cy="19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906963" y="1878013"/>
            <a:ext cx="0" cy="103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0850" y="2566988"/>
            <a:ext cx="0" cy="333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10088" y="2551113"/>
            <a:ext cx="206375" cy="24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65713" y="2300288"/>
            <a:ext cx="206375" cy="244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86413" y="2630488"/>
            <a:ext cx="206375" cy="18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extBox 19"/>
          <p:cNvSpPr txBox="1">
            <a:spLocks noChangeArrowheads="1"/>
          </p:cNvSpPr>
          <p:nvPr/>
        </p:nvSpPr>
        <p:spPr bwMode="auto">
          <a:xfrm>
            <a:off x="4570413" y="2593975"/>
            <a:ext cx="841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28690" name="TextBox 21"/>
          <p:cNvSpPr txBox="1">
            <a:spLocks noChangeArrowheads="1"/>
          </p:cNvSpPr>
          <p:nvPr/>
        </p:nvSpPr>
        <p:spPr bwMode="auto">
          <a:xfrm>
            <a:off x="5126038" y="2330450"/>
            <a:ext cx="84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28691" name="TextBox 22"/>
          <p:cNvSpPr txBox="1">
            <a:spLocks noChangeArrowheads="1"/>
          </p:cNvSpPr>
          <p:nvPr/>
        </p:nvSpPr>
        <p:spPr bwMode="auto">
          <a:xfrm>
            <a:off x="5649913" y="2632075"/>
            <a:ext cx="84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77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Problem-3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31DA-8310-4635-AE2B-B3998BFAA83D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4419"/>
          <a:stretch>
            <a:fillRect/>
          </a:stretch>
        </p:blipFill>
        <p:spPr bwMode="auto">
          <a:xfrm>
            <a:off x="2667000" y="2514600"/>
            <a:ext cx="4162425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152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Locate the centroid of the volume of a hemisphere of radius r with respect to its base.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31DA-8310-4635-AE2B-B3998BFAA83D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28600" y="1752600"/>
          <a:ext cx="7124700" cy="453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4572000" imgH="2908300" progId="Equation.3">
                  <p:embed/>
                </p:oleObj>
              </mc:Choice>
              <mc:Fallback>
                <p:oleObj name="Equation" r:id="rId3" imgW="4572000" imgH="2908300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7124700" cy="4531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7323" r="4805" b="14419"/>
          <a:stretch>
            <a:fillRect/>
          </a:stretch>
        </p:blipFill>
        <p:spPr bwMode="auto">
          <a:xfrm>
            <a:off x="6248400" y="3657600"/>
            <a:ext cx="2438400" cy="233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BE9F2B48-A7AF-F14F-97F7-2217F2226E9C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3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331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96888" y="35413"/>
            <a:ext cx="8229600" cy="7757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Sample Problem 1</a:t>
            </a:r>
            <a:r>
              <a:rPr lang="tr-TR" sz="3600" dirty="0">
                <a:latin typeface="Arial" charset="0"/>
              </a:rPr>
              <a:t> - Continued</a:t>
            </a:r>
            <a:endParaRPr lang="en-US" sz="3600" dirty="0">
              <a:latin typeface="Arial" charset="0"/>
            </a:endParaRPr>
          </a:p>
        </p:txBody>
      </p:sp>
      <p:pic>
        <p:nvPicPr>
          <p:cNvPr id="13316" name="Picture 2054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92200"/>
            <a:ext cx="885666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2055"/>
          <p:cNvGraphicFramePr>
            <a:graphicFrameLocks noChangeAspect="1"/>
          </p:cNvGraphicFramePr>
          <p:nvPr/>
        </p:nvGraphicFramePr>
        <p:xfrm>
          <a:off x="6313488" y="5573713"/>
          <a:ext cx="241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2413000" imgH="914400" progId="Equation.3">
                  <p:embed/>
                </p:oleObj>
              </mc:Choice>
              <mc:Fallback>
                <p:oleObj name="Equation" r:id="rId4" imgW="2413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488" y="5573713"/>
                        <a:ext cx="2413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2056"/>
          <p:cNvSpPr txBox="1">
            <a:spLocks noChangeArrowheads="1"/>
          </p:cNvSpPr>
          <p:nvPr/>
        </p:nvSpPr>
        <p:spPr bwMode="auto">
          <a:xfrm>
            <a:off x="349250" y="5121275"/>
            <a:ext cx="512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</a:rPr>
              <a:t>Subtract the area of circular cutout section.</a:t>
            </a:r>
          </a:p>
        </p:txBody>
      </p:sp>
      <p:sp>
        <p:nvSpPr>
          <p:cNvPr id="7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8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9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492250"/>
            <a:ext cx="7493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2056"/>
          <p:cNvSpPr txBox="1">
            <a:spLocks noChangeArrowheads="1"/>
          </p:cNvSpPr>
          <p:nvPr/>
        </p:nvSpPr>
        <p:spPr bwMode="auto">
          <a:xfrm>
            <a:off x="6029325" y="5113338"/>
            <a:ext cx="287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First Moments of the Area</a:t>
            </a:r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 flipH="1">
            <a:off x="558800" y="4605338"/>
            <a:ext cx="1173163" cy="60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9933"/>
                </a:solidFill>
                <a:latin typeface="Arial" charset="0"/>
              </a:rPr>
              <a:t>5 - </a:t>
            </a:r>
            <a:fld id="{71840B26-461B-8D44-8526-88AE33470553}" type="slidenum">
              <a:rPr lang="ar-SA" sz="1200">
                <a:solidFill>
                  <a:srgbClr val="FF9933"/>
                </a:solidFill>
                <a:latin typeface="Arial" charset="0"/>
                <a:cs typeface="Arial" charset="0"/>
              </a:rPr>
              <a:pPr/>
              <a:t>4</a:t>
            </a:fld>
            <a:endParaRPr lang="en-US" sz="12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8158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>
                <a:latin typeface="Arial" charset="0"/>
              </a:rPr>
              <a:t>Sample Problem 1</a:t>
            </a:r>
            <a:r>
              <a:rPr lang="tr-TR" sz="3600" dirty="0">
                <a:latin typeface="Arial" charset="0"/>
              </a:rPr>
              <a:t> - Continued</a:t>
            </a:r>
            <a:endParaRPr lang="en-US" sz="3600" dirty="0">
              <a:latin typeface="Arial" charset="0"/>
            </a:endParaRPr>
          </a:p>
        </p:txBody>
      </p:sp>
      <p:pic>
        <p:nvPicPr>
          <p:cNvPr id="14340" name="Picture 1028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609850"/>
            <a:ext cx="26781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2048"/>
          <p:cNvGraphicFramePr>
            <a:graphicFrameLocks noChangeAspect="1"/>
          </p:cNvGraphicFramePr>
          <p:nvPr/>
        </p:nvGraphicFramePr>
        <p:xfrm>
          <a:off x="4144963" y="2886075"/>
          <a:ext cx="3251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3251200" imgH="749300" progId="Equation.3">
                  <p:embed/>
                </p:oleObj>
              </mc:Choice>
              <mc:Fallback>
                <p:oleObj name="Equation" r:id="rId4" imgW="32512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886075"/>
                        <a:ext cx="32512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049"/>
          <p:cNvGraphicFramePr>
            <a:graphicFrameLocks noChangeAspect="1"/>
          </p:cNvGraphicFramePr>
          <p:nvPr/>
        </p:nvGraphicFramePr>
        <p:xfrm>
          <a:off x="6037263" y="3925888"/>
          <a:ext cx="139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6" imgW="1396394" imgH="266584" progId="Equation.3">
                  <p:embed/>
                </p:oleObj>
              </mc:Choice>
              <mc:Fallback>
                <p:oleObj name="Equation" r:id="rId6" imgW="139639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3925888"/>
                        <a:ext cx="1397000" cy="26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2050"/>
          <p:cNvGraphicFramePr>
            <a:graphicFrameLocks noChangeAspect="1"/>
          </p:cNvGraphicFramePr>
          <p:nvPr/>
        </p:nvGraphicFramePr>
        <p:xfrm>
          <a:off x="4144963" y="5010150"/>
          <a:ext cx="3213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8" imgW="3213100" imgH="749300" progId="Equation.3">
                  <p:embed/>
                </p:oleObj>
              </mc:Choice>
              <mc:Fallback>
                <p:oleObj name="Equation" r:id="rId8" imgW="32131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5010150"/>
                        <a:ext cx="3213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2051"/>
          <p:cNvGraphicFramePr>
            <a:graphicFrameLocks noChangeAspect="1"/>
          </p:cNvGraphicFramePr>
          <p:nvPr/>
        </p:nvGraphicFramePr>
        <p:xfrm>
          <a:off x="6037263" y="6049963"/>
          <a:ext cx="1358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0" imgW="1358310" imgH="266584" progId="Equation.3">
                  <p:embed/>
                </p:oleObj>
              </mc:Choice>
              <mc:Fallback>
                <p:oleObj name="Equation" r:id="rId10" imgW="135831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6049963"/>
                        <a:ext cx="1358900" cy="26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033"/>
          <p:cNvSpPr>
            <a:spLocks noChangeArrowheads="1"/>
          </p:cNvSpPr>
          <p:nvPr/>
        </p:nvSpPr>
        <p:spPr bwMode="auto">
          <a:xfrm>
            <a:off x="747713" y="1116013"/>
            <a:ext cx="582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/>
              <a:t>Compute the coordinates of the centroid by dividing the first moments of areas by the total area as below:</a:t>
            </a: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24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819150"/>
          </a:xfrm>
        </p:spPr>
        <p:txBody>
          <a:bodyPr>
            <a:normAutofit/>
          </a:bodyPr>
          <a:lstStyle/>
          <a:p>
            <a:r>
              <a:rPr lang="en-US" sz="3600">
                <a:latin typeface="Arial" charset="0"/>
              </a:rPr>
              <a:t>Sample Problem </a:t>
            </a:r>
            <a:r>
              <a:rPr lang="tr-TR" sz="3600" dirty="0">
                <a:latin typeface="Arial" charset="0"/>
              </a:rPr>
              <a:t>2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47763"/>
            <a:ext cx="87836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173BCFC3-1D93-6E45-B91D-9EFCEFE8B07F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5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51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1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2 - Continued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9813"/>
            <a:ext cx="88265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362DB8E1-55A1-0046-BAA6-7FD12C7932C1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6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93700" y="3995738"/>
            <a:ext cx="5262563" cy="2809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407988" y="3952875"/>
            <a:ext cx="524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/>
              <a:t>Part     mm</a:t>
            </a:r>
            <a:r>
              <a:rPr lang="tr-TR" baseline="30000"/>
              <a:t>2   </a:t>
            </a:r>
            <a:r>
              <a:rPr lang="tr-TR"/>
              <a:t>   mm    mm        mm</a:t>
            </a:r>
            <a:r>
              <a:rPr lang="tr-TR" baseline="30000"/>
              <a:t>3  </a:t>
            </a:r>
            <a:r>
              <a:rPr lang="tr-TR"/>
              <a:t>       mm</a:t>
            </a:r>
            <a:r>
              <a:rPr lang="tr-TR" baseline="30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417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6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</a:rPr>
              <a:t>Sample </a:t>
            </a:r>
            <a:r>
              <a:rPr lang="en-US" sz="3600" dirty="0" err="1" smtClean="0">
                <a:latin typeface="Arial" charset="0"/>
              </a:rPr>
              <a:t>Prolem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tr-TR" sz="3600" dirty="0">
                <a:latin typeface="Arial" charset="0"/>
              </a:rPr>
              <a:t>2 - Continued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6825"/>
            <a:ext cx="88392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05ABAAB1-09C6-3642-BDDD-23590CA3BD5A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7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946150" y="1081088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Part1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942975" y="2513013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Part1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930275" y="4194175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Part1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2927350" y="1079500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Part2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2924175" y="2511425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Part2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2911475" y="4137025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Part2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5224463" y="1057275"/>
            <a:ext cx="74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Part3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5221288" y="2489200"/>
            <a:ext cx="74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Part3</a:t>
            </a: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5208588" y="4170363"/>
            <a:ext cx="74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Part3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7604125" y="1057275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Part4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7600950" y="2489200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Part4</a:t>
            </a:r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7588250" y="4170363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Part4</a:t>
            </a:r>
          </a:p>
        </p:txBody>
      </p:sp>
    </p:spTree>
    <p:extLst>
      <p:ext uri="{BB962C8B-B14F-4D97-AF65-F5344CB8AC3E}">
        <p14:creationId xmlns:p14="http://schemas.microsoft.com/office/powerpoint/2010/main" val="176353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791"/>
            <a:ext cx="8229600" cy="5782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Sample Problem </a:t>
            </a:r>
            <a:r>
              <a:rPr lang="tr-TR" dirty="0">
                <a:latin typeface="Arial" charset="0"/>
              </a:rPr>
              <a:t>2 - Continued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87438"/>
            <a:ext cx="879792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44408CB5-8B52-6949-A5A0-68EAD0BBA38F}" type="slidenum">
              <a:rPr lang="ar-SA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8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" name="Oval 1"/>
          <p:cNvSpPr/>
          <p:nvPr/>
        </p:nvSpPr>
        <p:spPr>
          <a:xfrm>
            <a:off x="6240463" y="4606925"/>
            <a:ext cx="46037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Problem-1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9195" t="1820" r="11724" b="60864"/>
          <a:stretch>
            <a:fillRect/>
          </a:stretch>
        </p:blipFill>
        <p:spPr bwMode="auto">
          <a:xfrm>
            <a:off x="2743200" y="2590800"/>
            <a:ext cx="3276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219200" y="16002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Locate the centroid of a circular arc as shown in the figure.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530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ＭＳ Ｐゴシック</vt:lpstr>
      <vt:lpstr>Times New Roman</vt:lpstr>
      <vt:lpstr>Office Theme</vt:lpstr>
      <vt:lpstr>Equation</vt:lpstr>
      <vt:lpstr>Denklem</vt:lpstr>
      <vt:lpstr>Examples</vt:lpstr>
      <vt:lpstr>Sample Problem 1</vt:lpstr>
      <vt:lpstr>Sample Problem 1 - Continued</vt:lpstr>
      <vt:lpstr>Sample Problem 1 - Continued</vt:lpstr>
      <vt:lpstr>Sample Problem 2</vt:lpstr>
      <vt:lpstr>Sample Problem 2 - Continued</vt:lpstr>
      <vt:lpstr>Sample Prolem 2 - Continued</vt:lpstr>
      <vt:lpstr>Sample Problem 2 - Continued</vt:lpstr>
      <vt:lpstr>Problem-1</vt:lpstr>
      <vt:lpstr>Solution</vt:lpstr>
      <vt:lpstr>Problem-2</vt:lpstr>
      <vt:lpstr>Determination of Centroids by Integration</vt:lpstr>
      <vt:lpstr>Sample Problem 3</vt:lpstr>
      <vt:lpstr>Sample Problem 3 - Continued</vt:lpstr>
      <vt:lpstr>Sample Problem 3 - Continued</vt:lpstr>
      <vt:lpstr>Sample Problem 3 - Continued</vt:lpstr>
      <vt:lpstr>Sample Problem 3 - Continued</vt:lpstr>
      <vt:lpstr>Sample Problem 4</vt:lpstr>
      <vt:lpstr>Sample Problem 4 - Continued</vt:lpstr>
      <vt:lpstr>Sample Problem 5</vt:lpstr>
      <vt:lpstr>Sample Problem 5 - Continued</vt:lpstr>
      <vt:lpstr>Problem-3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Alrshoudi</dc:creator>
  <cp:lastModifiedBy>user</cp:lastModifiedBy>
  <cp:revision>6</cp:revision>
  <dcterms:created xsi:type="dcterms:W3CDTF">2016-03-15T11:15:37Z</dcterms:created>
  <dcterms:modified xsi:type="dcterms:W3CDTF">2016-04-05T17:13:02Z</dcterms:modified>
</cp:coreProperties>
</file>