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2" r:id="rId3"/>
    <p:sldId id="263" r:id="rId4"/>
    <p:sldId id="264" r:id="rId5"/>
    <p:sldId id="265" r:id="rId6"/>
    <p:sldId id="266" r:id="rId7"/>
    <p:sldId id="267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E6320-112C-404D-BBFE-A3DEA68DCFA9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1C030-EA75-424F-99D4-3A80EE352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473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E6320-112C-404D-BBFE-A3DEA68DCFA9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1C030-EA75-424F-99D4-3A80EE352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133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E6320-112C-404D-BBFE-A3DEA68DCFA9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1C030-EA75-424F-99D4-3A80EE352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33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E6320-112C-404D-BBFE-A3DEA68DCFA9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1C030-EA75-424F-99D4-3A80EE352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601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E6320-112C-404D-BBFE-A3DEA68DCFA9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1C030-EA75-424F-99D4-3A80EE352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996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E6320-112C-404D-BBFE-A3DEA68DCFA9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1C030-EA75-424F-99D4-3A80EE352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532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E6320-112C-404D-BBFE-A3DEA68DCFA9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1C030-EA75-424F-99D4-3A80EE352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239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E6320-112C-404D-BBFE-A3DEA68DCFA9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1C030-EA75-424F-99D4-3A80EE352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412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E6320-112C-404D-BBFE-A3DEA68DCFA9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1C030-EA75-424F-99D4-3A80EE352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235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E6320-112C-404D-BBFE-A3DEA68DCFA9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1C030-EA75-424F-99D4-3A80EE352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478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E6320-112C-404D-BBFE-A3DEA68DCFA9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1C030-EA75-424F-99D4-3A80EE352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831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E6320-112C-404D-BBFE-A3DEA68DCFA9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1C030-EA75-424F-99D4-3A80EE352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137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7.wmf"/><Relationship Id="rId9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5081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4"/>
          <p:cNvSpPr txBox="1">
            <a:spLocks noChangeArrowheads="1"/>
          </p:cNvSpPr>
          <p:nvPr/>
        </p:nvSpPr>
        <p:spPr bwMode="auto">
          <a:xfrm>
            <a:off x="179388" y="115888"/>
            <a:ext cx="4248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>
                <a:latin typeface="Arial" charset="0"/>
              </a:rPr>
              <a:t>Example 8</a:t>
            </a:r>
          </a:p>
        </p:txBody>
      </p:sp>
      <p:pic>
        <p:nvPicPr>
          <p:cNvPr id="2457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20713"/>
            <a:ext cx="437197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333375"/>
            <a:ext cx="325755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895475"/>
            <a:ext cx="5286375" cy="493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9388" y="620713"/>
            <a:ext cx="360362" cy="21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3554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7"/>
          <p:cNvSpPr txBox="1">
            <a:spLocks noChangeArrowheads="1"/>
          </p:cNvSpPr>
          <p:nvPr/>
        </p:nvSpPr>
        <p:spPr bwMode="auto">
          <a:xfrm>
            <a:off x="179388" y="115888"/>
            <a:ext cx="52578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tr-TR" sz="1800" b="1">
                <a:latin typeface="Arial" charset="0"/>
              </a:rPr>
              <a:t>Final Exam Question </a:t>
            </a:r>
            <a:r>
              <a:rPr lang="en-US" sz="1800" b="1">
                <a:latin typeface="Arial" charset="0"/>
              </a:rPr>
              <a:t>(2</a:t>
            </a:r>
            <a:r>
              <a:rPr lang="en-US" sz="1800" b="1" baseline="30000">
                <a:latin typeface="Arial" charset="0"/>
              </a:rPr>
              <a:t>nd</a:t>
            </a:r>
            <a:r>
              <a:rPr lang="en-US" sz="1800" b="1">
                <a:latin typeface="Arial" charset="0"/>
              </a:rPr>
              <a:t> Semester of 2013-14)</a:t>
            </a:r>
            <a:endParaRPr lang="en-US" sz="1800">
              <a:latin typeface="Arial" charset="0"/>
            </a:endParaRP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85775"/>
            <a:ext cx="2800350" cy="199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525" y="765175"/>
            <a:ext cx="5168900" cy="171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3500438"/>
            <a:ext cx="3325813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3716338"/>
            <a:ext cx="4133850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924300" y="5949950"/>
            <a:ext cx="3168650" cy="8048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808288" y="4076700"/>
            <a:ext cx="552450" cy="288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019925" y="3867150"/>
            <a:ext cx="552450" cy="288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576888" y="4473575"/>
            <a:ext cx="552450" cy="2873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278688" y="4938713"/>
            <a:ext cx="552450" cy="288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224713" y="5541963"/>
            <a:ext cx="554037" cy="288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7531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625475"/>
            <a:ext cx="44577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260350"/>
            <a:ext cx="3262313" cy="176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2211388"/>
            <a:ext cx="5867400" cy="456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Text Box 7"/>
          <p:cNvSpPr txBox="1">
            <a:spLocks noChangeArrowheads="1"/>
          </p:cNvSpPr>
          <p:nvPr/>
        </p:nvSpPr>
        <p:spPr bwMode="auto">
          <a:xfrm>
            <a:off x="179388" y="115888"/>
            <a:ext cx="52578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tr-TR" sz="1800" b="1">
                <a:latin typeface="Arial" charset="0"/>
              </a:rPr>
              <a:t>Final Exam Question </a:t>
            </a:r>
            <a:r>
              <a:rPr lang="en-US" sz="1800" b="1">
                <a:latin typeface="Arial" charset="0"/>
              </a:rPr>
              <a:t>(1</a:t>
            </a:r>
            <a:r>
              <a:rPr lang="en-US" sz="1800" b="1" baseline="30000">
                <a:latin typeface="Arial" charset="0"/>
              </a:rPr>
              <a:t>st</a:t>
            </a:r>
            <a:r>
              <a:rPr lang="en-US" sz="1800" b="1">
                <a:latin typeface="Arial" charset="0"/>
              </a:rPr>
              <a:t> Semester of 2013-14)</a:t>
            </a:r>
            <a:endParaRPr lang="en-US" sz="1800">
              <a:latin typeface="Arial" charset="0"/>
            </a:endParaRPr>
          </a:p>
        </p:txBody>
      </p:sp>
      <p:sp>
        <p:nvSpPr>
          <p:cNvPr id="28678" name="Rectangle 8"/>
          <p:cNvSpPr>
            <a:spLocks noChangeArrowheads="1"/>
          </p:cNvSpPr>
          <p:nvPr/>
        </p:nvSpPr>
        <p:spPr bwMode="auto">
          <a:xfrm>
            <a:off x="4787900" y="4221163"/>
            <a:ext cx="144463" cy="14446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9" name="Rectangle 9"/>
          <p:cNvSpPr>
            <a:spLocks noChangeArrowheads="1"/>
          </p:cNvSpPr>
          <p:nvPr/>
        </p:nvSpPr>
        <p:spPr bwMode="auto">
          <a:xfrm>
            <a:off x="5229225" y="5113338"/>
            <a:ext cx="207963" cy="16351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743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620713"/>
            <a:ext cx="354330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577850"/>
            <a:ext cx="336232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Rectangle 3"/>
          <p:cNvSpPr>
            <a:spLocks noChangeArrowheads="1"/>
          </p:cNvSpPr>
          <p:nvPr/>
        </p:nvSpPr>
        <p:spPr bwMode="auto">
          <a:xfrm>
            <a:off x="250825" y="115888"/>
            <a:ext cx="5473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tr-TR" b="1"/>
              <a:t>Final Exam Question </a:t>
            </a:r>
            <a:r>
              <a:rPr lang="en-US" b="1"/>
              <a:t>(2</a:t>
            </a:r>
            <a:r>
              <a:rPr lang="en-US" b="1" baseline="30000"/>
              <a:t>nd</a:t>
            </a:r>
            <a:r>
              <a:rPr lang="en-US" b="1"/>
              <a:t> Semester of 2012-13)</a:t>
            </a:r>
            <a:endParaRPr lang="en-US"/>
          </a:p>
        </p:txBody>
      </p:sp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025775"/>
            <a:ext cx="5219700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675" y="5465763"/>
            <a:ext cx="126682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900" y="5732463"/>
            <a:ext cx="38290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675" y="6165850"/>
            <a:ext cx="37052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69523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ChangeArrowheads="1"/>
          </p:cNvSpPr>
          <p:nvPr/>
        </p:nvSpPr>
        <p:spPr bwMode="auto">
          <a:xfrm>
            <a:off x="250825" y="115888"/>
            <a:ext cx="5473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tr-TR" b="1"/>
              <a:t>Final Exam Question </a:t>
            </a:r>
            <a:r>
              <a:rPr lang="en-US" b="1"/>
              <a:t>(1</a:t>
            </a:r>
            <a:r>
              <a:rPr lang="en-US" b="1" baseline="30000"/>
              <a:t>st</a:t>
            </a:r>
            <a:r>
              <a:rPr lang="en-US" b="1"/>
              <a:t> Semester of 2012-13)</a:t>
            </a:r>
            <a:endParaRPr lang="en-US"/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692150"/>
            <a:ext cx="4486275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550863"/>
            <a:ext cx="3381375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3429000"/>
            <a:ext cx="7839075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132138" y="4735513"/>
            <a:ext cx="1223962" cy="43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132138" y="5713413"/>
            <a:ext cx="1223962" cy="4333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7169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ChangeArrowheads="1"/>
          </p:cNvSpPr>
          <p:nvPr/>
        </p:nvSpPr>
        <p:spPr bwMode="auto">
          <a:xfrm>
            <a:off x="250825" y="115888"/>
            <a:ext cx="5473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tr-TR" b="1"/>
              <a:t>Final Exam Question </a:t>
            </a:r>
            <a:r>
              <a:rPr lang="en-US" b="1"/>
              <a:t>(2</a:t>
            </a:r>
            <a:r>
              <a:rPr lang="en-US" b="1" baseline="30000"/>
              <a:t>nd</a:t>
            </a:r>
            <a:r>
              <a:rPr lang="en-US" b="1"/>
              <a:t> Semester of 2011-12)</a:t>
            </a:r>
            <a:endParaRPr lang="en-US"/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49275"/>
            <a:ext cx="402907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695325"/>
            <a:ext cx="257175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2319338"/>
            <a:ext cx="293370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2486025"/>
            <a:ext cx="51435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038" y="4649788"/>
            <a:ext cx="4356100" cy="18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4637088" y="4629150"/>
            <a:ext cx="0" cy="18557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753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641850"/>
            <a:ext cx="4176713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4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5732463"/>
            <a:ext cx="11144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5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450" y="5786438"/>
            <a:ext cx="1152525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6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8" y="6115050"/>
            <a:ext cx="39179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5756275" y="5957888"/>
            <a:ext cx="3376613" cy="2492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1758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138" y="5983288"/>
            <a:ext cx="10572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9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013" y="3644900"/>
            <a:ext cx="13239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48392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ChangeArrowheads="1"/>
          </p:cNvSpPr>
          <p:nvPr/>
        </p:nvSpPr>
        <p:spPr bwMode="auto">
          <a:xfrm>
            <a:off x="250825" y="115888"/>
            <a:ext cx="5473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tr-TR" b="1"/>
              <a:t>Final Exam Question </a:t>
            </a:r>
            <a:r>
              <a:rPr lang="en-US" b="1"/>
              <a:t>(1</a:t>
            </a:r>
            <a:r>
              <a:rPr lang="en-US" b="1" baseline="30000"/>
              <a:t>st</a:t>
            </a:r>
            <a:r>
              <a:rPr lang="en-US" b="1"/>
              <a:t> Semester of 2011-12)</a:t>
            </a:r>
            <a:endParaRPr lang="en-US"/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81025"/>
            <a:ext cx="3952875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836613"/>
            <a:ext cx="283845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3454400"/>
            <a:ext cx="771525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79826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8" y="3860800"/>
            <a:ext cx="77057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81025"/>
            <a:ext cx="3952875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836613"/>
            <a:ext cx="283845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Rectangle 6"/>
          <p:cNvSpPr>
            <a:spLocks noChangeArrowheads="1"/>
          </p:cNvSpPr>
          <p:nvPr/>
        </p:nvSpPr>
        <p:spPr bwMode="auto">
          <a:xfrm>
            <a:off x="250825" y="115888"/>
            <a:ext cx="71294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tr-TR" b="1"/>
              <a:t>Final Exam Question</a:t>
            </a:r>
            <a:r>
              <a:rPr lang="en-US" b="1"/>
              <a:t>-Continued</a:t>
            </a:r>
            <a:r>
              <a:rPr lang="tr-TR" b="1"/>
              <a:t> </a:t>
            </a:r>
            <a:r>
              <a:rPr lang="en-US" b="1"/>
              <a:t>(1</a:t>
            </a:r>
            <a:r>
              <a:rPr lang="en-US" b="1" baseline="30000"/>
              <a:t>st</a:t>
            </a:r>
            <a:r>
              <a:rPr lang="en-US" b="1"/>
              <a:t> Semester of 2011-12)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4190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0525" y="785813"/>
            <a:ext cx="8431213" cy="5340350"/>
          </a:xfrm>
          <a:noFill/>
        </p:spPr>
      </p:pic>
      <p:sp>
        <p:nvSpPr>
          <p:cNvPr id="25603" name="Line 5"/>
          <p:cNvSpPr>
            <a:spLocks noChangeShapeType="1"/>
          </p:cNvSpPr>
          <p:nvPr/>
        </p:nvSpPr>
        <p:spPr bwMode="auto">
          <a:xfrm>
            <a:off x="601663" y="3284538"/>
            <a:ext cx="7993062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4" name="Line 5"/>
          <p:cNvSpPr>
            <a:spLocks noChangeShapeType="1"/>
          </p:cNvSpPr>
          <p:nvPr/>
        </p:nvSpPr>
        <p:spPr bwMode="auto">
          <a:xfrm>
            <a:off x="700088" y="5289550"/>
            <a:ext cx="6994525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40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3050" y="173038"/>
            <a:ext cx="6154738" cy="6542087"/>
          </a:xfrm>
          <a:noFill/>
        </p:spPr>
      </p:pic>
    </p:spTree>
    <p:extLst>
      <p:ext uri="{BB962C8B-B14F-4D97-AF65-F5344CB8AC3E}">
        <p14:creationId xmlns:p14="http://schemas.microsoft.com/office/powerpoint/2010/main" val="3697273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Problem-3</a:t>
            </a:r>
            <a:endParaRPr lang="en-US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D6ADD-FC33-4A1E-A321-D7F8F07E7B07}" type="datetime1">
              <a:rPr lang="en-US" smtClean="0"/>
              <a:pPr/>
              <a:t>4/25/2016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235523" name="Picture 3"/>
          <p:cNvPicPr>
            <a:picLocks noChangeAspect="1" noChangeArrowheads="1"/>
          </p:cNvPicPr>
          <p:nvPr/>
        </p:nvPicPr>
        <p:blipFill>
          <a:blip r:embed="rId2" cstate="print"/>
          <a:srcRect l="11456" r="10263"/>
          <a:stretch>
            <a:fillRect/>
          </a:stretch>
        </p:blipFill>
        <p:spPr bwMode="auto">
          <a:xfrm>
            <a:off x="2895600" y="3352800"/>
            <a:ext cx="3124200" cy="1752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/>
          <p:cNvSpPr txBox="1"/>
          <p:nvPr/>
        </p:nvSpPr>
        <p:spPr>
          <a:xfrm>
            <a:off x="381000" y="1752600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Determine the magnitude and direction of the friction force acting on the 100-kg block shown  if, first, P = 500 N and , second, P = 100 N. The coefficient of static friction is 0.20, and the coefficient of kinetic friction is 0.17. The forces are applied with the block initially at rest. </a:t>
            </a:r>
            <a:endParaRPr lang="en-US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629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Solution</a:t>
            </a:r>
            <a:endParaRPr lang="en-US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D6ADD-FC33-4A1E-A321-D7F8F07E7B07}" type="datetime1">
              <a:rPr lang="en-US" smtClean="0"/>
              <a:pPr/>
              <a:t>4/25/2016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235523" name="Picture 3"/>
          <p:cNvPicPr>
            <a:picLocks noChangeAspect="1" noChangeArrowheads="1"/>
          </p:cNvPicPr>
          <p:nvPr/>
        </p:nvPicPr>
        <p:blipFill>
          <a:blip r:embed="rId3" cstate="print"/>
          <a:srcRect l="11456" r="10263"/>
          <a:stretch>
            <a:fillRect/>
          </a:stretch>
        </p:blipFill>
        <p:spPr bwMode="auto">
          <a:xfrm>
            <a:off x="1371600" y="1828800"/>
            <a:ext cx="3124200" cy="1752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35524" name="Picture 4"/>
          <p:cNvPicPr>
            <a:picLocks noChangeAspect="1" noChangeArrowheads="1"/>
          </p:cNvPicPr>
          <p:nvPr/>
        </p:nvPicPr>
        <p:blipFill>
          <a:blip r:embed="rId4" cstate="print"/>
          <a:srcRect l="11241" t="5861" r="8197"/>
          <a:stretch>
            <a:fillRect/>
          </a:stretch>
        </p:blipFill>
        <p:spPr bwMode="auto">
          <a:xfrm>
            <a:off x="5715000" y="1752600"/>
            <a:ext cx="2514600" cy="18786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aphicFrame>
        <p:nvGraphicFramePr>
          <p:cNvPr id="253954" name="Object 2"/>
          <p:cNvGraphicFramePr>
            <a:graphicFrameLocks noChangeAspect="1"/>
          </p:cNvGraphicFramePr>
          <p:nvPr/>
        </p:nvGraphicFramePr>
        <p:xfrm>
          <a:off x="1752600" y="4572000"/>
          <a:ext cx="4686300" cy="83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Equation" r:id="rId5" imgW="2831760" imgH="507960" progId="Equation.3">
                  <p:embed/>
                </p:oleObj>
              </mc:Choice>
              <mc:Fallback>
                <p:oleObj name="Equation" r:id="rId5" imgW="283176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4572000"/>
                        <a:ext cx="4686300" cy="839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57200" y="40386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Assume friction force </a:t>
            </a:r>
            <a:r>
              <a:rPr lang="en-US" i="1" dirty="0" smtClean="0">
                <a:solidFill>
                  <a:srgbClr val="0033CC"/>
                </a:solidFill>
              </a:rPr>
              <a:t>F</a:t>
            </a:r>
            <a:r>
              <a:rPr lang="en-US" dirty="0" smtClean="0">
                <a:solidFill>
                  <a:srgbClr val="0033CC"/>
                </a:solidFill>
              </a:rPr>
              <a:t> is acting up the plane</a:t>
            </a:r>
            <a:endParaRPr lang="en-US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149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3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3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Solution (Contd.)</a:t>
            </a:r>
            <a:endParaRPr lang="en-US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E0FE5-7199-4860-8089-90DC26A8FE40}" type="datetime1">
              <a:rPr lang="en-US" smtClean="0"/>
              <a:pPr/>
              <a:t>4/25/2016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235524" name="Picture 4"/>
          <p:cNvPicPr>
            <a:picLocks noChangeAspect="1" noChangeArrowheads="1"/>
          </p:cNvPicPr>
          <p:nvPr/>
        </p:nvPicPr>
        <p:blipFill>
          <a:blip r:embed="rId3" cstate="print"/>
          <a:srcRect l="11241" t="5861" r="8197"/>
          <a:stretch>
            <a:fillRect/>
          </a:stretch>
        </p:blipFill>
        <p:spPr bwMode="auto">
          <a:xfrm>
            <a:off x="6019800" y="1524000"/>
            <a:ext cx="2514600" cy="18786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aphicFrame>
        <p:nvGraphicFramePr>
          <p:cNvPr id="254980" name="Object 4"/>
          <p:cNvGraphicFramePr>
            <a:graphicFrameLocks noChangeAspect="1"/>
          </p:cNvGraphicFramePr>
          <p:nvPr/>
        </p:nvGraphicFramePr>
        <p:xfrm>
          <a:off x="381000" y="3657600"/>
          <a:ext cx="7521575" cy="222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9" name="Equation" r:id="rId4" imgW="4546440" imgH="1346040" progId="Equation.3">
                  <p:embed/>
                </p:oleObj>
              </mc:Choice>
              <mc:Fallback>
                <p:oleObj name="Equation" r:id="rId4" imgW="4546440" imgH="1346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657600"/>
                        <a:ext cx="7521575" cy="2225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4981" name="Object 5"/>
          <p:cNvGraphicFramePr>
            <a:graphicFrameLocks noChangeAspect="1"/>
          </p:cNvGraphicFramePr>
          <p:nvPr/>
        </p:nvGraphicFramePr>
        <p:xfrm>
          <a:off x="457200" y="1905000"/>
          <a:ext cx="4686300" cy="83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0" name="Equation" r:id="rId6" imgW="2831760" imgH="507960" progId="Equation.3">
                  <p:embed/>
                </p:oleObj>
              </mc:Choice>
              <mc:Fallback>
                <p:oleObj name="Equation" r:id="rId6" imgW="283176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905000"/>
                        <a:ext cx="4686300" cy="839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463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49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49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49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4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Solution (Contd.)</a:t>
            </a:r>
            <a:endParaRPr lang="en-US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40867-64A9-446E-9695-3B5405277078}" type="datetime1">
              <a:rPr lang="en-US" smtClean="0"/>
              <a:pPr/>
              <a:t>4/25/2016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235524" name="Picture 4"/>
          <p:cNvPicPr>
            <a:picLocks noChangeAspect="1" noChangeArrowheads="1"/>
          </p:cNvPicPr>
          <p:nvPr/>
        </p:nvPicPr>
        <p:blipFill>
          <a:blip r:embed="rId3" cstate="print"/>
          <a:srcRect l="11241" t="5861" r="8197"/>
          <a:stretch>
            <a:fillRect/>
          </a:stretch>
        </p:blipFill>
        <p:spPr bwMode="auto">
          <a:xfrm>
            <a:off x="6096000" y="1600200"/>
            <a:ext cx="2514600" cy="18786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aphicFrame>
        <p:nvGraphicFramePr>
          <p:cNvPr id="256003" name="Object 3"/>
          <p:cNvGraphicFramePr>
            <a:graphicFrameLocks noChangeAspect="1"/>
          </p:cNvGraphicFramePr>
          <p:nvPr/>
        </p:nvGraphicFramePr>
        <p:xfrm>
          <a:off x="381000" y="3962400"/>
          <a:ext cx="8342313" cy="186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3" name="Equation" r:id="rId4" imgW="5041800" imgH="1130040" progId="Equation.3">
                  <p:embed/>
                </p:oleObj>
              </mc:Choice>
              <mc:Fallback>
                <p:oleObj name="Equation" r:id="rId4" imgW="5041800" imgH="1130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962400"/>
                        <a:ext cx="8342313" cy="186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04" name="Object 4"/>
          <p:cNvGraphicFramePr>
            <a:graphicFrameLocks noChangeAspect="1"/>
          </p:cNvGraphicFramePr>
          <p:nvPr/>
        </p:nvGraphicFramePr>
        <p:xfrm>
          <a:off x="381000" y="1828800"/>
          <a:ext cx="4686300" cy="83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4" name="Equation" r:id="rId6" imgW="2831760" imgH="507960" progId="Equation.3">
                  <p:embed/>
                </p:oleObj>
              </mc:Choice>
              <mc:Fallback>
                <p:oleObj name="Equation" r:id="rId6" imgW="283176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828800"/>
                        <a:ext cx="4686300" cy="839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7110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Problem-4</a:t>
            </a:r>
            <a:endParaRPr lang="en-US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6F02-1E2E-4D89-A157-457F42B7C598}" type="datetime1">
              <a:rPr lang="en-US" smtClean="0"/>
              <a:pPr/>
              <a:t>4/25/2016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6" name="Group 230"/>
          <p:cNvGrpSpPr/>
          <p:nvPr/>
        </p:nvGrpSpPr>
        <p:grpSpPr>
          <a:xfrm>
            <a:off x="2438400" y="2895600"/>
            <a:ext cx="3952875" cy="3299381"/>
            <a:chOff x="3252788" y="1374775"/>
            <a:chExt cx="3952875" cy="3299381"/>
          </a:xfrm>
        </p:grpSpPr>
        <p:sp>
          <p:nvSpPr>
            <p:cNvPr id="257234" name="Text Box 210"/>
            <p:cNvSpPr txBox="1">
              <a:spLocks noChangeArrowheads="1"/>
            </p:cNvSpPr>
            <p:nvPr/>
          </p:nvSpPr>
          <p:spPr bwMode="auto">
            <a:xfrm>
              <a:off x="4419600" y="3124200"/>
              <a:ext cx="2349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indent="0" fontAlgn="base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en-US" dirty="0" smtClean="0"/>
                <a:t>θ</a:t>
              </a:r>
            </a:p>
          </p:txBody>
        </p:sp>
        <p:sp>
          <p:nvSpPr>
            <p:cNvPr id="257235" name="Text Box 211"/>
            <p:cNvSpPr txBox="1">
              <a:spLocks noChangeArrowheads="1"/>
            </p:cNvSpPr>
            <p:nvPr/>
          </p:nvSpPr>
          <p:spPr bwMode="auto">
            <a:xfrm>
              <a:off x="5615765" y="1818167"/>
              <a:ext cx="3619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dirty="0" smtClean="0"/>
                <a:t>B</a:t>
              </a:r>
            </a:p>
          </p:txBody>
        </p:sp>
        <p:sp>
          <p:nvSpPr>
            <p:cNvPr id="257236" name="Text Box 212"/>
            <p:cNvSpPr txBox="1">
              <a:spLocks noChangeArrowheads="1"/>
            </p:cNvSpPr>
            <p:nvPr/>
          </p:nvSpPr>
          <p:spPr bwMode="auto">
            <a:xfrm>
              <a:off x="3657600" y="3200400"/>
              <a:ext cx="3619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indent="0" fontAlgn="base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en-US" dirty="0" smtClean="0"/>
                <a:t>A</a:t>
              </a:r>
            </a:p>
          </p:txBody>
        </p:sp>
        <p:sp>
          <p:nvSpPr>
            <p:cNvPr id="257238" name="AutoShape 214"/>
            <p:cNvSpPr>
              <a:spLocks noChangeShapeType="1"/>
            </p:cNvSpPr>
            <p:nvPr/>
          </p:nvSpPr>
          <p:spPr bwMode="auto">
            <a:xfrm>
              <a:off x="5862638" y="1441429"/>
              <a:ext cx="0" cy="204722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239" name="AutoShape 215"/>
            <p:cNvSpPr>
              <a:spLocks noChangeShapeType="1"/>
            </p:cNvSpPr>
            <p:nvPr/>
          </p:nvSpPr>
          <p:spPr bwMode="auto">
            <a:xfrm flipH="1">
              <a:off x="3252788" y="3488019"/>
              <a:ext cx="260985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240" name="Freeform 216"/>
            <p:cNvSpPr>
              <a:spLocks/>
            </p:cNvSpPr>
            <p:nvPr/>
          </p:nvSpPr>
          <p:spPr bwMode="auto">
            <a:xfrm>
              <a:off x="5858193" y="1441429"/>
              <a:ext cx="415290" cy="2084043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82" y="30"/>
                </a:cxn>
                <a:cxn ang="0">
                  <a:pos x="172" y="45"/>
                </a:cxn>
                <a:cxn ang="0">
                  <a:pos x="262" y="105"/>
                </a:cxn>
                <a:cxn ang="0">
                  <a:pos x="322" y="120"/>
                </a:cxn>
                <a:cxn ang="0">
                  <a:pos x="337" y="465"/>
                </a:cxn>
                <a:cxn ang="0">
                  <a:pos x="367" y="555"/>
                </a:cxn>
                <a:cxn ang="0">
                  <a:pos x="412" y="780"/>
                </a:cxn>
                <a:cxn ang="0">
                  <a:pos x="472" y="915"/>
                </a:cxn>
                <a:cxn ang="0">
                  <a:pos x="517" y="1155"/>
                </a:cxn>
                <a:cxn ang="0">
                  <a:pos x="502" y="1365"/>
                </a:cxn>
                <a:cxn ang="0">
                  <a:pos x="442" y="1905"/>
                </a:cxn>
                <a:cxn ang="0">
                  <a:pos x="397" y="2085"/>
                </a:cxn>
                <a:cxn ang="0">
                  <a:pos x="292" y="2730"/>
                </a:cxn>
                <a:cxn ang="0">
                  <a:pos x="232" y="2805"/>
                </a:cxn>
                <a:cxn ang="0">
                  <a:pos x="217" y="2850"/>
                </a:cxn>
                <a:cxn ang="0">
                  <a:pos x="202" y="3120"/>
                </a:cxn>
                <a:cxn ang="0">
                  <a:pos x="112" y="3150"/>
                </a:cxn>
                <a:cxn ang="0">
                  <a:pos x="7" y="3225"/>
                </a:cxn>
                <a:cxn ang="0">
                  <a:pos x="7" y="3195"/>
                </a:cxn>
              </a:cxnLst>
              <a:rect l="0" t="0" r="r" b="b"/>
              <a:pathLst>
                <a:path w="654" h="3283">
                  <a:moveTo>
                    <a:pt x="7" y="0"/>
                  </a:moveTo>
                  <a:cubicBezTo>
                    <a:pt x="32" y="10"/>
                    <a:pt x="56" y="23"/>
                    <a:pt x="82" y="30"/>
                  </a:cubicBezTo>
                  <a:cubicBezTo>
                    <a:pt x="111" y="38"/>
                    <a:pt x="144" y="33"/>
                    <a:pt x="172" y="45"/>
                  </a:cubicBezTo>
                  <a:cubicBezTo>
                    <a:pt x="205" y="59"/>
                    <a:pt x="227" y="96"/>
                    <a:pt x="262" y="105"/>
                  </a:cubicBezTo>
                  <a:cubicBezTo>
                    <a:pt x="282" y="110"/>
                    <a:pt x="302" y="115"/>
                    <a:pt x="322" y="120"/>
                  </a:cubicBezTo>
                  <a:cubicBezTo>
                    <a:pt x="327" y="235"/>
                    <a:pt x="325" y="351"/>
                    <a:pt x="337" y="465"/>
                  </a:cubicBezTo>
                  <a:cubicBezTo>
                    <a:pt x="340" y="496"/>
                    <a:pt x="359" y="524"/>
                    <a:pt x="367" y="555"/>
                  </a:cubicBezTo>
                  <a:cubicBezTo>
                    <a:pt x="454" y="904"/>
                    <a:pt x="350" y="468"/>
                    <a:pt x="412" y="780"/>
                  </a:cubicBezTo>
                  <a:cubicBezTo>
                    <a:pt x="422" y="830"/>
                    <a:pt x="456" y="867"/>
                    <a:pt x="472" y="915"/>
                  </a:cubicBezTo>
                  <a:cubicBezTo>
                    <a:pt x="484" y="998"/>
                    <a:pt x="503" y="1073"/>
                    <a:pt x="517" y="1155"/>
                  </a:cubicBezTo>
                  <a:cubicBezTo>
                    <a:pt x="512" y="1225"/>
                    <a:pt x="505" y="1295"/>
                    <a:pt x="502" y="1365"/>
                  </a:cubicBezTo>
                  <a:cubicBezTo>
                    <a:pt x="480" y="1908"/>
                    <a:pt x="654" y="1834"/>
                    <a:pt x="442" y="1905"/>
                  </a:cubicBezTo>
                  <a:cubicBezTo>
                    <a:pt x="422" y="1964"/>
                    <a:pt x="409" y="2023"/>
                    <a:pt x="397" y="2085"/>
                  </a:cubicBezTo>
                  <a:cubicBezTo>
                    <a:pt x="389" y="2344"/>
                    <a:pt x="466" y="2556"/>
                    <a:pt x="292" y="2730"/>
                  </a:cubicBezTo>
                  <a:cubicBezTo>
                    <a:pt x="254" y="2843"/>
                    <a:pt x="310" y="2708"/>
                    <a:pt x="232" y="2805"/>
                  </a:cubicBezTo>
                  <a:cubicBezTo>
                    <a:pt x="222" y="2817"/>
                    <a:pt x="222" y="2835"/>
                    <a:pt x="217" y="2850"/>
                  </a:cubicBezTo>
                  <a:cubicBezTo>
                    <a:pt x="212" y="2940"/>
                    <a:pt x="232" y="3035"/>
                    <a:pt x="202" y="3120"/>
                  </a:cubicBezTo>
                  <a:cubicBezTo>
                    <a:pt x="192" y="3150"/>
                    <a:pt x="112" y="3150"/>
                    <a:pt x="112" y="3150"/>
                  </a:cubicBezTo>
                  <a:cubicBezTo>
                    <a:pt x="91" y="3181"/>
                    <a:pt x="65" y="3283"/>
                    <a:pt x="7" y="3225"/>
                  </a:cubicBezTo>
                  <a:cubicBezTo>
                    <a:pt x="0" y="3218"/>
                    <a:pt x="7" y="3205"/>
                    <a:pt x="7" y="3195"/>
                  </a:cubicBezTo>
                </a:path>
              </a:pathLst>
            </a:cu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241" name="Freeform 217"/>
            <p:cNvSpPr>
              <a:spLocks/>
            </p:cNvSpPr>
            <p:nvPr/>
          </p:nvSpPr>
          <p:spPr bwMode="auto">
            <a:xfrm>
              <a:off x="3262313" y="3478497"/>
              <a:ext cx="2630805" cy="272329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135" y="135"/>
                </a:cxn>
                <a:cxn ang="0">
                  <a:pos x="480" y="240"/>
                </a:cxn>
                <a:cxn ang="0">
                  <a:pos x="705" y="270"/>
                </a:cxn>
                <a:cxn ang="0">
                  <a:pos x="870" y="315"/>
                </a:cxn>
                <a:cxn ang="0">
                  <a:pos x="1080" y="330"/>
                </a:cxn>
                <a:cxn ang="0">
                  <a:pos x="1185" y="345"/>
                </a:cxn>
                <a:cxn ang="0">
                  <a:pos x="1980" y="390"/>
                </a:cxn>
                <a:cxn ang="0">
                  <a:pos x="3045" y="375"/>
                </a:cxn>
                <a:cxn ang="0">
                  <a:pos x="3225" y="300"/>
                </a:cxn>
                <a:cxn ang="0">
                  <a:pos x="3315" y="225"/>
                </a:cxn>
                <a:cxn ang="0">
                  <a:pos x="4080" y="210"/>
                </a:cxn>
                <a:cxn ang="0">
                  <a:pos x="4125" y="195"/>
                </a:cxn>
                <a:cxn ang="0">
                  <a:pos x="4080" y="45"/>
                </a:cxn>
                <a:cxn ang="0">
                  <a:pos x="4095" y="0"/>
                </a:cxn>
              </a:cxnLst>
              <a:rect l="0" t="0" r="r" b="b"/>
              <a:pathLst>
                <a:path w="4143" h="429">
                  <a:moveTo>
                    <a:pt x="0" y="15"/>
                  </a:moveTo>
                  <a:cubicBezTo>
                    <a:pt x="25" y="114"/>
                    <a:pt x="35" y="115"/>
                    <a:pt x="135" y="135"/>
                  </a:cubicBezTo>
                  <a:cubicBezTo>
                    <a:pt x="231" y="231"/>
                    <a:pt x="348" y="218"/>
                    <a:pt x="480" y="240"/>
                  </a:cubicBezTo>
                  <a:cubicBezTo>
                    <a:pt x="615" y="262"/>
                    <a:pt x="540" y="252"/>
                    <a:pt x="705" y="270"/>
                  </a:cubicBezTo>
                  <a:cubicBezTo>
                    <a:pt x="760" y="284"/>
                    <a:pt x="813" y="308"/>
                    <a:pt x="870" y="315"/>
                  </a:cubicBezTo>
                  <a:cubicBezTo>
                    <a:pt x="940" y="323"/>
                    <a:pt x="1010" y="323"/>
                    <a:pt x="1080" y="330"/>
                  </a:cubicBezTo>
                  <a:cubicBezTo>
                    <a:pt x="1115" y="333"/>
                    <a:pt x="1150" y="340"/>
                    <a:pt x="1185" y="345"/>
                  </a:cubicBezTo>
                  <a:cubicBezTo>
                    <a:pt x="1437" y="429"/>
                    <a:pt x="1980" y="390"/>
                    <a:pt x="1980" y="390"/>
                  </a:cubicBezTo>
                  <a:cubicBezTo>
                    <a:pt x="2335" y="385"/>
                    <a:pt x="2690" y="384"/>
                    <a:pt x="3045" y="375"/>
                  </a:cubicBezTo>
                  <a:cubicBezTo>
                    <a:pt x="3143" y="372"/>
                    <a:pt x="3142" y="355"/>
                    <a:pt x="3225" y="300"/>
                  </a:cubicBezTo>
                  <a:cubicBezTo>
                    <a:pt x="3241" y="290"/>
                    <a:pt x="3288" y="226"/>
                    <a:pt x="3315" y="225"/>
                  </a:cubicBezTo>
                  <a:cubicBezTo>
                    <a:pt x="3570" y="211"/>
                    <a:pt x="3825" y="215"/>
                    <a:pt x="4080" y="210"/>
                  </a:cubicBezTo>
                  <a:cubicBezTo>
                    <a:pt x="4095" y="205"/>
                    <a:pt x="4121" y="210"/>
                    <a:pt x="4125" y="195"/>
                  </a:cubicBezTo>
                  <a:cubicBezTo>
                    <a:pt x="4143" y="125"/>
                    <a:pt x="4112" y="93"/>
                    <a:pt x="4080" y="45"/>
                  </a:cubicBezTo>
                  <a:cubicBezTo>
                    <a:pt x="4134" y="9"/>
                    <a:pt x="4141" y="23"/>
                    <a:pt x="4095" y="0"/>
                  </a:cubicBezTo>
                </a:path>
              </a:pathLst>
            </a:custGeom>
            <a:gradFill rotWithShape="1">
              <a:gsLst>
                <a:gs pos="0">
                  <a:srgbClr val="C4BC96">
                    <a:gamma/>
                    <a:shade val="46275"/>
                    <a:invGamma/>
                  </a:srgbClr>
                </a:gs>
                <a:gs pos="100000">
                  <a:srgbClr val="C4BC9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242" name="AutoShape 218"/>
            <p:cNvSpPr>
              <a:spLocks noChangeArrowheads="1"/>
            </p:cNvSpPr>
            <p:nvPr/>
          </p:nvSpPr>
          <p:spPr bwMode="auto">
            <a:xfrm rot="8155882">
              <a:off x="3671888" y="2497099"/>
              <a:ext cx="2495550" cy="152352"/>
            </a:xfrm>
            <a:prstGeom prst="roundRect">
              <a:avLst>
                <a:gd name="adj" fmla="val 16667"/>
              </a:avLst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243" name="Text Box 219"/>
            <p:cNvSpPr txBox="1">
              <a:spLocks noChangeArrowheads="1"/>
            </p:cNvSpPr>
            <p:nvPr/>
          </p:nvSpPr>
          <p:spPr bwMode="auto">
            <a:xfrm>
              <a:off x="6225858" y="2497099"/>
              <a:ext cx="97980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indent="0" fontAlgn="base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en-US" dirty="0" smtClean="0"/>
                <a:t>Smooth vertical wall</a:t>
              </a:r>
            </a:p>
          </p:txBody>
        </p:sp>
        <p:sp>
          <p:nvSpPr>
            <p:cNvPr id="257244" name="AutoShape 220"/>
            <p:cNvSpPr>
              <a:spLocks noChangeShapeType="1"/>
            </p:cNvSpPr>
            <p:nvPr/>
          </p:nvSpPr>
          <p:spPr bwMode="auto">
            <a:xfrm flipH="1" flipV="1">
              <a:off x="5862638" y="2050201"/>
              <a:ext cx="410845" cy="43737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245" name="Text Box 221"/>
            <p:cNvSpPr txBox="1">
              <a:spLocks noChangeArrowheads="1"/>
            </p:cNvSpPr>
            <p:nvPr/>
          </p:nvSpPr>
          <p:spPr bwMode="auto">
            <a:xfrm>
              <a:off x="4905058" y="3750826"/>
              <a:ext cx="13208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indent="0" fontAlgn="base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en-US" dirty="0" smtClean="0"/>
                <a:t>Rough horizontal plane</a:t>
              </a:r>
            </a:p>
          </p:txBody>
        </p:sp>
        <p:sp>
          <p:nvSpPr>
            <p:cNvPr id="257246" name="AutoShape 222"/>
            <p:cNvSpPr>
              <a:spLocks noChangeShapeType="1"/>
            </p:cNvSpPr>
            <p:nvPr/>
          </p:nvSpPr>
          <p:spPr bwMode="auto">
            <a:xfrm flipH="1" flipV="1">
              <a:off x="4905058" y="3488019"/>
              <a:ext cx="328930" cy="35231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247" name="AutoShape 223"/>
            <p:cNvSpPr>
              <a:spLocks noChangeShapeType="1"/>
            </p:cNvSpPr>
            <p:nvPr/>
          </p:nvSpPr>
          <p:spPr bwMode="auto">
            <a:xfrm flipV="1">
              <a:off x="3843338" y="1508083"/>
              <a:ext cx="1790700" cy="17330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248" name="AutoShape 224"/>
            <p:cNvSpPr>
              <a:spLocks noChangeShapeType="1"/>
            </p:cNvSpPr>
            <p:nvPr/>
          </p:nvSpPr>
          <p:spPr bwMode="auto">
            <a:xfrm flipH="1" flipV="1">
              <a:off x="5500688" y="1374775"/>
              <a:ext cx="228600" cy="23804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249" name="AutoShape 225"/>
            <p:cNvSpPr>
              <a:spLocks noChangeShapeType="1"/>
            </p:cNvSpPr>
            <p:nvPr/>
          </p:nvSpPr>
          <p:spPr bwMode="auto">
            <a:xfrm flipH="1" flipV="1">
              <a:off x="3719513" y="3097618"/>
              <a:ext cx="228600" cy="23804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250" name="Freeform 226"/>
            <p:cNvSpPr>
              <a:spLocks/>
            </p:cNvSpPr>
            <p:nvPr/>
          </p:nvSpPr>
          <p:spPr bwMode="auto">
            <a:xfrm>
              <a:off x="4338638" y="3240448"/>
              <a:ext cx="117475" cy="24757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0" y="150"/>
                </a:cxn>
                <a:cxn ang="0">
                  <a:pos x="150" y="390"/>
                </a:cxn>
              </a:cxnLst>
              <a:rect l="0" t="0" r="r" b="b"/>
              <a:pathLst>
                <a:path w="185" h="390">
                  <a:moveTo>
                    <a:pt x="0" y="0"/>
                  </a:moveTo>
                  <a:cubicBezTo>
                    <a:pt x="67" y="42"/>
                    <a:pt x="135" y="85"/>
                    <a:pt x="160" y="150"/>
                  </a:cubicBezTo>
                  <a:cubicBezTo>
                    <a:pt x="185" y="215"/>
                    <a:pt x="167" y="350"/>
                    <a:pt x="150" y="39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" name="TextBox 229"/>
            <p:cNvSpPr txBox="1"/>
            <p:nvPr/>
          </p:nvSpPr>
          <p:spPr>
            <a:xfrm>
              <a:off x="4343400" y="20574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4m</a:t>
              </a:r>
            </a:p>
          </p:txBody>
        </p:sp>
      </p:grpSp>
      <p:sp>
        <p:nvSpPr>
          <p:cNvPr id="232" name="TextBox 231"/>
          <p:cNvSpPr txBox="1"/>
          <p:nvPr/>
        </p:nvSpPr>
        <p:spPr>
          <a:xfrm>
            <a:off x="457200" y="1524000"/>
            <a:ext cx="8305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002060"/>
                </a:solidFill>
              </a:rPr>
              <a:t>The uniform 10-kg ladder in Figure </a:t>
            </a:r>
            <a:r>
              <a:rPr lang="en-US" dirty="0" smtClean="0">
                <a:solidFill>
                  <a:srgbClr val="002060"/>
                </a:solidFill>
              </a:rPr>
              <a:t>shown</a:t>
            </a:r>
            <a:r>
              <a:rPr lang="tr-TR" dirty="0" smtClean="0">
                <a:solidFill>
                  <a:srgbClr val="002060"/>
                </a:solidFill>
              </a:rPr>
              <a:t> rests against the smooth wall at </a:t>
            </a:r>
            <a:r>
              <a:rPr lang="tr-TR" i="1" dirty="0" smtClean="0">
                <a:solidFill>
                  <a:srgbClr val="002060"/>
                </a:solidFill>
              </a:rPr>
              <a:t>B</a:t>
            </a:r>
            <a:r>
              <a:rPr lang="tr-TR" dirty="0" smtClean="0">
                <a:solidFill>
                  <a:srgbClr val="002060"/>
                </a:solidFill>
              </a:rPr>
              <a:t>, and the end </a:t>
            </a:r>
            <a:r>
              <a:rPr lang="tr-TR" i="1" dirty="0" smtClean="0">
                <a:solidFill>
                  <a:srgbClr val="002060"/>
                </a:solidFill>
              </a:rPr>
              <a:t>A</a:t>
            </a:r>
            <a:r>
              <a:rPr lang="tr-TR" dirty="0" smtClean="0">
                <a:solidFill>
                  <a:srgbClr val="002060"/>
                </a:solidFill>
              </a:rPr>
              <a:t> rests on the rough horizontal plane for which the coefficient of static frction </a:t>
            </a:r>
            <a:r>
              <a:rPr lang="tr-TR" i="1" dirty="0" smtClean="0">
                <a:solidFill>
                  <a:srgbClr val="002060"/>
                </a:solidFill>
              </a:rPr>
              <a:t>µ</a:t>
            </a:r>
            <a:r>
              <a:rPr lang="tr-TR" i="1" baseline="-25000" dirty="0" smtClean="0">
                <a:solidFill>
                  <a:srgbClr val="002060"/>
                </a:solidFill>
              </a:rPr>
              <a:t>s</a:t>
            </a:r>
            <a:r>
              <a:rPr lang="tr-TR" baseline="-25000" dirty="0" smtClean="0">
                <a:solidFill>
                  <a:srgbClr val="002060"/>
                </a:solidFill>
              </a:rPr>
              <a:t> </a:t>
            </a:r>
            <a:r>
              <a:rPr lang="tr-TR" dirty="0" smtClean="0">
                <a:solidFill>
                  <a:srgbClr val="002060"/>
                </a:solidFill>
              </a:rPr>
              <a:t>= 0.3.  </a:t>
            </a:r>
            <a:r>
              <a:rPr lang="tr-TR" dirty="0" smtClean="0">
                <a:solidFill>
                  <a:srgbClr val="0033CC"/>
                </a:solidFill>
              </a:rPr>
              <a:t>Determine the angle of inclination </a:t>
            </a:r>
            <a:r>
              <a:rPr lang="tr-TR" i="1" dirty="0" smtClean="0">
                <a:solidFill>
                  <a:srgbClr val="0033CC"/>
                </a:solidFill>
              </a:rPr>
              <a:t>θ </a:t>
            </a:r>
            <a:r>
              <a:rPr lang="tr-TR" dirty="0" smtClean="0">
                <a:solidFill>
                  <a:srgbClr val="0033CC"/>
                </a:solidFill>
              </a:rPr>
              <a:t>of the ladder and the normal reaction at </a:t>
            </a:r>
            <a:r>
              <a:rPr lang="tr-TR" i="1" dirty="0" smtClean="0">
                <a:solidFill>
                  <a:srgbClr val="0033CC"/>
                </a:solidFill>
              </a:rPr>
              <a:t>B</a:t>
            </a:r>
            <a:r>
              <a:rPr lang="tr-TR" dirty="0" smtClean="0">
                <a:solidFill>
                  <a:srgbClr val="0033CC"/>
                </a:solidFill>
              </a:rPr>
              <a:t> if the ladder is on the verge of slipping.</a:t>
            </a:r>
            <a:endParaRPr lang="en-US" dirty="0" smtClean="0">
              <a:solidFill>
                <a:srgbClr val="0033CC"/>
              </a:solidFill>
            </a:endParaRPr>
          </a:p>
          <a:p>
            <a:endParaRPr lang="en-US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3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Solution</a:t>
            </a:r>
            <a:endParaRPr lang="en-US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EA2C9-97AB-44D8-B401-52EAB0406F39}" type="datetime1">
              <a:rPr lang="en-US" smtClean="0"/>
              <a:pPr/>
              <a:t>4/25/2016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/>
        </p:nvGraphicFramePr>
        <p:xfrm>
          <a:off x="228600" y="1752600"/>
          <a:ext cx="40767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6" name="Equation" r:id="rId3" imgW="2717640" imgH="482400" progId="Equation.3">
                  <p:embed/>
                </p:oleObj>
              </mc:Choice>
              <mc:Fallback>
                <p:oleObj name="Equation" r:id="rId3" imgW="271764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752600"/>
                        <a:ext cx="4076700" cy="723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562600" y="44958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33CC"/>
                </a:solidFill>
              </a:rPr>
              <a:t>Free Body Diagram</a:t>
            </a:r>
          </a:p>
          <a:p>
            <a:pPr algn="ctr"/>
            <a:r>
              <a:rPr lang="en-US" dirty="0" smtClean="0">
                <a:solidFill>
                  <a:srgbClr val="0033CC"/>
                </a:solidFill>
              </a:rPr>
              <a:t>(At the verge of slipping)</a:t>
            </a:r>
            <a:endParaRPr lang="en-US" dirty="0">
              <a:solidFill>
                <a:srgbClr val="0033CC"/>
              </a:solidFill>
            </a:endParaRPr>
          </a:p>
        </p:txBody>
      </p:sp>
      <p:graphicFrame>
        <p:nvGraphicFramePr>
          <p:cNvPr id="258051" name="Object 3"/>
          <p:cNvGraphicFramePr>
            <a:graphicFrameLocks noChangeAspect="1"/>
          </p:cNvGraphicFramePr>
          <p:nvPr/>
        </p:nvGraphicFramePr>
        <p:xfrm>
          <a:off x="304800" y="3200400"/>
          <a:ext cx="40195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7" name="Equation" r:id="rId5" imgW="2679480" imgH="457200" progId="Equation.3">
                  <p:embed/>
                </p:oleObj>
              </mc:Choice>
              <mc:Fallback>
                <p:oleObj name="Equation" r:id="rId5" imgW="26794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200400"/>
                        <a:ext cx="401955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8052" name="Object 4"/>
          <p:cNvGraphicFramePr>
            <a:graphicFrameLocks noChangeAspect="1"/>
          </p:cNvGraphicFramePr>
          <p:nvPr/>
        </p:nvGraphicFramePr>
        <p:xfrm>
          <a:off x="304800" y="4038600"/>
          <a:ext cx="6019800" cy="194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8" name="Equation" r:id="rId7" imgW="4012920" imgH="1295280" progId="Equation.3">
                  <p:embed/>
                </p:oleObj>
              </mc:Choice>
              <mc:Fallback>
                <p:oleObj name="Equation" r:id="rId7" imgW="4012920" imgH="1295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038600"/>
                        <a:ext cx="6019800" cy="1943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Rounded Rectangle 44"/>
          <p:cNvSpPr/>
          <p:nvPr/>
        </p:nvSpPr>
        <p:spPr>
          <a:xfrm>
            <a:off x="533400" y="5638800"/>
            <a:ext cx="914400" cy="457200"/>
          </a:xfrm>
          <a:prstGeom prst="roundRect">
            <a:avLst/>
          </a:prstGeom>
          <a:noFill/>
          <a:ln>
            <a:solidFill>
              <a:schemeClr val="tx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6"/>
          <p:cNvGrpSpPr/>
          <p:nvPr/>
        </p:nvGrpSpPr>
        <p:grpSpPr>
          <a:xfrm>
            <a:off x="4343400" y="1447800"/>
            <a:ext cx="4508221" cy="3112532"/>
            <a:chOff x="4635779" y="762000"/>
            <a:chExt cx="4508221" cy="3112532"/>
          </a:xfrm>
        </p:grpSpPr>
        <p:sp>
          <p:nvSpPr>
            <p:cNvPr id="8" name="Text Box 210"/>
            <p:cNvSpPr txBox="1">
              <a:spLocks noChangeArrowheads="1"/>
            </p:cNvSpPr>
            <p:nvPr/>
          </p:nvSpPr>
          <p:spPr bwMode="auto">
            <a:xfrm>
              <a:off x="6176496" y="2511425"/>
              <a:ext cx="2349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indent="0" fontAlgn="base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en-US" i="1" dirty="0" smtClean="0"/>
                <a:t>θ</a:t>
              </a:r>
            </a:p>
          </p:txBody>
        </p:sp>
        <p:sp>
          <p:nvSpPr>
            <p:cNvPr id="9" name="Text Box 211"/>
            <p:cNvSpPr txBox="1">
              <a:spLocks noChangeArrowheads="1"/>
            </p:cNvSpPr>
            <p:nvPr/>
          </p:nvSpPr>
          <p:spPr bwMode="auto">
            <a:xfrm>
              <a:off x="7372661" y="1205392"/>
              <a:ext cx="3619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i="1" dirty="0" smtClean="0"/>
                <a:t>B</a:t>
              </a:r>
            </a:p>
          </p:txBody>
        </p:sp>
        <p:sp>
          <p:nvSpPr>
            <p:cNvPr id="10" name="Text Box 212"/>
            <p:cNvSpPr txBox="1">
              <a:spLocks noChangeArrowheads="1"/>
            </p:cNvSpPr>
            <p:nvPr/>
          </p:nvSpPr>
          <p:spPr bwMode="auto">
            <a:xfrm>
              <a:off x="5414496" y="2587625"/>
              <a:ext cx="3619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indent="0" fontAlgn="base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en-US" i="1" dirty="0" smtClean="0"/>
                <a:t>A</a:t>
              </a:r>
            </a:p>
          </p:txBody>
        </p:sp>
        <p:sp>
          <p:nvSpPr>
            <p:cNvPr id="11" name="AutoShape 214"/>
            <p:cNvSpPr>
              <a:spLocks noChangeShapeType="1"/>
            </p:cNvSpPr>
            <p:nvPr/>
          </p:nvSpPr>
          <p:spPr bwMode="auto">
            <a:xfrm>
              <a:off x="7619534" y="828654"/>
              <a:ext cx="0" cy="204722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AutoShape 215"/>
            <p:cNvSpPr>
              <a:spLocks noChangeShapeType="1"/>
            </p:cNvSpPr>
            <p:nvPr/>
          </p:nvSpPr>
          <p:spPr bwMode="auto">
            <a:xfrm flipH="1">
              <a:off x="5009684" y="2875244"/>
              <a:ext cx="260985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AutoShape 218"/>
            <p:cNvSpPr>
              <a:spLocks noChangeArrowheads="1"/>
            </p:cNvSpPr>
            <p:nvPr/>
          </p:nvSpPr>
          <p:spPr bwMode="auto">
            <a:xfrm rot="8155882">
              <a:off x="5428784" y="1884324"/>
              <a:ext cx="2495550" cy="152352"/>
            </a:xfrm>
            <a:prstGeom prst="roundRect">
              <a:avLst>
                <a:gd name="adj" fmla="val 16667"/>
              </a:avLst>
            </a:prstGeom>
            <a:blipFill dpi="0" rotWithShape="0">
              <a:blip r:embed="rId9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AutoShape 223"/>
            <p:cNvSpPr>
              <a:spLocks noChangeShapeType="1"/>
            </p:cNvSpPr>
            <p:nvPr/>
          </p:nvSpPr>
          <p:spPr bwMode="auto">
            <a:xfrm flipV="1">
              <a:off x="5600234" y="895308"/>
              <a:ext cx="1790700" cy="17330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AutoShape 224"/>
            <p:cNvSpPr>
              <a:spLocks noChangeShapeType="1"/>
            </p:cNvSpPr>
            <p:nvPr/>
          </p:nvSpPr>
          <p:spPr bwMode="auto">
            <a:xfrm flipH="1" flipV="1">
              <a:off x="7257584" y="762000"/>
              <a:ext cx="228600" cy="23804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AutoShape 225"/>
            <p:cNvSpPr>
              <a:spLocks noChangeShapeType="1"/>
            </p:cNvSpPr>
            <p:nvPr/>
          </p:nvSpPr>
          <p:spPr bwMode="auto">
            <a:xfrm flipH="1" flipV="1">
              <a:off x="5476409" y="2484843"/>
              <a:ext cx="228600" cy="23804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26"/>
            <p:cNvSpPr>
              <a:spLocks/>
            </p:cNvSpPr>
            <p:nvPr/>
          </p:nvSpPr>
          <p:spPr bwMode="auto">
            <a:xfrm>
              <a:off x="6095534" y="2627673"/>
              <a:ext cx="117475" cy="24757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0" y="150"/>
                </a:cxn>
                <a:cxn ang="0">
                  <a:pos x="150" y="390"/>
                </a:cxn>
              </a:cxnLst>
              <a:rect l="0" t="0" r="r" b="b"/>
              <a:pathLst>
                <a:path w="185" h="390">
                  <a:moveTo>
                    <a:pt x="0" y="0"/>
                  </a:moveTo>
                  <a:cubicBezTo>
                    <a:pt x="67" y="42"/>
                    <a:pt x="135" y="85"/>
                    <a:pt x="160" y="150"/>
                  </a:cubicBezTo>
                  <a:cubicBezTo>
                    <a:pt x="185" y="215"/>
                    <a:pt x="167" y="350"/>
                    <a:pt x="150" y="39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100296" y="1444625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4m</a:t>
              </a:r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 rot="10800000">
              <a:off x="5837251" y="2874334"/>
              <a:ext cx="8340" cy="694752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4933484" y="2874334"/>
              <a:ext cx="914400" cy="158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H="1">
              <a:off x="7600484" y="1143000"/>
              <a:ext cx="914400" cy="1588"/>
            </a:xfrm>
            <a:prstGeom prst="straightConnector1">
              <a:avLst/>
            </a:prstGeom>
            <a:ln w="19050">
              <a:solidFill>
                <a:srgbClr val="FF33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5638781" y="35052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N</a:t>
              </a:r>
              <a:r>
                <a:rPr lang="en-US" i="1" baseline="-25000" dirty="0" smtClean="0"/>
                <a:t>A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635779" y="2698899"/>
              <a:ext cx="83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F</a:t>
              </a:r>
              <a:r>
                <a:rPr lang="en-US" i="1" baseline="-25000" dirty="0" smtClean="0"/>
                <a:t>max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458200" y="955163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N</a:t>
              </a:r>
              <a:r>
                <a:rPr lang="en-US" i="1" baseline="-25000" dirty="0" smtClean="0"/>
                <a:t>B</a:t>
              </a:r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 rot="5400000">
              <a:off x="6537854" y="2129430"/>
              <a:ext cx="457200" cy="8340"/>
            </a:xfrm>
            <a:prstGeom prst="straightConnector1">
              <a:avLst/>
            </a:prstGeom>
            <a:ln w="19050">
              <a:solidFill>
                <a:srgbClr val="8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6533684" y="22860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10</a:t>
              </a:r>
              <a:r>
                <a:rPr lang="en-US" i="1" dirty="0" smtClean="0"/>
                <a:t>g</a:t>
              </a:r>
            </a:p>
          </p:txBody>
        </p:sp>
        <p:cxnSp>
          <p:nvCxnSpPr>
            <p:cNvPr id="47" name="Straight Arrow Connector 46"/>
            <p:cNvCxnSpPr/>
            <p:nvPr/>
          </p:nvCxnSpPr>
          <p:spPr>
            <a:xfrm>
              <a:off x="5823099" y="3200400"/>
              <a:ext cx="882501" cy="1588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rot="5400000">
              <a:off x="7027142" y="2006990"/>
              <a:ext cx="1686242" cy="795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5400000">
              <a:off x="7429500" y="3162300"/>
              <a:ext cx="3810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7696200" y="2863701"/>
              <a:ext cx="5334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/>
            <p:cNvSpPr txBox="1"/>
            <p:nvPr/>
          </p:nvSpPr>
          <p:spPr>
            <a:xfrm>
              <a:off x="6400800" y="2895600"/>
              <a:ext cx="685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i="1" baseline="-25000" dirty="0" smtClean="0"/>
            </a:p>
          </p:txBody>
        </p:sp>
        <p:cxnSp>
          <p:nvCxnSpPr>
            <p:cNvPr id="60" name="Straight Connector 59"/>
            <p:cNvCxnSpPr/>
            <p:nvPr/>
          </p:nvCxnSpPr>
          <p:spPr>
            <a:xfrm rot="5400000">
              <a:off x="6515894" y="3205807"/>
              <a:ext cx="3810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>
              <a:off x="5878033" y="2897369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 cos</a:t>
              </a:r>
              <a:r>
                <a:rPr lang="el-GR" i="1" dirty="0" smtClean="0"/>
                <a:t>θ</a:t>
              </a:r>
              <a:endParaRPr lang="en-US" i="1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790664" y="2895600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 cos</a:t>
              </a:r>
              <a:r>
                <a:rPr lang="el-GR" i="1" dirty="0" smtClean="0"/>
                <a:t>θ</a:t>
              </a:r>
              <a:endParaRPr lang="en-US" i="1" dirty="0"/>
            </a:p>
          </p:txBody>
        </p:sp>
        <p:cxnSp>
          <p:nvCxnSpPr>
            <p:cNvPr id="64" name="Straight Arrow Connector 63"/>
            <p:cNvCxnSpPr/>
            <p:nvPr/>
          </p:nvCxnSpPr>
          <p:spPr>
            <a:xfrm>
              <a:off x="6705600" y="3200400"/>
              <a:ext cx="914400" cy="1588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/>
            <p:cNvSpPr txBox="1"/>
            <p:nvPr/>
          </p:nvSpPr>
          <p:spPr>
            <a:xfrm>
              <a:off x="7848600" y="1752600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4 sin</a:t>
              </a:r>
              <a:r>
                <a:rPr lang="el-GR" i="1" dirty="0" smtClean="0"/>
                <a:t>θ</a:t>
              </a:r>
              <a:endParaRPr lang="en-US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789483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8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8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8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8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49275"/>
            <a:ext cx="434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260350"/>
            <a:ext cx="3716337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Rectangle 7"/>
          <p:cNvSpPr>
            <a:spLocks noChangeArrowheads="1"/>
          </p:cNvSpPr>
          <p:nvPr/>
        </p:nvSpPr>
        <p:spPr bwMode="auto">
          <a:xfrm>
            <a:off x="0" y="1916113"/>
            <a:ext cx="827088" cy="43338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2533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276475"/>
            <a:ext cx="5476875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Rectangle 9"/>
          <p:cNvSpPr>
            <a:spLocks noChangeArrowheads="1"/>
          </p:cNvSpPr>
          <p:nvPr/>
        </p:nvSpPr>
        <p:spPr bwMode="auto">
          <a:xfrm>
            <a:off x="179388" y="2276475"/>
            <a:ext cx="720725" cy="4318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5" name="Text Box 10"/>
          <p:cNvSpPr txBox="1">
            <a:spLocks noChangeArrowheads="1"/>
          </p:cNvSpPr>
          <p:nvPr/>
        </p:nvSpPr>
        <p:spPr bwMode="auto">
          <a:xfrm>
            <a:off x="103188" y="115888"/>
            <a:ext cx="4248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>
                <a:latin typeface="Arial" charset="0"/>
              </a:rPr>
              <a:t>Example 6</a:t>
            </a:r>
          </a:p>
        </p:txBody>
      </p:sp>
      <p:sp>
        <p:nvSpPr>
          <p:cNvPr id="22536" name="Line 11"/>
          <p:cNvSpPr>
            <a:spLocks noChangeShapeType="1"/>
          </p:cNvSpPr>
          <p:nvPr/>
        </p:nvSpPr>
        <p:spPr bwMode="auto">
          <a:xfrm>
            <a:off x="755650" y="1023938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7" name="Rectangle 12"/>
          <p:cNvSpPr>
            <a:spLocks noChangeArrowheads="1"/>
          </p:cNvSpPr>
          <p:nvPr/>
        </p:nvSpPr>
        <p:spPr bwMode="auto">
          <a:xfrm>
            <a:off x="342900" y="836613"/>
            <a:ext cx="863600" cy="215900"/>
          </a:xfrm>
          <a:prstGeom prst="rect">
            <a:avLst/>
          </a:prstGeom>
          <a:solidFill>
            <a:srgbClr val="CC99FF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8" name="Text Box 13"/>
          <p:cNvSpPr txBox="1">
            <a:spLocks noChangeArrowheads="1"/>
          </p:cNvSpPr>
          <p:nvPr/>
        </p:nvSpPr>
        <p:spPr bwMode="auto">
          <a:xfrm>
            <a:off x="468313" y="1628775"/>
            <a:ext cx="79057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sz="1000" b="1">
                <a:latin typeface="Arial" charset="0"/>
              </a:rPr>
              <a:t>not moving</a:t>
            </a:r>
            <a:endParaRPr lang="en-US" sz="1000" b="1">
              <a:latin typeface="Arial" charset="0"/>
            </a:endParaRPr>
          </a:p>
        </p:txBody>
      </p:sp>
      <p:sp>
        <p:nvSpPr>
          <p:cNvPr id="22539" name="Rectangle 14"/>
          <p:cNvSpPr>
            <a:spLocks noChangeArrowheads="1"/>
          </p:cNvSpPr>
          <p:nvPr/>
        </p:nvSpPr>
        <p:spPr bwMode="auto">
          <a:xfrm>
            <a:off x="404813" y="1638300"/>
            <a:ext cx="792162" cy="144463"/>
          </a:xfrm>
          <a:prstGeom prst="rect">
            <a:avLst/>
          </a:prstGeom>
          <a:solidFill>
            <a:srgbClr val="CC99FF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4057650" y="2946400"/>
            <a:ext cx="0" cy="2889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41" name="TextBox 3"/>
          <p:cNvSpPr txBox="1">
            <a:spLocks noChangeArrowheads="1"/>
          </p:cNvSpPr>
          <p:nvPr/>
        </p:nvSpPr>
        <p:spPr bwMode="auto">
          <a:xfrm>
            <a:off x="3708400" y="2665413"/>
            <a:ext cx="8143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800">
                <a:latin typeface="Arial" charset="0"/>
              </a:rPr>
              <a:t>static</a:t>
            </a:r>
          </a:p>
        </p:txBody>
      </p:sp>
    </p:spTree>
    <p:extLst>
      <p:ext uri="{BB962C8B-B14F-4D97-AF65-F5344CB8AC3E}">
        <p14:creationId xmlns:p14="http://schemas.microsoft.com/office/powerpoint/2010/main" val="1203006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prob_06_02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676275"/>
            <a:ext cx="3529013" cy="162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3555" name="Text Box 5"/>
          <p:cNvSpPr txBox="1">
            <a:spLocks noChangeArrowheads="1"/>
          </p:cNvSpPr>
          <p:nvPr/>
        </p:nvSpPr>
        <p:spPr bwMode="auto">
          <a:xfrm>
            <a:off x="179388" y="115888"/>
            <a:ext cx="4248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>
                <a:latin typeface="Arial" charset="0"/>
              </a:rPr>
              <a:t>Example 7</a:t>
            </a:r>
          </a:p>
        </p:txBody>
      </p:sp>
      <p:sp>
        <p:nvSpPr>
          <p:cNvPr id="23556" name="Text Box 6"/>
          <p:cNvSpPr txBox="1">
            <a:spLocks noChangeArrowheads="1"/>
          </p:cNvSpPr>
          <p:nvPr/>
        </p:nvSpPr>
        <p:spPr bwMode="auto">
          <a:xfrm>
            <a:off x="179388" y="620713"/>
            <a:ext cx="5256212" cy="180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342900" indent="-342900"/>
            <a:r>
              <a:rPr lang="tr-TR" sz="1600">
                <a:latin typeface="Arial" charset="0"/>
              </a:rPr>
              <a:t>The 50-kg block rests on the horizontal surface and a </a:t>
            </a:r>
          </a:p>
          <a:p>
            <a:pPr marL="342900" indent="-342900"/>
            <a:r>
              <a:rPr lang="tr-TR" sz="1600">
                <a:latin typeface="Arial" charset="0"/>
              </a:rPr>
              <a:t>force P=200 N, whose direction can be varied, is </a:t>
            </a:r>
          </a:p>
          <a:p>
            <a:pPr marL="342900" indent="-342900"/>
            <a:r>
              <a:rPr lang="tr-TR" sz="1600">
                <a:latin typeface="Arial" charset="0"/>
              </a:rPr>
              <a:t>applied to the block.</a:t>
            </a:r>
          </a:p>
          <a:p>
            <a:pPr marL="342900" indent="-342900">
              <a:buFontTx/>
              <a:buAutoNum type="alphaLcParenBoth"/>
            </a:pPr>
            <a:r>
              <a:rPr lang="tr-TR" sz="1600">
                <a:latin typeface="Arial" charset="0"/>
              </a:rPr>
              <a:t>If the block begins to slip when </a:t>
            </a:r>
            <a:r>
              <a:rPr lang="ru-RU" sz="1600">
                <a:latin typeface="Arial" charset="0"/>
              </a:rPr>
              <a:t>Ө</a:t>
            </a:r>
            <a:r>
              <a:rPr lang="tr-TR" sz="1600">
                <a:latin typeface="Arial" charset="0"/>
              </a:rPr>
              <a:t> is reduced to 30</a:t>
            </a:r>
            <a:r>
              <a:rPr lang="tr-TR" sz="1600" baseline="30000">
                <a:latin typeface="Arial" charset="0"/>
              </a:rPr>
              <a:t>0</a:t>
            </a:r>
            <a:r>
              <a:rPr lang="tr-TR" sz="1600">
                <a:latin typeface="Arial" charset="0"/>
              </a:rPr>
              <a:t>, calculate the coefficient of static friction </a:t>
            </a:r>
            <a:r>
              <a:rPr lang="en-US" sz="1600">
                <a:latin typeface="Arial" charset="0"/>
              </a:rPr>
              <a:t>µ</a:t>
            </a:r>
            <a:r>
              <a:rPr lang="tr-TR" sz="1600" baseline="-25000">
                <a:latin typeface="Arial" charset="0"/>
              </a:rPr>
              <a:t>s</a:t>
            </a:r>
            <a:r>
              <a:rPr lang="tr-TR" sz="1600">
                <a:latin typeface="Arial" charset="0"/>
              </a:rPr>
              <a:t> between the block and</a:t>
            </a:r>
            <a:r>
              <a:rPr lang="en-US" sz="1600">
                <a:latin typeface="Arial" charset="0"/>
              </a:rPr>
              <a:t> the surface</a:t>
            </a:r>
          </a:p>
          <a:p>
            <a:pPr marL="342900" indent="-342900">
              <a:buFontTx/>
              <a:buAutoNum type="alphaLcParenBoth"/>
            </a:pPr>
            <a:r>
              <a:rPr lang="en-US" sz="1600">
                <a:latin typeface="Arial" charset="0"/>
              </a:rPr>
              <a:t>If P is applied with 45</a:t>
            </a:r>
            <a:r>
              <a:rPr lang="tr-TR" sz="1600" baseline="30000">
                <a:latin typeface="Arial" charset="0"/>
              </a:rPr>
              <a:t>0</a:t>
            </a:r>
            <a:r>
              <a:rPr lang="tr-TR" sz="1600">
                <a:latin typeface="Arial" charset="0"/>
              </a:rPr>
              <a:t>, calculate the</a:t>
            </a:r>
            <a:r>
              <a:rPr lang="en-US" sz="1600">
                <a:latin typeface="Arial" charset="0"/>
              </a:rPr>
              <a:t> friction force F.</a:t>
            </a:r>
          </a:p>
        </p:txBody>
      </p:sp>
      <p:pic>
        <p:nvPicPr>
          <p:cNvPr id="2355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060700"/>
            <a:ext cx="7345362" cy="294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Rectangle 8"/>
          <p:cNvSpPr>
            <a:spLocks noChangeArrowheads="1"/>
          </p:cNvSpPr>
          <p:nvPr/>
        </p:nvSpPr>
        <p:spPr bwMode="auto">
          <a:xfrm>
            <a:off x="755650" y="3057525"/>
            <a:ext cx="1152525" cy="4318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9" name="Rectangle 9"/>
          <p:cNvSpPr>
            <a:spLocks noChangeArrowheads="1"/>
          </p:cNvSpPr>
          <p:nvPr/>
        </p:nvSpPr>
        <p:spPr bwMode="auto">
          <a:xfrm>
            <a:off x="2339975" y="5013325"/>
            <a:ext cx="360363" cy="2873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0" name="Rectangle 10"/>
          <p:cNvSpPr>
            <a:spLocks noChangeArrowheads="1"/>
          </p:cNvSpPr>
          <p:nvPr/>
        </p:nvSpPr>
        <p:spPr bwMode="auto">
          <a:xfrm>
            <a:off x="3708400" y="4437063"/>
            <a:ext cx="360363" cy="2873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1" name="Rectangle 11"/>
          <p:cNvSpPr>
            <a:spLocks noChangeArrowheads="1"/>
          </p:cNvSpPr>
          <p:nvPr/>
        </p:nvSpPr>
        <p:spPr bwMode="auto">
          <a:xfrm>
            <a:off x="6886575" y="3213100"/>
            <a:ext cx="287338" cy="2873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2" name="Rectangle 12"/>
          <p:cNvSpPr>
            <a:spLocks noChangeArrowheads="1"/>
          </p:cNvSpPr>
          <p:nvPr/>
        </p:nvSpPr>
        <p:spPr bwMode="auto">
          <a:xfrm>
            <a:off x="4725988" y="3716338"/>
            <a:ext cx="360362" cy="2873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3" name="Rectangle 13"/>
          <p:cNvSpPr>
            <a:spLocks noChangeArrowheads="1"/>
          </p:cNvSpPr>
          <p:nvPr/>
        </p:nvSpPr>
        <p:spPr bwMode="auto">
          <a:xfrm>
            <a:off x="4706938" y="4140200"/>
            <a:ext cx="360362" cy="2873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4" name="Rectangle 14"/>
          <p:cNvSpPr>
            <a:spLocks noChangeArrowheads="1"/>
          </p:cNvSpPr>
          <p:nvPr/>
        </p:nvSpPr>
        <p:spPr bwMode="auto">
          <a:xfrm>
            <a:off x="6329363" y="5661025"/>
            <a:ext cx="360362" cy="2873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3565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5013325"/>
            <a:ext cx="1714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6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350" y="4495800"/>
            <a:ext cx="1714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7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388" y="3236913"/>
            <a:ext cx="1714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8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744913"/>
            <a:ext cx="1714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9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525" y="4149725"/>
            <a:ext cx="1714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0" name="Picture 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25" y="5705475"/>
            <a:ext cx="1714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71" name="Text Box 21"/>
          <p:cNvSpPr txBox="1">
            <a:spLocks noChangeArrowheads="1"/>
          </p:cNvSpPr>
          <p:nvPr/>
        </p:nvSpPr>
        <p:spPr bwMode="auto">
          <a:xfrm>
            <a:off x="6440488" y="5657850"/>
            <a:ext cx="23764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sz="1600">
                <a:latin typeface="Arial" charset="0"/>
              </a:rPr>
              <a:t>=0.29(632)=183.3 N</a:t>
            </a:r>
            <a:endParaRPr lang="en-US" sz="1600">
              <a:latin typeface="Arial" charset="0"/>
            </a:endParaRPr>
          </a:p>
        </p:txBody>
      </p:sp>
      <p:sp>
        <p:nvSpPr>
          <p:cNvPr id="23572" name="Text Box 22"/>
          <p:cNvSpPr txBox="1">
            <a:spLocks noChangeArrowheads="1"/>
          </p:cNvSpPr>
          <p:nvPr/>
        </p:nvSpPr>
        <p:spPr bwMode="auto">
          <a:xfrm>
            <a:off x="4356100" y="6237288"/>
            <a:ext cx="41767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latin typeface="Arial" charset="0"/>
              </a:rPr>
              <a:t>Since there will be no motion, F=141.4 N</a:t>
            </a:r>
          </a:p>
        </p:txBody>
      </p:sp>
      <p:sp>
        <p:nvSpPr>
          <p:cNvPr id="23573" name="Rectangle 23"/>
          <p:cNvSpPr>
            <a:spLocks noChangeArrowheads="1"/>
          </p:cNvSpPr>
          <p:nvPr/>
        </p:nvSpPr>
        <p:spPr bwMode="auto">
          <a:xfrm>
            <a:off x="3203575" y="4076700"/>
            <a:ext cx="144463" cy="1444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4" name="Rectangle 24"/>
          <p:cNvSpPr>
            <a:spLocks noChangeArrowheads="1"/>
          </p:cNvSpPr>
          <p:nvPr/>
        </p:nvSpPr>
        <p:spPr bwMode="auto">
          <a:xfrm>
            <a:off x="4038600" y="4806950"/>
            <a:ext cx="144463" cy="1444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5" name="Text Box 25"/>
          <p:cNvSpPr txBox="1">
            <a:spLocks noChangeArrowheads="1"/>
          </p:cNvSpPr>
          <p:nvPr/>
        </p:nvSpPr>
        <p:spPr bwMode="auto">
          <a:xfrm>
            <a:off x="611188" y="6021388"/>
            <a:ext cx="3168650" cy="70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sz="1600">
                <a:latin typeface="Arial" charset="0"/>
              </a:rPr>
              <a:t>Σ</a:t>
            </a:r>
            <a:r>
              <a:rPr lang="tr-TR" sz="1600">
                <a:latin typeface="Arial" charset="0"/>
              </a:rPr>
              <a:t>Fy=0:    -200Sin45</a:t>
            </a:r>
            <a:r>
              <a:rPr lang="tr-TR" sz="1600" baseline="30000">
                <a:latin typeface="Arial" charset="0"/>
              </a:rPr>
              <a:t>0</a:t>
            </a:r>
            <a:r>
              <a:rPr lang="tr-TR" sz="1600">
                <a:latin typeface="Arial" charset="0"/>
              </a:rPr>
              <a:t>-50(9.81)=0</a:t>
            </a:r>
          </a:p>
          <a:p>
            <a:pPr>
              <a:spcBef>
                <a:spcPct val="50000"/>
              </a:spcBef>
            </a:pPr>
            <a:r>
              <a:rPr lang="tr-TR" sz="1600">
                <a:latin typeface="Arial" charset="0"/>
              </a:rPr>
              <a:t>              =632 N</a:t>
            </a:r>
            <a:endParaRPr lang="en-US" sz="1600" baseline="30000">
              <a:latin typeface="Arial" charset="0"/>
            </a:endParaRPr>
          </a:p>
        </p:txBody>
      </p:sp>
      <p:pic>
        <p:nvPicPr>
          <p:cNvPr id="23576" name="Picture 2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6453188"/>
            <a:ext cx="1714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7" name="Picture 2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538" y="6092825"/>
            <a:ext cx="1714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78" name="Line 28"/>
          <p:cNvSpPr>
            <a:spLocks noChangeShapeType="1"/>
          </p:cNvSpPr>
          <p:nvPr/>
        </p:nvSpPr>
        <p:spPr bwMode="auto">
          <a:xfrm>
            <a:off x="179388" y="5084763"/>
            <a:ext cx="21605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79" name="Line 29"/>
          <p:cNvSpPr>
            <a:spLocks noChangeShapeType="1"/>
          </p:cNvSpPr>
          <p:nvPr/>
        </p:nvSpPr>
        <p:spPr bwMode="auto">
          <a:xfrm>
            <a:off x="2339975" y="5084763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80" name="Line 30"/>
          <p:cNvSpPr>
            <a:spLocks noChangeShapeType="1"/>
          </p:cNvSpPr>
          <p:nvPr/>
        </p:nvSpPr>
        <p:spPr bwMode="auto">
          <a:xfrm>
            <a:off x="2339975" y="5300663"/>
            <a:ext cx="6048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71179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357</Words>
  <Application>Microsoft Office PowerPoint</Application>
  <PresentationFormat>On-screen Show (4:3)</PresentationFormat>
  <Paragraphs>62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ＭＳ Ｐゴシック</vt:lpstr>
      <vt:lpstr>Arial</vt:lpstr>
      <vt:lpstr>Calibri</vt:lpstr>
      <vt:lpstr>Office Theme</vt:lpstr>
      <vt:lpstr>Equation</vt:lpstr>
      <vt:lpstr>Examples</vt:lpstr>
      <vt:lpstr>Problem-3</vt:lpstr>
      <vt:lpstr>Solution</vt:lpstr>
      <vt:lpstr>Solution (Contd.)</vt:lpstr>
      <vt:lpstr>Solution (Contd.)</vt:lpstr>
      <vt:lpstr>Problem-4</vt:lpstr>
      <vt:lpstr>Solution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Fahad Alrshoudi</dc:creator>
  <cp:lastModifiedBy>user</cp:lastModifiedBy>
  <cp:revision>7</cp:revision>
  <dcterms:created xsi:type="dcterms:W3CDTF">2016-03-15T11:22:41Z</dcterms:created>
  <dcterms:modified xsi:type="dcterms:W3CDTF">2016-04-25T15:15:17Z</dcterms:modified>
</cp:coreProperties>
</file>