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6BD79B-D039-4196-B6A9-DD242B5748D9}" type="datetimeFigureOut">
              <a:rPr lang="en-US" smtClean="0"/>
              <a:t>15/2/2016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1760890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BD79B-D039-4196-B6A9-DD242B5748D9}" type="datetimeFigureOut">
              <a:rPr lang="en-US" smtClean="0"/>
              <a:t>15/2/2016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2867375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BD79B-D039-4196-B6A9-DD242B5748D9}" type="datetimeFigureOut">
              <a:rPr lang="en-US" smtClean="0"/>
              <a:t>15/2/2016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3431965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6BD79B-D039-4196-B6A9-DD242B5748D9}" type="datetimeFigureOut">
              <a:rPr lang="en-US" smtClean="0"/>
              <a:t>15/2/2016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2293452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BD79B-D039-4196-B6A9-DD242B5748D9}" type="datetimeFigureOut">
              <a:rPr lang="en-US" smtClean="0"/>
              <a:t>15/2/2016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164928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6BD79B-D039-4196-B6A9-DD242B5748D9}" type="datetimeFigureOut">
              <a:rPr lang="en-US" smtClean="0"/>
              <a:t>15/2/2016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2690440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6BD79B-D039-4196-B6A9-DD242B5748D9}" type="datetimeFigureOut">
              <a:rPr lang="en-US" smtClean="0"/>
              <a:t>15/2/2016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288552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6BD79B-D039-4196-B6A9-DD242B5748D9}" type="datetimeFigureOut">
              <a:rPr lang="en-US" smtClean="0"/>
              <a:t>15/2/2016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326340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BD79B-D039-4196-B6A9-DD242B5748D9}" type="datetimeFigureOut">
              <a:rPr lang="en-US" smtClean="0"/>
              <a:t>15/2/2016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1644519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BD79B-D039-4196-B6A9-DD242B5748D9}" type="datetimeFigureOut">
              <a:rPr lang="en-US" smtClean="0"/>
              <a:t>15/2/2016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4225145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BD79B-D039-4196-B6A9-DD242B5748D9}" type="datetimeFigureOut">
              <a:rPr lang="en-US" smtClean="0"/>
              <a:t>15/2/2016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5F663-3A0F-4A9F-84B1-FB4281DB097E}" type="slidenum">
              <a:rPr lang="en-US" smtClean="0"/>
              <a:t>‹#›</a:t>
            </a:fld>
            <a:endParaRPr lang="en-US"/>
          </a:p>
        </p:txBody>
      </p:sp>
    </p:spTree>
    <p:extLst>
      <p:ext uri="{BB962C8B-B14F-4D97-AF65-F5344CB8AC3E}">
        <p14:creationId xmlns:p14="http://schemas.microsoft.com/office/powerpoint/2010/main" val="57612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BD79B-D039-4196-B6A9-DD242B5748D9}" type="datetimeFigureOut">
              <a:rPr lang="en-US" smtClean="0"/>
              <a:t>15/2/2016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5F663-3A0F-4A9F-84B1-FB4281DB097E}" type="slidenum">
              <a:rPr lang="en-US" smtClean="0"/>
              <a:t>‹#›</a:t>
            </a:fld>
            <a:endParaRPr lang="en-US"/>
          </a:p>
        </p:txBody>
      </p:sp>
    </p:spTree>
    <p:extLst>
      <p:ext uri="{BB962C8B-B14F-4D97-AF65-F5344CB8AC3E}">
        <p14:creationId xmlns:p14="http://schemas.microsoft.com/office/powerpoint/2010/main" val="4111921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8.png"/><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wmf"/><Relationship Id="rId4" Type="http://schemas.openxmlformats.org/officeDocument/2006/relationships/oleObject" Target="../embeddings/oleObject2.bin"/><Relationship Id="rId9" Type="http://schemas.openxmlformats.org/officeDocument/2006/relationships/image" Target="../media/image7.wmf"/></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1.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0.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6.jpeg"/><Relationship Id="rId7" Type="http://schemas.openxmlformats.org/officeDocument/2006/relationships/oleObject" Target="../embeddings/oleObject8.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7.bin"/><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 on Equilibrium </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3699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smtClean="0"/>
              <a:t>Problem-1</a:t>
            </a:r>
          </a:p>
        </p:txBody>
      </p:sp>
      <p:sp>
        <p:nvSpPr>
          <p:cNvPr id="17411"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175F1ADC-29F0-48B3-B2D3-B688EF26D013}" type="datetime1">
              <a:rPr lang="en-US"/>
              <a:pPr fontAlgn="base">
                <a:spcBef>
                  <a:spcPct val="0"/>
                </a:spcBef>
                <a:spcAft>
                  <a:spcPct val="0"/>
                </a:spcAft>
              </a:pPr>
              <a:t>15/2/2016</a:t>
            </a:fld>
            <a:endParaRPr lang="en-US"/>
          </a:p>
        </p:txBody>
      </p:sp>
      <p:sp>
        <p:nvSpPr>
          <p:cNvPr id="5" name="Slide Number Placeholder 4"/>
          <p:cNvSpPr>
            <a:spLocks noGrp="1"/>
          </p:cNvSpPr>
          <p:nvPr>
            <p:ph type="sldNum" sz="quarter" idx="12"/>
          </p:nvPr>
        </p:nvSpPr>
        <p:spPr/>
        <p:txBody>
          <a:bodyPr/>
          <a:lstStyle/>
          <a:p>
            <a:pPr>
              <a:defRPr/>
            </a:pPr>
            <a:fld id="{705D5570-7B96-4C2E-A083-0F0638001C37}" type="slidenum">
              <a:rPr lang="en-US"/>
              <a:pPr>
                <a:defRPr/>
              </a:pPr>
              <a:t>2</a:t>
            </a:fld>
            <a:endParaRPr lang="en-US"/>
          </a:p>
        </p:txBody>
      </p:sp>
      <p:sp>
        <p:nvSpPr>
          <p:cNvPr id="8" name="TextBox 7"/>
          <p:cNvSpPr txBox="1">
            <a:spLocks noChangeArrowheads="1"/>
          </p:cNvSpPr>
          <p:nvPr/>
        </p:nvSpPr>
        <p:spPr bwMode="auto">
          <a:xfrm>
            <a:off x="304800" y="1524000"/>
            <a:ext cx="8610600" cy="1200150"/>
          </a:xfrm>
          <a:prstGeom prst="rect">
            <a:avLst/>
          </a:prstGeom>
          <a:noFill/>
          <a:ln w="9525">
            <a:noFill/>
            <a:miter lim="800000"/>
            <a:headEnd/>
            <a:tailEnd/>
          </a:ln>
        </p:spPr>
        <p:txBody>
          <a:bodyPr>
            <a:spAutoFit/>
          </a:bodyPr>
          <a:lstStyle/>
          <a:p>
            <a:r>
              <a:rPr lang="en-US">
                <a:solidFill>
                  <a:srgbClr val="0033CC"/>
                </a:solidFill>
              </a:rPr>
              <a:t>Calculate the tension </a:t>
            </a:r>
            <a:r>
              <a:rPr lang="en-US" i="1">
                <a:solidFill>
                  <a:srgbClr val="0033CC"/>
                </a:solidFill>
              </a:rPr>
              <a:t>T</a:t>
            </a:r>
            <a:r>
              <a:rPr lang="en-US">
                <a:solidFill>
                  <a:srgbClr val="0033CC"/>
                </a:solidFill>
              </a:rPr>
              <a:t> in the cable which supports the 500-kg mass with the pulley arrangement shown. Each pulley is free to rotate about its bearing, and the weights of all parts are small compared with the load. Find the magnitude of the total force on the bearing of pulley C.</a:t>
            </a:r>
          </a:p>
        </p:txBody>
      </p:sp>
      <p:pic>
        <p:nvPicPr>
          <p:cNvPr id="1026" name="Picture 2"/>
          <p:cNvPicPr>
            <a:picLocks noChangeAspect="1" noChangeArrowheads="1"/>
          </p:cNvPicPr>
          <p:nvPr/>
        </p:nvPicPr>
        <p:blipFill>
          <a:blip r:embed="rId2"/>
          <a:srcRect l="1763" t="2725" b="4779"/>
          <a:stretch>
            <a:fillRect/>
          </a:stretch>
        </p:blipFill>
        <p:spPr bwMode="auto">
          <a:xfrm>
            <a:off x="2895600" y="2971800"/>
            <a:ext cx="4244975" cy="3200399"/>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6735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smtClean="0"/>
              <a:t>Solution</a:t>
            </a:r>
          </a:p>
        </p:txBody>
      </p:sp>
      <p:sp>
        <p:nvSpPr>
          <p:cNvPr id="18435"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91F5EF2-9CA3-4FAE-97A5-4710A1EC9D66}" type="datetime1">
              <a:rPr lang="en-US"/>
              <a:pPr fontAlgn="base">
                <a:spcBef>
                  <a:spcPct val="0"/>
                </a:spcBef>
                <a:spcAft>
                  <a:spcPct val="0"/>
                </a:spcAft>
              </a:pPr>
              <a:t>15/2/2016</a:t>
            </a:fld>
            <a:endParaRPr lang="en-US"/>
          </a:p>
        </p:txBody>
      </p:sp>
      <p:sp>
        <p:nvSpPr>
          <p:cNvPr id="5" name="Slide Number Placeholder 4"/>
          <p:cNvSpPr>
            <a:spLocks noGrp="1"/>
          </p:cNvSpPr>
          <p:nvPr>
            <p:ph type="sldNum" sz="quarter" idx="12"/>
          </p:nvPr>
        </p:nvSpPr>
        <p:spPr/>
        <p:txBody>
          <a:bodyPr/>
          <a:lstStyle/>
          <a:p>
            <a:pPr>
              <a:defRPr/>
            </a:pPr>
            <a:fld id="{BC815BC0-1D8C-407D-A7A2-961538512D25}" type="slidenum">
              <a:rPr lang="en-US"/>
              <a:pPr>
                <a:defRPr/>
              </a:pPr>
              <a:t>3</a:t>
            </a:fld>
            <a:endParaRPr lang="en-US"/>
          </a:p>
        </p:txBody>
      </p:sp>
      <p:pic>
        <p:nvPicPr>
          <p:cNvPr id="2051" name="Picture 3"/>
          <p:cNvPicPr>
            <a:picLocks noChangeAspect="1" noChangeArrowheads="1"/>
          </p:cNvPicPr>
          <p:nvPr/>
        </p:nvPicPr>
        <p:blipFill>
          <a:blip r:embed="rId3"/>
          <a:srcRect l="27208" t="2688" r="11573"/>
          <a:stretch>
            <a:fillRect/>
          </a:stretch>
        </p:blipFill>
        <p:spPr bwMode="auto">
          <a:xfrm>
            <a:off x="6705600" y="2286000"/>
            <a:ext cx="2057400" cy="2759075"/>
          </a:xfrm>
          <a:prstGeom prst="rect">
            <a:avLst/>
          </a:prstGeom>
          <a:ln w="88900" cap="sq" cmpd="thickThin">
            <a:solidFill>
              <a:srgbClr val="000000"/>
            </a:solidFill>
            <a:prstDash val="solid"/>
            <a:miter lim="800000"/>
          </a:ln>
          <a:effectLst>
            <a:innerShdw blurRad="76200">
              <a:srgbClr val="000000"/>
            </a:innerShdw>
          </a:effectLst>
        </p:spPr>
      </p:pic>
      <p:graphicFrame>
        <p:nvGraphicFramePr>
          <p:cNvPr id="8" name="Object 7"/>
          <p:cNvGraphicFramePr>
            <a:graphicFrameLocks noChangeAspect="1"/>
          </p:cNvGraphicFramePr>
          <p:nvPr/>
        </p:nvGraphicFramePr>
        <p:xfrm>
          <a:off x="762000" y="1371600"/>
          <a:ext cx="5486400" cy="4683125"/>
        </p:xfrm>
        <a:graphic>
          <a:graphicData uri="http://schemas.openxmlformats.org/presentationml/2006/ole">
            <mc:AlternateContent xmlns:mc="http://schemas.openxmlformats.org/markup-compatibility/2006">
              <mc:Choice xmlns:v="urn:schemas-microsoft-com:vml" Requires="v">
                <p:oleObj spid="_x0000_s1031" name="Equation" r:id="rId4" imgW="3543300" imgH="3022600" progId="Equation.3">
                  <p:embed/>
                </p:oleObj>
              </mc:Choice>
              <mc:Fallback>
                <p:oleObj name="Equation" r:id="rId4" imgW="3543300" imgH="3022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371600"/>
                        <a:ext cx="5486400" cy="4683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9819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additive="base">
                                        <p:cTn id="7" dur="500" fill="hold"/>
                                        <p:tgtEl>
                                          <p:spTgt spid="2051"/>
                                        </p:tgtEl>
                                        <p:attrNameLst>
                                          <p:attrName>ppt_x</p:attrName>
                                        </p:attrNameLst>
                                      </p:cBhvr>
                                      <p:tavLst>
                                        <p:tav tm="0">
                                          <p:val>
                                            <p:strVal val="#ppt_x"/>
                                          </p:val>
                                        </p:tav>
                                        <p:tav tm="100000">
                                          <p:val>
                                            <p:strVal val="#ppt_x"/>
                                          </p:val>
                                        </p:tav>
                                      </p:tavLst>
                                    </p:anim>
                                    <p:anim calcmode="lin" valueType="num">
                                      <p:cBhvr additive="base">
                                        <p:cTn id="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6"/>
          <p:cNvSpPr>
            <a:spLocks noGrp="1"/>
          </p:cNvSpPr>
          <p:nvPr>
            <p:ph type="title"/>
          </p:nvPr>
        </p:nvSpPr>
        <p:spPr/>
        <p:txBody>
          <a:bodyPr/>
          <a:lstStyle/>
          <a:p>
            <a:r>
              <a:rPr lang="en-US" b="1" smtClean="0"/>
              <a:t>Problem-2</a:t>
            </a:r>
          </a:p>
        </p:txBody>
      </p:sp>
      <p:sp>
        <p:nvSpPr>
          <p:cNvPr id="19459"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61BF4822-F04F-46C5-940D-A276DA8F5DBD}" type="datetime1">
              <a:rPr lang="en-US"/>
              <a:pPr fontAlgn="base">
                <a:spcBef>
                  <a:spcPct val="0"/>
                </a:spcBef>
                <a:spcAft>
                  <a:spcPct val="0"/>
                </a:spcAft>
              </a:pPr>
              <a:t>15/2/2016</a:t>
            </a:fld>
            <a:endParaRPr lang="en-US"/>
          </a:p>
        </p:txBody>
      </p:sp>
      <p:sp>
        <p:nvSpPr>
          <p:cNvPr id="6" name="Slide Number Placeholder 5"/>
          <p:cNvSpPr>
            <a:spLocks noGrp="1"/>
          </p:cNvSpPr>
          <p:nvPr>
            <p:ph type="sldNum" sz="quarter" idx="12"/>
          </p:nvPr>
        </p:nvSpPr>
        <p:spPr/>
        <p:txBody>
          <a:bodyPr/>
          <a:lstStyle/>
          <a:p>
            <a:pPr>
              <a:defRPr/>
            </a:pPr>
            <a:fld id="{BDFD8EAC-BA07-4196-8940-99B7C31EDFCF}" type="slidenum">
              <a:rPr lang="en-US"/>
              <a:pPr>
                <a:defRPr/>
              </a:pPr>
              <a:t>4</a:t>
            </a:fld>
            <a:endParaRPr lang="en-US"/>
          </a:p>
        </p:txBody>
      </p:sp>
      <p:sp>
        <p:nvSpPr>
          <p:cNvPr id="9" name="TextBox 8"/>
          <p:cNvSpPr txBox="1">
            <a:spLocks noChangeArrowheads="1"/>
          </p:cNvSpPr>
          <p:nvPr/>
        </p:nvSpPr>
        <p:spPr bwMode="auto">
          <a:xfrm>
            <a:off x="533400" y="1371600"/>
            <a:ext cx="7924800" cy="1477963"/>
          </a:xfrm>
          <a:prstGeom prst="rect">
            <a:avLst/>
          </a:prstGeom>
          <a:noFill/>
          <a:ln w="9525">
            <a:noFill/>
            <a:miter lim="800000"/>
            <a:headEnd/>
            <a:tailEnd/>
          </a:ln>
        </p:spPr>
        <p:txBody>
          <a:bodyPr>
            <a:spAutoFit/>
          </a:bodyPr>
          <a:lstStyle/>
          <a:p>
            <a:r>
              <a:rPr lang="en-US" dirty="0">
                <a:solidFill>
                  <a:srgbClr val="0033CC"/>
                </a:solidFill>
              </a:rPr>
              <a:t>A cantilever beam </a:t>
            </a:r>
            <a:r>
              <a:rPr lang="en-GB" i="1" dirty="0">
                <a:solidFill>
                  <a:srgbClr val="0033CC"/>
                </a:solidFill>
              </a:rPr>
              <a:t>OABC</a:t>
            </a:r>
            <a:r>
              <a:rPr lang="en-US" dirty="0">
                <a:solidFill>
                  <a:srgbClr val="0033CC"/>
                </a:solidFill>
              </a:rPr>
              <a:t>  is subjected to the forces and moment as shown.</a:t>
            </a:r>
          </a:p>
          <a:p>
            <a:r>
              <a:rPr lang="en-GB" dirty="0">
                <a:solidFill>
                  <a:srgbClr val="0033CC"/>
                </a:solidFill>
              </a:rPr>
              <a:t>(</a:t>
            </a:r>
            <a:r>
              <a:rPr lang="en-GB" dirty="0" err="1">
                <a:solidFill>
                  <a:srgbClr val="0033CC"/>
                </a:solidFill>
              </a:rPr>
              <a:t>i</a:t>
            </a:r>
            <a:r>
              <a:rPr lang="en-GB" dirty="0">
                <a:solidFill>
                  <a:srgbClr val="0033CC"/>
                </a:solidFill>
              </a:rPr>
              <a:t>) </a:t>
            </a:r>
            <a:r>
              <a:rPr lang="en-GB" dirty="0" smtClean="0">
                <a:solidFill>
                  <a:srgbClr val="0033CC"/>
                </a:solidFill>
              </a:rPr>
              <a:t>Draw </a:t>
            </a:r>
            <a:r>
              <a:rPr lang="en-GB" dirty="0">
                <a:solidFill>
                  <a:srgbClr val="0033CC"/>
                </a:solidFill>
              </a:rPr>
              <a:t>free body diagram of the cantilever beam </a:t>
            </a:r>
            <a:r>
              <a:rPr lang="en-GB" b="1" i="1" dirty="0">
                <a:solidFill>
                  <a:srgbClr val="0033CC"/>
                </a:solidFill>
              </a:rPr>
              <a:t>OABC</a:t>
            </a:r>
            <a:r>
              <a:rPr lang="en-GB" dirty="0">
                <a:solidFill>
                  <a:srgbClr val="0033CC"/>
                </a:solidFill>
              </a:rPr>
              <a:t>.</a:t>
            </a:r>
            <a:endParaRPr lang="en-US" dirty="0">
              <a:solidFill>
                <a:srgbClr val="0033CC"/>
              </a:solidFill>
            </a:endParaRPr>
          </a:p>
          <a:p>
            <a:r>
              <a:rPr lang="en-GB" dirty="0">
                <a:solidFill>
                  <a:srgbClr val="0033CC"/>
                </a:solidFill>
              </a:rPr>
              <a:t>(ii) </a:t>
            </a:r>
            <a:r>
              <a:rPr lang="en-US" dirty="0" smtClean="0">
                <a:solidFill>
                  <a:srgbClr val="0033CC"/>
                </a:solidFill>
              </a:rPr>
              <a:t>Compute </a:t>
            </a:r>
            <a:r>
              <a:rPr lang="en-US" dirty="0">
                <a:solidFill>
                  <a:srgbClr val="0033CC"/>
                </a:solidFill>
              </a:rPr>
              <a:t>the reactions at the fixed support point </a:t>
            </a:r>
            <a:r>
              <a:rPr lang="en-US" i="1" dirty="0">
                <a:solidFill>
                  <a:srgbClr val="0033CC"/>
                </a:solidFill>
              </a:rPr>
              <a:t>O</a:t>
            </a:r>
            <a:r>
              <a:rPr lang="en-US" dirty="0">
                <a:solidFill>
                  <a:srgbClr val="0033CC"/>
                </a:solidFill>
              </a:rPr>
              <a:t>.</a:t>
            </a:r>
          </a:p>
          <a:p>
            <a:r>
              <a:rPr lang="en-US" dirty="0">
                <a:solidFill>
                  <a:srgbClr val="0033CC"/>
                </a:solidFill>
              </a:rPr>
              <a:t>Assume beam is weightless and its thickness is negligible compared to other dimensions. Note the two pulleys, shown in the figure, are smooth.</a:t>
            </a:r>
          </a:p>
        </p:txBody>
      </p:sp>
      <p:pic>
        <p:nvPicPr>
          <p:cNvPr id="8" name="Picture 3"/>
          <p:cNvPicPr>
            <a:picLocks noChangeAspect="1" noChangeArrowheads="1"/>
          </p:cNvPicPr>
          <p:nvPr/>
        </p:nvPicPr>
        <p:blipFill>
          <a:blip r:embed="rId2"/>
          <a:srcRect/>
          <a:stretch>
            <a:fillRect/>
          </a:stretch>
        </p:blipFill>
        <p:spPr bwMode="auto">
          <a:xfrm>
            <a:off x="1524000" y="3048000"/>
            <a:ext cx="6589713" cy="3095625"/>
          </a:xfrm>
          <a:prstGeom prst="rect">
            <a:avLst/>
          </a:prstGeom>
          <a:noFill/>
          <a:ln w="9525">
            <a:noFill/>
            <a:miter lim="800000"/>
            <a:headEnd/>
            <a:tailEnd/>
          </a:ln>
        </p:spPr>
      </p:pic>
    </p:spTree>
    <p:extLst>
      <p:ext uri="{BB962C8B-B14F-4D97-AF65-F5344CB8AC3E}">
        <p14:creationId xmlns:p14="http://schemas.microsoft.com/office/powerpoint/2010/main" val="139513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1000" fill="hold"/>
                                        <p:tgtEl>
                                          <p:spTgt spid="8"/>
                                        </p:tgtEl>
                                        <p:attrNameLst>
                                          <p:attrName>ppt_w</p:attrName>
                                        </p:attrNameLst>
                                      </p:cBhvr>
                                      <p:tavLst>
                                        <p:tav tm="0">
                                          <p:val>
                                            <p:fltVal val="0"/>
                                          </p:val>
                                        </p:tav>
                                        <p:tav tm="100000">
                                          <p:val>
                                            <p:strVal val="#ppt_w"/>
                                          </p:val>
                                        </p:tav>
                                      </p:tavLst>
                                    </p:anim>
                                    <p:anim calcmode="lin" valueType="num">
                                      <p:cBhvr>
                                        <p:cTn id="13" dur="1000" fill="hold"/>
                                        <p:tgtEl>
                                          <p:spTgt spid="8"/>
                                        </p:tgtEl>
                                        <p:attrNameLst>
                                          <p:attrName>ppt_h</p:attrName>
                                        </p:attrNameLst>
                                      </p:cBhvr>
                                      <p:tavLst>
                                        <p:tav tm="0">
                                          <p:val>
                                            <p:fltVal val="0"/>
                                          </p:val>
                                        </p:tav>
                                        <p:tav tm="100000">
                                          <p:val>
                                            <p:strVal val="#ppt_h"/>
                                          </p:val>
                                        </p:tav>
                                      </p:tavLst>
                                    </p:anim>
                                    <p:anim calcmode="lin" valueType="num">
                                      <p:cBhvr>
                                        <p:cTn id="14" dur="1000" fill="hold"/>
                                        <p:tgtEl>
                                          <p:spTgt spid="8"/>
                                        </p:tgtEl>
                                        <p:attrNameLst>
                                          <p:attrName>style.rotation</p:attrName>
                                        </p:attrNameLst>
                                      </p:cBhvr>
                                      <p:tavLst>
                                        <p:tav tm="0">
                                          <p:val>
                                            <p:fltVal val="90"/>
                                          </p:val>
                                        </p:tav>
                                        <p:tav tm="100000">
                                          <p:val>
                                            <p:fltVal val="0"/>
                                          </p:val>
                                        </p:tav>
                                      </p:tavLst>
                                    </p:anim>
                                    <p:animEffect transition="in" filter="fade">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446858"/>
          <p:cNvSpPr>
            <a:spLocks noGrp="1"/>
          </p:cNvSpPr>
          <p:nvPr>
            <p:ph type="title"/>
          </p:nvPr>
        </p:nvSpPr>
        <p:spPr/>
        <p:txBody>
          <a:bodyPr/>
          <a:lstStyle/>
          <a:p>
            <a:r>
              <a:rPr lang="en-US" b="1" smtClean="0"/>
              <a:t>Solution</a:t>
            </a:r>
          </a:p>
        </p:txBody>
      </p:sp>
      <p:sp>
        <p:nvSpPr>
          <p:cNvPr id="20483" name="Date Placeholder 1"/>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405FFCBA-E197-45E4-BBA0-8B6144382FD5}" type="datetime4">
              <a:rPr lang="en-US"/>
              <a:pPr fontAlgn="base">
                <a:spcBef>
                  <a:spcPct val="0"/>
                </a:spcBef>
                <a:spcAft>
                  <a:spcPct val="0"/>
                </a:spcAft>
              </a:pPr>
              <a:t>15/2/2016 February</a:t>
            </a:fld>
            <a:endParaRPr lang="en-US"/>
          </a:p>
        </p:txBody>
      </p:sp>
      <p:sp>
        <p:nvSpPr>
          <p:cNvPr id="4" name="Slide Number Placeholder 3"/>
          <p:cNvSpPr>
            <a:spLocks noGrp="1"/>
          </p:cNvSpPr>
          <p:nvPr>
            <p:ph type="sldNum" sz="quarter" idx="12"/>
          </p:nvPr>
        </p:nvSpPr>
        <p:spPr/>
        <p:txBody>
          <a:bodyPr/>
          <a:lstStyle/>
          <a:p>
            <a:pPr>
              <a:defRPr/>
            </a:pPr>
            <a:fld id="{FAC42C29-F536-4C56-97E3-ADD37A525E85}" type="slidenum">
              <a:rPr lang="en-US"/>
              <a:pPr>
                <a:defRPr/>
              </a:pPr>
              <a:t>5</a:t>
            </a:fld>
            <a:endParaRPr lang="en-US"/>
          </a:p>
        </p:txBody>
      </p:sp>
      <p:pic>
        <p:nvPicPr>
          <p:cNvPr id="446883" name="Picture 419"/>
          <p:cNvPicPr>
            <a:picLocks noChangeAspect="1" noChangeArrowheads="1"/>
          </p:cNvPicPr>
          <p:nvPr/>
        </p:nvPicPr>
        <p:blipFill>
          <a:blip r:embed="rId3"/>
          <a:srcRect/>
          <a:stretch>
            <a:fillRect/>
          </a:stretch>
        </p:blipFill>
        <p:spPr bwMode="auto">
          <a:xfrm>
            <a:off x="1600200" y="1719263"/>
            <a:ext cx="5511800" cy="2516187"/>
          </a:xfrm>
          <a:prstGeom prst="rect">
            <a:avLst/>
          </a:prstGeom>
          <a:noFill/>
          <a:ln w="9525">
            <a:noFill/>
            <a:miter lim="800000"/>
            <a:headEnd/>
            <a:tailEnd/>
          </a:ln>
        </p:spPr>
      </p:pic>
      <p:graphicFrame>
        <p:nvGraphicFramePr>
          <p:cNvPr id="446850" name="Object 446849"/>
          <p:cNvGraphicFramePr>
            <a:graphicFrameLocks noChangeAspect="1"/>
          </p:cNvGraphicFramePr>
          <p:nvPr/>
        </p:nvGraphicFramePr>
        <p:xfrm>
          <a:off x="1600200" y="4746625"/>
          <a:ext cx="4873625" cy="371475"/>
        </p:xfrm>
        <a:graphic>
          <a:graphicData uri="http://schemas.openxmlformats.org/presentationml/2006/ole">
            <mc:AlternateContent xmlns:mc="http://schemas.openxmlformats.org/markup-compatibility/2006">
              <mc:Choice xmlns:v="urn:schemas-microsoft-com:vml" Requires="v">
                <p:oleObj spid="_x0000_s2065" name="Equation" r:id="rId4" imgW="3124200" imgH="241300" progId="Equation.3">
                  <p:embed/>
                </p:oleObj>
              </mc:Choice>
              <mc:Fallback>
                <p:oleObj name="Equation" r:id="rId4" imgW="3124200" imgH="2413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4746625"/>
                        <a:ext cx="4873625" cy="371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6851" name="Object 446850"/>
          <p:cNvGraphicFramePr>
            <a:graphicFrameLocks noChangeAspect="1"/>
          </p:cNvGraphicFramePr>
          <p:nvPr/>
        </p:nvGraphicFramePr>
        <p:xfrm>
          <a:off x="1500188" y="5257800"/>
          <a:ext cx="6143625" cy="457200"/>
        </p:xfrm>
        <a:graphic>
          <a:graphicData uri="http://schemas.openxmlformats.org/presentationml/2006/ole">
            <mc:AlternateContent xmlns:mc="http://schemas.openxmlformats.org/markup-compatibility/2006">
              <mc:Choice xmlns:v="urn:schemas-microsoft-com:vml" Requires="v">
                <p:oleObj spid="_x0000_s2066" name="Equation" r:id="rId6" imgW="3454400" imgH="254000" progId="Equation.3">
                  <p:embed/>
                </p:oleObj>
              </mc:Choice>
              <mc:Fallback>
                <p:oleObj name="Equation" r:id="rId6" imgW="3454400" imgH="2540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0188" y="5257800"/>
                        <a:ext cx="6143625"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6852" name="Object 446851"/>
          <p:cNvGraphicFramePr>
            <a:graphicFrameLocks noChangeAspect="1"/>
          </p:cNvGraphicFramePr>
          <p:nvPr/>
        </p:nvGraphicFramePr>
        <p:xfrm>
          <a:off x="476250" y="5791200"/>
          <a:ext cx="8191500" cy="390525"/>
        </p:xfrm>
        <a:graphic>
          <a:graphicData uri="http://schemas.openxmlformats.org/presentationml/2006/ole">
            <mc:AlternateContent xmlns:mc="http://schemas.openxmlformats.org/markup-compatibility/2006">
              <mc:Choice xmlns:v="urn:schemas-microsoft-com:vml" Requires="v">
                <p:oleObj spid="_x0000_s2067" name="Equation" r:id="rId8" imgW="4991100" imgH="241300" progId="Equation.3">
                  <p:embed/>
                </p:oleObj>
              </mc:Choice>
              <mc:Fallback>
                <p:oleObj name="Equation" r:id="rId8" imgW="4991100" imgH="2413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6250" y="5791200"/>
                        <a:ext cx="8191500"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46853" name="Rectangle 420"/>
          <p:cNvSpPr>
            <a:spLocks noChangeArrowheads="1"/>
          </p:cNvSpPr>
          <p:nvPr/>
        </p:nvSpPr>
        <p:spPr bwMode="auto">
          <a:xfrm>
            <a:off x="228600" y="1304925"/>
            <a:ext cx="4648200" cy="646113"/>
          </a:xfrm>
          <a:prstGeom prst="rect">
            <a:avLst/>
          </a:prstGeom>
          <a:noFill/>
          <a:ln w="9525">
            <a:noFill/>
            <a:miter lim="800000"/>
            <a:headEnd/>
            <a:tailEnd/>
          </a:ln>
          <a:effectLst/>
        </p:spPr>
        <p:txBody>
          <a:bodyPr anchor="ctr">
            <a:spAutoFit/>
          </a:bodyPr>
          <a:lstStyle/>
          <a:p>
            <a:r>
              <a:rPr lang="en-GB">
                <a:latin typeface="Times New Roman" pitchFamily="18" charset="0"/>
                <a:cs typeface="Times New Roman" pitchFamily="18" charset="0"/>
              </a:rPr>
              <a:t>(i) Free body diagram of the cantilever beam</a:t>
            </a:r>
            <a:endParaRPr lang="en-US">
              <a:latin typeface="Times New Roman" pitchFamily="18" charset="0"/>
              <a:cs typeface="Times New Roman" pitchFamily="18" charset="0"/>
            </a:endParaRPr>
          </a:p>
          <a:p>
            <a:pPr eaLnBrk="0" hangingPunct="0"/>
            <a:endParaRPr lang="en-US">
              <a:latin typeface="Times New Roman" pitchFamily="18" charset="0"/>
              <a:cs typeface="Times New Roman" pitchFamily="18" charset="0"/>
            </a:endParaRPr>
          </a:p>
        </p:txBody>
      </p:sp>
      <p:sp>
        <p:nvSpPr>
          <p:cNvPr id="20491" name="Rectangle 423"/>
          <p:cNvSpPr>
            <a:spLocks noChangeArrowheads="1"/>
          </p:cNvSpPr>
          <p:nvPr/>
        </p:nvSpPr>
        <p:spPr bwMode="auto">
          <a:xfrm>
            <a:off x="0" y="4057650"/>
            <a:ext cx="9144000" cy="457200"/>
          </a:xfrm>
          <a:prstGeom prst="rect">
            <a:avLst/>
          </a:prstGeom>
          <a:noFill/>
          <a:ln w="9525">
            <a:noFill/>
            <a:miter lim="800000"/>
            <a:headEnd/>
            <a:tailEnd/>
          </a:ln>
          <a:effectLst/>
        </p:spPr>
        <p:txBody>
          <a:bodyPr wrap="none" anchor="ctr">
            <a:spAutoFit/>
          </a:bodyPr>
          <a:lstStyle/>
          <a:p>
            <a:endParaRPr lang="en-US">
              <a:latin typeface="Arial" charset="0"/>
            </a:endParaRPr>
          </a:p>
        </p:txBody>
      </p:sp>
      <p:sp>
        <p:nvSpPr>
          <p:cNvPr id="429" name="Rectangle 420"/>
          <p:cNvSpPr>
            <a:spLocks noChangeArrowheads="1"/>
          </p:cNvSpPr>
          <p:nvPr/>
        </p:nvSpPr>
        <p:spPr bwMode="auto">
          <a:xfrm>
            <a:off x="228600" y="4286250"/>
            <a:ext cx="4648200" cy="369888"/>
          </a:xfrm>
          <a:prstGeom prst="rect">
            <a:avLst/>
          </a:prstGeom>
          <a:noFill/>
          <a:ln w="9525">
            <a:noFill/>
            <a:miter lim="800000"/>
            <a:headEnd/>
            <a:tailEnd/>
          </a:ln>
          <a:effectLst/>
        </p:spPr>
        <p:txBody>
          <a:bodyPr anchor="ctr">
            <a:spAutoFit/>
          </a:bodyPr>
          <a:lstStyle/>
          <a:p>
            <a:r>
              <a:rPr lang="en-GB">
                <a:latin typeface="Times New Roman" pitchFamily="18" charset="0"/>
                <a:cs typeface="Times New Roman" pitchFamily="18" charset="0"/>
              </a:rPr>
              <a:t>(ii) Reactions at the fixed support </a:t>
            </a:r>
            <a:r>
              <a:rPr lang="en-GB" i="1">
                <a:latin typeface="Times New Roman" pitchFamily="18" charset="0"/>
                <a:cs typeface="Times New Roman" pitchFamily="18" charset="0"/>
              </a:rPr>
              <a:t>O</a:t>
            </a:r>
            <a:endParaRPr lang="en-US" i="1">
              <a:latin typeface="Times New Roman" pitchFamily="18" charset="0"/>
              <a:cs typeface="Times New Roman" pitchFamily="18" charset="0"/>
            </a:endParaRPr>
          </a:p>
        </p:txBody>
      </p:sp>
    </p:spTree>
    <p:extLst>
      <p:ext uri="{BB962C8B-B14F-4D97-AF65-F5344CB8AC3E}">
        <p14:creationId xmlns:p14="http://schemas.microsoft.com/office/powerpoint/2010/main" val="376870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46853">
                                            <p:txEl>
                                              <p:pRg st="0" end="0"/>
                                            </p:txEl>
                                          </p:spTgt>
                                        </p:tgtEl>
                                        <p:attrNameLst>
                                          <p:attrName>style.visibility</p:attrName>
                                        </p:attrNameLst>
                                      </p:cBhvr>
                                      <p:to>
                                        <p:strVal val="visible"/>
                                      </p:to>
                                    </p:set>
                                    <p:animEffect transition="in" filter="circle(in)">
                                      <p:cBhvr>
                                        <p:cTn id="7" dur="2000"/>
                                        <p:tgtEl>
                                          <p:spTgt spid="4468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446883"/>
                                        </p:tgtEl>
                                        <p:attrNameLst>
                                          <p:attrName>style.visibility</p:attrName>
                                        </p:attrNameLst>
                                      </p:cBhvr>
                                      <p:to>
                                        <p:strVal val="visible"/>
                                      </p:to>
                                    </p:set>
                                    <p:anim calcmode="lin" valueType="num">
                                      <p:cBhvr>
                                        <p:cTn id="12" dur="1000" fill="hold"/>
                                        <p:tgtEl>
                                          <p:spTgt spid="446883"/>
                                        </p:tgtEl>
                                        <p:attrNameLst>
                                          <p:attrName>ppt_w</p:attrName>
                                        </p:attrNameLst>
                                      </p:cBhvr>
                                      <p:tavLst>
                                        <p:tav tm="0">
                                          <p:val>
                                            <p:fltVal val="0"/>
                                          </p:val>
                                        </p:tav>
                                        <p:tav tm="100000">
                                          <p:val>
                                            <p:strVal val="#ppt_w"/>
                                          </p:val>
                                        </p:tav>
                                      </p:tavLst>
                                    </p:anim>
                                    <p:anim calcmode="lin" valueType="num">
                                      <p:cBhvr>
                                        <p:cTn id="13" dur="1000" fill="hold"/>
                                        <p:tgtEl>
                                          <p:spTgt spid="446883"/>
                                        </p:tgtEl>
                                        <p:attrNameLst>
                                          <p:attrName>ppt_h</p:attrName>
                                        </p:attrNameLst>
                                      </p:cBhvr>
                                      <p:tavLst>
                                        <p:tav tm="0">
                                          <p:val>
                                            <p:fltVal val="0"/>
                                          </p:val>
                                        </p:tav>
                                        <p:tav tm="100000">
                                          <p:val>
                                            <p:strVal val="#ppt_h"/>
                                          </p:val>
                                        </p:tav>
                                      </p:tavLst>
                                    </p:anim>
                                    <p:anim calcmode="lin" valueType="num">
                                      <p:cBhvr>
                                        <p:cTn id="14" dur="1000" fill="hold"/>
                                        <p:tgtEl>
                                          <p:spTgt spid="446883"/>
                                        </p:tgtEl>
                                        <p:attrNameLst>
                                          <p:attrName>style.rotation</p:attrName>
                                        </p:attrNameLst>
                                      </p:cBhvr>
                                      <p:tavLst>
                                        <p:tav tm="0">
                                          <p:val>
                                            <p:fltVal val="90"/>
                                          </p:val>
                                        </p:tav>
                                        <p:tav tm="100000">
                                          <p:val>
                                            <p:fltVal val="0"/>
                                          </p:val>
                                        </p:tav>
                                      </p:tavLst>
                                    </p:anim>
                                    <p:animEffect transition="in" filter="fade">
                                      <p:cBhvr>
                                        <p:cTn id="15" dur="1000"/>
                                        <p:tgtEl>
                                          <p:spTgt spid="44688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429"/>
                                        </p:tgtEl>
                                        <p:attrNameLst>
                                          <p:attrName>style.visibility</p:attrName>
                                        </p:attrNameLst>
                                      </p:cBhvr>
                                      <p:to>
                                        <p:strVal val="visible"/>
                                      </p:to>
                                    </p:set>
                                    <p:animEffect transition="in" filter="wheel(1)">
                                      <p:cBhvr>
                                        <p:cTn id="20" dur="2000"/>
                                        <p:tgtEl>
                                          <p:spTgt spid="429"/>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46850"/>
                                        </p:tgtEl>
                                        <p:attrNameLst>
                                          <p:attrName>style.visibility</p:attrName>
                                        </p:attrNameLst>
                                      </p:cBhvr>
                                      <p:to>
                                        <p:strVal val="visible"/>
                                      </p:to>
                                    </p:set>
                                    <p:anim calcmode="lin" valueType="num">
                                      <p:cBhvr>
                                        <p:cTn id="25" dur="500" fill="hold"/>
                                        <p:tgtEl>
                                          <p:spTgt spid="446850"/>
                                        </p:tgtEl>
                                        <p:attrNameLst>
                                          <p:attrName>ppt_w</p:attrName>
                                        </p:attrNameLst>
                                      </p:cBhvr>
                                      <p:tavLst>
                                        <p:tav tm="0">
                                          <p:val>
                                            <p:fltVal val="0"/>
                                          </p:val>
                                        </p:tav>
                                        <p:tav tm="100000">
                                          <p:val>
                                            <p:strVal val="#ppt_w"/>
                                          </p:val>
                                        </p:tav>
                                      </p:tavLst>
                                    </p:anim>
                                    <p:anim calcmode="lin" valueType="num">
                                      <p:cBhvr>
                                        <p:cTn id="26" dur="500" fill="hold"/>
                                        <p:tgtEl>
                                          <p:spTgt spid="446850"/>
                                        </p:tgtEl>
                                        <p:attrNameLst>
                                          <p:attrName>ppt_h</p:attrName>
                                        </p:attrNameLst>
                                      </p:cBhvr>
                                      <p:tavLst>
                                        <p:tav tm="0">
                                          <p:val>
                                            <p:fltVal val="0"/>
                                          </p:val>
                                        </p:tav>
                                        <p:tav tm="100000">
                                          <p:val>
                                            <p:strVal val="#ppt_h"/>
                                          </p:val>
                                        </p:tav>
                                      </p:tavLst>
                                    </p:anim>
                                    <p:animEffect transition="in" filter="fade">
                                      <p:cBhvr>
                                        <p:cTn id="27" dur="500"/>
                                        <p:tgtEl>
                                          <p:spTgt spid="446850"/>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446851"/>
                                        </p:tgtEl>
                                        <p:attrNameLst>
                                          <p:attrName>style.visibility</p:attrName>
                                        </p:attrNameLst>
                                      </p:cBhvr>
                                      <p:to>
                                        <p:strVal val="visible"/>
                                      </p:to>
                                    </p:set>
                                    <p:animEffect transition="in" filter="randombar(horizontal)">
                                      <p:cBhvr>
                                        <p:cTn id="32" dur="500"/>
                                        <p:tgtEl>
                                          <p:spTgt spid="446851"/>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446852"/>
                                        </p:tgtEl>
                                        <p:attrNameLst>
                                          <p:attrName>style.visibility</p:attrName>
                                        </p:attrNameLst>
                                      </p:cBhvr>
                                      <p:to>
                                        <p:strVal val="visible"/>
                                      </p:to>
                                    </p:set>
                                    <p:animEffect transition="in" filter="wheel(1)">
                                      <p:cBhvr>
                                        <p:cTn id="37" dur="2000"/>
                                        <p:tgtEl>
                                          <p:spTgt spid="446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b="1" smtClean="0"/>
              <a:t>Problem-3</a:t>
            </a:r>
          </a:p>
        </p:txBody>
      </p:sp>
      <p:sp>
        <p:nvSpPr>
          <p:cNvPr id="21507"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08C6209D-9706-48F5-85A8-79AD50EF63BB}" type="datetime1">
              <a:rPr lang="en-US"/>
              <a:pPr fontAlgn="base">
                <a:spcBef>
                  <a:spcPct val="0"/>
                </a:spcBef>
                <a:spcAft>
                  <a:spcPct val="0"/>
                </a:spcAft>
              </a:pPr>
              <a:t>15/2/2016</a:t>
            </a:fld>
            <a:endParaRPr lang="en-US"/>
          </a:p>
        </p:txBody>
      </p:sp>
      <p:sp>
        <p:nvSpPr>
          <p:cNvPr id="5" name="Slide Number Placeholder 4"/>
          <p:cNvSpPr>
            <a:spLocks noGrp="1"/>
          </p:cNvSpPr>
          <p:nvPr>
            <p:ph type="sldNum" sz="quarter" idx="12"/>
          </p:nvPr>
        </p:nvSpPr>
        <p:spPr/>
        <p:txBody>
          <a:bodyPr/>
          <a:lstStyle/>
          <a:p>
            <a:pPr>
              <a:defRPr/>
            </a:pPr>
            <a:fld id="{D0FAA1C6-7B3E-4060-85FC-8709D2C2934D}" type="slidenum">
              <a:rPr lang="en-US"/>
              <a:pPr>
                <a:defRPr/>
              </a:pPr>
              <a:t>6</a:t>
            </a:fld>
            <a:endParaRPr lang="en-US"/>
          </a:p>
        </p:txBody>
      </p:sp>
      <p:sp>
        <p:nvSpPr>
          <p:cNvPr id="7" name="Rectangle 6"/>
          <p:cNvSpPr>
            <a:spLocks noChangeArrowheads="1"/>
          </p:cNvSpPr>
          <p:nvPr/>
        </p:nvSpPr>
        <p:spPr bwMode="auto">
          <a:xfrm>
            <a:off x="914400" y="1447800"/>
            <a:ext cx="7543800" cy="1016000"/>
          </a:xfrm>
          <a:prstGeom prst="rect">
            <a:avLst/>
          </a:prstGeom>
          <a:noFill/>
          <a:ln w="9525">
            <a:noFill/>
            <a:miter lim="800000"/>
            <a:headEnd/>
            <a:tailEnd/>
          </a:ln>
        </p:spPr>
        <p:txBody>
          <a:bodyPr>
            <a:spAutoFit/>
          </a:bodyPr>
          <a:lstStyle/>
          <a:p>
            <a:r>
              <a:rPr lang="en-US" sz="2000">
                <a:solidFill>
                  <a:srgbClr val="0033CC"/>
                </a:solidFill>
              </a:rPr>
              <a:t>Determine the force </a:t>
            </a:r>
            <a:r>
              <a:rPr lang="en-US" sz="2000" i="1">
                <a:solidFill>
                  <a:srgbClr val="0033CC"/>
                </a:solidFill>
              </a:rPr>
              <a:t>P</a:t>
            </a:r>
            <a:r>
              <a:rPr lang="en-US" sz="2000">
                <a:solidFill>
                  <a:srgbClr val="0033CC"/>
                </a:solidFill>
              </a:rPr>
              <a:t> required to maintain the 200 kg weight in the position. The diameter of the pulley at </a:t>
            </a:r>
            <a:r>
              <a:rPr lang="en-US" sz="2000" i="1">
                <a:solidFill>
                  <a:srgbClr val="0033CC"/>
                </a:solidFill>
              </a:rPr>
              <a:t>B</a:t>
            </a:r>
            <a:r>
              <a:rPr lang="en-US" sz="2000">
                <a:solidFill>
                  <a:srgbClr val="0033CC"/>
                </a:solidFill>
              </a:rPr>
              <a:t> is negligible. Given, </a:t>
            </a:r>
            <a:r>
              <a:rPr lang="en-US" sz="2000" i="1">
                <a:solidFill>
                  <a:srgbClr val="0033CC"/>
                </a:solidFill>
              </a:rPr>
              <a:t>θ</a:t>
            </a:r>
            <a:r>
              <a:rPr lang="en-US" sz="2000">
                <a:solidFill>
                  <a:srgbClr val="0033CC"/>
                </a:solidFill>
              </a:rPr>
              <a:t> = 30</a:t>
            </a:r>
            <a:r>
              <a:rPr lang="en-US" sz="2000" baseline="30000">
                <a:solidFill>
                  <a:srgbClr val="0033CC"/>
                </a:solidFill>
              </a:rPr>
              <a:t>0</a:t>
            </a:r>
            <a:r>
              <a:rPr lang="en-US" sz="2000">
                <a:solidFill>
                  <a:srgbClr val="0033CC"/>
                </a:solidFill>
              </a:rPr>
              <a:t>	.	</a:t>
            </a:r>
          </a:p>
        </p:txBody>
      </p:sp>
      <p:pic>
        <p:nvPicPr>
          <p:cNvPr id="5122" name="Picture 2"/>
          <p:cNvPicPr>
            <a:picLocks noChangeAspect="1" noChangeArrowheads="1"/>
          </p:cNvPicPr>
          <p:nvPr/>
        </p:nvPicPr>
        <p:blipFill>
          <a:blip r:embed="rId2"/>
          <a:srcRect/>
          <a:stretch>
            <a:fillRect/>
          </a:stretch>
        </p:blipFill>
        <p:spPr bwMode="auto">
          <a:xfrm>
            <a:off x="3009900" y="2463463"/>
            <a:ext cx="3352800" cy="357448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72689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additive="base">
                                        <p:cTn id="13" dur="500" fill="hold"/>
                                        <p:tgtEl>
                                          <p:spTgt spid="5122"/>
                                        </p:tgtEl>
                                        <p:attrNameLst>
                                          <p:attrName>ppt_x</p:attrName>
                                        </p:attrNameLst>
                                      </p:cBhvr>
                                      <p:tavLst>
                                        <p:tav tm="0">
                                          <p:val>
                                            <p:strVal val="#ppt_x"/>
                                          </p:val>
                                        </p:tav>
                                        <p:tav tm="100000">
                                          <p:val>
                                            <p:strVal val="#ppt_x"/>
                                          </p:val>
                                        </p:tav>
                                      </p:tavLst>
                                    </p:anim>
                                    <p:anim calcmode="lin" valueType="num">
                                      <p:cBhvr additive="base">
                                        <p:cTn id="14"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b="1" smtClean="0"/>
              <a:t>Solution</a:t>
            </a:r>
          </a:p>
        </p:txBody>
      </p:sp>
      <p:sp>
        <p:nvSpPr>
          <p:cNvPr id="22531"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920B32E8-F085-4EE5-89FF-75203A79B3EE}" type="datetime1">
              <a:rPr lang="en-US"/>
              <a:pPr fontAlgn="base">
                <a:spcBef>
                  <a:spcPct val="0"/>
                </a:spcBef>
                <a:spcAft>
                  <a:spcPct val="0"/>
                </a:spcAft>
              </a:pPr>
              <a:t>15/2/2016</a:t>
            </a:fld>
            <a:endParaRPr lang="en-US"/>
          </a:p>
        </p:txBody>
      </p:sp>
      <p:sp>
        <p:nvSpPr>
          <p:cNvPr id="5" name="Slide Number Placeholder 4"/>
          <p:cNvSpPr>
            <a:spLocks noGrp="1"/>
          </p:cNvSpPr>
          <p:nvPr>
            <p:ph type="sldNum" sz="quarter" idx="12"/>
          </p:nvPr>
        </p:nvSpPr>
        <p:spPr/>
        <p:txBody>
          <a:bodyPr/>
          <a:lstStyle/>
          <a:p>
            <a:pPr>
              <a:defRPr/>
            </a:pPr>
            <a:fld id="{9E6E5670-6DA5-40A6-A63D-E2C0B5C436F7}" type="slidenum">
              <a:rPr lang="en-US"/>
              <a:pPr>
                <a:defRPr/>
              </a:pPr>
              <a:t>7</a:t>
            </a:fld>
            <a:endParaRPr lang="en-US"/>
          </a:p>
        </p:txBody>
      </p:sp>
      <p:pic>
        <p:nvPicPr>
          <p:cNvPr id="6146" name="Picture 2"/>
          <p:cNvPicPr>
            <a:picLocks noChangeAspect="1" noChangeArrowheads="1"/>
          </p:cNvPicPr>
          <p:nvPr/>
        </p:nvPicPr>
        <p:blipFill>
          <a:blip r:embed="rId3"/>
          <a:srcRect l="6025"/>
          <a:stretch>
            <a:fillRect/>
          </a:stretch>
        </p:blipFill>
        <p:spPr bwMode="auto">
          <a:xfrm>
            <a:off x="5274107" y="1665515"/>
            <a:ext cx="3565525" cy="3657600"/>
          </a:xfrm>
          <a:prstGeom prst="rect">
            <a:avLst/>
          </a:prstGeom>
          <a:ln w="88900" cap="sq" cmpd="thickThin">
            <a:solidFill>
              <a:srgbClr val="000000"/>
            </a:solidFill>
            <a:prstDash val="solid"/>
            <a:miter lim="800000"/>
          </a:ln>
          <a:effectLst>
            <a:innerShdw blurRad="76200">
              <a:srgbClr val="000000"/>
            </a:innerShdw>
          </a:effectLst>
        </p:spPr>
      </p:pic>
      <p:graphicFrame>
        <p:nvGraphicFramePr>
          <p:cNvPr id="9" name="Object 8"/>
          <p:cNvGraphicFramePr>
            <a:graphicFrameLocks noChangeAspect="1"/>
          </p:cNvGraphicFramePr>
          <p:nvPr/>
        </p:nvGraphicFramePr>
        <p:xfrm>
          <a:off x="152400" y="1295400"/>
          <a:ext cx="3009900" cy="990600"/>
        </p:xfrm>
        <a:graphic>
          <a:graphicData uri="http://schemas.openxmlformats.org/presentationml/2006/ole">
            <mc:AlternateContent xmlns:mc="http://schemas.openxmlformats.org/markup-compatibility/2006">
              <mc:Choice xmlns:v="urn:schemas-microsoft-com:vml" Requires="v">
                <p:oleObj spid="_x0000_s3084" name="Equation" r:id="rId4" imgW="2006600" imgH="660400" progId="Equation.3">
                  <p:embed/>
                </p:oleObj>
              </mc:Choice>
              <mc:Fallback>
                <p:oleObj name="Equation" r:id="rId4" imgW="2006600" imgH="660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295400"/>
                        <a:ext cx="3009900" cy="990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5" name="Object 3"/>
          <p:cNvGraphicFramePr>
            <a:graphicFrameLocks noChangeAspect="1"/>
          </p:cNvGraphicFramePr>
          <p:nvPr/>
        </p:nvGraphicFramePr>
        <p:xfrm>
          <a:off x="228600" y="4876800"/>
          <a:ext cx="5448300" cy="1409700"/>
        </p:xfrm>
        <a:graphic>
          <a:graphicData uri="http://schemas.openxmlformats.org/presentationml/2006/ole">
            <mc:AlternateContent xmlns:mc="http://schemas.openxmlformats.org/markup-compatibility/2006">
              <mc:Choice xmlns:v="urn:schemas-microsoft-com:vml" Requires="v">
                <p:oleObj spid="_x0000_s3085" name="Equation" r:id="rId6" imgW="3632200" imgH="939800" progId="Equation.3">
                  <p:embed/>
                </p:oleObj>
              </mc:Choice>
              <mc:Fallback>
                <p:oleObj name="Equation" r:id="rId6" imgW="3632200" imgH="9398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4876800"/>
                        <a:ext cx="5448300" cy="140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8" name="Group 7"/>
          <p:cNvGrpSpPr>
            <a:grpSpLocks/>
          </p:cNvGrpSpPr>
          <p:nvPr/>
        </p:nvGrpSpPr>
        <p:grpSpPr bwMode="auto">
          <a:xfrm>
            <a:off x="1447800" y="2590800"/>
            <a:ext cx="2514600" cy="1970088"/>
            <a:chOff x="1447800" y="2590800"/>
            <a:chExt cx="2514600" cy="1969532"/>
          </a:xfrm>
        </p:grpSpPr>
        <p:grpSp>
          <p:nvGrpSpPr>
            <p:cNvPr id="22538" name="Group 26"/>
            <p:cNvGrpSpPr>
              <a:grpSpLocks/>
            </p:cNvGrpSpPr>
            <p:nvPr/>
          </p:nvGrpSpPr>
          <p:grpSpPr bwMode="auto">
            <a:xfrm>
              <a:off x="1447800" y="2590800"/>
              <a:ext cx="1752600" cy="1633954"/>
              <a:chOff x="5715000" y="2209800"/>
              <a:chExt cx="1752600" cy="1633954"/>
            </a:xfrm>
          </p:grpSpPr>
          <p:cxnSp>
            <p:nvCxnSpPr>
              <p:cNvPr id="11" name="Straight Arrow Connector 10"/>
              <p:cNvCxnSpPr/>
              <p:nvPr/>
            </p:nvCxnSpPr>
            <p:spPr>
              <a:xfrm rot="10800000">
                <a:off x="5943600" y="2427227"/>
                <a:ext cx="914400" cy="687193"/>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flipH="1" flipV="1">
                <a:off x="6661246" y="2657312"/>
                <a:ext cx="682432" cy="2667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6400930" y="2666871"/>
                <a:ext cx="914142" cy="3175"/>
              </a:xfrm>
              <a:prstGeom prst="line">
                <a:avLst/>
              </a:prstGeom>
              <a:ln>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2545" name="TextBox 15"/>
              <p:cNvSpPr txBox="1">
                <a:spLocks noChangeArrowheads="1"/>
              </p:cNvSpPr>
              <p:nvPr/>
            </p:nvSpPr>
            <p:spPr bwMode="auto">
              <a:xfrm>
                <a:off x="6393875" y="2536370"/>
                <a:ext cx="533400" cy="307777"/>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60</a:t>
                </a:r>
                <a:r>
                  <a:rPr lang="en-US" sz="1400" baseline="30000">
                    <a:latin typeface="Times New Roman" pitchFamily="18" charset="0"/>
                    <a:cs typeface="Times New Roman" pitchFamily="18" charset="0"/>
                  </a:rPr>
                  <a:t>0</a:t>
                </a:r>
                <a:endParaRPr lang="en-US" sz="1400">
                  <a:latin typeface="Times New Roman" pitchFamily="18" charset="0"/>
                  <a:cs typeface="Times New Roman" pitchFamily="18" charset="0"/>
                </a:endParaRPr>
              </a:p>
            </p:txBody>
          </p:sp>
          <p:sp>
            <p:nvSpPr>
              <p:cNvPr id="22546" name="TextBox 16"/>
              <p:cNvSpPr txBox="1">
                <a:spLocks noChangeArrowheads="1"/>
              </p:cNvSpPr>
              <p:nvPr/>
            </p:nvSpPr>
            <p:spPr bwMode="auto">
              <a:xfrm>
                <a:off x="6781800" y="2283023"/>
                <a:ext cx="533400" cy="307777"/>
              </a:xfrm>
              <a:prstGeom prst="rect">
                <a:avLst/>
              </a:prstGeom>
              <a:noFill/>
              <a:ln w="9525">
                <a:noFill/>
                <a:miter lim="800000"/>
                <a:headEnd/>
                <a:tailEnd/>
              </a:ln>
            </p:spPr>
            <p:txBody>
              <a:bodyPr>
                <a:spAutoFit/>
              </a:bodyPr>
              <a:lstStyle/>
              <a:p>
                <a:r>
                  <a:rPr lang="en-US" sz="1400">
                    <a:latin typeface="Times New Roman" pitchFamily="18" charset="0"/>
                    <a:cs typeface="Times New Roman" pitchFamily="18" charset="0"/>
                  </a:rPr>
                  <a:t>15</a:t>
                </a:r>
                <a:r>
                  <a:rPr lang="en-US" sz="1400" baseline="30000">
                    <a:latin typeface="Times New Roman" pitchFamily="18" charset="0"/>
                    <a:cs typeface="Times New Roman" pitchFamily="18" charset="0"/>
                  </a:rPr>
                  <a:t>0</a:t>
                </a:r>
                <a:endParaRPr lang="en-US" sz="1400">
                  <a:latin typeface="Times New Roman" pitchFamily="18" charset="0"/>
                  <a:cs typeface="Times New Roman" pitchFamily="18" charset="0"/>
                </a:endParaRPr>
              </a:p>
            </p:txBody>
          </p:sp>
          <p:cxnSp>
            <p:nvCxnSpPr>
              <p:cNvPr id="22" name="Straight Arrow Connector 21"/>
              <p:cNvCxnSpPr/>
              <p:nvPr/>
            </p:nvCxnSpPr>
            <p:spPr>
              <a:xfrm rot="5400000">
                <a:off x="6681048" y="3315182"/>
                <a:ext cx="380893" cy="1588"/>
              </a:xfrm>
              <a:prstGeom prst="straightConnector1">
                <a:avLst/>
              </a:prstGeom>
              <a:ln w="285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2548" name="TextBox 22"/>
              <p:cNvSpPr txBox="1">
                <a:spLocks noChangeArrowheads="1"/>
              </p:cNvSpPr>
              <p:nvPr/>
            </p:nvSpPr>
            <p:spPr bwMode="auto">
              <a:xfrm>
                <a:off x="7086600" y="2209800"/>
                <a:ext cx="228600" cy="381000"/>
              </a:xfrm>
              <a:prstGeom prst="rect">
                <a:avLst/>
              </a:prstGeom>
              <a:noFill/>
              <a:ln w="9525">
                <a:noFill/>
                <a:miter lim="800000"/>
                <a:headEnd/>
                <a:tailEnd/>
              </a:ln>
            </p:spPr>
            <p:txBody>
              <a:bodyPr>
                <a:spAutoFit/>
              </a:bodyPr>
              <a:lstStyle/>
              <a:p>
                <a:r>
                  <a:rPr lang="en-US" i="1">
                    <a:solidFill>
                      <a:srgbClr val="0033CC"/>
                    </a:solidFill>
                  </a:rPr>
                  <a:t>P</a:t>
                </a:r>
              </a:p>
            </p:txBody>
          </p:sp>
          <p:sp>
            <p:nvSpPr>
              <p:cNvPr id="22549" name="TextBox 23"/>
              <p:cNvSpPr txBox="1">
                <a:spLocks noChangeArrowheads="1"/>
              </p:cNvSpPr>
              <p:nvPr/>
            </p:nvSpPr>
            <p:spPr bwMode="auto">
              <a:xfrm>
                <a:off x="5715000" y="2209800"/>
                <a:ext cx="381000" cy="381000"/>
              </a:xfrm>
              <a:prstGeom prst="rect">
                <a:avLst/>
              </a:prstGeom>
              <a:noFill/>
              <a:ln w="9525">
                <a:noFill/>
                <a:miter lim="800000"/>
                <a:headEnd/>
                <a:tailEnd/>
              </a:ln>
            </p:spPr>
            <p:txBody>
              <a:bodyPr>
                <a:spAutoFit/>
              </a:bodyPr>
              <a:lstStyle/>
              <a:p>
                <a:r>
                  <a:rPr lang="en-US" i="1">
                    <a:solidFill>
                      <a:srgbClr val="0033CC"/>
                    </a:solidFill>
                  </a:rPr>
                  <a:t>T</a:t>
                </a:r>
              </a:p>
            </p:txBody>
          </p:sp>
          <p:sp>
            <p:nvSpPr>
              <p:cNvPr id="22550" name="TextBox 25"/>
              <p:cNvSpPr txBox="1">
                <a:spLocks noChangeArrowheads="1"/>
              </p:cNvSpPr>
              <p:nvPr/>
            </p:nvSpPr>
            <p:spPr bwMode="auto">
              <a:xfrm>
                <a:off x="6324600" y="3505200"/>
                <a:ext cx="1143000" cy="338554"/>
              </a:xfrm>
              <a:prstGeom prst="rect">
                <a:avLst/>
              </a:prstGeom>
              <a:noFill/>
              <a:ln w="9525">
                <a:noFill/>
                <a:miter lim="800000"/>
                <a:headEnd/>
                <a:tailEnd/>
              </a:ln>
            </p:spPr>
            <p:txBody>
              <a:bodyPr>
                <a:spAutoFit/>
              </a:bodyPr>
              <a:lstStyle/>
              <a:p>
                <a:r>
                  <a:rPr lang="en-US" sz="1600">
                    <a:solidFill>
                      <a:srgbClr val="0033CC"/>
                    </a:solidFill>
                  </a:rPr>
                  <a:t>200×9.81</a:t>
                </a:r>
              </a:p>
            </p:txBody>
          </p:sp>
        </p:grpSp>
        <p:sp>
          <p:nvSpPr>
            <p:cNvPr id="22539" name="TextBox 18"/>
            <p:cNvSpPr txBox="1">
              <a:spLocks noChangeArrowheads="1"/>
            </p:cNvSpPr>
            <p:nvPr/>
          </p:nvSpPr>
          <p:spPr bwMode="auto">
            <a:xfrm>
              <a:off x="1524000" y="4191000"/>
              <a:ext cx="2438400" cy="369332"/>
            </a:xfrm>
            <a:prstGeom prst="rect">
              <a:avLst/>
            </a:prstGeom>
            <a:noFill/>
            <a:ln w="9525">
              <a:noFill/>
              <a:miter lim="800000"/>
              <a:headEnd/>
              <a:tailEnd/>
            </a:ln>
          </p:spPr>
          <p:txBody>
            <a:bodyPr>
              <a:spAutoFit/>
            </a:bodyPr>
            <a:lstStyle/>
            <a:p>
              <a:r>
                <a:rPr lang="en-US">
                  <a:solidFill>
                    <a:srgbClr val="002060"/>
                  </a:solidFill>
                </a:rPr>
                <a:t>Free Body Diagram</a:t>
              </a:r>
            </a:p>
          </p:txBody>
        </p:sp>
        <p:sp>
          <p:nvSpPr>
            <p:cNvPr id="6" name="Freeform 5"/>
            <p:cNvSpPr/>
            <p:nvPr/>
          </p:nvSpPr>
          <p:spPr>
            <a:xfrm>
              <a:off x="2312988" y="3184357"/>
              <a:ext cx="277812" cy="112681"/>
            </a:xfrm>
            <a:custGeom>
              <a:avLst/>
              <a:gdLst>
                <a:gd name="connsiteX0" fmla="*/ 0 w 277091"/>
                <a:gd name="connsiteY0" fmla="*/ 113611 h 113611"/>
                <a:gd name="connsiteX1" fmla="*/ 83127 w 277091"/>
                <a:gd name="connsiteY1" fmla="*/ 2774 h 113611"/>
                <a:gd name="connsiteX2" fmla="*/ 277091 w 277091"/>
                <a:gd name="connsiteY2" fmla="*/ 44338 h 113611"/>
              </a:gdLst>
              <a:ahLst/>
              <a:cxnLst>
                <a:cxn ang="0">
                  <a:pos x="connsiteX0" y="connsiteY0"/>
                </a:cxn>
                <a:cxn ang="0">
                  <a:pos x="connsiteX1" y="connsiteY1"/>
                </a:cxn>
                <a:cxn ang="0">
                  <a:pos x="connsiteX2" y="connsiteY2"/>
                </a:cxn>
              </a:cxnLst>
              <a:rect l="l" t="t" r="r" b="b"/>
              <a:pathLst>
                <a:path w="277091" h="113611">
                  <a:moveTo>
                    <a:pt x="0" y="113611"/>
                  </a:moveTo>
                  <a:cubicBezTo>
                    <a:pt x="18472" y="63965"/>
                    <a:pt x="36945" y="14319"/>
                    <a:pt x="83127" y="2774"/>
                  </a:cubicBezTo>
                  <a:cubicBezTo>
                    <a:pt x="129309" y="-8771"/>
                    <a:pt x="203200" y="17783"/>
                    <a:pt x="277091" y="44338"/>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7" name="Freeform 6"/>
            <p:cNvSpPr/>
            <p:nvPr/>
          </p:nvSpPr>
          <p:spPr>
            <a:xfrm>
              <a:off x="2590800" y="3062155"/>
              <a:ext cx="179388" cy="26979"/>
            </a:xfrm>
            <a:custGeom>
              <a:avLst/>
              <a:gdLst>
                <a:gd name="connsiteX0" fmla="*/ 0 w 180109"/>
                <a:gd name="connsiteY0" fmla="*/ 0 h 27709"/>
                <a:gd name="connsiteX1" fmla="*/ 180109 w 180109"/>
                <a:gd name="connsiteY1" fmla="*/ 27709 h 27709"/>
                <a:gd name="connsiteX2" fmla="*/ 180109 w 180109"/>
                <a:gd name="connsiteY2" fmla="*/ 27709 h 27709"/>
              </a:gdLst>
              <a:ahLst/>
              <a:cxnLst>
                <a:cxn ang="0">
                  <a:pos x="connsiteX0" y="connsiteY0"/>
                </a:cxn>
                <a:cxn ang="0">
                  <a:pos x="connsiteX1" y="connsiteY1"/>
                </a:cxn>
                <a:cxn ang="0">
                  <a:pos x="connsiteX2" y="connsiteY2"/>
                </a:cxn>
              </a:cxnLst>
              <a:rect l="l" t="t" r="r" b="b"/>
              <a:pathLst>
                <a:path w="180109" h="27709">
                  <a:moveTo>
                    <a:pt x="0" y="0"/>
                  </a:moveTo>
                  <a:lnTo>
                    <a:pt x="180109" y="27709"/>
                  </a:lnTo>
                  <a:lnTo>
                    <a:pt x="180109" y="27709"/>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grpSp>
    </p:spTree>
    <p:extLst>
      <p:ext uri="{BB962C8B-B14F-4D97-AF65-F5344CB8AC3E}">
        <p14:creationId xmlns:p14="http://schemas.microsoft.com/office/powerpoint/2010/main" val="54066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20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075"/>
                                        </p:tgtEl>
                                        <p:attrNameLst>
                                          <p:attrName>style.visibility</p:attrName>
                                        </p:attrNameLst>
                                      </p:cBhvr>
                                      <p:to>
                                        <p:strVal val="visible"/>
                                      </p:to>
                                    </p:set>
                                    <p:anim calcmode="lin" valueType="num">
                                      <p:cBhvr additive="base">
                                        <p:cTn id="24" dur="500" fill="hold"/>
                                        <p:tgtEl>
                                          <p:spTgt spid="3075"/>
                                        </p:tgtEl>
                                        <p:attrNameLst>
                                          <p:attrName>ppt_x</p:attrName>
                                        </p:attrNameLst>
                                      </p:cBhvr>
                                      <p:tavLst>
                                        <p:tav tm="0">
                                          <p:val>
                                            <p:strVal val="#ppt_x"/>
                                          </p:val>
                                        </p:tav>
                                        <p:tav tm="100000">
                                          <p:val>
                                            <p:strVal val="#ppt_x"/>
                                          </p:val>
                                        </p:tav>
                                      </p:tavLst>
                                    </p:anim>
                                    <p:anim calcmode="lin" valueType="num">
                                      <p:cBhvr additive="base">
                                        <p:cTn id="25"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5"/>
          <p:cNvSpPr>
            <a:spLocks noGrp="1"/>
          </p:cNvSpPr>
          <p:nvPr>
            <p:ph type="title"/>
          </p:nvPr>
        </p:nvSpPr>
        <p:spPr/>
        <p:txBody>
          <a:bodyPr/>
          <a:lstStyle/>
          <a:p>
            <a:r>
              <a:rPr lang="en-US" b="1" smtClean="0"/>
              <a:t>Problem-4</a:t>
            </a:r>
          </a:p>
        </p:txBody>
      </p:sp>
      <p:sp>
        <p:nvSpPr>
          <p:cNvPr id="23555"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A7350F8C-566C-4DB0-8A3B-61AE06CB2CF6}" type="datetime1">
              <a:rPr lang="en-US"/>
              <a:pPr fontAlgn="base">
                <a:spcBef>
                  <a:spcPct val="0"/>
                </a:spcBef>
                <a:spcAft>
                  <a:spcPct val="0"/>
                </a:spcAft>
              </a:pPr>
              <a:t>15/2/2016</a:t>
            </a:fld>
            <a:endParaRPr lang="en-US"/>
          </a:p>
        </p:txBody>
      </p:sp>
      <p:sp>
        <p:nvSpPr>
          <p:cNvPr id="5" name="Slide Number Placeholder 4"/>
          <p:cNvSpPr>
            <a:spLocks noGrp="1"/>
          </p:cNvSpPr>
          <p:nvPr>
            <p:ph type="sldNum" sz="quarter" idx="12"/>
          </p:nvPr>
        </p:nvSpPr>
        <p:spPr/>
        <p:txBody>
          <a:bodyPr/>
          <a:lstStyle/>
          <a:p>
            <a:pPr>
              <a:defRPr/>
            </a:pPr>
            <a:fld id="{DD1686B8-6FAA-408A-B0AF-0D5C81E3260F}" type="slidenum">
              <a:rPr lang="en-US"/>
              <a:pPr>
                <a:defRPr/>
              </a:pPr>
              <a:t>8</a:t>
            </a:fld>
            <a:endParaRPr lang="en-US"/>
          </a:p>
        </p:txBody>
      </p:sp>
      <p:sp>
        <p:nvSpPr>
          <p:cNvPr id="8" name="TextBox 7"/>
          <p:cNvSpPr txBox="1">
            <a:spLocks noChangeArrowheads="1"/>
          </p:cNvSpPr>
          <p:nvPr/>
        </p:nvSpPr>
        <p:spPr bwMode="auto">
          <a:xfrm>
            <a:off x="533400" y="1295400"/>
            <a:ext cx="8305800" cy="1323975"/>
          </a:xfrm>
          <a:prstGeom prst="rect">
            <a:avLst/>
          </a:prstGeom>
          <a:noFill/>
          <a:ln w="9525">
            <a:noFill/>
            <a:miter lim="800000"/>
            <a:headEnd/>
            <a:tailEnd/>
          </a:ln>
        </p:spPr>
        <p:txBody>
          <a:bodyPr>
            <a:spAutoFit/>
          </a:bodyPr>
          <a:lstStyle/>
          <a:p>
            <a:r>
              <a:rPr lang="en-US" sz="2000">
                <a:solidFill>
                  <a:srgbClr val="0033CC"/>
                </a:solidFill>
              </a:rPr>
              <a:t>The uniform concrete slab shown in edge view has a mass of 25000 kg and is being hoisted slowly into a vertical position by the tension </a:t>
            </a:r>
            <a:r>
              <a:rPr lang="en-US" sz="2000" i="1">
                <a:solidFill>
                  <a:srgbClr val="0033CC"/>
                </a:solidFill>
              </a:rPr>
              <a:t>P</a:t>
            </a:r>
            <a:r>
              <a:rPr lang="en-US" sz="2000">
                <a:solidFill>
                  <a:srgbClr val="0033CC"/>
                </a:solidFill>
              </a:rPr>
              <a:t> in the hoisting cable. For the position where </a:t>
            </a:r>
            <a:r>
              <a:rPr lang="en-US" sz="2000" i="1">
                <a:solidFill>
                  <a:srgbClr val="0033CC"/>
                </a:solidFill>
              </a:rPr>
              <a:t>θ</a:t>
            </a:r>
            <a:r>
              <a:rPr lang="en-US" sz="2000">
                <a:solidFill>
                  <a:srgbClr val="0033CC"/>
                </a:solidFill>
              </a:rPr>
              <a:t> = 60</a:t>
            </a:r>
            <a:r>
              <a:rPr lang="en-US" sz="2000" baseline="30000">
                <a:solidFill>
                  <a:srgbClr val="0033CC"/>
                </a:solidFill>
              </a:rPr>
              <a:t>0</a:t>
            </a:r>
            <a:r>
              <a:rPr lang="en-US" sz="2000">
                <a:solidFill>
                  <a:srgbClr val="0033CC"/>
                </a:solidFill>
              </a:rPr>
              <a:t> calculate the force </a:t>
            </a:r>
            <a:r>
              <a:rPr lang="en-US" sz="2000" i="1">
                <a:solidFill>
                  <a:srgbClr val="0033CC"/>
                </a:solidFill>
              </a:rPr>
              <a:t>T</a:t>
            </a:r>
            <a:r>
              <a:rPr lang="en-US" sz="2000">
                <a:solidFill>
                  <a:srgbClr val="0033CC"/>
                </a:solidFill>
              </a:rPr>
              <a:t> in the horizontal anchor cable. Assume support </a:t>
            </a:r>
            <a:r>
              <a:rPr lang="en-US" sz="2000" i="1">
                <a:solidFill>
                  <a:srgbClr val="0033CC"/>
                </a:solidFill>
              </a:rPr>
              <a:t>A</a:t>
            </a:r>
            <a:r>
              <a:rPr lang="en-US" sz="2000">
                <a:solidFill>
                  <a:srgbClr val="0033CC"/>
                </a:solidFill>
              </a:rPr>
              <a:t> is a roller.</a:t>
            </a:r>
          </a:p>
        </p:txBody>
      </p:sp>
      <p:pic>
        <p:nvPicPr>
          <p:cNvPr id="7170" name="Picture 2"/>
          <p:cNvPicPr>
            <a:picLocks noChangeAspect="1" noChangeArrowheads="1"/>
          </p:cNvPicPr>
          <p:nvPr/>
        </p:nvPicPr>
        <p:blipFill>
          <a:blip r:embed="rId2"/>
          <a:srcRect/>
          <a:stretch>
            <a:fillRect/>
          </a:stretch>
        </p:blipFill>
        <p:spPr bwMode="auto">
          <a:xfrm>
            <a:off x="2590800" y="2895600"/>
            <a:ext cx="4152900" cy="3178175"/>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40370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anim calcmode="lin" valueType="num">
                                      <p:cBhvr additive="base">
                                        <p:cTn id="13" dur="500" fill="hold"/>
                                        <p:tgtEl>
                                          <p:spTgt spid="7170"/>
                                        </p:tgtEl>
                                        <p:attrNameLst>
                                          <p:attrName>ppt_x</p:attrName>
                                        </p:attrNameLst>
                                      </p:cBhvr>
                                      <p:tavLst>
                                        <p:tav tm="0">
                                          <p:val>
                                            <p:strVal val="#ppt_x"/>
                                          </p:val>
                                        </p:tav>
                                        <p:tav tm="100000">
                                          <p:val>
                                            <p:strVal val="#ppt_x"/>
                                          </p:val>
                                        </p:tav>
                                      </p:tavLst>
                                    </p:anim>
                                    <p:anim calcmode="lin" valueType="num">
                                      <p:cBhvr additive="base">
                                        <p:cTn id="14"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274638"/>
            <a:ext cx="8229600" cy="715962"/>
          </a:xfrm>
        </p:spPr>
        <p:txBody>
          <a:bodyPr>
            <a:normAutofit fontScale="90000"/>
          </a:bodyPr>
          <a:lstStyle/>
          <a:p>
            <a:r>
              <a:rPr lang="en-US" b="1" smtClean="0"/>
              <a:t>Solution</a:t>
            </a:r>
          </a:p>
        </p:txBody>
      </p:sp>
      <p:sp>
        <p:nvSpPr>
          <p:cNvPr id="24579" name="Date Placeholder 2"/>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pPr fontAlgn="base">
              <a:spcBef>
                <a:spcPct val="0"/>
              </a:spcBef>
              <a:spcAft>
                <a:spcPct val="0"/>
              </a:spcAft>
            </a:pPr>
            <a:fld id="{2755F625-481F-432A-A8AD-5F2FCC4E7499}" type="datetime1">
              <a:rPr lang="en-US"/>
              <a:pPr fontAlgn="base">
                <a:spcBef>
                  <a:spcPct val="0"/>
                </a:spcBef>
                <a:spcAft>
                  <a:spcPct val="0"/>
                </a:spcAft>
              </a:pPr>
              <a:t>15/2/2016</a:t>
            </a:fld>
            <a:endParaRPr lang="en-US"/>
          </a:p>
        </p:txBody>
      </p:sp>
      <p:sp>
        <p:nvSpPr>
          <p:cNvPr id="5" name="Slide Number Placeholder 4"/>
          <p:cNvSpPr>
            <a:spLocks noGrp="1"/>
          </p:cNvSpPr>
          <p:nvPr>
            <p:ph type="sldNum" sz="quarter" idx="12"/>
          </p:nvPr>
        </p:nvSpPr>
        <p:spPr/>
        <p:txBody>
          <a:bodyPr/>
          <a:lstStyle/>
          <a:p>
            <a:pPr>
              <a:defRPr/>
            </a:pPr>
            <a:fld id="{4CCA9BFD-98D6-4D6B-959B-7DAA3D4F35E5}" type="slidenum">
              <a:rPr lang="en-US"/>
              <a:pPr>
                <a:defRPr/>
              </a:pPr>
              <a:t>9</a:t>
            </a:fld>
            <a:endParaRPr lang="en-US"/>
          </a:p>
        </p:txBody>
      </p:sp>
      <p:pic>
        <p:nvPicPr>
          <p:cNvPr id="8195" name="Picture 3"/>
          <p:cNvPicPr>
            <a:picLocks noChangeAspect="1" noChangeArrowheads="1"/>
          </p:cNvPicPr>
          <p:nvPr/>
        </p:nvPicPr>
        <p:blipFill>
          <a:blip r:embed="rId3"/>
          <a:srcRect l="50744" b="56179"/>
          <a:stretch>
            <a:fillRect/>
          </a:stretch>
        </p:blipFill>
        <p:spPr bwMode="auto">
          <a:xfrm>
            <a:off x="6096000" y="1447800"/>
            <a:ext cx="1997075" cy="2133600"/>
          </a:xfrm>
          <a:prstGeom prst="rect">
            <a:avLst/>
          </a:prstGeom>
          <a:ln w="88900" cap="sq" cmpd="thickThin">
            <a:solidFill>
              <a:srgbClr val="000000"/>
            </a:solidFill>
            <a:prstDash val="solid"/>
            <a:miter lim="800000"/>
          </a:ln>
          <a:effectLst>
            <a:innerShdw blurRad="76200">
              <a:srgbClr val="000000"/>
            </a:innerShdw>
          </a:effectLst>
        </p:spPr>
      </p:pic>
      <p:grpSp>
        <p:nvGrpSpPr>
          <p:cNvPr id="9" name="Group 8"/>
          <p:cNvGrpSpPr>
            <a:grpSpLocks/>
          </p:cNvGrpSpPr>
          <p:nvPr/>
        </p:nvGrpSpPr>
        <p:grpSpPr bwMode="auto">
          <a:xfrm>
            <a:off x="381000" y="1752600"/>
            <a:ext cx="4038600" cy="3124200"/>
            <a:chOff x="0" y="228600"/>
            <a:chExt cx="4449763" cy="3459163"/>
          </a:xfrm>
        </p:grpSpPr>
        <p:pic>
          <p:nvPicPr>
            <p:cNvPr id="8196" name="Picture 4"/>
            <p:cNvPicPr>
              <a:picLocks noChangeAspect="1" noChangeArrowheads="1"/>
            </p:cNvPicPr>
            <p:nvPr/>
          </p:nvPicPr>
          <p:blipFill>
            <a:blip r:embed="rId4"/>
            <a:srcRect/>
            <a:stretch>
              <a:fillRect/>
            </a:stretch>
          </p:blipFill>
          <p:spPr bwMode="auto">
            <a:xfrm>
              <a:off x="0" y="228600"/>
              <a:ext cx="4449763" cy="3459163"/>
            </a:xfrm>
            <a:prstGeom prst="rect">
              <a:avLst/>
            </a:prstGeom>
            <a:ln w="88900" cap="sq" cmpd="thickThin">
              <a:solidFill>
                <a:srgbClr val="000000"/>
              </a:solidFill>
              <a:prstDash val="solid"/>
              <a:miter lim="800000"/>
            </a:ln>
            <a:effectLst>
              <a:innerShdw blurRad="76200">
                <a:srgbClr val="000000"/>
              </a:innerShdw>
            </a:effectLst>
          </p:spPr>
        </p:pic>
        <p:sp>
          <p:nvSpPr>
            <p:cNvPr id="8" name="Rectangle 7"/>
            <p:cNvSpPr/>
            <p:nvPr/>
          </p:nvSpPr>
          <p:spPr>
            <a:xfrm>
              <a:off x="1523485" y="3352042"/>
              <a:ext cx="914790" cy="228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aphicFrame>
        <p:nvGraphicFramePr>
          <p:cNvPr id="4098" name="Object 2"/>
          <p:cNvGraphicFramePr>
            <a:graphicFrameLocks noChangeAspect="1"/>
          </p:cNvGraphicFramePr>
          <p:nvPr/>
        </p:nvGraphicFramePr>
        <p:xfrm>
          <a:off x="4537075" y="4040188"/>
          <a:ext cx="4440238" cy="1255712"/>
        </p:xfrm>
        <a:graphic>
          <a:graphicData uri="http://schemas.openxmlformats.org/presentationml/2006/ole">
            <mc:AlternateContent xmlns:mc="http://schemas.openxmlformats.org/markup-compatibility/2006">
              <mc:Choice xmlns:v="urn:schemas-microsoft-com:vml" Requires="v">
                <p:oleObj spid="_x0000_s4108" name="Equation" r:id="rId5" imgW="3098800" imgH="876300" progId="Equation.3">
                  <p:embed/>
                </p:oleObj>
              </mc:Choice>
              <mc:Fallback>
                <p:oleObj name="Equation" r:id="rId5" imgW="3098800" imgH="8763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37075" y="4040188"/>
                        <a:ext cx="4440238" cy="1255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TextBox 10"/>
          <p:cNvSpPr txBox="1">
            <a:spLocks noChangeArrowheads="1"/>
          </p:cNvSpPr>
          <p:nvPr/>
        </p:nvSpPr>
        <p:spPr bwMode="auto">
          <a:xfrm>
            <a:off x="5562600" y="3657600"/>
            <a:ext cx="3429000" cy="369888"/>
          </a:xfrm>
          <a:prstGeom prst="rect">
            <a:avLst/>
          </a:prstGeom>
          <a:noFill/>
          <a:ln w="9525">
            <a:noFill/>
            <a:miter lim="800000"/>
            <a:headEnd/>
            <a:tailEnd/>
          </a:ln>
        </p:spPr>
        <p:txBody>
          <a:bodyPr>
            <a:spAutoFit/>
          </a:bodyPr>
          <a:lstStyle/>
          <a:p>
            <a:r>
              <a:rPr lang="en-US">
                <a:solidFill>
                  <a:srgbClr val="FF0000"/>
                </a:solidFill>
              </a:rPr>
              <a:t>Free Body Diagram of Slab</a:t>
            </a:r>
          </a:p>
        </p:txBody>
      </p:sp>
      <p:graphicFrame>
        <p:nvGraphicFramePr>
          <p:cNvPr id="6" name="Object 5"/>
          <p:cNvGraphicFramePr>
            <a:graphicFrameLocks noChangeAspect="1"/>
          </p:cNvGraphicFramePr>
          <p:nvPr/>
        </p:nvGraphicFramePr>
        <p:xfrm>
          <a:off x="228600" y="5257800"/>
          <a:ext cx="4533900" cy="1047750"/>
        </p:xfrm>
        <a:graphic>
          <a:graphicData uri="http://schemas.openxmlformats.org/presentationml/2006/ole">
            <mc:AlternateContent xmlns:mc="http://schemas.openxmlformats.org/markup-compatibility/2006">
              <mc:Choice xmlns:v="urn:schemas-microsoft-com:vml" Requires="v">
                <p:oleObj spid="_x0000_s4109" name="Equation" r:id="rId7" imgW="3022600" imgH="698500" progId="Equation.3">
                  <p:embed/>
                </p:oleObj>
              </mc:Choice>
              <mc:Fallback>
                <p:oleObj name="Equation" r:id="rId7" imgW="3022600" imgH="6985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5257800"/>
                        <a:ext cx="4533900" cy="1047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7020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195"/>
                                        </p:tgtEl>
                                        <p:attrNameLst>
                                          <p:attrName>style.visibility</p:attrName>
                                        </p:attrNameLst>
                                      </p:cBhvr>
                                      <p:to>
                                        <p:strVal val="visible"/>
                                      </p:to>
                                    </p:set>
                                    <p:anim calcmode="lin" valueType="num">
                                      <p:cBhvr additive="base">
                                        <p:cTn id="13" dur="500" fill="hold"/>
                                        <p:tgtEl>
                                          <p:spTgt spid="8195"/>
                                        </p:tgtEl>
                                        <p:attrNameLst>
                                          <p:attrName>ppt_x</p:attrName>
                                        </p:attrNameLst>
                                      </p:cBhvr>
                                      <p:tavLst>
                                        <p:tav tm="0">
                                          <p:val>
                                            <p:strVal val="#ppt_x"/>
                                          </p:val>
                                        </p:tav>
                                        <p:tav tm="100000">
                                          <p:val>
                                            <p:strVal val="#ppt_x"/>
                                          </p:val>
                                        </p:tav>
                                      </p:tavLst>
                                    </p:anim>
                                    <p:anim calcmode="lin" valueType="num">
                                      <p:cBhvr additive="base">
                                        <p:cTn id="14"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098"/>
                                        </p:tgtEl>
                                        <p:attrNameLst>
                                          <p:attrName>style.visibility</p:attrName>
                                        </p:attrNameLst>
                                      </p:cBhvr>
                                      <p:to>
                                        <p:strVal val="visible"/>
                                      </p:to>
                                    </p:set>
                                    <p:anim calcmode="lin" valueType="num">
                                      <p:cBhvr additive="base">
                                        <p:cTn id="30" dur="500" fill="hold"/>
                                        <p:tgtEl>
                                          <p:spTgt spid="4098"/>
                                        </p:tgtEl>
                                        <p:attrNameLst>
                                          <p:attrName>ppt_x</p:attrName>
                                        </p:attrNameLst>
                                      </p:cBhvr>
                                      <p:tavLst>
                                        <p:tav tm="0">
                                          <p:val>
                                            <p:strVal val="#ppt_x"/>
                                          </p:val>
                                        </p:tav>
                                        <p:tav tm="100000">
                                          <p:val>
                                            <p:strVal val="#ppt_x"/>
                                          </p:val>
                                        </p:tav>
                                      </p:tavLst>
                                    </p:anim>
                                    <p:anim calcmode="lin" valueType="num">
                                      <p:cBhvr additive="base">
                                        <p:cTn id="31"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267</Words>
  <Application>Microsoft Office PowerPoint</Application>
  <PresentationFormat>On-screen Show (4:3)</PresentationFormat>
  <Paragraphs>41</Paragraphs>
  <Slides>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Equation</vt:lpstr>
      <vt:lpstr>Examples on Equilibrium </vt:lpstr>
      <vt:lpstr>Problem-1</vt:lpstr>
      <vt:lpstr>Solution</vt:lpstr>
      <vt:lpstr>Problem-2</vt:lpstr>
      <vt:lpstr>Solution</vt:lpstr>
      <vt:lpstr>Problem-3</vt:lpstr>
      <vt:lpstr>Solution</vt:lpstr>
      <vt:lpstr>Problem-4</vt:lpstr>
      <vt:lpstr>Solution</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Examples on Equilibrium </dc:title>
  <dc:creator>User</dc:creator>
  <cp:lastModifiedBy>User</cp:lastModifiedBy>
  <cp:revision>3</cp:revision>
  <dcterms:created xsi:type="dcterms:W3CDTF">2016-02-10T11:04:38Z</dcterms:created>
  <dcterms:modified xsi:type="dcterms:W3CDTF">2016-02-15T10:40:24Z</dcterms:modified>
</cp:coreProperties>
</file>