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.wmf"/><Relationship Id="rId12" Type="http://schemas.openxmlformats.org/officeDocument/2006/relationships/image" Target="../media/image6.wmf"/><Relationship Id="rId13" Type="http://schemas.openxmlformats.org/officeDocument/2006/relationships/image" Target="../media/image7.wmf"/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6" Type="http://schemas.openxmlformats.org/officeDocument/2006/relationships/image" Target="../media/image13.wmf"/><Relationship Id="rId7" Type="http://schemas.openxmlformats.org/officeDocument/2006/relationships/image" Target="../media/image1.wmf"/><Relationship Id="rId8" Type="http://schemas.openxmlformats.org/officeDocument/2006/relationships/image" Target="../media/image2.wmf"/><Relationship Id="rId9" Type="http://schemas.openxmlformats.org/officeDocument/2006/relationships/image" Target="../media/image3.wmf"/><Relationship Id="rId10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3.wmf"/><Relationship Id="rId20" Type="http://schemas.openxmlformats.org/officeDocument/2006/relationships/image" Target="../media/image24.wmf"/><Relationship Id="rId10" Type="http://schemas.openxmlformats.org/officeDocument/2006/relationships/image" Target="../media/image4.wmf"/><Relationship Id="rId11" Type="http://schemas.openxmlformats.org/officeDocument/2006/relationships/image" Target="../media/image5.wmf"/><Relationship Id="rId12" Type="http://schemas.openxmlformats.org/officeDocument/2006/relationships/image" Target="../media/image6.wmf"/><Relationship Id="rId13" Type="http://schemas.openxmlformats.org/officeDocument/2006/relationships/image" Target="../media/image7.wmf"/><Relationship Id="rId14" Type="http://schemas.openxmlformats.org/officeDocument/2006/relationships/image" Target="../media/image18.wmf"/><Relationship Id="rId15" Type="http://schemas.openxmlformats.org/officeDocument/2006/relationships/image" Target="../media/image19.wmf"/><Relationship Id="rId16" Type="http://schemas.openxmlformats.org/officeDocument/2006/relationships/image" Target="../media/image20.wmf"/><Relationship Id="rId17" Type="http://schemas.openxmlformats.org/officeDocument/2006/relationships/image" Target="../media/image21.wmf"/><Relationship Id="rId18" Type="http://schemas.openxmlformats.org/officeDocument/2006/relationships/image" Target="../media/image22.wmf"/><Relationship Id="rId19" Type="http://schemas.openxmlformats.org/officeDocument/2006/relationships/image" Target="../media/image23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.wmf"/><Relationship Id="rId8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2.wmf"/><Relationship Id="rId20" Type="http://schemas.openxmlformats.org/officeDocument/2006/relationships/image" Target="../media/image23.wmf"/><Relationship Id="rId21" Type="http://schemas.openxmlformats.org/officeDocument/2006/relationships/image" Target="../media/image24.wmf"/><Relationship Id="rId10" Type="http://schemas.openxmlformats.org/officeDocument/2006/relationships/image" Target="../media/image3.wmf"/><Relationship Id="rId11" Type="http://schemas.openxmlformats.org/officeDocument/2006/relationships/image" Target="../media/image4.wmf"/><Relationship Id="rId12" Type="http://schemas.openxmlformats.org/officeDocument/2006/relationships/image" Target="../media/image5.wmf"/><Relationship Id="rId13" Type="http://schemas.openxmlformats.org/officeDocument/2006/relationships/image" Target="../media/image6.wmf"/><Relationship Id="rId14" Type="http://schemas.openxmlformats.org/officeDocument/2006/relationships/image" Target="../media/image7.wmf"/><Relationship Id="rId15" Type="http://schemas.openxmlformats.org/officeDocument/2006/relationships/image" Target="../media/image18.wmf"/><Relationship Id="rId16" Type="http://schemas.openxmlformats.org/officeDocument/2006/relationships/image" Target="../media/image19.wmf"/><Relationship Id="rId17" Type="http://schemas.openxmlformats.org/officeDocument/2006/relationships/image" Target="../media/image20.wmf"/><Relationship Id="rId18" Type="http://schemas.openxmlformats.org/officeDocument/2006/relationships/image" Target="../media/image21.wmf"/><Relationship Id="rId19" Type="http://schemas.openxmlformats.org/officeDocument/2006/relationships/image" Target="../media/image22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Relationship Id="rId3" Type="http://schemas.openxmlformats.org/officeDocument/2006/relationships/image" Target="../media/image27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28.wmf"/><Relationship Id="rId7" Type="http://schemas.openxmlformats.org/officeDocument/2006/relationships/image" Target="../media/image29.wmf"/><Relationship Id="rId8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2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9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3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7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059C-DDE6-4D1A-B690-C6BA9E091E88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3BC63-A755-4A07-A9E0-844C4935A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2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4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72.bin"/><Relationship Id="rId6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74.bin"/><Relationship Id="rId6" Type="http://schemas.openxmlformats.org/officeDocument/2006/relationships/image" Target="../media/image4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20" Type="http://schemas.openxmlformats.org/officeDocument/2006/relationships/image" Target="../media/image3.wmf"/><Relationship Id="rId21" Type="http://schemas.openxmlformats.org/officeDocument/2006/relationships/oleObject" Target="../embeddings/oleObject17.bin"/><Relationship Id="rId22" Type="http://schemas.openxmlformats.org/officeDocument/2006/relationships/image" Target="../media/image4.wmf"/><Relationship Id="rId23" Type="http://schemas.openxmlformats.org/officeDocument/2006/relationships/oleObject" Target="../embeddings/oleObject18.bin"/><Relationship Id="rId24" Type="http://schemas.openxmlformats.org/officeDocument/2006/relationships/image" Target="../media/image5.wmf"/><Relationship Id="rId25" Type="http://schemas.openxmlformats.org/officeDocument/2006/relationships/oleObject" Target="../embeddings/oleObject19.bin"/><Relationship Id="rId26" Type="http://schemas.openxmlformats.org/officeDocument/2006/relationships/image" Target="../media/image6.wmf"/><Relationship Id="rId27" Type="http://schemas.openxmlformats.org/officeDocument/2006/relationships/oleObject" Target="../embeddings/oleObject20.bin"/><Relationship Id="rId28" Type="http://schemas.openxmlformats.org/officeDocument/2006/relationships/image" Target="../media/image7.wmf"/><Relationship Id="rId10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14" Type="http://schemas.openxmlformats.org/officeDocument/2006/relationships/image" Target="../media/image13.wmf"/><Relationship Id="rId15" Type="http://schemas.openxmlformats.org/officeDocument/2006/relationships/oleObject" Target="../embeddings/oleObject14.bin"/><Relationship Id="rId16" Type="http://schemas.openxmlformats.org/officeDocument/2006/relationships/image" Target="../media/image1.wmf"/><Relationship Id="rId17" Type="http://schemas.openxmlformats.org/officeDocument/2006/relationships/oleObject" Target="../embeddings/oleObject15.bin"/><Relationship Id="rId18" Type="http://schemas.openxmlformats.org/officeDocument/2006/relationships/image" Target="../media/image2.wmf"/><Relationship Id="rId19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46" Type="http://schemas.openxmlformats.org/officeDocument/2006/relationships/oleObject" Target="../embeddings/oleObject44.bin"/><Relationship Id="rId20" Type="http://schemas.openxmlformats.org/officeDocument/2006/relationships/image" Target="../media/image3.wmf"/><Relationship Id="rId21" Type="http://schemas.openxmlformats.org/officeDocument/2006/relationships/oleObject" Target="../embeddings/oleObject30.bin"/><Relationship Id="rId22" Type="http://schemas.openxmlformats.org/officeDocument/2006/relationships/image" Target="../media/image4.wmf"/><Relationship Id="rId23" Type="http://schemas.openxmlformats.org/officeDocument/2006/relationships/oleObject" Target="../embeddings/oleObject31.bin"/><Relationship Id="rId24" Type="http://schemas.openxmlformats.org/officeDocument/2006/relationships/image" Target="../media/image5.wmf"/><Relationship Id="rId25" Type="http://schemas.openxmlformats.org/officeDocument/2006/relationships/oleObject" Target="../embeddings/oleObject32.bin"/><Relationship Id="rId26" Type="http://schemas.openxmlformats.org/officeDocument/2006/relationships/image" Target="../media/image6.wmf"/><Relationship Id="rId27" Type="http://schemas.openxmlformats.org/officeDocument/2006/relationships/oleObject" Target="../embeddings/oleObject33.bin"/><Relationship Id="rId28" Type="http://schemas.openxmlformats.org/officeDocument/2006/relationships/image" Target="../media/image7.wmf"/><Relationship Id="rId29" Type="http://schemas.openxmlformats.org/officeDocument/2006/relationships/oleObject" Target="../embeddings/oleObject3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22.bin"/><Relationship Id="rId30" Type="http://schemas.openxmlformats.org/officeDocument/2006/relationships/image" Target="../media/image18.wmf"/><Relationship Id="rId31" Type="http://schemas.openxmlformats.org/officeDocument/2006/relationships/oleObject" Target="../embeddings/oleObject35.bin"/><Relationship Id="rId32" Type="http://schemas.openxmlformats.org/officeDocument/2006/relationships/oleObject" Target="../embeddings/oleObject36.bin"/><Relationship Id="rId9" Type="http://schemas.openxmlformats.org/officeDocument/2006/relationships/oleObject" Target="../embeddings/oleObject24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10.wmf"/><Relationship Id="rId33" Type="http://schemas.openxmlformats.org/officeDocument/2006/relationships/oleObject" Target="../embeddings/oleObject37.bin"/><Relationship Id="rId34" Type="http://schemas.openxmlformats.org/officeDocument/2006/relationships/oleObject" Target="../embeddings/oleObject38.bin"/><Relationship Id="rId35" Type="http://schemas.openxmlformats.org/officeDocument/2006/relationships/image" Target="../media/image19.wmf"/><Relationship Id="rId36" Type="http://schemas.openxmlformats.org/officeDocument/2006/relationships/oleObject" Target="../embeddings/oleObject39.bin"/><Relationship Id="rId10" Type="http://schemas.openxmlformats.org/officeDocument/2006/relationships/image" Target="../media/image11.wmf"/><Relationship Id="rId11" Type="http://schemas.openxmlformats.org/officeDocument/2006/relationships/oleObject" Target="../embeddings/oleObject25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26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27.bin"/><Relationship Id="rId16" Type="http://schemas.openxmlformats.org/officeDocument/2006/relationships/image" Target="../media/image1.wmf"/><Relationship Id="rId17" Type="http://schemas.openxmlformats.org/officeDocument/2006/relationships/oleObject" Target="../embeddings/oleObject28.bin"/><Relationship Id="rId18" Type="http://schemas.openxmlformats.org/officeDocument/2006/relationships/image" Target="../media/image2.wmf"/><Relationship Id="rId19" Type="http://schemas.openxmlformats.org/officeDocument/2006/relationships/oleObject" Target="../embeddings/oleObject29.bin"/><Relationship Id="rId37" Type="http://schemas.openxmlformats.org/officeDocument/2006/relationships/image" Target="../media/image20.wmf"/><Relationship Id="rId38" Type="http://schemas.openxmlformats.org/officeDocument/2006/relationships/oleObject" Target="../embeddings/oleObject40.bin"/><Relationship Id="rId39" Type="http://schemas.openxmlformats.org/officeDocument/2006/relationships/image" Target="../media/image21.wmf"/><Relationship Id="rId40" Type="http://schemas.openxmlformats.org/officeDocument/2006/relationships/oleObject" Target="../embeddings/oleObject41.bin"/><Relationship Id="rId41" Type="http://schemas.openxmlformats.org/officeDocument/2006/relationships/image" Target="../media/image22.wmf"/><Relationship Id="rId42" Type="http://schemas.openxmlformats.org/officeDocument/2006/relationships/oleObject" Target="../embeddings/oleObject42.bin"/><Relationship Id="rId43" Type="http://schemas.openxmlformats.org/officeDocument/2006/relationships/image" Target="../media/image23.wmf"/><Relationship Id="rId44" Type="http://schemas.openxmlformats.org/officeDocument/2006/relationships/oleObject" Target="../embeddings/oleObject43.bin"/><Relationship Id="rId45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46" Type="http://schemas.openxmlformats.org/officeDocument/2006/relationships/oleObject" Target="../embeddings/oleObject68.bin"/><Relationship Id="rId47" Type="http://schemas.openxmlformats.org/officeDocument/2006/relationships/image" Target="../media/image24.wmf"/><Relationship Id="rId48" Type="http://schemas.openxmlformats.org/officeDocument/2006/relationships/oleObject" Target="../embeddings/oleObject69.bin"/><Relationship Id="rId20" Type="http://schemas.openxmlformats.org/officeDocument/2006/relationships/image" Target="../media/image2.wmf"/><Relationship Id="rId21" Type="http://schemas.openxmlformats.org/officeDocument/2006/relationships/oleObject" Target="../embeddings/oleObject54.bin"/><Relationship Id="rId22" Type="http://schemas.openxmlformats.org/officeDocument/2006/relationships/image" Target="../media/image3.wmf"/><Relationship Id="rId23" Type="http://schemas.openxmlformats.org/officeDocument/2006/relationships/oleObject" Target="../embeddings/oleObject55.bin"/><Relationship Id="rId24" Type="http://schemas.openxmlformats.org/officeDocument/2006/relationships/image" Target="../media/image4.wmf"/><Relationship Id="rId25" Type="http://schemas.openxmlformats.org/officeDocument/2006/relationships/oleObject" Target="../embeddings/oleObject56.bin"/><Relationship Id="rId26" Type="http://schemas.openxmlformats.org/officeDocument/2006/relationships/image" Target="../media/image5.wmf"/><Relationship Id="rId27" Type="http://schemas.openxmlformats.org/officeDocument/2006/relationships/oleObject" Target="../embeddings/oleObject57.bin"/><Relationship Id="rId28" Type="http://schemas.openxmlformats.org/officeDocument/2006/relationships/image" Target="../media/image6.wmf"/><Relationship Id="rId29" Type="http://schemas.openxmlformats.org/officeDocument/2006/relationships/oleObject" Target="../embeddings/oleObject5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5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46.bin"/><Relationship Id="rId30" Type="http://schemas.openxmlformats.org/officeDocument/2006/relationships/image" Target="../media/image7.wmf"/><Relationship Id="rId31" Type="http://schemas.openxmlformats.org/officeDocument/2006/relationships/oleObject" Target="../embeddings/oleObject59.bin"/><Relationship Id="rId32" Type="http://schemas.openxmlformats.org/officeDocument/2006/relationships/image" Target="../media/image18.wmf"/><Relationship Id="rId9" Type="http://schemas.openxmlformats.org/officeDocument/2006/relationships/oleObject" Target="../embeddings/oleObject48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47.bin"/><Relationship Id="rId8" Type="http://schemas.openxmlformats.org/officeDocument/2006/relationships/image" Target="../media/image27.wmf"/><Relationship Id="rId33" Type="http://schemas.openxmlformats.org/officeDocument/2006/relationships/oleObject" Target="../embeddings/oleObject60.bin"/><Relationship Id="rId34" Type="http://schemas.openxmlformats.org/officeDocument/2006/relationships/oleObject" Target="../embeddings/oleObject61.bin"/><Relationship Id="rId35" Type="http://schemas.openxmlformats.org/officeDocument/2006/relationships/oleObject" Target="../embeddings/oleObject62.bin"/><Relationship Id="rId36" Type="http://schemas.openxmlformats.org/officeDocument/2006/relationships/oleObject" Target="../embeddings/oleObject63.bin"/><Relationship Id="rId10" Type="http://schemas.openxmlformats.org/officeDocument/2006/relationships/image" Target="../media/image10.wmf"/><Relationship Id="rId11" Type="http://schemas.openxmlformats.org/officeDocument/2006/relationships/oleObject" Target="../embeddings/oleObject49.bin"/><Relationship Id="rId12" Type="http://schemas.openxmlformats.org/officeDocument/2006/relationships/image" Target="../media/image11.wmf"/><Relationship Id="rId13" Type="http://schemas.openxmlformats.org/officeDocument/2006/relationships/oleObject" Target="../embeddings/oleObject50.bin"/><Relationship Id="rId14" Type="http://schemas.openxmlformats.org/officeDocument/2006/relationships/image" Target="../media/image28.wmf"/><Relationship Id="rId15" Type="http://schemas.openxmlformats.org/officeDocument/2006/relationships/oleObject" Target="../embeddings/oleObject51.bin"/><Relationship Id="rId16" Type="http://schemas.openxmlformats.org/officeDocument/2006/relationships/image" Target="../media/image29.wmf"/><Relationship Id="rId17" Type="http://schemas.openxmlformats.org/officeDocument/2006/relationships/oleObject" Target="../embeddings/oleObject52.bin"/><Relationship Id="rId18" Type="http://schemas.openxmlformats.org/officeDocument/2006/relationships/image" Target="../media/image1.wmf"/><Relationship Id="rId19" Type="http://schemas.openxmlformats.org/officeDocument/2006/relationships/oleObject" Target="../embeddings/oleObject53.bin"/><Relationship Id="rId37" Type="http://schemas.openxmlformats.org/officeDocument/2006/relationships/image" Target="../media/image19.wmf"/><Relationship Id="rId38" Type="http://schemas.openxmlformats.org/officeDocument/2006/relationships/oleObject" Target="../embeddings/oleObject64.bin"/><Relationship Id="rId39" Type="http://schemas.openxmlformats.org/officeDocument/2006/relationships/image" Target="../media/image20.wmf"/><Relationship Id="rId40" Type="http://schemas.openxmlformats.org/officeDocument/2006/relationships/oleObject" Target="../embeddings/oleObject65.bin"/><Relationship Id="rId41" Type="http://schemas.openxmlformats.org/officeDocument/2006/relationships/image" Target="../media/image21.wmf"/><Relationship Id="rId42" Type="http://schemas.openxmlformats.org/officeDocument/2006/relationships/oleObject" Target="../embeddings/oleObject66.bin"/><Relationship Id="rId43" Type="http://schemas.openxmlformats.org/officeDocument/2006/relationships/image" Target="../media/image22.wmf"/><Relationship Id="rId44" Type="http://schemas.openxmlformats.org/officeDocument/2006/relationships/oleObject" Target="../embeddings/oleObject67.bin"/><Relationship Id="rId45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 of </a:t>
            </a:r>
            <a:r>
              <a:rPr lang="en-US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sections</a:t>
            </a:r>
            <a:r>
              <a:rPr lang="x-none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/>
            </a:r>
            <a:br>
              <a:rPr lang="x-none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1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 idx="4294967295"/>
          </p:nvPr>
        </p:nvSpPr>
        <p:spPr>
          <a:xfrm>
            <a:off x="459544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Example</a:t>
            </a:r>
            <a:r>
              <a:rPr lang="tr-TR" altLang="en-US" dirty="0" smtClean="0"/>
              <a:t> 6 </a:t>
            </a:r>
            <a:r>
              <a:rPr lang="en-US" altLang="en-US" dirty="0" smtClean="0"/>
              <a:t>(continued)</a:t>
            </a:r>
            <a:r>
              <a:rPr lang="tr-TR" altLang="en-US" dirty="0" smtClean="0"/>
              <a:t>:</a:t>
            </a:r>
          </a:p>
        </p:txBody>
      </p:sp>
      <p:sp>
        <p:nvSpPr>
          <p:cNvPr id="32771" name="2 Slayt Numarası Yer Tutucusu"/>
          <p:cNvSpPr txBox="1">
            <a:spLocks noGrp="1"/>
          </p:cNvSpPr>
          <p:nvPr/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b="1">
                <a:solidFill>
                  <a:srgbClr val="FF9933"/>
                </a:solidFill>
                <a:latin typeface="Arial" charset="0"/>
              </a:rPr>
              <a:t>6 - </a:t>
            </a:r>
            <a:fld id="{7A4BE910-08E9-4A12-8151-C2107B7990C0}" type="slidenum">
              <a:rPr lang="x-none" altLang="en-US" sz="1200" b="1">
                <a:solidFill>
                  <a:srgbClr val="FF9933"/>
                </a:solidFill>
                <a:latin typeface="Arial" charset="0"/>
                <a:cs typeface="Arial" charset="0"/>
              </a:rPr>
              <a:pPr algn="r"/>
              <a:t>10</a:t>
            </a:fld>
            <a:endParaRPr lang="en-US" altLang="en-US" sz="1200" b="1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5" name="7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955675"/>
            <a:ext cx="8504238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89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2 Slayt Numarası Yer Tutucusu"/>
          <p:cNvSpPr txBox="1">
            <a:spLocks noGrp="1"/>
          </p:cNvSpPr>
          <p:nvPr/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b="1">
                <a:solidFill>
                  <a:srgbClr val="FF9933"/>
                </a:solidFill>
                <a:latin typeface="Arial" charset="0"/>
              </a:rPr>
              <a:t>6 - </a:t>
            </a:r>
            <a:fld id="{4A46783B-BEE1-417F-A198-874DF3A197AF}" type="slidenum">
              <a:rPr lang="x-none" altLang="en-US" sz="1200" b="1">
                <a:solidFill>
                  <a:srgbClr val="FF9933"/>
                </a:solidFill>
                <a:latin typeface="Arial" charset="0"/>
                <a:cs typeface="Arial" charset="0"/>
              </a:rPr>
              <a:pPr algn="r"/>
              <a:t>11</a:t>
            </a:fld>
            <a:endParaRPr lang="en-US" altLang="en-US" sz="1200" b="1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2423" y="12700"/>
            <a:ext cx="8229600" cy="673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Example</a:t>
            </a:r>
            <a:r>
              <a:rPr lang="tr-TR" altLang="en-US" dirty="0" smtClean="0"/>
              <a:t> 7</a:t>
            </a:r>
            <a:r>
              <a:rPr lang="en-US" altLang="en-US" dirty="0" smtClean="0"/>
              <a:t>:</a:t>
            </a:r>
            <a:r>
              <a:rPr lang="tr-TR" altLang="en-US" dirty="0" smtClean="0"/>
              <a:t> Method of Sections</a:t>
            </a:r>
            <a:endParaRPr lang="en-US" altLang="en-US" dirty="0" smtClean="0"/>
          </a:p>
        </p:txBody>
      </p:sp>
      <p:sp>
        <p:nvSpPr>
          <p:cNvPr id="6" name="7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962025"/>
            <a:ext cx="8561388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5537200"/>
            <a:ext cx="41211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3" y="1036638"/>
            <a:ext cx="752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5735638"/>
            <a:ext cx="752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5532438"/>
            <a:ext cx="132715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9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Slayt Numarası Yer Tutucusu"/>
          <p:cNvSpPr txBox="1">
            <a:spLocks noGrp="1"/>
          </p:cNvSpPr>
          <p:nvPr/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b="1">
                <a:solidFill>
                  <a:srgbClr val="FF9933"/>
                </a:solidFill>
                <a:latin typeface="Arial" charset="0"/>
              </a:rPr>
              <a:t>6 - </a:t>
            </a:r>
            <a:fld id="{B14EC9AC-988F-4660-8303-835B6F9BCA9C}" type="slidenum">
              <a:rPr lang="x-none" altLang="en-US" sz="1200" b="1">
                <a:solidFill>
                  <a:srgbClr val="FF9933"/>
                </a:solidFill>
                <a:latin typeface="Arial" charset="0"/>
                <a:cs typeface="Arial" charset="0"/>
              </a:rPr>
              <a:pPr algn="r"/>
              <a:t>12</a:t>
            </a:fld>
            <a:endParaRPr lang="en-US" altLang="en-US" sz="1200" b="1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  <a:r>
              <a:rPr lang="tr-TR" altLang="en-US" dirty="0" smtClean="0"/>
              <a:t> 7 </a:t>
            </a:r>
            <a:r>
              <a:rPr lang="en-US" altLang="en-US" dirty="0" smtClean="0"/>
              <a:t>(continued)</a:t>
            </a:r>
            <a:r>
              <a:rPr lang="tr-TR" altLang="en-US" dirty="0" smtClean="0"/>
              <a:t>:</a:t>
            </a:r>
            <a:endParaRPr lang="en-US" altLang="en-US" dirty="0" smtClean="0"/>
          </a:p>
        </p:txBody>
      </p:sp>
      <p:sp>
        <p:nvSpPr>
          <p:cNvPr id="4" name="7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1336675"/>
            <a:ext cx="6107112" cy="48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584450"/>
            <a:ext cx="26098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157288"/>
            <a:ext cx="26352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298575"/>
            <a:ext cx="4508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831975"/>
            <a:ext cx="4508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31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Solution of Part 1</a:t>
            </a:r>
            <a:br>
              <a:rPr lang="en-US" sz="2400" b="1" dirty="0" smtClean="0"/>
            </a:br>
            <a:r>
              <a:rPr lang="en-US" sz="2400" b="1" dirty="0" smtClean="0"/>
              <a:t>(Support Reactions at 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 and </a:t>
            </a:r>
            <a:r>
              <a:rPr lang="en-US" sz="2400" b="1" i="1" dirty="0" smtClean="0"/>
              <a:t>F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9113-BD61-4FF9-9008-B4FC212A66CF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4728108" y="1342359"/>
            <a:ext cx="4191000" cy="4267200"/>
            <a:chOff x="4648200" y="1981200"/>
            <a:chExt cx="3407910" cy="3397025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469205" y="3764109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6242499" y="5040437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5474216" y="4309613"/>
              <a:ext cx="409690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6163101" y="3773633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6133883" y="3317747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H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4648200" y="3317747"/>
              <a:ext cx="304251" cy="302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017930" y="3130663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5348802" y="2689157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6311098" y="2644076"/>
              <a:ext cx="27439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7011065" y="3690456"/>
              <a:ext cx="331563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6161844" y="4165000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1" name="AutoShape 15"/>
            <p:cNvCxnSpPr>
              <a:cxnSpLocks noChangeShapeType="1"/>
            </p:cNvCxnSpPr>
            <p:nvPr/>
          </p:nvCxnSpPr>
          <p:spPr bwMode="auto">
            <a:xfrm flipH="1">
              <a:off x="6363183" y="2835828"/>
              <a:ext cx="1270" cy="52572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2" name="AutoShape 16"/>
            <p:cNvCxnSpPr>
              <a:cxnSpLocks noChangeShapeType="1"/>
            </p:cNvCxnSpPr>
            <p:nvPr/>
          </p:nvCxnSpPr>
          <p:spPr bwMode="auto">
            <a:xfrm>
              <a:off x="6358736" y="3366002"/>
              <a:ext cx="5717" cy="106860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3" name="AutoShape 17"/>
            <p:cNvCxnSpPr>
              <a:cxnSpLocks noChangeShapeType="1"/>
            </p:cNvCxnSpPr>
            <p:nvPr/>
          </p:nvCxnSpPr>
          <p:spPr bwMode="auto">
            <a:xfrm>
              <a:off x="5625740" y="2835193"/>
              <a:ext cx="736807" cy="63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4787304" y="3574897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6222173" y="4546354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24596" name="AutoShape 20"/>
            <p:cNvCxnSpPr>
              <a:cxnSpLocks noChangeShapeType="1"/>
            </p:cNvCxnSpPr>
            <p:nvPr/>
          </p:nvCxnSpPr>
          <p:spPr bwMode="auto">
            <a:xfrm rot="5400000">
              <a:off x="7241635" y="3194505"/>
              <a:ext cx="0" cy="33410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5509502" y="3317747"/>
              <a:ext cx="297899" cy="297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8" name="AutoShape 22"/>
            <p:cNvCxnSpPr>
              <a:cxnSpLocks noChangeShapeType="1"/>
            </p:cNvCxnSpPr>
            <p:nvPr/>
          </p:nvCxnSpPr>
          <p:spPr bwMode="auto">
            <a:xfrm flipV="1">
              <a:off x="4956262" y="3361557"/>
              <a:ext cx="2118956" cy="634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6497840" y="2274542"/>
              <a:ext cx="57293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5758492" y="2257398"/>
              <a:ext cx="527834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5079486" y="2273272"/>
              <a:ext cx="534185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02" name="AutoShape 26"/>
            <p:cNvCxnSpPr>
              <a:cxnSpLocks noChangeShapeType="1"/>
            </p:cNvCxnSpPr>
            <p:nvPr/>
          </p:nvCxnSpPr>
          <p:spPr bwMode="auto">
            <a:xfrm>
              <a:off x="4923868" y="2536137"/>
              <a:ext cx="6898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3" name="AutoShape 27"/>
            <p:cNvCxnSpPr>
              <a:cxnSpLocks noChangeShapeType="1"/>
            </p:cNvCxnSpPr>
            <p:nvPr/>
          </p:nvCxnSpPr>
          <p:spPr bwMode="auto">
            <a:xfrm>
              <a:off x="5613672" y="2535502"/>
              <a:ext cx="754592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4" name="AutoShape 28"/>
            <p:cNvCxnSpPr>
              <a:cxnSpLocks noChangeShapeType="1"/>
            </p:cNvCxnSpPr>
            <p:nvPr/>
          </p:nvCxnSpPr>
          <p:spPr bwMode="auto">
            <a:xfrm>
              <a:off x="6375251" y="2536137"/>
              <a:ext cx="706319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5" name="AutoShape 29"/>
            <p:cNvCxnSpPr>
              <a:cxnSpLocks noChangeShapeType="1"/>
            </p:cNvCxnSpPr>
            <p:nvPr/>
          </p:nvCxnSpPr>
          <p:spPr bwMode="auto">
            <a:xfrm>
              <a:off x="4932760" y="2181206"/>
              <a:ext cx="635" cy="11390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6" name="AutoShape 30"/>
            <p:cNvCxnSpPr>
              <a:cxnSpLocks noChangeShapeType="1"/>
            </p:cNvCxnSpPr>
            <p:nvPr/>
          </p:nvCxnSpPr>
          <p:spPr bwMode="auto">
            <a:xfrm>
              <a:off x="7075218" y="2231366"/>
              <a:ext cx="0" cy="1086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7" name="AutoShape 31"/>
            <p:cNvCxnSpPr>
              <a:cxnSpLocks noChangeShapeType="1"/>
            </p:cNvCxnSpPr>
            <p:nvPr/>
          </p:nvCxnSpPr>
          <p:spPr bwMode="auto">
            <a:xfrm>
              <a:off x="7285462" y="2830748"/>
              <a:ext cx="635" cy="534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8" name="AutoShape 32"/>
            <p:cNvCxnSpPr>
              <a:cxnSpLocks noChangeShapeType="1"/>
            </p:cNvCxnSpPr>
            <p:nvPr/>
          </p:nvCxnSpPr>
          <p:spPr bwMode="auto">
            <a:xfrm>
              <a:off x="5620659" y="2830748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09" name="AutoShape 33"/>
            <p:cNvCxnSpPr>
              <a:cxnSpLocks noChangeShapeType="1"/>
            </p:cNvCxnSpPr>
            <p:nvPr/>
          </p:nvCxnSpPr>
          <p:spPr bwMode="auto">
            <a:xfrm flipH="1">
              <a:off x="6358736" y="3361557"/>
              <a:ext cx="716482" cy="54096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0" name="AutoShape 34"/>
            <p:cNvCxnSpPr>
              <a:cxnSpLocks noChangeShapeType="1"/>
            </p:cNvCxnSpPr>
            <p:nvPr/>
          </p:nvCxnSpPr>
          <p:spPr bwMode="auto">
            <a:xfrm>
              <a:off x="6347938" y="2833923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1" name="AutoShape 35"/>
            <p:cNvCxnSpPr>
              <a:cxnSpLocks noChangeShapeType="1"/>
            </p:cNvCxnSpPr>
            <p:nvPr/>
          </p:nvCxnSpPr>
          <p:spPr bwMode="auto">
            <a:xfrm>
              <a:off x="6358736" y="3901890"/>
              <a:ext cx="715846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2" name="AutoShape 36"/>
            <p:cNvCxnSpPr>
              <a:cxnSpLocks noChangeShapeType="1"/>
            </p:cNvCxnSpPr>
            <p:nvPr/>
          </p:nvCxnSpPr>
          <p:spPr bwMode="auto">
            <a:xfrm>
              <a:off x="7074583" y="3362827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3" name="AutoShape 37"/>
            <p:cNvCxnSpPr>
              <a:cxnSpLocks noChangeShapeType="1"/>
            </p:cNvCxnSpPr>
            <p:nvPr/>
          </p:nvCxnSpPr>
          <p:spPr bwMode="auto">
            <a:xfrm flipH="1">
              <a:off x="7070772" y="3901890"/>
              <a:ext cx="454788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4" name="AutoShape 38"/>
            <p:cNvCxnSpPr>
              <a:cxnSpLocks noChangeShapeType="1"/>
            </p:cNvCxnSpPr>
            <p:nvPr/>
          </p:nvCxnSpPr>
          <p:spPr bwMode="auto">
            <a:xfrm rot="16200000" flipH="1">
              <a:off x="5390175" y="2605345"/>
              <a:ext cx="454616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5" name="AutoShape 39"/>
            <p:cNvCxnSpPr>
              <a:cxnSpLocks noChangeShapeType="1"/>
            </p:cNvCxnSpPr>
            <p:nvPr/>
          </p:nvCxnSpPr>
          <p:spPr bwMode="auto">
            <a:xfrm flipH="1">
              <a:off x="6358736" y="2257398"/>
              <a:ext cx="9528" cy="57779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5329782" y="2102522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6116098" y="1981200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50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7375657" y="3211077"/>
              <a:ext cx="609772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30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19" name="AutoShape 43"/>
            <p:cNvCxnSpPr>
              <a:cxnSpLocks noChangeShapeType="1"/>
            </p:cNvCxnSpPr>
            <p:nvPr/>
          </p:nvCxnSpPr>
          <p:spPr bwMode="auto">
            <a:xfrm>
              <a:off x="5621929" y="2826304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0" name="AutoShape 44"/>
            <p:cNvCxnSpPr>
              <a:cxnSpLocks noChangeShapeType="1"/>
            </p:cNvCxnSpPr>
            <p:nvPr/>
          </p:nvCxnSpPr>
          <p:spPr bwMode="auto">
            <a:xfrm flipV="1">
              <a:off x="4923868" y="2830748"/>
              <a:ext cx="701237" cy="55811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1" name="AutoShape 45"/>
            <p:cNvCxnSpPr>
              <a:cxnSpLocks noChangeShapeType="1"/>
            </p:cNvCxnSpPr>
            <p:nvPr/>
          </p:nvCxnSpPr>
          <p:spPr bwMode="auto">
            <a:xfrm flipH="1">
              <a:off x="6356196" y="3901890"/>
              <a:ext cx="719022" cy="53271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4622" name="Group 46"/>
            <p:cNvGrpSpPr>
              <a:grpSpLocks/>
            </p:cNvGrpSpPr>
            <p:nvPr/>
          </p:nvGrpSpPr>
          <p:grpSpPr bwMode="auto">
            <a:xfrm>
              <a:off x="6222173" y="4381269"/>
              <a:ext cx="287736" cy="165084"/>
              <a:chOff x="7034" y="9878"/>
              <a:chExt cx="453" cy="260"/>
            </a:xfrm>
            <a:noFill/>
          </p:grpSpPr>
          <p:cxnSp>
            <p:nvCxnSpPr>
              <p:cNvPr id="24623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7135" y="9906"/>
                <a:ext cx="76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624" name="AutoShape 48"/>
              <p:cNvCxnSpPr>
                <a:cxnSpLocks noChangeShapeType="1"/>
              </p:cNvCxnSpPr>
              <p:nvPr/>
            </p:nvCxnSpPr>
            <p:spPr bwMode="auto">
              <a:xfrm>
                <a:off x="7317" y="9906"/>
                <a:ext cx="79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625" name="Oval 49"/>
              <p:cNvSpPr>
                <a:spLocks noChangeArrowheads="1"/>
              </p:cNvSpPr>
              <p:nvPr/>
            </p:nvSpPr>
            <p:spPr bwMode="auto">
              <a:xfrm>
                <a:off x="7203" y="9878"/>
                <a:ext cx="121" cy="129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cxnSp>
            <p:nvCxnSpPr>
              <p:cNvPr id="24626" name="AutoShape 50"/>
              <p:cNvCxnSpPr>
                <a:cxnSpLocks noChangeShapeType="1"/>
              </p:cNvCxnSpPr>
              <p:nvPr/>
            </p:nvCxnSpPr>
            <p:spPr bwMode="auto">
              <a:xfrm>
                <a:off x="7034" y="10137"/>
                <a:ext cx="453" cy="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27" name="AutoShape 51"/>
            <p:cNvCxnSpPr>
              <a:cxnSpLocks noChangeShapeType="1"/>
            </p:cNvCxnSpPr>
            <p:nvPr/>
          </p:nvCxnSpPr>
          <p:spPr bwMode="auto">
            <a:xfrm>
              <a:off x="6452108" y="4434604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8" name="AutoShape 52"/>
            <p:cNvCxnSpPr>
              <a:cxnSpLocks noChangeShapeType="1"/>
            </p:cNvCxnSpPr>
            <p:nvPr/>
          </p:nvCxnSpPr>
          <p:spPr bwMode="auto">
            <a:xfrm>
              <a:off x="6485137" y="2835828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9" name="AutoShape 53"/>
            <p:cNvCxnSpPr>
              <a:cxnSpLocks noChangeShapeType="1"/>
            </p:cNvCxnSpPr>
            <p:nvPr/>
          </p:nvCxnSpPr>
          <p:spPr bwMode="auto">
            <a:xfrm>
              <a:off x="7296260" y="3899351"/>
              <a:ext cx="0" cy="5352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7232615" y="4036498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31" name="AutoShape 55"/>
            <p:cNvCxnSpPr>
              <a:cxnSpLocks noChangeShapeType="1"/>
            </p:cNvCxnSpPr>
            <p:nvPr/>
          </p:nvCxnSpPr>
          <p:spPr bwMode="auto">
            <a:xfrm>
              <a:off x="7296260" y="3347589"/>
              <a:ext cx="0" cy="5638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2" name="Text Box 56"/>
            <p:cNvSpPr txBox="1">
              <a:spLocks noChangeArrowheads="1"/>
            </p:cNvSpPr>
            <p:nvPr/>
          </p:nvSpPr>
          <p:spPr bwMode="auto">
            <a:xfrm>
              <a:off x="7237609" y="3477116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3" name="Text Box 57"/>
            <p:cNvSpPr txBox="1">
              <a:spLocks noChangeArrowheads="1"/>
            </p:cNvSpPr>
            <p:nvPr/>
          </p:nvSpPr>
          <p:spPr bwMode="auto">
            <a:xfrm>
              <a:off x="7221094" y="2957101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634" name="Group 58"/>
            <p:cNvGrpSpPr>
              <a:grpSpLocks/>
            </p:cNvGrpSpPr>
            <p:nvPr/>
          </p:nvGrpSpPr>
          <p:grpSpPr bwMode="auto">
            <a:xfrm>
              <a:off x="4787304" y="3361557"/>
              <a:ext cx="311873" cy="212705"/>
              <a:chOff x="5704" y="10227"/>
              <a:chExt cx="491" cy="335"/>
            </a:xfrm>
            <a:noFill/>
          </p:grpSpPr>
          <p:grpSp>
            <p:nvGrpSpPr>
              <p:cNvPr id="24635" name="Group 59"/>
              <p:cNvGrpSpPr>
                <a:grpSpLocks/>
              </p:cNvGrpSpPr>
              <p:nvPr/>
            </p:nvGrpSpPr>
            <p:grpSpPr bwMode="auto">
              <a:xfrm>
                <a:off x="5725" y="10227"/>
                <a:ext cx="453" cy="335"/>
                <a:chOff x="5725" y="10227"/>
                <a:chExt cx="453" cy="335"/>
              </a:xfrm>
              <a:grpFill/>
            </p:grpSpPr>
            <p:cxnSp>
              <p:nvCxnSpPr>
                <p:cNvPr id="24636" name="AutoShape 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5725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637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6001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4638" name="Freeform 62"/>
                <p:cNvSpPr>
                  <a:spLocks/>
                </p:cNvSpPr>
                <p:nvPr/>
              </p:nvSpPr>
              <p:spPr bwMode="auto">
                <a:xfrm>
                  <a:off x="5725" y="10472"/>
                  <a:ext cx="453" cy="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4" y="90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453" h="90">
                      <a:moveTo>
                        <a:pt x="0" y="0"/>
                      </a:moveTo>
                      <a:cubicBezTo>
                        <a:pt x="74" y="45"/>
                        <a:pt x="149" y="90"/>
                        <a:pt x="224" y="90"/>
                      </a:cubicBezTo>
                      <a:cubicBezTo>
                        <a:pt x="299" y="90"/>
                        <a:pt x="376" y="45"/>
                        <a:pt x="453" y="0"/>
                      </a:cubicBezTo>
                    </a:path>
                  </a:pathLst>
                </a:cu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4639" name="Oval 63"/>
                <p:cNvSpPr>
                  <a:spLocks noChangeArrowheads="1"/>
                </p:cNvSpPr>
                <p:nvPr/>
              </p:nvSpPr>
              <p:spPr bwMode="auto">
                <a:xfrm>
                  <a:off x="5880" y="10227"/>
                  <a:ext cx="143" cy="143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cxnSp>
            <p:nvCxnSpPr>
              <p:cNvPr id="24640" name="AutoShape 64"/>
              <p:cNvCxnSpPr>
                <a:cxnSpLocks noChangeShapeType="1"/>
              </p:cNvCxnSpPr>
              <p:nvPr/>
            </p:nvCxnSpPr>
            <p:spPr bwMode="auto">
              <a:xfrm>
                <a:off x="5704" y="10562"/>
                <a:ext cx="491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41" name="AutoShape 65"/>
            <p:cNvCxnSpPr>
              <a:cxnSpLocks noChangeShapeType="1"/>
            </p:cNvCxnSpPr>
            <p:nvPr/>
          </p:nvCxnSpPr>
          <p:spPr bwMode="auto">
            <a:xfrm flipV="1">
              <a:off x="6373981" y="442762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42" name="AutoShape 66"/>
            <p:cNvCxnSpPr>
              <a:cxnSpLocks noChangeShapeType="1"/>
            </p:cNvCxnSpPr>
            <p:nvPr/>
          </p:nvCxnSpPr>
          <p:spPr bwMode="auto">
            <a:xfrm>
              <a:off x="5720382" y="4425080"/>
              <a:ext cx="654869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4760627" y="3951416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44" name="AutoShape 68"/>
            <p:cNvCxnSpPr>
              <a:cxnSpLocks noChangeShapeType="1"/>
            </p:cNvCxnSpPr>
            <p:nvPr/>
          </p:nvCxnSpPr>
          <p:spPr bwMode="auto">
            <a:xfrm flipV="1">
              <a:off x="4941653" y="338886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646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267928"/>
              </p:ext>
            </p:extLst>
          </p:nvPr>
        </p:nvGraphicFramePr>
        <p:xfrm>
          <a:off x="528298" y="2320660"/>
          <a:ext cx="3854790" cy="2708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2425680" imgH="1701720" progId="Equation.3">
                  <p:embed/>
                </p:oleObj>
              </mc:Choice>
              <mc:Fallback>
                <p:oleObj name="Equation" r:id="rId3" imgW="242568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298" y="2320660"/>
                        <a:ext cx="3854790" cy="27085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808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Solution of Part 2</a:t>
            </a:r>
            <a:br>
              <a:rPr lang="en-US" sz="2400" b="1" dirty="0" smtClean="0"/>
            </a:br>
            <a:r>
              <a:rPr lang="en-US" sz="2400" b="1" dirty="0" smtClean="0"/>
              <a:t>(Zero Force Members)</a:t>
            </a: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9113-BD61-4FF9-9008-B4FC212A66CF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6" name="Group 73"/>
          <p:cNvGrpSpPr/>
          <p:nvPr/>
        </p:nvGrpSpPr>
        <p:grpSpPr>
          <a:xfrm>
            <a:off x="4640750" y="1883249"/>
            <a:ext cx="4191000" cy="4267200"/>
            <a:chOff x="4648200" y="1981200"/>
            <a:chExt cx="3407910" cy="3397025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469205" y="3764109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6242499" y="5040437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5474216" y="4309613"/>
              <a:ext cx="409690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6163101" y="3773633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6133883" y="3317747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H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4648200" y="3317747"/>
              <a:ext cx="304251" cy="302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017930" y="3130663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5348802" y="2689157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6311098" y="2644076"/>
              <a:ext cx="27439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7011065" y="3690456"/>
              <a:ext cx="331563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6161844" y="4165000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1" name="AutoShape 15"/>
            <p:cNvCxnSpPr>
              <a:cxnSpLocks noChangeShapeType="1"/>
            </p:cNvCxnSpPr>
            <p:nvPr/>
          </p:nvCxnSpPr>
          <p:spPr bwMode="auto">
            <a:xfrm flipH="1">
              <a:off x="6363183" y="2835828"/>
              <a:ext cx="1270" cy="52572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2" name="AutoShape 16"/>
            <p:cNvCxnSpPr>
              <a:cxnSpLocks noChangeShapeType="1"/>
            </p:cNvCxnSpPr>
            <p:nvPr/>
          </p:nvCxnSpPr>
          <p:spPr bwMode="auto">
            <a:xfrm>
              <a:off x="6358736" y="3366002"/>
              <a:ext cx="5717" cy="106860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3" name="AutoShape 17"/>
            <p:cNvCxnSpPr>
              <a:cxnSpLocks noChangeShapeType="1"/>
            </p:cNvCxnSpPr>
            <p:nvPr/>
          </p:nvCxnSpPr>
          <p:spPr bwMode="auto">
            <a:xfrm>
              <a:off x="5625740" y="2835193"/>
              <a:ext cx="736807" cy="63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4787304" y="3574897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6222173" y="4546354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24596" name="AutoShape 20"/>
            <p:cNvCxnSpPr>
              <a:cxnSpLocks noChangeShapeType="1"/>
            </p:cNvCxnSpPr>
            <p:nvPr/>
          </p:nvCxnSpPr>
          <p:spPr bwMode="auto">
            <a:xfrm rot="5400000">
              <a:off x="7241635" y="3194505"/>
              <a:ext cx="0" cy="33410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5509502" y="3317747"/>
              <a:ext cx="297899" cy="297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8" name="AutoShape 22"/>
            <p:cNvCxnSpPr>
              <a:cxnSpLocks noChangeShapeType="1"/>
            </p:cNvCxnSpPr>
            <p:nvPr/>
          </p:nvCxnSpPr>
          <p:spPr bwMode="auto">
            <a:xfrm flipV="1">
              <a:off x="4956262" y="3361557"/>
              <a:ext cx="2118956" cy="634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6497840" y="2274542"/>
              <a:ext cx="57293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5758492" y="2257398"/>
              <a:ext cx="527834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5079486" y="2273272"/>
              <a:ext cx="534185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02" name="AutoShape 26"/>
            <p:cNvCxnSpPr>
              <a:cxnSpLocks noChangeShapeType="1"/>
            </p:cNvCxnSpPr>
            <p:nvPr/>
          </p:nvCxnSpPr>
          <p:spPr bwMode="auto">
            <a:xfrm>
              <a:off x="4923868" y="2536137"/>
              <a:ext cx="6898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3" name="AutoShape 27"/>
            <p:cNvCxnSpPr>
              <a:cxnSpLocks noChangeShapeType="1"/>
            </p:cNvCxnSpPr>
            <p:nvPr/>
          </p:nvCxnSpPr>
          <p:spPr bwMode="auto">
            <a:xfrm>
              <a:off x="5613672" y="2535502"/>
              <a:ext cx="754592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4" name="AutoShape 28"/>
            <p:cNvCxnSpPr>
              <a:cxnSpLocks noChangeShapeType="1"/>
            </p:cNvCxnSpPr>
            <p:nvPr/>
          </p:nvCxnSpPr>
          <p:spPr bwMode="auto">
            <a:xfrm>
              <a:off x="6375251" y="2536137"/>
              <a:ext cx="706319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5" name="AutoShape 29"/>
            <p:cNvCxnSpPr>
              <a:cxnSpLocks noChangeShapeType="1"/>
            </p:cNvCxnSpPr>
            <p:nvPr/>
          </p:nvCxnSpPr>
          <p:spPr bwMode="auto">
            <a:xfrm>
              <a:off x="4932760" y="2181206"/>
              <a:ext cx="635" cy="11390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6" name="AutoShape 30"/>
            <p:cNvCxnSpPr>
              <a:cxnSpLocks noChangeShapeType="1"/>
            </p:cNvCxnSpPr>
            <p:nvPr/>
          </p:nvCxnSpPr>
          <p:spPr bwMode="auto">
            <a:xfrm>
              <a:off x="7075218" y="2231366"/>
              <a:ext cx="0" cy="1086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7" name="AutoShape 31"/>
            <p:cNvCxnSpPr>
              <a:cxnSpLocks noChangeShapeType="1"/>
            </p:cNvCxnSpPr>
            <p:nvPr/>
          </p:nvCxnSpPr>
          <p:spPr bwMode="auto">
            <a:xfrm>
              <a:off x="7285462" y="2830748"/>
              <a:ext cx="635" cy="534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8" name="AutoShape 32"/>
            <p:cNvCxnSpPr>
              <a:cxnSpLocks noChangeShapeType="1"/>
            </p:cNvCxnSpPr>
            <p:nvPr/>
          </p:nvCxnSpPr>
          <p:spPr bwMode="auto">
            <a:xfrm>
              <a:off x="5620659" y="2830748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09" name="AutoShape 33"/>
            <p:cNvCxnSpPr>
              <a:cxnSpLocks noChangeShapeType="1"/>
            </p:cNvCxnSpPr>
            <p:nvPr/>
          </p:nvCxnSpPr>
          <p:spPr bwMode="auto">
            <a:xfrm flipH="1">
              <a:off x="6358736" y="3361557"/>
              <a:ext cx="716482" cy="54096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0" name="AutoShape 34"/>
            <p:cNvCxnSpPr>
              <a:cxnSpLocks noChangeShapeType="1"/>
            </p:cNvCxnSpPr>
            <p:nvPr/>
          </p:nvCxnSpPr>
          <p:spPr bwMode="auto">
            <a:xfrm>
              <a:off x="6347938" y="2833923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1" name="AutoShape 35"/>
            <p:cNvCxnSpPr>
              <a:cxnSpLocks noChangeShapeType="1"/>
            </p:cNvCxnSpPr>
            <p:nvPr/>
          </p:nvCxnSpPr>
          <p:spPr bwMode="auto">
            <a:xfrm>
              <a:off x="6358736" y="3901890"/>
              <a:ext cx="715846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2" name="AutoShape 36"/>
            <p:cNvCxnSpPr>
              <a:cxnSpLocks noChangeShapeType="1"/>
            </p:cNvCxnSpPr>
            <p:nvPr/>
          </p:nvCxnSpPr>
          <p:spPr bwMode="auto">
            <a:xfrm>
              <a:off x="7074583" y="3362827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3" name="AutoShape 37"/>
            <p:cNvCxnSpPr>
              <a:cxnSpLocks noChangeShapeType="1"/>
            </p:cNvCxnSpPr>
            <p:nvPr/>
          </p:nvCxnSpPr>
          <p:spPr bwMode="auto">
            <a:xfrm flipH="1">
              <a:off x="7070772" y="3901890"/>
              <a:ext cx="454788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4" name="AutoShape 38"/>
            <p:cNvCxnSpPr>
              <a:cxnSpLocks noChangeShapeType="1"/>
            </p:cNvCxnSpPr>
            <p:nvPr/>
          </p:nvCxnSpPr>
          <p:spPr bwMode="auto">
            <a:xfrm rot="16200000" flipH="1">
              <a:off x="5390175" y="2605345"/>
              <a:ext cx="454616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5" name="AutoShape 39"/>
            <p:cNvCxnSpPr>
              <a:cxnSpLocks noChangeShapeType="1"/>
            </p:cNvCxnSpPr>
            <p:nvPr/>
          </p:nvCxnSpPr>
          <p:spPr bwMode="auto">
            <a:xfrm flipH="1">
              <a:off x="6358736" y="2257398"/>
              <a:ext cx="9528" cy="57779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5329782" y="2102522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6116098" y="1981200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50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7375657" y="3211077"/>
              <a:ext cx="609772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30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19" name="AutoShape 43"/>
            <p:cNvCxnSpPr>
              <a:cxnSpLocks noChangeShapeType="1"/>
            </p:cNvCxnSpPr>
            <p:nvPr/>
          </p:nvCxnSpPr>
          <p:spPr bwMode="auto">
            <a:xfrm>
              <a:off x="5621929" y="2826304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0" name="AutoShape 44"/>
            <p:cNvCxnSpPr>
              <a:cxnSpLocks noChangeShapeType="1"/>
            </p:cNvCxnSpPr>
            <p:nvPr/>
          </p:nvCxnSpPr>
          <p:spPr bwMode="auto">
            <a:xfrm flipV="1">
              <a:off x="4923868" y="2830748"/>
              <a:ext cx="701237" cy="55811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1" name="AutoShape 45"/>
            <p:cNvCxnSpPr>
              <a:cxnSpLocks noChangeShapeType="1"/>
            </p:cNvCxnSpPr>
            <p:nvPr/>
          </p:nvCxnSpPr>
          <p:spPr bwMode="auto">
            <a:xfrm flipH="1">
              <a:off x="6356196" y="3901890"/>
              <a:ext cx="719022" cy="53271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6222173" y="4381269"/>
              <a:ext cx="287736" cy="165084"/>
              <a:chOff x="7034" y="9878"/>
              <a:chExt cx="453" cy="260"/>
            </a:xfrm>
            <a:noFill/>
          </p:grpSpPr>
          <p:cxnSp>
            <p:nvCxnSpPr>
              <p:cNvPr id="24623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7135" y="9906"/>
                <a:ext cx="76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624" name="AutoShape 48"/>
              <p:cNvCxnSpPr>
                <a:cxnSpLocks noChangeShapeType="1"/>
              </p:cNvCxnSpPr>
              <p:nvPr/>
            </p:nvCxnSpPr>
            <p:spPr bwMode="auto">
              <a:xfrm>
                <a:off x="7317" y="9906"/>
                <a:ext cx="79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625" name="Oval 49"/>
              <p:cNvSpPr>
                <a:spLocks noChangeArrowheads="1"/>
              </p:cNvSpPr>
              <p:nvPr/>
            </p:nvSpPr>
            <p:spPr bwMode="auto">
              <a:xfrm>
                <a:off x="7203" y="9878"/>
                <a:ext cx="121" cy="129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cxnSp>
            <p:nvCxnSpPr>
              <p:cNvPr id="24626" name="AutoShape 50"/>
              <p:cNvCxnSpPr>
                <a:cxnSpLocks noChangeShapeType="1"/>
              </p:cNvCxnSpPr>
              <p:nvPr/>
            </p:nvCxnSpPr>
            <p:spPr bwMode="auto">
              <a:xfrm>
                <a:off x="7034" y="10137"/>
                <a:ext cx="453" cy="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27" name="AutoShape 51"/>
            <p:cNvCxnSpPr>
              <a:cxnSpLocks noChangeShapeType="1"/>
            </p:cNvCxnSpPr>
            <p:nvPr/>
          </p:nvCxnSpPr>
          <p:spPr bwMode="auto">
            <a:xfrm>
              <a:off x="6452108" y="4434604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8" name="AutoShape 52"/>
            <p:cNvCxnSpPr>
              <a:cxnSpLocks noChangeShapeType="1"/>
            </p:cNvCxnSpPr>
            <p:nvPr/>
          </p:nvCxnSpPr>
          <p:spPr bwMode="auto">
            <a:xfrm>
              <a:off x="6485137" y="2835828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9" name="AutoShape 53"/>
            <p:cNvCxnSpPr>
              <a:cxnSpLocks noChangeShapeType="1"/>
            </p:cNvCxnSpPr>
            <p:nvPr/>
          </p:nvCxnSpPr>
          <p:spPr bwMode="auto">
            <a:xfrm>
              <a:off x="7296260" y="3899351"/>
              <a:ext cx="0" cy="5352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7232615" y="4036498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31" name="AutoShape 55"/>
            <p:cNvCxnSpPr>
              <a:cxnSpLocks noChangeShapeType="1"/>
            </p:cNvCxnSpPr>
            <p:nvPr/>
          </p:nvCxnSpPr>
          <p:spPr bwMode="auto">
            <a:xfrm>
              <a:off x="7296260" y="3347589"/>
              <a:ext cx="0" cy="5638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2" name="Text Box 56"/>
            <p:cNvSpPr txBox="1">
              <a:spLocks noChangeArrowheads="1"/>
            </p:cNvSpPr>
            <p:nvPr/>
          </p:nvSpPr>
          <p:spPr bwMode="auto">
            <a:xfrm>
              <a:off x="7237609" y="3477116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3" name="Text Box 57"/>
            <p:cNvSpPr txBox="1">
              <a:spLocks noChangeArrowheads="1"/>
            </p:cNvSpPr>
            <p:nvPr/>
          </p:nvSpPr>
          <p:spPr bwMode="auto">
            <a:xfrm>
              <a:off x="7221094" y="2957101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4787304" y="3361557"/>
              <a:ext cx="311873" cy="212705"/>
              <a:chOff x="5704" y="10227"/>
              <a:chExt cx="491" cy="335"/>
            </a:xfrm>
            <a:noFill/>
          </p:grpSpPr>
          <p:grpSp>
            <p:nvGrpSpPr>
              <p:cNvPr id="9" name="Group 59"/>
              <p:cNvGrpSpPr>
                <a:grpSpLocks/>
              </p:cNvGrpSpPr>
              <p:nvPr/>
            </p:nvGrpSpPr>
            <p:grpSpPr bwMode="auto">
              <a:xfrm>
                <a:off x="5725" y="10227"/>
                <a:ext cx="453" cy="335"/>
                <a:chOff x="5725" y="10227"/>
                <a:chExt cx="453" cy="335"/>
              </a:xfrm>
              <a:grpFill/>
            </p:grpSpPr>
            <p:cxnSp>
              <p:nvCxnSpPr>
                <p:cNvPr id="24636" name="AutoShape 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5725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637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6001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4638" name="Freeform 62"/>
                <p:cNvSpPr>
                  <a:spLocks/>
                </p:cNvSpPr>
                <p:nvPr/>
              </p:nvSpPr>
              <p:spPr bwMode="auto">
                <a:xfrm>
                  <a:off x="5725" y="10472"/>
                  <a:ext cx="453" cy="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4" y="90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453" h="90">
                      <a:moveTo>
                        <a:pt x="0" y="0"/>
                      </a:moveTo>
                      <a:cubicBezTo>
                        <a:pt x="74" y="45"/>
                        <a:pt x="149" y="90"/>
                        <a:pt x="224" y="90"/>
                      </a:cubicBezTo>
                      <a:cubicBezTo>
                        <a:pt x="299" y="90"/>
                        <a:pt x="376" y="45"/>
                        <a:pt x="453" y="0"/>
                      </a:cubicBezTo>
                    </a:path>
                  </a:pathLst>
                </a:cu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4639" name="Oval 63"/>
                <p:cNvSpPr>
                  <a:spLocks noChangeArrowheads="1"/>
                </p:cNvSpPr>
                <p:nvPr/>
              </p:nvSpPr>
              <p:spPr bwMode="auto">
                <a:xfrm>
                  <a:off x="5880" y="10227"/>
                  <a:ext cx="143" cy="143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cxnSp>
            <p:nvCxnSpPr>
              <p:cNvPr id="24640" name="AutoShape 64"/>
              <p:cNvCxnSpPr>
                <a:cxnSpLocks noChangeShapeType="1"/>
              </p:cNvCxnSpPr>
              <p:nvPr/>
            </p:nvCxnSpPr>
            <p:spPr bwMode="auto">
              <a:xfrm>
                <a:off x="5704" y="10562"/>
                <a:ext cx="491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41" name="AutoShape 65"/>
            <p:cNvCxnSpPr>
              <a:cxnSpLocks noChangeShapeType="1"/>
            </p:cNvCxnSpPr>
            <p:nvPr/>
          </p:nvCxnSpPr>
          <p:spPr bwMode="auto">
            <a:xfrm flipV="1">
              <a:off x="6373981" y="442762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42" name="AutoShape 66"/>
            <p:cNvCxnSpPr>
              <a:cxnSpLocks noChangeShapeType="1"/>
            </p:cNvCxnSpPr>
            <p:nvPr/>
          </p:nvCxnSpPr>
          <p:spPr bwMode="auto">
            <a:xfrm>
              <a:off x="5720382" y="4425080"/>
              <a:ext cx="654869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4760627" y="3951416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44" name="AutoShape 68"/>
            <p:cNvCxnSpPr>
              <a:cxnSpLocks noChangeShapeType="1"/>
            </p:cNvCxnSpPr>
            <p:nvPr/>
          </p:nvCxnSpPr>
          <p:spPr bwMode="auto">
            <a:xfrm flipV="1">
              <a:off x="4941653" y="338886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7200" y="2785199"/>
            <a:ext cx="32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Only member </a:t>
            </a:r>
            <a:r>
              <a:rPr lang="en-GB" b="1" i="1" dirty="0" smtClean="0"/>
              <a:t>GE</a:t>
            </a:r>
            <a:r>
              <a:rPr lang="en-GB" dirty="0" smtClean="0"/>
              <a:t> is a zero force member as members </a:t>
            </a:r>
            <a:r>
              <a:rPr lang="en-US" dirty="0" smtClean="0"/>
              <a:t> </a:t>
            </a:r>
            <a:r>
              <a:rPr lang="en-GB" i="1" dirty="0" smtClean="0"/>
              <a:t>FG</a:t>
            </a:r>
            <a:r>
              <a:rPr lang="en-GB" dirty="0" smtClean="0"/>
              <a:t> and </a:t>
            </a:r>
            <a:r>
              <a:rPr lang="en-GB" i="1" dirty="0" smtClean="0"/>
              <a:t>GH</a:t>
            </a:r>
            <a:r>
              <a:rPr lang="en-GB" dirty="0" smtClean="0"/>
              <a:t> are collinear and there is no external force acting at joint </a:t>
            </a:r>
            <a:r>
              <a:rPr lang="en-GB" i="1" dirty="0" smtClean="0"/>
              <a:t>G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9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Solution of Part 3</a:t>
            </a:r>
            <a:br>
              <a:rPr lang="en-US" sz="2400" b="1" dirty="0" smtClean="0"/>
            </a:br>
            <a:r>
              <a:rPr lang="en-US" sz="2400" b="1" dirty="0" smtClean="0"/>
              <a:t>(Forces in the members using Method of Joints)</a:t>
            </a: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9113-BD61-4FF9-9008-B4FC212A66CF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6" name="Group 73"/>
          <p:cNvGrpSpPr/>
          <p:nvPr/>
        </p:nvGrpSpPr>
        <p:grpSpPr>
          <a:xfrm>
            <a:off x="4800600" y="1371600"/>
            <a:ext cx="4191000" cy="4267200"/>
            <a:chOff x="4648200" y="1981200"/>
            <a:chExt cx="3407910" cy="3397025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469205" y="3764109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6242499" y="5040437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5474216" y="4309613"/>
              <a:ext cx="409690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6163101" y="3773633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6133883" y="3317747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H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4648200" y="3317747"/>
              <a:ext cx="304251" cy="302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017930" y="3130663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5348802" y="2689157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6311098" y="2644076"/>
              <a:ext cx="27439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7011065" y="3690456"/>
              <a:ext cx="331563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6161844" y="4165000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1" name="AutoShape 15"/>
            <p:cNvCxnSpPr>
              <a:cxnSpLocks noChangeShapeType="1"/>
            </p:cNvCxnSpPr>
            <p:nvPr/>
          </p:nvCxnSpPr>
          <p:spPr bwMode="auto">
            <a:xfrm flipH="1">
              <a:off x="6363183" y="2835828"/>
              <a:ext cx="1270" cy="52572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2" name="AutoShape 16"/>
            <p:cNvCxnSpPr>
              <a:cxnSpLocks noChangeShapeType="1"/>
            </p:cNvCxnSpPr>
            <p:nvPr/>
          </p:nvCxnSpPr>
          <p:spPr bwMode="auto">
            <a:xfrm>
              <a:off x="6358736" y="3366002"/>
              <a:ext cx="5717" cy="106860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3" name="AutoShape 17"/>
            <p:cNvCxnSpPr>
              <a:cxnSpLocks noChangeShapeType="1"/>
            </p:cNvCxnSpPr>
            <p:nvPr/>
          </p:nvCxnSpPr>
          <p:spPr bwMode="auto">
            <a:xfrm>
              <a:off x="5625740" y="2835193"/>
              <a:ext cx="736807" cy="63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4787304" y="3574897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6222173" y="4546354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24596" name="AutoShape 20"/>
            <p:cNvCxnSpPr>
              <a:cxnSpLocks noChangeShapeType="1"/>
            </p:cNvCxnSpPr>
            <p:nvPr/>
          </p:nvCxnSpPr>
          <p:spPr bwMode="auto">
            <a:xfrm rot="5400000">
              <a:off x="7241635" y="3194505"/>
              <a:ext cx="0" cy="33410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5509502" y="3317747"/>
              <a:ext cx="297899" cy="297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8" name="AutoShape 22"/>
            <p:cNvCxnSpPr>
              <a:cxnSpLocks noChangeShapeType="1"/>
            </p:cNvCxnSpPr>
            <p:nvPr/>
          </p:nvCxnSpPr>
          <p:spPr bwMode="auto">
            <a:xfrm flipV="1">
              <a:off x="4956262" y="3361557"/>
              <a:ext cx="2118956" cy="634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6497840" y="2274542"/>
              <a:ext cx="57293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5758492" y="2257398"/>
              <a:ext cx="527834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5079486" y="2273272"/>
              <a:ext cx="534185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02" name="AutoShape 26"/>
            <p:cNvCxnSpPr>
              <a:cxnSpLocks noChangeShapeType="1"/>
            </p:cNvCxnSpPr>
            <p:nvPr/>
          </p:nvCxnSpPr>
          <p:spPr bwMode="auto">
            <a:xfrm>
              <a:off x="4923868" y="2536137"/>
              <a:ext cx="6898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3" name="AutoShape 27"/>
            <p:cNvCxnSpPr>
              <a:cxnSpLocks noChangeShapeType="1"/>
            </p:cNvCxnSpPr>
            <p:nvPr/>
          </p:nvCxnSpPr>
          <p:spPr bwMode="auto">
            <a:xfrm>
              <a:off x="5613672" y="2535502"/>
              <a:ext cx="754592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4" name="AutoShape 28"/>
            <p:cNvCxnSpPr>
              <a:cxnSpLocks noChangeShapeType="1"/>
            </p:cNvCxnSpPr>
            <p:nvPr/>
          </p:nvCxnSpPr>
          <p:spPr bwMode="auto">
            <a:xfrm>
              <a:off x="6375251" y="2536137"/>
              <a:ext cx="706319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5" name="AutoShape 29"/>
            <p:cNvCxnSpPr>
              <a:cxnSpLocks noChangeShapeType="1"/>
            </p:cNvCxnSpPr>
            <p:nvPr/>
          </p:nvCxnSpPr>
          <p:spPr bwMode="auto">
            <a:xfrm>
              <a:off x="4932760" y="2181206"/>
              <a:ext cx="635" cy="11390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6" name="AutoShape 30"/>
            <p:cNvCxnSpPr>
              <a:cxnSpLocks noChangeShapeType="1"/>
            </p:cNvCxnSpPr>
            <p:nvPr/>
          </p:nvCxnSpPr>
          <p:spPr bwMode="auto">
            <a:xfrm>
              <a:off x="7075218" y="2231366"/>
              <a:ext cx="0" cy="1086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7" name="AutoShape 31"/>
            <p:cNvCxnSpPr>
              <a:cxnSpLocks noChangeShapeType="1"/>
            </p:cNvCxnSpPr>
            <p:nvPr/>
          </p:nvCxnSpPr>
          <p:spPr bwMode="auto">
            <a:xfrm>
              <a:off x="7285462" y="2830748"/>
              <a:ext cx="635" cy="534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8" name="AutoShape 32"/>
            <p:cNvCxnSpPr>
              <a:cxnSpLocks noChangeShapeType="1"/>
            </p:cNvCxnSpPr>
            <p:nvPr/>
          </p:nvCxnSpPr>
          <p:spPr bwMode="auto">
            <a:xfrm>
              <a:off x="5620659" y="2830748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09" name="AutoShape 33"/>
            <p:cNvCxnSpPr>
              <a:cxnSpLocks noChangeShapeType="1"/>
            </p:cNvCxnSpPr>
            <p:nvPr/>
          </p:nvCxnSpPr>
          <p:spPr bwMode="auto">
            <a:xfrm flipH="1">
              <a:off x="6358736" y="3361557"/>
              <a:ext cx="716482" cy="54096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0" name="AutoShape 34"/>
            <p:cNvCxnSpPr>
              <a:cxnSpLocks noChangeShapeType="1"/>
            </p:cNvCxnSpPr>
            <p:nvPr/>
          </p:nvCxnSpPr>
          <p:spPr bwMode="auto">
            <a:xfrm>
              <a:off x="6347938" y="2833923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1" name="AutoShape 35"/>
            <p:cNvCxnSpPr>
              <a:cxnSpLocks noChangeShapeType="1"/>
            </p:cNvCxnSpPr>
            <p:nvPr/>
          </p:nvCxnSpPr>
          <p:spPr bwMode="auto">
            <a:xfrm>
              <a:off x="6358736" y="3901890"/>
              <a:ext cx="715846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2" name="AutoShape 36"/>
            <p:cNvCxnSpPr>
              <a:cxnSpLocks noChangeShapeType="1"/>
            </p:cNvCxnSpPr>
            <p:nvPr/>
          </p:nvCxnSpPr>
          <p:spPr bwMode="auto">
            <a:xfrm>
              <a:off x="7074583" y="3362827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3" name="AutoShape 37"/>
            <p:cNvCxnSpPr>
              <a:cxnSpLocks noChangeShapeType="1"/>
            </p:cNvCxnSpPr>
            <p:nvPr/>
          </p:nvCxnSpPr>
          <p:spPr bwMode="auto">
            <a:xfrm flipH="1">
              <a:off x="7070772" y="3901890"/>
              <a:ext cx="454788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4" name="AutoShape 38"/>
            <p:cNvCxnSpPr>
              <a:cxnSpLocks noChangeShapeType="1"/>
            </p:cNvCxnSpPr>
            <p:nvPr/>
          </p:nvCxnSpPr>
          <p:spPr bwMode="auto">
            <a:xfrm rot="16200000" flipH="1">
              <a:off x="5390175" y="2605345"/>
              <a:ext cx="454616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5" name="AutoShape 39"/>
            <p:cNvCxnSpPr>
              <a:cxnSpLocks noChangeShapeType="1"/>
            </p:cNvCxnSpPr>
            <p:nvPr/>
          </p:nvCxnSpPr>
          <p:spPr bwMode="auto">
            <a:xfrm flipH="1">
              <a:off x="6358736" y="2257398"/>
              <a:ext cx="9528" cy="57779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5329782" y="2102522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6116098" y="1981200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50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7375657" y="3211077"/>
              <a:ext cx="609772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30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19" name="AutoShape 43"/>
            <p:cNvCxnSpPr>
              <a:cxnSpLocks noChangeShapeType="1"/>
            </p:cNvCxnSpPr>
            <p:nvPr/>
          </p:nvCxnSpPr>
          <p:spPr bwMode="auto">
            <a:xfrm>
              <a:off x="5621929" y="2826304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0" name="AutoShape 44"/>
            <p:cNvCxnSpPr>
              <a:cxnSpLocks noChangeShapeType="1"/>
            </p:cNvCxnSpPr>
            <p:nvPr/>
          </p:nvCxnSpPr>
          <p:spPr bwMode="auto">
            <a:xfrm flipV="1">
              <a:off x="4923868" y="2830748"/>
              <a:ext cx="701237" cy="55811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1" name="AutoShape 45"/>
            <p:cNvCxnSpPr>
              <a:cxnSpLocks noChangeShapeType="1"/>
            </p:cNvCxnSpPr>
            <p:nvPr/>
          </p:nvCxnSpPr>
          <p:spPr bwMode="auto">
            <a:xfrm flipH="1">
              <a:off x="6356196" y="3901890"/>
              <a:ext cx="719022" cy="53271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6222173" y="4381269"/>
              <a:ext cx="287736" cy="165084"/>
              <a:chOff x="7034" y="9878"/>
              <a:chExt cx="453" cy="260"/>
            </a:xfrm>
            <a:noFill/>
          </p:grpSpPr>
          <p:cxnSp>
            <p:nvCxnSpPr>
              <p:cNvPr id="24623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7135" y="9906"/>
                <a:ext cx="76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624" name="AutoShape 48"/>
              <p:cNvCxnSpPr>
                <a:cxnSpLocks noChangeShapeType="1"/>
              </p:cNvCxnSpPr>
              <p:nvPr/>
            </p:nvCxnSpPr>
            <p:spPr bwMode="auto">
              <a:xfrm>
                <a:off x="7317" y="9906"/>
                <a:ext cx="79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625" name="Oval 49"/>
              <p:cNvSpPr>
                <a:spLocks noChangeArrowheads="1"/>
              </p:cNvSpPr>
              <p:nvPr/>
            </p:nvSpPr>
            <p:spPr bwMode="auto">
              <a:xfrm>
                <a:off x="7203" y="9878"/>
                <a:ext cx="121" cy="129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cxnSp>
            <p:nvCxnSpPr>
              <p:cNvPr id="24626" name="AutoShape 50"/>
              <p:cNvCxnSpPr>
                <a:cxnSpLocks noChangeShapeType="1"/>
              </p:cNvCxnSpPr>
              <p:nvPr/>
            </p:nvCxnSpPr>
            <p:spPr bwMode="auto">
              <a:xfrm>
                <a:off x="7034" y="10137"/>
                <a:ext cx="453" cy="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27" name="AutoShape 51"/>
            <p:cNvCxnSpPr>
              <a:cxnSpLocks noChangeShapeType="1"/>
            </p:cNvCxnSpPr>
            <p:nvPr/>
          </p:nvCxnSpPr>
          <p:spPr bwMode="auto">
            <a:xfrm>
              <a:off x="6452108" y="4434604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8" name="AutoShape 52"/>
            <p:cNvCxnSpPr>
              <a:cxnSpLocks noChangeShapeType="1"/>
            </p:cNvCxnSpPr>
            <p:nvPr/>
          </p:nvCxnSpPr>
          <p:spPr bwMode="auto">
            <a:xfrm>
              <a:off x="6485137" y="2835828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9" name="AutoShape 53"/>
            <p:cNvCxnSpPr>
              <a:cxnSpLocks noChangeShapeType="1"/>
            </p:cNvCxnSpPr>
            <p:nvPr/>
          </p:nvCxnSpPr>
          <p:spPr bwMode="auto">
            <a:xfrm>
              <a:off x="7296260" y="3899351"/>
              <a:ext cx="0" cy="5352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7232615" y="4036498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31" name="AutoShape 55"/>
            <p:cNvCxnSpPr>
              <a:cxnSpLocks noChangeShapeType="1"/>
            </p:cNvCxnSpPr>
            <p:nvPr/>
          </p:nvCxnSpPr>
          <p:spPr bwMode="auto">
            <a:xfrm>
              <a:off x="7296260" y="3347589"/>
              <a:ext cx="0" cy="5638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2" name="Text Box 56"/>
            <p:cNvSpPr txBox="1">
              <a:spLocks noChangeArrowheads="1"/>
            </p:cNvSpPr>
            <p:nvPr/>
          </p:nvSpPr>
          <p:spPr bwMode="auto">
            <a:xfrm>
              <a:off x="7237609" y="3477116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3" name="Text Box 57"/>
            <p:cNvSpPr txBox="1">
              <a:spLocks noChangeArrowheads="1"/>
            </p:cNvSpPr>
            <p:nvPr/>
          </p:nvSpPr>
          <p:spPr bwMode="auto">
            <a:xfrm>
              <a:off x="7221094" y="2957101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4787304" y="3361557"/>
              <a:ext cx="311873" cy="212705"/>
              <a:chOff x="5704" y="10227"/>
              <a:chExt cx="491" cy="335"/>
            </a:xfrm>
            <a:noFill/>
          </p:grpSpPr>
          <p:grpSp>
            <p:nvGrpSpPr>
              <p:cNvPr id="9" name="Group 59"/>
              <p:cNvGrpSpPr>
                <a:grpSpLocks/>
              </p:cNvGrpSpPr>
              <p:nvPr/>
            </p:nvGrpSpPr>
            <p:grpSpPr bwMode="auto">
              <a:xfrm>
                <a:off x="5725" y="10227"/>
                <a:ext cx="453" cy="335"/>
                <a:chOff x="5725" y="10227"/>
                <a:chExt cx="453" cy="335"/>
              </a:xfrm>
              <a:grpFill/>
            </p:grpSpPr>
            <p:cxnSp>
              <p:nvCxnSpPr>
                <p:cNvPr id="24636" name="AutoShape 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5725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637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6001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4638" name="Freeform 62"/>
                <p:cNvSpPr>
                  <a:spLocks/>
                </p:cNvSpPr>
                <p:nvPr/>
              </p:nvSpPr>
              <p:spPr bwMode="auto">
                <a:xfrm>
                  <a:off x="5725" y="10472"/>
                  <a:ext cx="453" cy="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4" y="90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453" h="90">
                      <a:moveTo>
                        <a:pt x="0" y="0"/>
                      </a:moveTo>
                      <a:cubicBezTo>
                        <a:pt x="74" y="45"/>
                        <a:pt x="149" y="90"/>
                        <a:pt x="224" y="90"/>
                      </a:cubicBezTo>
                      <a:cubicBezTo>
                        <a:pt x="299" y="90"/>
                        <a:pt x="376" y="45"/>
                        <a:pt x="453" y="0"/>
                      </a:cubicBezTo>
                    </a:path>
                  </a:pathLst>
                </a:cu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4639" name="Oval 63"/>
                <p:cNvSpPr>
                  <a:spLocks noChangeArrowheads="1"/>
                </p:cNvSpPr>
                <p:nvPr/>
              </p:nvSpPr>
              <p:spPr bwMode="auto">
                <a:xfrm>
                  <a:off x="5880" y="10227"/>
                  <a:ext cx="143" cy="143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cxnSp>
            <p:nvCxnSpPr>
              <p:cNvPr id="24640" name="AutoShape 64"/>
              <p:cNvCxnSpPr>
                <a:cxnSpLocks noChangeShapeType="1"/>
              </p:cNvCxnSpPr>
              <p:nvPr/>
            </p:nvCxnSpPr>
            <p:spPr bwMode="auto">
              <a:xfrm>
                <a:off x="5704" y="10562"/>
                <a:ext cx="491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41" name="AutoShape 65"/>
            <p:cNvCxnSpPr>
              <a:cxnSpLocks noChangeShapeType="1"/>
            </p:cNvCxnSpPr>
            <p:nvPr/>
          </p:nvCxnSpPr>
          <p:spPr bwMode="auto">
            <a:xfrm flipV="1">
              <a:off x="6373981" y="442762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42" name="AutoShape 66"/>
            <p:cNvCxnSpPr>
              <a:cxnSpLocks noChangeShapeType="1"/>
            </p:cNvCxnSpPr>
            <p:nvPr/>
          </p:nvCxnSpPr>
          <p:spPr bwMode="auto">
            <a:xfrm>
              <a:off x="5720382" y="4425080"/>
              <a:ext cx="654869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4760627" y="3951416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44" name="AutoShape 68"/>
            <p:cNvCxnSpPr>
              <a:cxnSpLocks noChangeShapeType="1"/>
            </p:cNvCxnSpPr>
            <p:nvPr/>
          </p:nvCxnSpPr>
          <p:spPr bwMode="auto">
            <a:xfrm flipV="1">
              <a:off x="4941653" y="338886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1"/>
          <p:cNvGrpSpPr/>
          <p:nvPr/>
        </p:nvGrpSpPr>
        <p:grpSpPr>
          <a:xfrm>
            <a:off x="1371600" y="1905000"/>
            <a:ext cx="1482589" cy="1480597"/>
            <a:chOff x="1371600" y="1905000"/>
            <a:chExt cx="1482589" cy="1480597"/>
          </a:xfrm>
        </p:grpSpPr>
        <p:sp>
          <p:nvSpPr>
            <p:cNvPr id="26627" name="Text Box 3"/>
            <p:cNvSpPr txBox="1">
              <a:spLocks noChangeArrowheads="1"/>
            </p:cNvSpPr>
            <p:nvPr/>
          </p:nvSpPr>
          <p:spPr bwMode="auto">
            <a:xfrm>
              <a:off x="1960307" y="2231711"/>
              <a:ext cx="244423" cy="260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effectLst/>
                  <a:ea typeface="Arial" pitchFamily="34" charset="0"/>
                  <a:cs typeface="Calibri" pitchFamily="34" charset="0"/>
                </a:rPr>
                <a:t>θ</a:t>
              </a:r>
              <a:endParaRPr kumimoji="0" lang="en-US" sz="1200" b="1" i="1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1524000" y="2209800"/>
              <a:ext cx="304101" cy="30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2209800" y="1905000"/>
              <a:ext cx="644389" cy="337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1626816" y="2634133"/>
              <a:ext cx="311719" cy="90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1626816" y="2420914"/>
              <a:ext cx="311719" cy="212585"/>
              <a:chOff x="5704" y="10227"/>
              <a:chExt cx="491" cy="335"/>
            </a:xfrm>
            <a:noFill/>
          </p:grpSpPr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5725" y="10227"/>
                <a:ext cx="453" cy="335"/>
                <a:chOff x="5725" y="10227"/>
                <a:chExt cx="453" cy="335"/>
              </a:xfrm>
              <a:grpFill/>
            </p:grpSpPr>
            <p:cxnSp>
              <p:nvCxnSpPr>
                <p:cNvPr id="26633" name="AutoShape 9"/>
                <p:cNvCxnSpPr>
                  <a:cxnSpLocks noChangeShapeType="1"/>
                </p:cNvCxnSpPr>
                <p:nvPr/>
              </p:nvCxnSpPr>
              <p:spPr bwMode="auto">
                <a:xfrm flipH="1">
                  <a:off x="5725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634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6001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6635" name="Freeform 11"/>
                <p:cNvSpPr>
                  <a:spLocks/>
                </p:cNvSpPr>
                <p:nvPr/>
              </p:nvSpPr>
              <p:spPr bwMode="auto">
                <a:xfrm>
                  <a:off x="5725" y="10472"/>
                  <a:ext cx="453" cy="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4" y="90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453" h="90">
                      <a:moveTo>
                        <a:pt x="0" y="0"/>
                      </a:moveTo>
                      <a:cubicBezTo>
                        <a:pt x="74" y="45"/>
                        <a:pt x="149" y="90"/>
                        <a:pt x="224" y="90"/>
                      </a:cubicBezTo>
                      <a:cubicBezTo>
                        <a:pt x="299" y="90"/>
                        <a:pt x="376" y="45"/>
                        <a:pt x="453" y="0"/>
                      </a:cubicBezTo>
                    </a:path>
                  </a:pathLst>
                </a:cu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6636" name="Oval 12"/>
                <p:cNvSpPr>
                  <a:spLocks noChangeArrowheads="1"/>
                </p:cNvSpPr>
                <p:nvPr/>
              </p:nvSpPr>
              <p:spPr bwMode="auto">
                <a:xfrm>
                  <a:off x="5880" y="10227"/>
                  <a:ext cx="143" cy="143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cxnSp>
            <p:nvCxnSpPr>
              <p:cNvPr id="26637" name="AutoShape 13"/>
              <p:cNvCxnSpPr>
                <a:cxnSpLocks noChangeShapeType="1"/>
              </p:cNvCxnSpPr>
              <p:nvPr/>
            </p:nvCxnSpPr>
            <p:spPr bwMode="auto">
              <a:xfrm>
                <a:off x="5704" y="10562"/>
                <a:ext cx="491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1371600" y="3048000"/>
              <a:ext cx="1166249" cy="337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= 57.5 kN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639" name="AutoShape 15"/>
            <p:cNvCxnSpPr>
              <a:cxnSpLocks noChangeShapeType="1"/>
            </p:cNvCxnSpPr>
            <p:nvPr/>
          </p:nvCxnSpPr>
          <p:spPr bwMode="auto">
            <a:xfrm flipV="1">
              <a:off x="1781089" y="2448201"/>
              <a:ext cx="0" cy="630139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6640" name="AutoShape 16"/>
            <p:cNvCxnSpPr>
              <a:cxnSpLocks noChangeShapeType="1"/>
            </p:cNvCxnSpPr>
            <p:nvPr/>
          </p:nvCxnSpPr>
          <p:spPr bwMode="auto">
            <a:xfrm flipV="1">
              <a:off x="1772835" y="2139795"/>
              <a:ext cx="460913" cy="308406"/>
            </a:xfrm>
            <a:prstGeom prst="straightConnector1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26641" name="AutoShape 17"/>
            <p:cNvCxnSpPr>
              <a:cxnSpLocks noChangeShapeType="1"/>
            </p:cNvCxnSpPr>
            <p:nvPr/>
          </p:nvCxnSpPr>
          <p:spPr bwMode="auto">
            <a:xfrm>
              <a:off x="1772835" y="2448201"/>
              <a:ext cx="460913" cy="0"/>
            </a:xfrm>
            <a:prstGeom prst="straightConnector1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2209800" y="2286000"/>
              <a:ext cx="644389" cy="337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FG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26259"/>
              </p:ext>
            </p:extLst>
          </p:nvPr>
        </p:nvGraphicFramePr>
        <p:xfrm>
          <a:off x="288844" y="3682936"/>
          <a:ext cx="383177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844" y="3682936"/>
                        <a:ext cx="3831771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154383"/>
              </p:ext>
            </p:extLst>
          </p:nvPr>
        </p:nvGraphicFramePr>
        <p:xfrm>
          <a:off x="212889" y="4453465"/>
          <a:ext cx="5511688" cy="1805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5" imgW="3606480" imgH="1180800" progId="Equation.3">
                  <p:embed/>
                </p:oleObj>
              </mc:Choice>
              <mc:Fallback>
                <p:oleObj name="Equation" r:id="rId5" imgW="36064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9" y="4453465"/>
                        <a:ext cx="5511688" cy="1805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52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Solution of Part 4</a:t>
            </a:r>
            <a:br>
              <a:rPr lang="en-US" sz="2400" b="1" dirty="0" smtClean="0"/>
            </a:br>
            <a:r>
              <a:rPr lang="en-US" sz="2400" b="1" dirty="0" smtClean="0"/>
              <a:t>(Forces in the members using Method of Sections)</a:t>
            </a: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9113-BD61-4FF9-9008-B4FC212A66CF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73"/>
          <p:cNvGrpSpPr/>
          <p:nvPr/>
        </p:nvGrpSpPr>
        <p:grpSpPr>
          <a:xfrm>
            <a:off x="4800600" y="1371600"/>
            <a:ext cx="4191000" cy="4267200"/>
            <a:chOff x="4648200" y="1981200"/>
            <a:chExt cx="3407910" cy="3397025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469205" y="3764109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6242499" y="5040437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5474216" y="4309613"/>
              <a:ext cx="409690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6163101" y="3773633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6133883" y="3317747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H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4648200" y="3317747"/>
              <a:ext cx="304251" cy="302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017930" y="3130663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5348802" y="2689157"/>
              <a:ext cx="330928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6311098" y="2644076"/>
              <a:ext cx="27439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7011065" y="3690456"/>
              <a:ext cx="331563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6161844" y="4165000"/>
              <a:ext cx="291547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1" name="AutoShape 15"/>
            <p:cNvCxnSpPr>
              <a:cxnSpLocks noChangeShapeType="1"/>
            </p:cNvCxnSpPr>
            <p:nvPr/>
          </p:nvCxnSpPr>
          <p:spPr bwMode="auto">
            <a:xfrm flipH="1">
              <a:off x="6363183" y="2835828"/>
              <a:ext cx="1270" cy="52572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2" name="AutoShape 16"/>
            <p:cNvCxnSpPr>
              <a:cxnSpLocks noChangeShapeType="1"/>
            </p:cNvCxnSpPr>
            <p:nvPr/>
          </p:nvCxnSpPr>
          <p:spPr bwMode="auto">
            <a:xfrm>
              <a:off x="6358736" y="3366002"/>
              <a:ext cx="5717" cy="106860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93" name="AutoShape 17"/>
            <p:cNvCxnSpPr>
              <a:cxnSpLocks noChangeShapeType="1"/>
            </p:cNvCxnSpPr>
            <p:nvPr/>
          </p:nvCxnSpPr>
          <p:spPr bwMode="auto">
            <a:xfrm>
              <a:off x="5625740" y="2835193"/>
              <a:ext cx="736807" cy="63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4787304" y="3574897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6222173" y="4546354"/>
              <a:ext cx="311873" cy="9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24596" name="AutoShape 20"/>
            <p:cNvCxnSpPr>
              <a:cxnSpLocks noChangeShapeType="1"/>
            </p:cNvCxnSpPr>
            <p:nvPr/>
          </p:nvCxnSpPr>
          <p:spPr bwMode="auto">
            <a:xfrm rot="5400000">
              <a:off x="7241635" y="3194505"/>
              <a:ext cx="0" cy="33410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5509502" y="3317747"/>
              <a:ext cx="297899" cy="297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98" name="AutoShape 22"/>
            <p:cNvCxnSpPr>
              <a:cxnSpLocks noChangeShapeType="1"/>
            </p:cNvCxnSpPr>
            <p:nvPr/>
          </p:nvCxnSpPr>
          <p:spPr bwMode="auto">
            <a:xfrm flipV="1">
              <a:off x="4956262" y="3361557"/>
              <a:ext cx="2118956" cy="634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6497840" y="2274542"/>
              <a:ext cx="57293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5758492" y="2257398"/>
              <a:ext cx="527834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5079486" y="2273272"/>
              <a:ext cx="534185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02" name="AutoShape 26"/>
            <p:cNvCxnSpPr>
              <a:cxnSpLocks noChangeShapeType="1"/>
            </p:cNvCxnSpPr>
            <p:nvPr/>
          </p:nvCxnSpPr>
          <p:spPr bwMode="auto">
            <a:xfrm>
              <a:off x="4923868" y="2536137"/>
              <a:ext cx="6898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3" name="AutoShape 27"/>
            <p:cNvCxnSpPr>
              <a:cxnSpLocks noChangeShapeType="1"/>
            </p:cNvCxnSpPr>
            <p:nvPr/>
          </p:nvCxnSpPr>
          <p:spPr bwMode="auto">
            <a:xfrm>
              <a:off x="5613672" y="2535502"/>
              <a:ext cx="754592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4" name="AutoShape 28"/>
            <p:cNvCxnSpPr>
              <a:cxnSpLocks noChangeShapeType="1"/>
            </p:cNvCxnSpPr>
            <p:nvPr/>
          </p:nvCxnSpPr>
          <p:spPr bwMode="auto">
            <a:xfrm>
              <a:off x="6375251" y="2536137"/>
              <a:ext cx="706319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5" name="AutoShape 29"/>
            <p:cNvCxnSpPr>
              <a:cxnSpLocks noChangeShapeType="1"/>
            </p:cNvCxnSpPr>
            <p:nvPr/>
          </p:nvCxnSpPr>
          <p:spPr bwMode="auto">
            <a:xfrm>
              <a:off x="4932760" y="2181206"/>
              <a:ext cx="635" cy="11390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6" name="AutoShape 30"/>
            <p:cNvCxnSpPr>
              <a:cxnSpLocks noChangeShapeType="1"/>
            </p:cNvCxnSpPr>
            <p:nvPr/>
          </p:nvCxnSpPr>
          <p:spPr bwMode="auto">
            <a:xfrm>
              <a:off x="7075218" y="2231366"/>
              <a:ext cx="0" cy="1086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7" name="AutoShape 31"/>
            <p:cNvCxnSpPr>
              <a:cxnSpLocks noChangeShapeType="1"/>
            </p:cNvCxnSpPr>
            <p:nvPr/>
          </p:nvCxnSpPr>
          <p:spPr bwMode="auto">
            <a:xfrm>
              <a:off x="7285462" y="2830748"/>
              <a:ext cx="635" cy="534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608" name="AutoShape 32"/>
            <p:cNvCxnSpPr>
              <a:cxnSpLocks noChangeShapeType="1"/>
            </p:cNvCxnSpPr>
            <p:nvPr/>
          </p:nvCxnSpPr>
          <p:spPr bwMode="auto">
            <a:xfrm>
              <a:off x="5620659" y="2830748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09" name="AutoShape 33"/>
            <p:cNvCxnSpPr>
              <a:cxnSpLocks noChangeShapeType="1"/>
            </p:cNvCxnSpPr>
            <p:nvPr/>
          </p:nvCxnSpPr>
          <p:spPr bwMode="auto">
            <a:xfrm flipH="1">
              <a:off x="6358736" y="3361557"/>
              <a:ext cx="716482" cy="54096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0" name="AutoShape 34"/>
            <p:cNvCxnSpPr>
              <a:cxnSpLocks noChangeShapeType="1"/>
            </p:cNvCxnSpPr>
            <p:nvPr/>
          </p:nvCxnSpPr>
          <p:spPr bwMode="auto">
            <a:xfrm>
              <a:off x="6347938" y="2833923"/>
              <a:ext cx="733631" cy="53144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1" name="AutoShape 35"/>
            <p:cNvCxnSpPr>
              <a:cxnSpLocks noChangeShapeType="1"/>
            </p:cNvCxnSpPr>
            <p:nvPr/>
          </p:nvCxnSpPr>
          <p:spPr bwMode="auto">
            <a:xfrm>
              <a:off x="6358736" y="3901890"/>
              <a:ext cx="715846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2" name="AutoShape 36"/>
            <p:cNvCxnSpPr>
              <a:cxnSpLocks noChangeShapeType="1"/>
            </p:cNvCxnSpPr>
            <p:nvPr/>
          </p:nvCxnSpPr>
          <p:spPr bwMode="auto">
            <a:xfrm>
              <a:off x="7074583" y="3362827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13" name="AutoShape 37"/>
            <p:cNvCxnSpPr>
              <a:cxnSpLocks noChangeShapeType="1"/>
            </p:cNvCxnSpPr>
            <p:nvPr/>
          </p:nvCxnSpPr>
          <p:spPr bwMode="auto">
            <a:xfrm flipH="1">
              <a:off x="7070772" y="3901890"/>
              <a:ext cx="454788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4" name="AutoShape 38"/>
            <p:cNvCxnSpPr>
              <a:cxnSpLocks noChangeShapeType="1"/>
            </p:cNvCxnSpPr>
            <p:nvPr/>
          </p:nvCxnSpPr>
          <p:spPr bwMode="auto">
            <a:xfrm rot="16200000" flipH="1">
              <a:off x="5390175" y="2605345"/>
              <a:ext cx="454616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15" name="AutoShape 39"/>
            <p:cNvCxnSpPr>
              <a:cxnSpLocks noChangeShapeType="1"/>
            </p:cNvCxnSpPr>
            <p:nvPr/>
          </p:nvCxnSpPr>
          <p:spPr bwMode="auto">
            <a:xfrm flipH="1">
              <a:off x="6358736" y="2257398"/>
              <a:ext cx="9528" cy="577794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5329782" y="2102522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6116098" y="1981200"/>
              <a:ext cx="586905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50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7375657" y="3211077"/>
              <a:ext cx="609772" cy="24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30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19" name="AutoShape 43"/>
            <p:cNvCxnSpPr>
              <a:cxnSpLocks noChangeShapeType="1"/>
            </p:cNvCxnSpPr>
            <p:nvPr/>
          </p:nvCxnSpPr>
          <p:spPr bwMode="auto">
            <a:xfrm>
              <a:off x="5621929" y="2826304"/>
              <a:ext cx="635" cy="54858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0" name="AutoShape 44"/>
            <p:cNvCxnSpPr>
              <a:cxnSpLocks noChangeShapeType="1"/>
            </p:cNvCxnSpPr>
            <p:nvPr/>
          </p:nvCxnSpPr>
          <p:spPr bwMode="auto">
            <a:xfrm flipV="1">
              <a:off x="4923868" y="2830748"/>
              <a:ext cx="701237" cy="55811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1" name="AutoShape 45"/>
            <p:cNvCxnSpPr>
              <a:cxnSpLocks noChangeShapeType="1"/>
            </p:cNvCxnSpPr>
            <p:nvPr/>
          </p:nvCxnSpPr>
          <p:spPr bwMode="auto">
            <a:xfrm flipH="1">
              <a:off x="6356196" y="3901890"/>
              <a:ext cx="719022" cy="53271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6222173" y="4381269"/>
              <a:ext cx="287736" cy="165084"/>
              <a:chOff x="7034" y="9878"/>
              <a:chExt cx="453" cy="260"/>
            </a:xfrm>
            <a:noFill/>
          </p:grpSpPr>
          <p:cxnSp>
            <p:nvCxnSpPr>
              <p:cNvPr id="24623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7135" y="9906"/>
                <a:ext cx="76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624" name="AutoShape 48"/>
              <p:cNvCxnSpPr>
                <a:cxnSpLocks noChangeShapeType="1"/>
              </p:cNvCxnSpPr>
              <p:nvPr/>
            </p:nvCxnSpPr>
            <p:spPr bwMode="auto">
              <a:xfrm>
                <a:off x="7317" y="9906"/>
                <a:ext cx="79" cy="23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625" name="Oval 49"/>
              <p:cNvSpPr>
                <a:spLocks noChangeArrowheads="1"/>
              </p:cNvSpPr>
              <p:nvPr/>
            </p:nvSpPr>
            <p:spPr bwMode="auto">
              <a:xfrm>
                <a:off x="7203" y="9878"/>
                <a:ext cx="121" cy="129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cxnSp>
            <p:nvCxnSpPr>
              <p:cNvPr id="24626" name="AutoShape 50"/>
              <p:cNvCxnSpPr>
                <a:cxnSpLocks noChangeShapeType="1"/>
              </p:cNvCxnSpPr>
              <p:nvPr/>
            </p:nvCxnSpPr>
            <p:spPr bwMode="auto">
              <a:xfrm>
                <a:off x="7034" y="10137"/>
                <a:ext cx="453" cy="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27" name="AutoShape 51"/>
            <p:cNvCxnSpPr>
              <a:cxnSpLocks noChangeShapeType="1"/>
            </p:cNvCxnSpPr>
            <p:nvPr/>
          </p:nvCxnSpPr>
          <p:spPr bwMode="auto">
            <a:xfrm>
              <a:off x="6452108" y="4434604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8" name="AutoShape 52"/>
            <p:cNvCxnSpPr>
              <a:cxnSpLocks noChangeShapeType="1"/>
            </p:cNvCxnSpPr>
            <p:nvPr/>
          </p:nvCxnSpPr>
          <p:spPr bwMode="auto">
            <a:xfrm>
              <a:off x="6485137" y="2835828"/>
              <a:ext cx="1351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29" name="AutoShape 53"/>
            <p:cNvCxnSpPr>
              <a:cxnSpLocks noChangeShapeType="1"/>
            </p:cNvCxnSpPr>
            <p:nvPr/>
          </p:nvCxnSpPr>
          <p:spPr bwMode="auto">
            <a:xfrm>
              <a:off x="7296260" y="3899351"/>
              <a:ext cx="0" cy="5352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7232615" y="4036498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31" name="AutoShape 55"/>
            <p:cNvCxnSpPr>
              <a:cxnSpLocks noChangeShapeType="1"/>
            </p:cNvCxnSpPr>
            <p:nvPr/>
          </p:nvCxnSpPr>
          <p:spPr bwMode="auto">
            <a:xfrm>
              <a:off x="7296260" y="3347589"/>
              <a:ext cx="0" cy="5638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632" name="Text Box 56"/>
            <p:cNvSpPr txBox="1">
              <a:spLocks noChangeArrowheads="1"/>
            </p:cNvSpPr>
            <p:nvPr/>
          </p:nvSpPr>
          <p:spPr bwMode="auto">
            <a:xfrm>
              <a:off x="7237609" y="3477116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3" name="Text Box 57"/>
            <p:cNvSpPr txBox="1">
              <a:spLocks noChangeArrowheads="1"/>
            </p:cNvSpPr>
            <p:nvPr/>
          </p:nvSpPr>
          <p:spPr bwMode="auto">
            <a:xfrm>
              <a:off x="7221094" y="2957101"/>
              <a:ext cx="553241" cy="26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4787304" y="3361557"/>
              <a:ext cx="311873" cy="212705"/>
              <a:chOff x="5704" y="10227"/>
              <a:chExt cx="491" cy="335"/>
            </a:xfrm>
            <a:noFill/>
          </p:grpSpPr>
          <p:grpSp>
            <p:nvGrpSpPr>
              <p:cNvPr id="9" name="Group 59"/>
              <p:cNvGrpSpPr>
                <a:grpSpLocks/>
              </p:cNvGrpSpPr>
              <p:nvPr/>
            </p:nvGrpSpPr>
            <p:grpSpPr bwMode="auto">
              <a:xfrm>
                <a:off x="5725" y="10227"/>
                <a:ext cx="453" cy="335"/>
                <a:chOff x="5725" y="10227"/>
                <a:chExt cx="453" cy="335"/>
              </a:xfrm>
              <a:grpFill/>
            </p:grpSpPr>
            <p:cxnSp>
              <p:nvCxnSpPr>
                <p:cNvPr id="24636" name="AutoShape 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5725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637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6001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4638" name="Freeform 62"/>
                <p:cNvSpPr>
                  <a:spLocks/>
                </p:cNvSpPr>
                <p:nvPr/>
              </p:nvSpPr>
              <p:spPr bwMode="auto">
                <a:xfrm>
                  <a:off x="5725" y="10472"/>
                  <a:ext cx="453" cy="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4" y="90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453" h="90">
                      <a:moveTo>
                        <a:pt x="0" y="0"/>
                      </a:moveTo>
                      <a:cubicBezTo>
                        <a:pt x="74" y="45"/>
                        <a:pt x="149" y="90"/>
                        <a:pt x="224" y="90"/>
                      </a:cubicBezTo>
                      <a:cubicBezTo>
                        <a:pt x="299" y="90"/>
                        <a:pt x="376" y="45"/>
                        <a:pt x="453" y="0"/>
                      </a:cubicBezTo>
                    </a:path>
                  </a:pathLst>
                </a:cu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4639" name="Oval 63"/>
                <p:cNvSpPr>
                  <a:spLocks noChangeArrowheads="1"/>
                </p:cNvSpPr>
                <p:nvPr/>
              </p:nvSpPr>
              <p:spPr bwMode="auto">
                <a:xfrm>
                  <a:off x="5880" y="10227"/>
                  <a:ext cx="143" cy="143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cxnSp>
            <p:nvCxnSpPr>
              <p:cNvPr id="24640" name="AutoShape 64"/>
              <p:cNvCxnSpPr>
                <a:cxnSpLocks noChangeShapeType="1"/>
              </p:cNvCxnSpPr>
              <p:nvPr/>
            </p:nvCxnSpPr>
            <p:spPr bwMode="auto">
              <a:xfrm>
                <a:off x="5704" y="10562"/>
                <a:ext cx="491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4641" name="AutoShape 65"/>
            <p:cNvCxnSpPr>
              <a:cxnSpLocks noChangeShapeType="1"/>
            </p:cNvCxnSpPr>
            <p:nvPr/>
          </p:nvCxnSpPr>
          <p:spPr bwMode="auto">
            <a:xfrm flipV="1">
              <a:off x="6373981" y="442762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42" name="AutoShape 66"/>
            <p:cNvCxnSpPr>
              <a:cxnSpLocks noChangeShapeType="1"/>
            </p:cNvCxnSpPr>
            <p:nvPr/>
          </p:nvCxnSpPr>
          <p:spPr bwMode="auto">
            <a:xfrm>
              <a:off x="5720382" y="4425080"/>
              <a:ext cx="654869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4760627" y="3951416"/>
              <a:ext cx="395716" cy="33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0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644" name="AutoShape 68"/>
            <p:cNvCxnSpPr>
              <a:cxnSpLocks noChangeShapeType="1"/>
            </p:cNvCxnSpPr>
            <p:nvPr/>
          </p:nvCxnSpPr>
          <p:spPr bwMode="auto">
            <a:xfrm flipV="1">
              <a:off x="4941653" y="3388860"/>
              <a:ext cx="0" cy="63049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24645" name="AutoShape 69"/>
          <p:cNvCxnSpPr>
            <a:cxnSpLocks noChangeShapeType="1"/>
          </p:cNvCxnSpPr>
          <p:nvPr/>
        </p:nvCxnSpPr>
        <p:spPr bwMode="auto">
          <a:xfrm rot="5400000">
            <a:off x="5477669" y="2523331"/>
            <a:ext cx="1770063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84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83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7034"/>
              </p:ext>
            </p:extLst>
          </p:nvPr>
        </p:nvGraphicFramePr>
        <p:xfrm>
          <a:off x="191848" y="4593040"/>
          <a:ext cx="8021638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5308560" imgH="1180800" progId="Equation.3">
                  <p:embed/>
                </p:oleObj>
              </mc:Choice>
              <mc:Fallback>
                <p:oleObj name="Equation" r:id="rId3" imgW="53085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48" y="4593040"/>
                        <a:ext cx="8021638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85" name="Object 61"/>
          <p:cNvGraphicFramePr>
            <a:graphicFrameLocks noChangeAspect="1"/>
          </p:cNvGraphicFramePr>
          <p:nvPr/>
        </p:nvGraphicFramePr>
        <p:xfrm>
          <a:off x="228600" y="3886200"/>
          <a:ext cx="3962400" cy="315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2514600" imgH="203200" progId="Equation.3">
                  <p:embed/>
                </p:oleObj>
              </mc:Choice>
              <mc:Fallback>
                <p:oleObj name="Equation" r:id="rId5" imgW="2514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86200"/>
                        <a:ext cx="3962400" cy="315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95"/>
          <p:cNvGrpSpPr/>
          <p:nvPr/>
        </p:nvGrpSpPr>
        <p:grpSpPr>
          <a:xfrm>
            <a:off x="152400" y="1295400"/>
            <a:ext cx="3962400" cy="2514600"/>
            <a:chOff x="762000" y="1295400"/>
            <a:chExt cx="3657600" cy="2319120"/>
          </a:xfrm>
        </p:grpSpPr>
        <p:cxnSp>
          <p:nvCxnSpPr>
            <p:cNvPr id="178" name="AutoShape 58"/>
            <p:cNvCxnSpPr>
              <a:cxnSpLocks noChangeShapeType="1"/>
            </p:cNvCxnSpPr>
            <p:nvPr/>
          </p:nvCxnSpPr>
          <p:spPr bwMode="auto">
            <a:xfrm>
              <a:off x="2373086" y="2155372"/>
              <a:ext cx="347304" cy="130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2917370" y="1861456"/>
              <a:ext cx="484949" cy="274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ED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2942492" y="2841480"/>
              <a:ext cx="484949" cy="274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EH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2871318" y="2650230"/>
              <a:ext cx="245648" cy="241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1" u="none" strike="noStrike" cap="none" normalizeH="0" baseline="0" dirty="0" smtClean="0">
                  <a:ln>
                    <a:noFill/>
                  </a:ln>
                  <a:effectLst/>
                  <a:ea typeface="Arial" pitchFamily="34" charset="0"/>
                  <a:cs typeface="Calibri" pitchFamily="34" charset="0"/>
                </a:rPr>
                <a:t>θ</a:t>
              </a:r>
              <a:endParaRPr kumimoji="0" lang="en-US" sz="1100" b="1" i="1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26651" name="Text Box 27"/>
            <p:cNvSpPr txBox="1">
              <a:spLocks noChangeArrowheads="1"/>
            </p:cNvSpPr>
            <p:nvPr/>
          </p:nvSpPr>
          <p:spPr bwMode="auto">
            <a:xfrm>
              <a:off x="2942492" y="2419822"/>
              <a:ext cx="484949" cy="274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GH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2475281" y="2628613"/>
              <a:ext cx="291350" cy="33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H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3" name="Text Box 29"/>
            <p:cNvSpPr txBox="1">
              <a:spLocks noChangeArrowheads="1"/>
            </p:cNvSpPr>
            <p:nvPr/>
          </p:nvSpPr>
          <p:spPr bwMode="auto">
            <a:xfrm>
              <a:off x="1034144" y="2438400"/>
              <a:ext cx="304045" cy="302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4" name="Text Box 30"/>
            <p:cNvSpPr txBox="1">
              <a:spLocks noChangeArrowheads="1"/>
            </p:cNvSpPr>
            <p:nvPr/>
          </p:nvSpPr>
          <p:spPr bwMode="auto">
            <a:xfrm>
              <a:off x="1701616" y="1934462"/>
              <a:ext cx="330705" cy="33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5" name="Text Box 31"/>
            <p:cNvSpPr txBox="1">
              <a:spLocks noChangeArrowheads="1"/>
            </p:cNvSpPr>
            <p:nvPr/>
          </p:nvSpPr>
          <p:spPr bwMode="auto">
            <a:xfrm>
              <a:off x="2460172" y="1894114"/>
              <a:ext cx="274212" cy="33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656" name="AutoShape 32"/>
            <p:cNvCxnSpPr>
              <a:cxnSpLocks noChangeShapeType="1"/>
            </p:cNvCxnSpPr>
            <p:nvPr/>
          </p:nvCxnSpPr>
          <p:spPr bwMode="auto">
            <a:xfrm flipH="1">
              <a:off x="2704426" y="1491628"/>
              <a:ext cx="10791" cy="11808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1129610" y="2885864"/>
              <a:ext cx="311662" cy="9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6659" name="Text Box 35"/>
            <p:cNvSpPr txBox="1">
              <a:spLocks noChangeArrowheads="1"/>
            </p:cNvSpPr>
            <p:nvPr/>
          </p:nvSpPr>
          <p:spPr bwMode="auto">
            <a:xfrm>
              <a:off x="1775120" y="2628613"/>
              <a:ext cx="297698" cy="297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61" name="Text Box 37"/>
            <p:cNvSpPr txBox="1">
              <a:spLocks noChangeArrowheads="1"/>
            </p:cNvSpPr>
            <p:nvPr/>
          </p:nvSpPr>
          <p:spPr bwMode="auto">
            <a:xfrm>
              <a:off x="2133600" y="1556656"/>
              <a:ext cx="527478" cy="262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62" name="Text Box 38"/>
            <p:cNvSpPr txBox="1">
              <a:spLocks noChangeArrowheads="1"/>
            </p:cNvSpPr>
            <p:nvPr/>
          </p:nvSpPr>
          <p:spPr bwMode="auto">
            <a:xfrm>
              <a:off x="1421596" y="1551072"/>
              <a:ext cx="533825" cy="262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663" name="AutoShape 39"/>
            <p:cNvCxnSpPr>
              <a:cxnSpLocks noChangeShapeType="1"/>
            </p:cNvCxnSpPr>
            <p:nvPr/>
          </p:nvCxnSpPr>
          <p:spPr bwMode="auto">
            <a:xfrm>
              <a:off x="1266082" y="1846698"/>
              <a:ext cx="68933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6664" name="AutoShape 40"/>
            <p:cNvCxnSpPr>
              <a:cxnSpLocks noChangeShapeType="1"/>
            </p:cNvCxnSpPr>
            <p:nvPr/>
          </p:nvCxnSpPr>
          <p:spPr bwMode="auto">
            <a:xfrm>
              <a:off x="1955421" y="1846062"/>
              <a:ext cx="754083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6665" name="AutoShape 41"/>
            <p:cNvCxnSpPr>
              <a:cxnSpLocks noChangeShapeType="1"/>
            </p:cNvCxnSpPr>
            <p:nvPr/>
          </p:nvCxnSpPr>
          <p:spPr bwMode="auto">
            <a:xfrm>
              <a:off x="1274968" y="1491628"/>
              <a:ext cx="635" cy="113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66" name="AutoShape 42"/>
            <p:cNvCxnSpPr>
              <a:cxnSpLocks noChangeShapeType="1"/>
            </p:cNvCxnSpPr>
            <p:nvPr/>
          </p:nvCxnSpPr>
          <p:spPr bwMode="auto">
            <a:xfrm>
              <a:off x="2362200" y="2438400"/>
              <a:ext cx="333340" cy="234677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6667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1731832" y="1915933"/>
              <a:ext cx="454794" cy="635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26668" name="Text Box 44"/>
            <p:cNvSpPr txBox="1">
              <a:spLocks noChangeArrowheads="1"/>
            </p:cNvSpPr>
            <p:nvPr/>
          </p:nvSpPr>
          <p:spPr bwMode="auto">
            <a:xfrm>
              <a:off x="1682478" y="1295400"/>
              <a:ext cx="984522" cy="393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40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669" name="AutoShape 45"/>
            <p:cNvCxnSpPr>
              <a:cxnSpLocks noChangeShapeType="1"/>
            </p:cNvCxnSpPr>
            <p:nvPr/>
          </p:nvCxnSpPr>
          <p:spPr bwMode="auto">
            <a:xfrm>
              <a:off x="1963672" y="2136978"/>
              <a:ext cx="635" cy="54880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670" name="AutoShape 46"/>
            <p:cNvCxnSpPr>
              <a:cxnSpLocks noChangeShapeType="1"/>
            </p:cNvCxnSpPr>
            <p:nvPr/>
          </p:nvCxnSpPr>
          <p:spPr bwMode="auto">
            <a:xfrm flipV="1">
              <a:off x="1266082" y="2141425"/>
              <a:ext cx="700764" cy="55833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1129610" y="2672441"/>
              <a:ext cx="311662" cy="212788"/>
              <a:chOff x="5704" y="10227"/>
              <a:chExt cx="491" cy="335"/>
            </a:xfrm>
            <a:noFill/>
          </p:grpSpPr>
          <p:grpSp>
            <p:nvGrpSpPr>
              <p:cNvPr id="12" name="Group 48"/>
              <p:cNvGrpSpPr>
                <a:grpSpLocks/>
              </p:cNvGrpSpPr>
              <p:nvPr/>
            </p:nvGrpSpPr>
            <p:grpSpPr bwMode="auto">
              <a:xfrm>
                <a:off x="5725" y="10227"/>
                <a:ext cx="453" cy="335"/>
                <a:chOff x="5725" y="10227"/>
                <a:chExt cx="453" cy="335"/>
              </a:xfrm>
              <a:grpFill/>
            </p:grpSpPr>
            <p:cxnSp>
              <p:nvCxnSpPr>
                <p:cNvPr id="26673" name="AutoShape 49"/>
                <p:cNvCxnSpPr>
                  <a:cxnSpLocks noChangeShapeType="1"/>
                </p:cNvCxnSpPr>
                <p:nvPr/>
              </p:nvCxnSpPr>
              <p:spPr bwMode="auto">
                <a:xfrm flipH="1">
                  <a:off x="5725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674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6001" y="10241"/>
                  <a:ext cx="177" cy="23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6675" name="Freeform 51"/>
                <p:cNvSpPr>
                  <a:spLocks/>
                </p:cNvSpPr>
                <p:nvPr/>
              </p:nvSpPr>
              <p:spPr bwMode="auto">
                <a:xfrm>
                  <a:off x="5725" y="10472"/>
                  <a:ext cx="453" cy="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4" y="90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453" h="90">
                      <a:moveTo>
                        <a:pt x="0" y="0"/>
                      </a:moveTo>
                      <a:cubicBezTo>
                        <a:pt x="74" y="45"/>
                        <a:pt x="149" y="90"/>
                        <a:pt x="224" y="90"/>
                      </a:cubicBezTo>
                      <a:cubicBezTo>
                        <a:pt x="299" y="90"/>
                        <a:pt x="376" y="45"/>
                        <a:pt x="453" y="0"/>
                      </a:cubicBezTo>
                    </a:path>
                  </a:pathLst>
                </a:cu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6676" name="Oval 52"/>
                <p:cNvSpPr>
                  <a:spLocks noChangeArrowheads="1"/>
                </p:cNvSpPr>
                <p:nvPr/>
              </p:nvSpPr>
              <p:spPr bwMode="auto">
                <a:xfrm>
                  <a:off x="5880" y="10227"/>
                  <a:ext cx="143" cy="143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cxnSp>
            <p:nvCxnSpPr>
              <p:cNvPr id="26677" name="AutoShape 53"/>
              <p:cNvCxnSpPr>
                <a:cxnSpLocks noChangeShapeType="1"/>
              </p:cNvCxnSpPr>
              <p:nvPr/>
            </p:nvCxnSpPr>
            <p:spPr bwMode="auto">
              <a:xfrm>
                <a:off x="5704" y="10562"/>
                <a:ext cx="491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6678" name="Text Box 54"/>
            <p:cNvSpPr txBox="1">
              <a:spLocks noChangeArrowheads="1"/>
            </p:cNvSpPr>
            <p:nvPr/>
          </p:nvSpPr>
          <p:spPr bwMode="auto">
            <a:xfrm>
              <a:off x="762000" y="3276600"/>
              <a:ext cx="1447800" cy="33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i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F</a:t>
              </a:r>
              <a:r>
                <a:rPr lang="en-US" sz="1600" b="1" i="1" baseline="-25000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y </a:t>
              </a:r>
              <a:r>
                <a:rPr lang="en-US" sz="1600" b="1" i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= </a:t>
              </a:r>
              <a:r>
                <a:rPr lang="en-US" sz="1600" b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57.5</a:t>
              </a:r>
              <a:r>
                <a:rPr lang="en-US" sz="1600" b="1" i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sz="1600" b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kN</a:t>
              </a: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679" name="AutoShape 55"/>
            <p:cNvCxnSpPr>
              <a:cxnSpLocks noChangeShapeType="1"/>
            </p:cNvCxnSpPr>
            <p:nvPr/>
          </p:nvCxnSpPr>
          <p:spPr bwMode="auto">
            <a:xfrm flipV="1">
              <a:off x="1297253" y="2699754"/>
              <a:ext cx="0" cy="630741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6680" name="AutoShape 56"/>
            <p:cNvCxnSpPr>
              <a:cxnSpLocks noChangeShapeType="1"/>
            </p:cNvCxnSpPr>
            <p:nvPr/>
          </p:nvCxnSpPr>
          <p:spPr bwMode="auto">
            <a:xfrm>
              <a:off x="2275116" y="2155372"/>
              <a:ext cx="346514" cy="952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6681" name="AutoShape 57"/>
            <p:cNvCxnSpPr>
              <a:cxnSpLocks noChangeShapeType="1"/>
            </p:cNvCxnSpPr>
            <p:nvPr/>
          </p:nvCxnSpPr>
          <p:spPr bwMode="auto">
            <a:xfrm>
              <a:off x="2689192" y="2667995"/>
              <a:ext cx="354825" cy="21723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  <a:headEnd/>
              <a:tailEnd type="triangle" w="med" len="med"/>
            </a:ln>
          </p:spPr>
        </p:cxnSp>
        <p:cxnSp>
          <p:nvCxnSpPr>
            <p:cNvPr id="26682" name="AutoShape 58"/>
            <p:cNvCxnSpPr>
              <a:cxnSpLocks noChangeShapeType="1"/>
            </p:cNvCxnSpPr>
            <p:nvPr/>
          </p:nvCxnSpPr>
          <p:spPr bwMode="auto">
            <a:xfrm>
              <a:off x="2362200" y="2667000"/>
              <a:ext cx="347304" cy="130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5" name="AutoShape 58"/>
            <p:cNvCxnSpPr>
              <a:cxnSpLocks noChangeShapeType="1"/>
              <a:stCxn id="26676" idx="0"/>
            </p:cNvCxnSpPr>
            <p:nvPr/>
          </p:nvCxnSpPr>
          <p:spPr bwMode="auto">
            <a:xfrm rot="16200000" flipH="1">
              <a:off x="1621560" y="2337591"/>
              <a:ext cx="5445" cy="6751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41" name="Straight Connector 140"/>
            <p:cNvCxnSpPr/>
            <p:nvPr/>
          </p:nvCxnSpPr>
          <p:spPr>
            <a:xfrm>
              <a:off x="1959428" y="2155372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AutoShape 42"/>
            <p:cNvCxnSpPr>
              <a:cxnSpLocks noChangeShapeType="1"/>
            </p:cNvCxnSpPr>
            <p:nvPr/>
          </p:nvCxnSpPr>
          <p:spPr bwMode="auto">
            <a:xfrm>
              <a:off x="1959428" y="2166258"/>
              <a:ext cx="304800" cy="22860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48" name="AutoShape 57"/>
            <p:cNvCxnSpPr>
              <a:cxnSpLocks noChangeShapeType="1"/>
            </p:cNvCxnSpPr>
            <p:nvPr/>
          </p:nvCxnSpPr>
          <p:spPr bwMode="auto">
            <a:xfrm>
              <a:off x="2209802" y="2351316"/>
              <a:ext cx="304800" cy="20682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59" name="AutoShape 56"/>
            <p:cNvCxnSpPr>
              <a:cxnSpLocks noChangeShapeType="1"/>
            </p:cNvCxnSpPr>
            <p:nvPr/>
          </p:nvCxnSpPr>
          <p:spPr bwMode="auto">
            <a:xfrm>
              <a:off x="2177144" y="2667000"/>
              <a:ext cx="346514" cy="952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60" name="Straight Connector 159"/>
            <p:cNvCxnSpPr/>
            <p:nvPr/>
          </p:nvCxnSpPr>
          <p:spPr>
            <a:xfrm flipV="1">
              <a:off x="1959428" y="2667000"/>
              <a:ext cx="250372" cy="108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AutoShape 56"/>
            <p:cNvCxnSpPr>
              <a:cxnSpLocks noChangeShapeType="1"/>
            </p:cNvCxnSpPr>
            <p:nvPr/>
          </p:nvCxnSpPr>
          <p:spPr bwMode="auto">
            <a:xfrm>
              <a:off x="2667000" y="2667000"/>
              <a:ext cx="346514" cy="952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171" name="Text Box 57"/>
            <p:cNvSpPr txBox="1">
              <a:spLocks noChangeArrowheads="1"/>
            </p:cNvSpPr>
            <p:nvPr/>
          </p:nvSpPr>
          <p:spPr bwMode="auto">
            <a:xfrm>
              <a:off x="3621593" y="2299385"/>
              <a:ext cx="680368" cy="329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1.5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3" name="AutoShape 52"/>
            <p:cNvCxnSpPr>
              <a:cxnSpLocks noChangeShapeType="1"/>
            </p:cNvCxnSpPr>
            <p:nvPr/>
          </p:nvCxnSpPr>
          <p:spPr bwMode="auto">
            <a:xfrm>
              <a:off x="3429000" y="2688772"/>
              <a:ext cx="899472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7" name="AutoShape 56"/>
            <p:cNvCxnSpPr>
              <a:cxnSpLocks noChangeShapeType="1"/>
            </p:cNvCxnSpPr>
            <p:nvPr/>
          </p:nvCxnSpPr>
          <p:spPr bwMode="auto">
            <a:xfrm>
              <a:off x="2721428" y="2166258"/>
              <a:ext cx="346514" cy="952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  <a:headEnd/>
              <a:tailEnd type="triangle" w="med" len="med"/>
            </a:ln>
          </p:spPr>
        </p:cxnSp>
        <p:cxnSp>
          <p:nvCxnSpPr>
            <p:cNvPr id="183" name="Straight Connector 182"/>
            <p:cNvCxnSpPr/>
            <p:nvPr/>
          </p:nvCxnSpPr>
          <p:spPr>
            <a:xfrm>
              <a:off x="3124200" y="2166256"/>
              <a:ext cx="1295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rot="5400000">
              <a:off x="3390624" y="2433234"/>
              <a:ext cx="534194" cy="24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69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Method of Sections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C53E-DA1E-46D5-871E-E8C68DAB21D3}" type="datetime4">
              <a:rPr lang="en-US" smtClean="0"/>
              <a:pPr/>
              <a:t>March 8,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It is based on the principle that if the truss is in equilibrium then any segment of the truss is also in equilibrium.</a:t>
            </a:r>
          </a:p>
          <a:p>
            <a:r>
              <a:rPr lang="en-US" sz="2400" dirty="0" smtClean="0"/>
              <a:t>In this method, a section is passed through the truss to cut it into two parts so that internal forces are exposed at the cut members.</a:t>
            </a:r>
          </a:p>
          <a:p>
            <a:r>
              <a:rPr lang="en-US" sz="2400" dirty="0" smtClean="0"/>
              <a:t>Equations of equilibrium are then applied to the free body diagram of either of the two parts to determine the desired forces.</a:t>
            </a:r>
          </a:p>
          <a:p>
            <a:r>
              <a:rPr lang="en-US" sz="2400" dirty="0"/>
              <a:t>In choosing a section of the truss, in general, not more than three members whose forces are unknown may be cut, since there are only three available equilibrium equations which are independent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method of sections has the basic advantage that the force in almost any desired member may be found </a:t>
            </a:r>
            <a:r>
              <a:rPr lang="en-US" sz="2400" dirty="0" smtClean="0"/>
              <a:t>directly.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788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Important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i="1" dirty="0" smtClean="0">
                <a:solidFill>
                  <a:srgbClr val="002060"/>
                </a:solidFill>
              </a:rPr>
              <a:t>	</a:t>
            </a:r>
            <a:r>
              <a:rPr lang="en-US" sz="3600" i="1" dirty="0" smtClean="0">
                <a:solidFill>
                  <a:srgbClr val="002060"/>
                </a:solidFill>
              </a:rPr>
              <a:t>If a body is in equilibrium under the action of external forces (including support reactions) </a:t>
            </a:r>
            <a:r>
              <a:rPr lang="en-US" sz="3600" i="1" dirty="0" smtClean="0">
                <a:solidFill>
                  <a:srgbClr val="C00000"/>
                </a:solidFill>
              </a:rPr>
              <a:t>then its each and every part is also in equilibrium under the action of external and internal forces.</a:t>
            </a:r>
            <a:endParaRPr lang="en-US" sz="3600" i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90B-B63E-4C60-9350-F620707386D5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4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-1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1586-CA46-4781-A626-1D369D3DA054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" y="1676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4338D4"/>
                </a:solidFill>
              </a:rPr>
              <a:t>Compute the forces in the members </a:t>
            </a:r>
            <a:r>
              <a:rPr lang="en-US" sz="2400" i="1" dirty="0">
                <a:solidFill>
                  <a:srgbClr val="4338D4"/>
                </a:solidFill>
              </a:rPr>
              <a:t>DC, DB </a:t>
            </a:r>
            <a:r>
              <a:rPr lang="en-US" sz="2400" dirty="0">
                <a:solidFill>
                  <a:srgbClr val="4338D4"/>
                </a:solidFill>
              </a:rPr>
              <a:t>and </a:t>
            </a:r>
            <a:r>
              <a:rPr lang="en-US" sz="2400" i="1" dirty="0">
                <a:solidFill>
                  <a:srgbClr val="4338D4"/>
                </a:solidFill>
              </a:rPr>
              <a:t>AB</a:t>
            </a:r>
            <a:r>
              <a:rPr lang="en-US" sz="2400" dirty="0">
                <a:solidFill>
                  <a:srgbClr val="4338D4"/>
                </a:solidFill>
              </a:rPr>
              <a:t> of the truss, shown here, using method of sections.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744217" y="2888305"/>
            <a:ext cx="3385004" cy="2451734"/>
            <a:chOff x="250825" y="1447800"/>
            <a:chExt cx="3385004" cy="2451734"/>
          </a:xfrm>
        </p:grpSpPr>
        <p:grpSp>
          <p:nvGrpSpPr>
            <p:cNvPr id="13" name="Group 12"/>
            <p:cNvGrpSpPr/>
            <p:nvPr/>
          </p:nvGrpSpPr>
          <p:grpSpPr>
            <a:xfrm>
              <a:off x="250825" y="1447800"/>
              <a:ext cx="3385004" cy="2044613"/>
              <a:chOff x="250825" y="1447800"/>
              <a:chExt cx="3385004" cy="2044613"/>
            </a:xfrm>
          </p:grpSpPr>
          <p:graphicFrame>
            <p:nvGraphicFramePr>
              <p:cNvPr id="11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13054689"/>
                  </p:ext>
                </p:extLst>
              </p:nvPr>
            </p:nvGraphicFramePr>
            <p:xfrm>
              <a:off x="2680182" y="1986398"/>
              <a:ext cx="177800" cy="234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0" name="Equation" r:id="rId3" imgW="152202" imgH="177569" progId="Equation.3">
                      <p:embed/>
                    </p:oleObj>
                  </mc:Choice>
                  <mc:Fallback>
                    <p:oleObj name="Equation" r:id="rId3" imgW="152202" imgH="17756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0182" y="1986398"/>
                            <a:ext cx="177800" cy="2349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26"/>
              <p:cNvGraphicFramePr>
                <a:graphicFrameLocks noGrp="1" noChangeAspect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33911925"/>
                  </p:ext>
                </p:extLst>
              </p:nvPr>
            </p:nvGraphicFramePr>
            <p:xfrm>
              <a:off x="3048000" y="1752600"/>
              <a:ext cx="587829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1" name="Equation" r:id="rId5" imgW="342603" imgH="177646" progId="Equation.3">
                      <p:embed/>
                    </p:oleObj>
                  </mc:Choice>
                  <mc:Fallback>
                    <p:oleObj name="Equation" r:id="rId5" imgW="342603" imgH="177646" progId="Equation.3">
                      <p:embed/>
                      <p:pic>
                        <p:nvPicPr>
                          <p:cNvPr id="0" name=""/>
                          <p:cNvPicPr>
                            <a:picLocks noGrp="1"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48000" y="1752600"/>
                            <a:ext cx="587829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4" name="Straight Connector 13"/>
              <p:cNvCxnSpPr/>
              <p:nvPr/>
            </p:nvCxnSpPr>
            <p:spPr>
              <a:xfrm>
                <a:off x="1142998" y="1960009"/>
                <a:ext cx="1500607" cy="12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10208" y="2692871"/>
                <a:ext cx="1465579" cy="10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142998" y="3425589"/>
                <a:ext cx="1500607" cy="12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2643605" y="1960009"/>
                <a:ext cx="413961" cy="122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1911354" y="2692260"/>
                <a:ext cx="1465579" cy="10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142998" y="1960009"/>
                <a:ext cx="1500607" cy="146557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3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1420282"/>
                  </p:ext>
                </p:extLst>
              </p:nvPr>
            </p:nvGraphicFramePr>
            <p:xfrm>
              <a:off x="914400" y="3200400"/>
              <a:ext cx="177873" cy="217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2" name="Equation" r:id="rId7" imgW="152268" imgH="164957" progId="Equation.3">
                      <p:embed/>
                    </p:oleObj>
                  </mc:Choice>
                  <mc:Fallback>
                    <p:oleObj name="Equation" r:id="rId7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4400" y="3200400"/>
                            <a:ext cx="177873" cy="217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8555496"/>
                  </p:ext>
                </p:extLst>
              </p:nvPr>
            </p:nvGraphicFramePr>
            <p:xfrm>
              <a:off x="945045" y="1883210"/>
              <a:ext cx="192087" cy="217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3" name="Equation" r:id="rId9" imgW="164885" imgH="164885" progId="Equation.3">
                      <p:embed/>
                    </p:oleObj>
                  </mc:Choice>
                  <mc:Fallback>
                    <p:oleObj name="Equation" r:id="rId9" imgW="164885" imgH="16488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45045" y="1883210"/>
                            <a:ext cx="192087" cy="2174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4263270"/>
                  </p:ext>
                </p:extLst>
              </p:nvPr>
            </p:nvGraphicFramePr>
            <p:xfrm>
              <a:off x="2665932" y="3273797"/>
              <a:ext cx="177873" cy="2186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4" name="Equation" r:id="rId11" imgW="152268" imgH="164957" progId="Equation.3">
                      <p:embed/>
                    </p:oleObj>
                  </mc:Choice>
                  <mc:Fallback>
                    <p:oleObj name="Equation" r:id="rId11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5932" y="3273797"/>
                            <a:ext cx="177873" cy="2186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0" name="Straight Arrow Connector 49"/>
              <p:cNvCxnSpPr/>
              <p:nvPr/>
            </p:nvCxnSpPr>
            <p:spPr>
              <a:xfrm>
                <a:off x="1143000" y="1752600"/>
                <a:ext cx="150168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5400000">
                <a:off x="114300" y="2705100"/>
                <a:ext cx="1447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042555" y="1756065"/>
                <a:ext cx="228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2539639" y="1767542"/>
                <a:ext cx="228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38052" y="1981200"/>
                <a:ext cx="228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81946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66058520"/>
                  </p:ext>
                </p:extLst>
              </p:nvPr>
            </p:nvGraphicFramePr>
            <p:xfrm>
              <a:off x="1557338" y="1447800"/>
              <a:ext cx="674687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5" name="Equation" r:id="rId13" imgW="393359" imgH="177646" progId="Equation.3">
                      <p:embed/>
                    </p:oleObj>
                  </mc:Choice>
                  <mc:Fallback>
                    <p:oleObj name="Equation" r:id="rId13" imgW="393359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7338" y="1447800"/>
                            <a:ext cx="674687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947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4168502"/>
                  </p:ext>
                </p:extLst>
              </p:nvPr>
            </p:nvGraphicFramePr>
            <p:xfrm>
              <a:off x="250825" y="2466704"/>
              <a:ext cx="630238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6" name="Equation" r:id="rId15" imgW="368140" imgH="177723" progId="Equation.3">
                      <p:embed/>
                    </p:oleObj>
                  </mc:Choice>
                  <mc:Fallback>
                    <p:oleObj name="Equation" r:id="rId15" imgW="368140" imgH="17772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0825" y="2466704"/>
                            <a:ext cx="630238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61" name="Straight Connector 60"/>
              <p:cNvCxnSpPr/>
              <p:nvPr/>
            </p:nvCxnSpPr>
            <p:spPr>
              <a:xfrm>
                <a:off x="762000" y="3429000"/>
                <a:ext cx="15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2362545" y="3438924"/>
              <a:ext cx="449925" cy="460610"/>
              <a:chOff x="2205758" y="4079522"/>
              <a:chExt cx="449925" cy="46061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199862" y="4428781"/>
                <a:ext cx="100495" cy="8870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Isosceles Triangle 58"/>
              <p:cNvSpPr/>
              <p:nvPr/>
            </p:nvSpPr>
            <p:spPr>
              <a:xfrm>
                <a:off x="2374781" y="4079522"/>
                <a:ext cx="206980" cy="224722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 rot="10800000">
                <a:off x="2286077" y="4414509"/>
                <a:ext cx="362215" cy="1222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Oval 61"/>
              <p:cNvSpPr/>
              <p:nvPr/>
            </p:nvSpPr>
            <p:spPr>
              <a:xfrm>
                <a:off x="2359998" y="4290040"/>
                <a:ext cx="103490" cy="117246"/>
              </a:xfrm>
              <a:prstGeom prst="ellipse">
                <a:avLst/>
              </a:prstGeom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493057" y="4290037"/>
                <a:ext cx="103490" cy="117246"/>
              </a:xfrm>
              <a:prstGeom prst="ellipse">
                <a:avLst/>
              </a:prstGeom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rot="10800000">
                <a:off x="2293468" y="4288890"/>
                <a:ext cx="362215" cy="1222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2302369" y="4429764"/>
                <a:ext cx="117246" cy="103490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424909" y="4429764"/>
                <a:ext cx="117246" cy="103490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37924" y="4429764"/>
                <a:ext cx="117246" cy="103490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138"/>
            <p:cNvGrpSpPr/>
            <p:nvPr/>
          </p:nvGrpSpPr>
          <p:grpSpPr>
            <a:xfrm>
              <a:off x="901626" y="3433962"/>
              <a:ext cx="428742" cy="452235"/>
              <a:chOff x="740231" y="6030698"/>
              <a:chExt cx="631367" cy="587829"/>
            </a:xfrm>
            <a:solidFill>
              <a:schemeClr val="accent4"/>
            </a:solidFill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740230" y="6466125"/>
                <a:ext cx="130627" cy="130626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Isosceles Triangle 72"/>
              <p:cNvSpPr/>
              <p:nvPr/>
            </p:nvSpPr>
            <p:spPr>
              <a:xfrm>
                <a:off x="881739" y="6030698"/>
                <a:ext cx="424543" cy="44631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10800000">
                <a:off x="838199" y="6466127"/>
                <a:ext cx="533399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892629" y="6466127"/>
                <a:ext cx="152400" cy="1524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1045030" y="6466127"/>
                <a:ext cx="152400" cy="1524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1197431" y="6466114"/>
                <a:ext cx="152400" cy="1524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7008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Support Reactions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1586-CA46-4781-A626-1D369D3DA054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5181600" y="1752600"/>
            <a:ext cx="2057400" cy="304800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Support Reactions</a:t>
            </a:r>
            <a:endParaRPr lang="en-US" dirty="0">
              <a:solidFill>
                <a:schemeClr val="accent3"/>
              </a:solidFill>
            </a:endParaRPr>
          </a:p>
        </p:txBody>
      </p:sp>
      <p:graphicFrame>
        <p:nvGraphicFramePr>
          <p:cNvPr id="81941" name="Object 21"/>
          <p:cNvGraphicFramePr>
            <a:graphicFrameLocks noChangeAspect="1"/>
          </p:cNvGraphicFramePr>
          <p:nvPr/>
        </p:nvGraphicFramePr>
        <p:xfrm>
          <a:off x="381000" y="4724400"/>
          <a:ext cx="2941637" cy="134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3" imgW="1524000" imgH="698500" progId="Equation.3">
                  <p:embed/>
                </p:oleObj>
              </mc:Choice>
              <mc:Fallback>
                <p:oleObj name="Equation" r:id="rId3" imgW="15240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2941637" cy="1343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5"/>
          <p:cNvGraphicFramePr>
            <a:graphicFrameLocks noChangeAspect="1"/>
          </p:cNvGraphicFramePr>
          <p:nvPr/>
        </p:nvGraphicFramePr>
        <p:xfrm>
          <a:off x="4343400" y="2514600"/>
          <a:ext cx="4475162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5" imgW="2679700" imgH="990600" progId="Equation.3">
                  <p:embed/>
                </p:oleObj>
              </mc:Choice>
              <mc:Fallback>
                <p:oleObj name="Equation" r:id="rId5" imgW="26797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14600"/>
                        <a:ext cx="4475162" cy="164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246785" y="1305553"/>
            <a:ext cx="3385004" cy="3147425"/>
            <a:chOff x="296271" y="2673030"/>
            <a:chExt cx="3385004" cy="3147425"/>
          </a:xfrm>
        </p:grpSpPr>
        <p:graphicFrame>
          <p:nvGraphicFramePr>
            <p:cNvPr id="58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4559799"/>
                </p:ext>
              </p:extLst>
            </p:nvPr>
          </p:nvGraphicFramePr>
          <p:xfrm>
            <a:off x="415079" y="4515179"/>
            <a:ext cx="352425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" name="Equation" r:id="rId7" imgW="190500" imgH="228600" progId="Equation.3">
                    <p:embed/>
                  </p:oleObj>
                </mc:Choice>
                <mc:Fallback>
                  <p:oleObj name="Equation" r:id="rId7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79" y="4515179"/>
                          <a:ext cx="352425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9" name="Straight Arrow Connector 58"/>
            <p:cNvCxnSpPr/>
            <p:nvPr/>
          </p:nvCxnSpPr>
          <p:spPr>
            <a:xfrm rot="10800000">
              <a:off x="737368" y="4666178"/>
              <a:ext cx="457200" cy="1194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0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4447137"/>
                </p:ext>
              </p:extLst>
            </p:nvPr>
          </p:nvGraphicFramePr>
          <p:xfrm>
            <a:off x="2207748" y="4329469"/>
            <a:ext cx="228600" cy="319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1" name="Equation" r:id="rId9" imgW="126725" imgH="177415" progId="Equation.3">
                    <p:embed/>
                  </p:oleObj>
                </mc:Choice>
                <mc:Fallback>
                  <p:oleObj name="Equation" r:id="rId9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7748" y="4329469"/>
                          <a:ext cx="228600" cy="3195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91378"/>
                </p:ext>
              </p:extLst>
            </p:nvPr>
          </p:nvGraphicFramePr>
          <p:xfrm>
            <a:off x="1025525" y="5332866"/>
            <a:ext cx="352425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2" name="Equation" r:id="rId11" imgW="190417" imgH="241195" progId="Equation.3">
                    <p:embed/>
                  </p:oleObj>
                </mc:Choice>
                <mc:Fallback>
                  <p:oleObj name="Equation" r:id="rId11" imgW="19041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5525" y="5332866"/>
                          <a:ext cx="352425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8495023"/>
                </p:ext>
              </p:extLst>
            </p:nvPr>
          </p:nvGraphicFramePr>
          <p:xfrm>
            <a:off x="2547256" y="5372780"/>
            <a:ext cx="352425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3" name="Equation" r:id="rId13" imgW="190417" imgH="241195" progId="Equation.3">
                    <p:embed/>
                  </p:oleObj>
                </mc:Choice>
                <mc:Fallback>
                  <p:oleObj name="Equation" r:id="rId13" imgW="19041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256" y="5372780"/>
                          <a:ext cx="352425" cy="447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3" name="Straight Arrow Connector 62"/>
            <p:cNvCxnSpPr/>
            <p:nvPr/>
          </p:nvCxnSpPr>
          <p:spPr>
            <a:xfrm flipV="1">
              <a:off x="1211609" y="5007518"/>
              <a:ext cx="0" cy="381000"/>
            </a:xfrm>
            <a:prstGeom prst="straightConnector1">
              <a:avLst/>
            </a:prstGeom>
            <a:ln w="2857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296271" y="2673030"/>
              <a:ext cx="3385004" cy="2044613"/>
              <a:chOff x="250825" y="1447800"/>
              <a:chExt cx="3385004" cy="2044613"/>
            </a:xfrm>
          </p:grpSpPr>
          <p:graphicFrame>
            <p:nvGraphicFramePr>
              <p:cNvPr id="85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11760955"/>
                  </p:ext>
                </p:extLst>
              </p:nvPr>
            </p:nvGraphicFramePr>
            <p:xfrm>
              <a:off x="2680182" y="1986398"/>
              <a:ext cx="177800" cy="234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4" name="Equation" r:id="rId15" imgW="152202" imgH="177569" progId="Equation.3">
                      <p:embed/>
                    </p:oleObj>
                  </mc:Choice>
                  <mc:Fallback>
                    <p:oleObj name="Equation" r:id="rId15" imgW="152202" imgH="17756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0182" y="1986398"/>
                            <a:ext cx="177800" cy="2349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26"/>
              <p:cNvGraphicFramePr>
                <a:graphicFrameLocks noGrp="1" noChangeAspect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5565112"/>
                  </p:ext>
                </p:extLst>
              </p:nvPr>
            </p:nvGraphicFramePr>
            <p:xfrm>
              <a:off x="3048000" y="1752600"/>
              <a:ext cx="587829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5" name="Equation" r:id="rId17" imgW="342603" imgH="177646" progId="Equation.3">
                      <p:embed/>
                    </p:oleObj>
                  </mc:Choice>
                  <mc:Fallback>
                    <p:oleObj name="Equation" r:id="rId17" imgW="342603" imgH="177646" progId="Equation.3">
                      <p:embed/>
                      <p:pic>
                        <p:nvPicPr>
                          <p:cNvPr id="0" name=""/>
                          <p:cNvPicPr>
                            <a:picLocks noGrp="1"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48000" y="1752600"/>
                            <a:ext cx="587829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88" name="Straight Connector 87"/>
              <p:cNvCxnSpPr/>
              <p:nvPr/>
            </p:nvCxnSpPr>
            <p:spPr>
              <a:xfrm>
                <a:off x="1142998" y="1960009"/>
                <a:ext cx="1500607" cy="12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410208" y="2692871"/>
                <a:ext cx="1465579" cy="10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142998" y="3425589"/>
                <a:ext cx="1500607" cy="12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2643605" y="1960009"/>
                <a:ext cx="413961" cy="122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1911354" y="2692260"/>
                <a:ext cx="1465579" cy="10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1142998" y="1960009"/>
                <a:ext cx="1500607" cy="146557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95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2038286"/>
                  </p:ext>
                </p:extLst>
              </p:nvPr>
            </p:nvGraphicFramePr>
            <p:xfrm>
              <a:off x="914400" y="3127830"/>
              <a:ext cx="177873" cy="217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6" name="Equation" r:id="rId19" imgW="152268" imgH="164957" progId="Equation.3">
                      <p:embed/>
                    </p:oleObj>
                  </mc:Choice>
                  <mc:Fallback>
                    <p:oleObj name="Equation" r:id="rId19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4400" y="3127830"/>
                            <a:ext cx="177873" cy="217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6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52407661"/>
                  </p:ext>
                </p:extLst>
              </p:nvPr>
            </p:nvGraphicFramePr>
            <p:xfrm>
              <a:off x="945045" y="1883210"/>
              <a:ext cx="192087" cy="217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7" name="Equation" r:id="rId21" imgW="164885" imgH="164885" progId="Equation.3">
                      <p:embed/>
                    </p:oleObj>
                  </mc:Choice>
                  <mc:Fallback>
                    <p:oleObj name="Equation" r:id="rId21" imgW="164885" imgH="16488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45045" y="1883210"/>
                            <a:ext cx="192087" cy="2174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" name="Object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50558448"/>
                  </p:ext>
                </p:extLst>
              </p:nvPr>
            </p:nvGraphicFramePr>
            <p:xfrm>
              <a:off x="2665932" y="3273797"/>
              <a:ext cx="177873" cy="2186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8" name="Equation" r:id="rId23" imgW="152268" imgH="164957" progId="Equation.3">
                      <p:embed/>
                    </p:oleObj>
                  </mc:Choice>
                  <mc:Fallback>
                    <p:oleObj name="Equation" r:id="rId23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5932" y="3273797"/>
                            <a:ext cx="177873" cy="2186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98" name="Straight Arrow Connector 97"/>
              <p:cNvCxnSpPr/>
              <p:nvPr/>
            </p:nvCxnSpPr>
            <p:spPr>
              <a:xfrm>
                <a:off x="1143000" y="1752600"/>
                <a:ext cx="150168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 rot="5400000">
                <a:off x="114300" y="2705100"/>
                <a:ext cx="1447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1042555" y="1756065"/>
                <a:ext cx="228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539639" y="1767542"/>
                <a:ext cx="228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38052" y="1981200"/>
                <a:ext cx="228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03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24665003"/>
                  </p:ext>
                </p:extLst>
              </p:nvPr>
            </p:nvGraphicFramePr>
            <p:xfrm>
              <a:off x="1557338" y="1447800"/>
              <a:ext cx="674687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9" name="Equation" r:id="rId25" imgW="393359" imgH="177646" progId="Equation.3">
                      <p:embed/>
                    </p:oleObj>
                  </mc:Choice>
                  <mc:Fallback>
                    <p:oleObj name="Equation" r:id="rId25" imgW="393359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7338" y="1447800"/>
                            <a:ext cx="674687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328568"/>
                  </p:ext>
                </p:extLst>
              </p:nvPr>
            </p:nvGraphicFramePr>
            <p:xfrm>
              <a:off x="250825" y="2466704"/>
              <a:ext cx="630238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80" name="Equation" r:id="rId27" imgW="368140" imgH="177723" progId="Equation.3">
                      <p:embed/>
                    </p:oleObj>
                  </mc:Choice>
                  <mc:Fallback>
                    <p:oleObj name="Equation" r:id="rId27" imgW="368140" imgH="17772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0825" y="2466704"/>
                            <a:ext cx="630238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05" name="Straight Connector 104"/>
              <p:cNvCxnSpPr/>
              <p:nvPr/>
            </p:nvCxnSpPr>
            <p:spPr>
              <a:xfrm>
                <a:off x="762000" y="3429000"/>
                <a:ext cx="15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2407991" y="4664154"/>
              <a:ext cx="449925" cy="460610"/>
              <a:chOff x="2205758" y="4079522"/>
              <a:chExt cx="449925" cy="46061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>
                <a:off x="2199862" y="4428781"/>
                <a:ext cx="100495" cy="8870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Isosceles Triangle 74"/>
              <p:cNvSpPr/>
              <p:nvPr/>
            </p:nvSpPr>
            <p:spPr>
              <a:xfrm>
                <a:off x="2374781" y="4079522"/>
                <a:ext cx="206980" cy="224722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10800000">
                <a:off x="2286077" y="4414509"/>
                <a:ext cx="362215" cy="1222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Oval 76"/>
              <p:cNvSpPr/>
              <p:nvPr/>
            </p:nvSpPr>
            <p:spPr>
              <a:xfrm>
                <a:off x="2359998" y="4290040"/>
                <a:ext cx="103490" cy="117246"/>
              </a:xfrm>
              <a:prstGeom prst="ellipse">
                <a:avLst/>
              </a:prstGeom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493057" y="4290037"/>
                <a:ext cx="103490" cy="117246"/>
              </a:xfrm>
              <a:prstGeom prst="ellipse">
                <a:avLst/>
              </a:prstGeom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 rot="10800000">
                <a:off x="2293468" y="4288890"/>
                <a:ext cx="362215" cy="1222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2302369" y="4429764"/>
                <a:ext cx="117246" cy="103490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2424909" y="4429764"/>
                <a:ext cx="117246" cy="103490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2537924" y="4429764"/>
                <a:ext cx="117246" cy="103490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138"/>
            <p:cNvGrpSpPr/>
            <p:nvPr/>
          </p:nvGrpSpPr>
          <p:grpSpPr>
            <a:xfrm>
              <a:off x="947072" y="4659192"/>
              <a:ext cx="428742" cy="452235"/>
              <a:chOff x="740231" y="6030698"/>
              <a:chExt cx="631367" cy="587829"/>
            </a:xfrm>
            <a:solidFill>
              <a:schemeClr val="accent4"/>
            </a:solidFill>
          </p:grpSpPr>
          <p:cxnSp>
            <p:nvCxnSpPr>
              <p:cNvPr id="68" name="Straight Connector 67"/>
              <p:cNvCxnSpPr/>
              <p:nvPr/>
            </p:nvCxnSpPr>
            <p:spPr>
              <a:xfrm rot="5400000">
                <a:off x="740230" y="6466125"/>
                <a:ext cx="130627" cy="130626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Isosceles Triangle 68"/>
              <p:cNvSpPr/>
              <p:nvPr/>
            </p:nvSpPr>
            <p:spPr>
              <a:xfrm>
                <a:off x="881739" y="6030698"/>
                <a:ext cx="424543" cy="44631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 rot="10800000">
                <a:off x="838199" y="6466127"/>
                <a:ext cx="533399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892629" y="6466127"/>
                <a:ext cx="152400" cy="1524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1045030" y="6466127"/>
                <a:ext cx="152400" cy="1524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1197431" y="6466114"/>
                <a:ext cx="152400" cy="1524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Arrow Connector 66"/>
            <p:cNvCxnSpPr/>
            <p:nvPr/>
          </p:nvCxnSpPr>
          <p:spPr>
            <a:xfrm flipV="1">
              <a:off x="2699658" y="5029200"/>
              <a:ext cx="0" cy="381000"/>
            </a:xfrm>
            <a:prstGeom prst="straightConnector1">
              <a:avLst/>
            </a:prstGeom>
            <a:ln w="2857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87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Calculation of the member forces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1586-CA46-4781-A626-1D369D3DA054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194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10150"/>
              </p:ext>
            </p:extLst>
          </p:nvPr>
        </p:nvGraphicFramePr>
        <p:xfrm>
          <a:off x="3124200" y="3860879"/>
          <a:ext cx="2408237" cy="1099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Equation" r:id="rId3" imgW="1523880" imgH="698400" progId="Equation.3">
                  <p:embed/>
                </p:oleObj>
              </mc:Choice>
              <mc:Fallback>
                <p:oleObj name="Equation" r:id="rId3" imgW="15238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60879"/>
                        <a:ext cx="2408237" cy="10996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00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627540"/>
              </p:ext>
            </p:extLst>
          </p:nvPr>
        </p:nvGraphicFramePr>
        <p:xfrm>
          <a:off x="293354" y="5322253"/>
          <a:ext cx="58102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5" imgW="3479800" imgH="482600" progId="Equation.3">
                  <p:embed/>
                </p:oleObj>
              </mc:Choice>
              <mc:Fallback>
                <p:oleObj name="Equation" r:id="rId5" imgW="3479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54" y="5322253"/>
                        <a:ext cx="58102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" name="Rectangle 198"/>
          <p:cNvSpPr/>
          <p:nvPr/>
        </p:nvSpPr>
        <p:spPr>
          <a:xfrm>
            <a:off x="6603772" y="4648200"/>
            <a:ext cx="205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4338D4"/>
                </a:solidFill>
              </a:rPr>
              <a:t>For convenience, assume tension in all the cut members.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9719" y="1737432"/>
            <a:ext cx="3385004" cy="3088568"/>
            <a:chOff x="0" y="1005328"/>
            <a:chExt cx="3385004" cy="3088568"/>
          </a:xfrm>
        </p:grpSpPr>
        <p:grpSp>
          <p:nvGrpSpPr>
            <p:cNvPr id="83" name="Group 82"/>
            <p:cNvGrpSpPr/>
            <p:nvPr/>
          </p:nvGrpSpPr>
          <p:grpSpPr>
            <a:xfrm>
              <a:off x="0" y="1005328"/>
              <a:ext cx="3385004" cy="3088568"/>
              <a:chOff x="296271" y="2673030"/>
              <a:chExt cx="3385004" cy="3088568"/>
            </a:xfrm>
          </p:grpSpPr>
          <p:graphicFrame>
            <p:nvGraphicFramePr>
              <p:cNvPr id="84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5925657"/>
                  </p:ext>
                </p:extLst>
              </p:nvPr>
            </p:nvGraphicFramePr>
            <p:xfrm>
              <a:off x="415079" y="4515179"/>
              <a:ext cx="352425" cy="423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93" name="Equation" r:id="rId7" imgW="190500" imgH="228600" progId="Equation.3">
                      <p:embed/>
                    </p:oleObj>
                  </mc:Choice>
                  <mc:Fallback>
                    <p:oleObj name="Equation" r:id="rId7" imgW="1905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079" y="4515179"/>
                            <a:ext cx="352425" cy="423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85" name="Straight Arrow Connector 84"/>
              <p:cNvCxnSpPr/>
              <p:nvPr/>
            </p:nvCxnSpPr>
            <p:spPr>
              <a:xfrm rot="10800000">
                <a:off x="737368" y="4666178"/>
                <a:ext cx="457200" cy="1194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86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2305948"/>
                  </p:ext>
                </p:extLst>
              </p:nvPr>
            </p:nvGraphicFramePr>
            <p:xfrm>
              <a:off x="2207748" y="4329469"/>
              <a:ext cx="228600" cy="3195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94" name="Equation" r:id="rId9" imgW="126725" imgH="177415" progId="Equation.3">
                      <p:embed/>
                    </p:oleObj>
                  </mc:Choice>
                  <mc:Fallback>
                    <p:oleObj name="Equation" r:id="rId9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7748" y="4329469"/>
                            <a:ext cx="228600" cy="31959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41634466"/>
                  </p:ext>
                </p:extLst>
              </p:nvPr>
            </p:nvGraphicFramePr>
            <p:xfrm>
              <a:off x="791227" y="5380598"/>
              <a:ext cx="79375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95" name="Equation" r:id="rId11" imgW="431640" imgH="177480" progId="Equation.3">
                      <p:embed/>
                    </p:oleObj>
                  </mc:Choice>
                  <mc:Fallback>
                    <p:oleObj name="Equation" r:id="rId11" imgW="43164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1227" y="5380598"/>
                            <a:ext cx="79375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9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5745623"/>
                  </p:ext>
                </p:extLst>
              </p:nvPr>
            </p:nvGraphicFramePr>
            <p:xfrm>
              <a:off x="2315227" y="5431398"/>
              <a:ext cx="79375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96" name="Equation" r:id="rId13" imgW="431640" imgH="177480" progId="Equation.3">
                      <p:embed/>
                    </p:oleObj>
                  </mc:Choice>
                  <mc:Fallback>
                    <p:oleObj name="Equation" r:id="rId13" imgW="43164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5227" y="5431398"/>
                            <a:ext cx="79375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90" name="Straight Arrow Connector 89"/>
              <p:cNvCxnSpPr/>
              <p:nvPr/>
            </p:nvCxnSpPr>
            <p:spPr>
              <a:xfrm>
                <a:off x="1211609" y="5007518"/>
                <a:ext cx="0" cy="381000"/>
              </a:xfrm>
              <a:prstGeom prst="straightConnector1">
                <a:avLst/>
              </a:prstGeom>
              <a:ln w="28575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96271" y="2673030"/>
                <a:ext cx="3385004" cy="2044613"/>
                <a:chOff x="250825" y="1447800"/>
                <a:chExt cx="3385004" cy="2044613"/>
              </a:xfrm>
            </p:grpSpPr>
            <p:graphicFrame>
              <p:nvGraphicFramePr>
                <p:cNvPr id="113" name="Object 3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21646286"/>
                    </p:ext>
                  </p:extLst>
                </p:nvPr>
              </p:nvGraphicFramePr>
              <p:xfrm>
                <a:off x="2680182" y="1986398"/>
                <a:ext cx="177800" cy="234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97" name="Equation" r:id="rId15" imgW="152202" imgH="177569" progId="Equation.3">
                        <p:embed/>
                      </p:oleObj>
                    </mc:Choice>
                    <mc:Fallback>
                      <p:oleObj name="Equation" r:id="rId15" imgW="152202" imgH="177569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80182" y="1986398"/>
                              <a:ext cx="177800" cy="2349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14" name="Object 26"/>
                <p:cNvGraphicFramePr>
                  <a:graphicFrameLocks noGrp="1" noChangeAspect="1"/>
                </p:cNvGraphicFramePr>
                <p:nvPr>
                  <p:ph idx="1"/>
                  <p:extLst>
                    <p:ext uri="{D42A27DB-BD31-4B8C-83A1-F6EECF244321}">
                      <p14:modId xmlns:p14="http://schemas.microsoft.com/office/powerpoint/2010/main" val="2303392004"/>
                    </p:ext>
                  </p:extLst>
                </p:nvPr>
              </p:nvGraphicFramePr>
              <p:xfrm>
                <a:off x="3048000" y="1752600"/>
                <a:ext cx="587829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98" name="Equation" r:id="rId17" imgW="342603" imgH="177646" progId="Equation.3">
                        <p:embed/>
                      </p:oleObj>
                    </mc:Choice>
                    <mc:Fallback>
                      <p:oleObj name="Equation" r:id="rId17" imgW="342603" imgH="177646" progId="Equation.3">
                        <p:embed/>
                        <p:pic>
                          <p:nvPicPr>
                            <p:cNvPr id="0" name=""/>
                            <p:cNvPicPr>
                              <a:picLocks noGrp="1"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48000" y="1752600"/>
                              <a:ext cx="587829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1142998" y="1960009"/>
                  <a:ext cx="1500607" cy="12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>
                  <a:off x="410208" y="2692871"/>
                  <a:ext cx="1465579" cy="10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142998" y="3425589"/>
                  <a:ext cx="1500607" cy="12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/>
                <p:cNvCxnSpPr/>
                <p:nvPr/>
              </p:nvCxnSpPr>
              <p:spPr>
                <a:xfrm>
                  <a:off x="2643605" y="1960009"/>
                  <a:ext cx="413961" cy="122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>
                  <a:off x="1911354" y="2692260"/>
                  <a:ext cx="1465579" cy="10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142998" y="1960009"/>
                  <a:ext cx="1500607" cy="146557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21" name="Object 2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23916135"/>
                    </p:ext>
                  </p:extLst>
                </p:nvPr>
              </p:nvGraphicFramePr>
              <p:xfrm>
                <a:off x="914400" y="3127830"/>
                <a:ext cx="177873" cy="21739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99" name="Equation" r:id="rId19" imgW="152268" imgH="164957" progId="Equation.3">
                        <p:embed/>
                      </p:oleObj>
                    </mc:Choice>
                    <mc:Fallback>
                      <p:oleObj name="Equation" r:id="rId19" imgW="152268" imgH="164957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4400" y="3127830"/>
                              <a:ext cx="177873" cy="21739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2" name="Object 2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25697276"/>
                    </p:ext>
                  </p:extLst>
                </p:nvPr>
              </p:nvGraphicFramePr>
              <p:xfrm>
                <a:off x="945045" y="1883210"/>
                <a:ext cx="192087" cy="2174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00" name="Equation" r:id="rId21" imgW="164885" imgH="164885" progId="Equation.3">
                        <p:embed/>
                      </p:oleObj>
                    </mc:Choice>
                    <mc:Fallback>
                      <p:oleObj name="Equation" r:id="rId21" imgW="164885" imgH="16488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45045" y="1883210"/>
                              <a:ext cx="192087" cy="2174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3" name="Object 2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44168729"/>
                    </p:ext>
                  </p:extLst>
                </p:nvPr>
              </p:nvGraphicFramePr>
              <p:xfrm>
                <a:off x="2665932" y="3273797"/>
                <a:ext cx="177873" cy="2186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01" name="Equation" r:id="rId23" imgW="152268" imgH="164957" progId="Equation.3">
                        <p:embed/>
                      </p:oleObj>
                    </mc:Choice>
                    <mc:Fallback>
                      <p:oleObj name="Equation" r:id="rId23" imgW="152268" imgH="164957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5932" y="3273797"/>
                              <a:ext cx="177873" cy="21861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24" name="Straight Arrow Connector 123"/>
                <p:cNvCxnSpPr/>
                <p:nvPr/>
              </p:nvCxnSpPr>
              <p:spPr>
                <a:xfrm>
                  <a:off x="1143000" y="1752600"/>
                  <a:ext cx="1501683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Arrow Connector 124"/>
                <p:cNvCxnSpPr/>
                <p:nvPr/>
              </p:nvCxnSpPr>
              <p:spPr>
                <a:xfrm rot="5400000">
                  <a:off x="114300" y="2705100"/>
                  <a:ext cx="1447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>
                  <a:off x="1042555" y="1756065"/>
                  <a:ext cx="22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>
                  <a:off x="2539639" y="1767542"/>
                  <a:ext cx="22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738052" y="1981200"/>
                  <a:ext cx="22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29" name="Object 2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93652785"/>
                    </p:ext>
                  </p:extLst>
                </p:nvPr>
              </p:nvGraphicFramePr>
              <p:xfrm>
                <a:off x="1557338" y="1447800"/>
                <a:ext cx="674687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02" name="Equation" r:id="rId25" imgW="393359" imgH="177646" progId="Equation.3">
                        <p:embed/>
                      </p:oleObj>
                    </mc:Choice>
                    <mc:Fallback>
                      <p:oleObj name="Equation" r:id="rId25" imgW="393359" imgH="177646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7338" y="1447800"/>
                              <a:ext cx="674687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30" name="Object 2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27140095"/>
                    </p:ext>
                  </p:extLst>
                </p:nvPr>
              </p:nvGraphicFramePr>
              <p:xfrm>
                <a:off x="250825" y="2466704"/>
                <a:ext cx="630238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03" name="Equation" r:id="rId27" imgW="368140" imgH="177723" progId="Equation.3">
                        <p:embed/>
                      </p:oleObj>
                    </mc:Choice>
                    <mc:Fallback>
                      <p:oleObj name="Equation" r:id="rId27" imgW="368140" imgH="177723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0825" y="2466704"/>
                              <a:ext cx="630238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762000" y="3429000"/>
                  <a:ext cx="1524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2407991" y="4664154"/>
                <a:ext cx="449925" cy="460610"/>
                <a:chOff x="2205758" y="4079522"/>
                <a:chExt cx="449925" cy="460610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 rot="5400000">
                  <a:off x="2199862" y="4428781"/>
                  <a:ext cx="100495" cy="88704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Isosceles Triangle 104"/>
                <p:cNvSpPr/>
                <p:nvPr/>
              </p:nvSpPr>
              <p:spPr>
                <a:xfrm>
                  <a:off x="2374781" y="4079522"/>
                  <a:ext cx="206980" cy="224722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2286077" y="4414509"/>
                  <a:ext cx="362215" cy="1222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Oval 106"/>
                <p:cNvSpPr/>
                <p:nvPr/>
              </p:nvSpPr>
              <p:spPr>
                <a:xfrm>
                  <a:off x="2359998" y="4290040"/>
                  <a:ext cx="103490" cy="117246"/>
                </a:xfrm>
                <a:prstGeom prst="ellipse">
                  <a:avLst/>
                </a:prstGeom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2493057" y="4290037"/>
                  <a:ext cx="103490" cy="117246"/>
                </a:xfrm>
                <a:prstGeom prst="ellipse">
                  <a:avLst/>
                </a:prstGeom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2293468" y="4288890"/>
                  <a:ext cx="362215" cy="1222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>
                  <a:off x="2302369" y="4429764"/>
                  <a:ext cx="117246" cy="103490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>
                  <a:off x="2424909" y="4429764"/>
                  <a:ext cx="117246" cy="103490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>
                  <a:off x="2537924" y="4429764"/>
                  <a:ext cx="117246" cy="103490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138"/>
              <p:cNvGrpSpPr/>
              <p:nvPr/>
            </p:nvGrpSpPr>
            <p:grpSpPr>
              <a:xfrm>
                <a:off x="947072" y="4659192"/>
                <a:ext cx="428742" cy="452235"/>
                <a:chOff x="740231" y="6030698"/>
                <a:chExt cx="631367" cy="587829"/>
              </a:xfrm>
              <a:solidFill>
                <a:schemeClr val="accent4"/>
              </a:solidFill>
            </p:grpSpPr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740230" y="6466125"/>
                  <a:ext cx="130627" cy="130626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8" name="Isosceles Triangle 97"/>
                <p:cNvSpPr/>
                <p:nvPr/>
              </p:nvSpPr>
              <p:spPr>
                <a:xfrm>
                  <a:off x="881739" y="6030698"/>
                  <a:ext cx="424543" cy="446315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10800000">
                  <a:off x="838199" y="6466127"/>
                  <a:ext cx="533399" cy="1588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>
                  <a:off x="892629" y="6466127"/>
                  <a:ext cx="152400" cy="15240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1045030" y="6466127"/>
                  <a:ext cx="152400" cy="15240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197431" y="6466114"/>
                  <a:ext cx="152400" cy="15240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Arrow Connector 94"/>
              <p:cNvCxnSpPr/>
              <p:nvPr/>
            </p:nvCxnSpPr>
            <p:spPr>
              <a:xfrm flipV="1">
                <a:off x="2699658" y="5029200"/>
                <a:ext cx="0" cy="381000"/>
              </a:xfrm>
              <a:prstGeom prst="straightConnector1">
                <a:avLst/>
              </a:prstGeom>
              <a:ln w="28575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1" name="Straight Connector 200"/>
            <p:cNvCxnSpPr/>
            <p:nvPr/>
          </p:nvCxnSpPr>
          <p:spPr>
            <a:xfrm rot="5400000">
              <a:off x="395335" y="2171779"/>
              <a:ext cx="2362200" cy="22860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159978" y="1418882"/>
            <a:ext cx="3810000" cy="2779712"/>
            <a:chOff x="5105400" y="1143000"/>
            <a:chExt cx="3810000" cy="2779712"/>
          </a:xfrm>
        </p:grpSpPr>
        <p:graphicFrame>
          <p:nvGraphicFramePr>
            <p:cNvPr id="9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721124"/>
                </p:ext>
              </p:extLst>
            </p:nvPr>
          </p:nvGraphicFramePr>
          <p:xfrm>
            <a:off x="5105400" y="2678112"/>
            <a:ext cx="635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4" name="Equation" r:id="rId29" imgW="342603" imgH="177646" progId="Equation.3">
                    <p:embed/>
                  </p:oleObj>
                </mc:Choice>
                <mc:Fallback>
                  <p:oleObj name="Equation" r:id="rId29" imgW="342603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678112"/>
                          <a:ext cx="6350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6" name="Straight Connector 95"/>
            <p:cNvCxnSpPr/>
            <p:nvPr/>
          </p:nvCxnSpPr>
          <p:spPr>
            <a:xfrm flipV="1">
              <a:off x="6172198" y="1397226"/>
              <a:ext cx="685802" cy="928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5439949" y="2129571"/>
              <a:ext cx="1465579" cy="8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6858000" y="1411740"/>
              <a:ext cx="413961" cy="122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6172198" y="1392001"/>
              <a:ext cx="609602" cy="6003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8"/>
            <p:cNvGrpSpPr/>
            <p:nvPr/>
          </p:nvGrpSpPr>
          <p:grpSpPr>
            <a:xfrm>
              <a:off x="5950432" y="3200929"/>
              <a:ext cx="428743" cy="117246"/>
              <a:chOff x="740230" y="6466114"/>
              <a:chExt cx="631370" cy="152400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>
                <a:off x="740230" y="6466114"/>
                <a:ext cx="130626" cy="13062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38200" y="6466114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>
                <a:off x="892630" y="6466114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1045030" y="6466114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1197430" y="6466114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41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571313"/>
                </p:ext>
              </p:extLst>
            </p:nvPr>
          </p:nvGraphicFramePr>
          <p:xfrm>
            <a:off x="5943600" y="2632392"/>
            <a:ext cx="177873" cy="217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5" name="Equation" r:id="rId31" imgW="152268" imgH="164957" progId="Equation.3">
                    <p:embed/>
                  </p:oleObj>
                </mc:Choice>
                <mc:Fallback>
                  <p:oleObj name="Equation" r:id="rId31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2632392"/>
                          <a:ext cx="177873" cy="217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2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0149386"/>
                </p:ext>
              </p:extLst>
            </p:nvPr>
          </p:nvGraphicFramePr>
          <p:xfrm>
            <a:off x="5974245" y="1315202"/>
            <a:ext cx="192087" cy="217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6" name="Equation" r:id="rId32" imgW="164885" imgH="164885" progId="Equation.3">
                    <p:embed/>
                  </p:oleObj>
                </mc:Choice>
                <mc:Fallback>
                  <p:oleObj name="Equation" r:id="rId32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245" y="1315202"/>
                          <a:ext cx="192087" cy="217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3" name="Straight Arrow Connector 142"/>
            <p:cNvCxnSpPr/>
            <p:nvPr/>
          </p:nvCxnSpPr>
          <p:spPr>
            <a:xfrm rot="10800000">
              <a:off x="5715000" y="2860992"/>
              <a:ext cx="4572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5400000">
              <a:off x="5974600" y="3406918"/>
              <a:ext cx="413674" cy="18474"/>
            </a:xfrm>
            <a:prstGeom prst="straightConnector1">
              <a:avLst/>
            </a:prstGeom>
            <a:ln w="2857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5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9134599"/>
                </p:ext>
              </p:extLst>
            </p:nvPr>
          </p:nvGraphicFramePr>
          <p:xfrm>
            <a:off x="7848600" y="2819628"/>
            <a:ext cx="163513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" name="Equation" r:id="rId33" imgW="126725" imgH="177415" progId="Equation.3">
                    <p:embed/>
                  </p:oleObj>
                </mc:Choice>
                <mc:Fallback>
                  <p:oleObj name="Equation" r:id="rId33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8600" y="2819628"/>
                          <a:ext cx="163513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6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0295817"/>
                </p:ext>
              </p:extLst>
            </p:nvPr>
          </p:nvGraphicFramePr>
          <p:xfrm>
            <a:off x="5943600" y="3592512"/>
            <a:ext cx="800099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" name="Equation" r:id="rId34" imgW="431425" imgH="177646" progId="Equation.3">
                    <p:embed/>
                  </p:oleObj>
                </mc:Choice>
                <mc:Fallback>
                  <p:oleObj name="Equation" r:id="rId34" imgW="431425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3592512"/>
                          <a:ext cx="800099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6808211"/>
                </p:ext>
              </p:extLst>
            </p:nvPr>
          </p:nvGraphicFramePr>
          <p:xfrm>
            <a:off x="8077200" y="3135312"/>
            <a:ext cx="381000" cy="324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9" name="Equation" r:id="rId36" imgW="253780" imgH="215713" progId="Equation.3">
                    <p:embed/>
                  </p:oleObj>
                </mc:Choice>
                <mc:Fallback>
                  <p:oleObj name="Equation" r:id="rId36" imgW="253780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7200" y="3135312"/>
                          <a:ext cx="381000" cy="3243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9" name="Straight Arrow Connector 148"/>
            <p:cNvCxnSpPr/>
            <p:nvPr/>
          </p:nvCxnSpPr>
          <p:spPr>
            <a:xfrm>
              <a:off x="6857998" y="2845026"/>
              <a:ext cx="413961" cy="122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rot="16200000" flipH="1">
              <a:off x="6781800" y="1992312"/>
              <a:ext cx="228600" cy="228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16200000" flipH="1">
              <a:off x="6781800" y="1992312"/>
              <a:ext cx="838200" cy="838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7620000" y="2808738"/>
              <a:ext cx="380998" cy="33745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7619998" y="2841396"/>
              <a:ext cx="457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rot="5400000">
              <a:off x="7479278" y="3014774"/>
              <a:ext cx="304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5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5304358"/>
                </p:ext>
              </p:extLst>
            </p:nvPr>
          </p:nvGraphicFramePr>
          <p:xfrm>
            <a:off x="8040688" y="2678112"/>
            <a:ext cx="8747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0" name="Equation" r:id="rId38" imgW="596641" imgH="215806" progId="Equation.3">
                    <p:embed/>
                  </p:oleObj>
                </mc:Choice>
                <mc:Fallback>
                  <p:oleObj name="Equation" r:id="rId38" imgW="596641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0688" y="2678112"/>
                          <a:ext cx="8747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6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4216410"/>
                </p:ext>
              </p:extLst>
            </p:nvPr>
          </p:nvGraphicFramePr>
          <p:xfrm>
            <a:off x="7086600" y="3211512"/>
            <a:ext cx="88582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1" name="Equation" r:id="rId40" imgW="571252" imgH="215806" progId="Equation.3">
                    <p:embed/>
                  </p:oleObj>
                </mc:Choice>
                <mc:Fallback>
                  <p:oleObj name="Equation" r:id="rId40" imgW="571252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3211512"/>
                          <a:ext cx="88582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9375786"/>
                </p:ext>
              </p:extLst>
            </p:nvPr>
          </p:nvGraphicFramePr>
          <p:xfrm>
            <a:off x="7227888" y="1143000"/>
            <a:ext cx="493712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" name="Equation" r:id="rId42" imgW="266584" imgH="228501" progId="Equation.3">
                    <p:embed/>
                  </p:oleObj>
                </mc:Choice>
                <mc:Fallback>
                  <p:oleObj name="Equation" r:id="rId42" imgW="26658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7888" y="1143000"/>
                          <a:ext cx="493712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8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5582081"/>
                </p:ext>
              </p:extLst>
            </p:nvPr>
          </p:nvGraphicFramePr>
          <p:xfrm>
            <a:off x="6859814" y="2840335"/>
            <a:ext cx="46990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3" name="Equation" r:id="rId44" imgW="253780" imgH="215713" progId="Equation.3">
                    <p:embed/>
                  </p:oleObj>
                </mc:Choice>
                <mc:Fallback>
                  <p:oleObj name="Equation" r:id="rId44" imgW="253780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9814" y="2840335"/>
                          <a:ext cx="469900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9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976947"/>
                </p:ext>
              </p:extLst>
            </p:nvPr>
          </p:nvGraphicFramePr>
          <p:xfrm>
            <a:off x="7620000" y="2601912"/>
            <a:ext cx="177873" cy="218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4" name="Equation" r:id="rId46" imgW="152268" imgH="164957" progId="Equation.3">
                    <p:embed/>
                  </p:oleObj>
                </mc:Choice>
                <mc:Fallback>
                  <p:oleObj name="Equation" r:id="rId46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0" y="2601912"/>
                          <a:ext cx="177873" cy="2186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2" name="Freeform 161"/>
            <p:cNvSpPr/>
            <p:nvPr/>
          </p:nvSpPr>
          <p:spPr>
            <a:xfrm>
              <a:off x="7629525" y="2836862"/>
              <a:ext cx="359833" cy="328083"/>
            </a:xfrm>
            <a:custGeom>
              <a:avLst/>
              <a:gdLst>
                <a:gd name="connsiteX0" fmla="*/ 0 w 359833"/>
                <a:gd name="connsiteY0" fmla="*/ 0 h 328083"/>
                <a:gd name="connsiteX1" fmla="*/ 139700 w 359833"/>
                <a:gd name="connsiteY1" fmla="*/ 31750 h 328083"/>
                <a:gd name="connsiteX2" fmla="*/ 139700 w 359833"/>
                <a:gd name="connsiteY2" fmla="*/ 31750 h 328083"/>
                <a:gd name="connsiteX3" fmla="*/ 127000 w 359833"/>
                <a:gd name="connsiteY3" fmla="*/ 171450 h 328083"/>
                <a:gd name="connsiteX4" fmla="*/ 314325 w 359833"/>
                <a:gd name="connsiteY4" fmla="*/ 161925 h 328083"/>
                <a:gd name="connsiteX5" fmla="*/ 352425 w 359833"/>
                <a:gd name="connsiteY5" fmla="*/ 304800 h 328083"/>
                <a:gd name="connsiteX6" fmla="*/ 355600 w 359833"/>
                <a:gd name="connsiteY6" fmla="*/ 301625 h 32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833" h="328083">
                  <a:moveTo>
                    <a:pt x="0" y="0"/>
                  </a:moveTo>
                  <a:lnTo>
                    <a:pt x="139700" y="31750"/>
                  </a:lnTo>
                  <a:lnTo>
                    <a:pt x="139700" y="31750"/>
                  </a:lnTo>
                  <a:cubicBezTo>
                    <a:pt x="137583" y="55033"/>
                    <a:pt x="97896" y="149754"/>
                    <a:pt x="127000" y="171450"/>
                  </a:cubicBezTo>
                  <a:cubicBezTo>
                    <a:pt x="156104" y="193146"/>
                    <a:pt x="276754" y="139700"/>
                    <a:pt x="314325" y="161925"/>
                  </a:cubicBezTo>
                  <a:cubicBezTo>
                    <a:pt x="351896" y="184150"/>
                    <a:pt x="345546" y="281517"/>
                    <a:pt x="352425" y="304800"/>
                  </a:cubicBezTo>
                  <a:cubicBezTo>
                    <a:pt x="359304" y="328083"/>
                    <a:pt x="359833" y="310092"/>
                    <a:pt x="355600" y="301625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181437" y="2841168"/>
              <a:ext cx="6765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Isosceles Triangle 201"/>
            <p:cNvSpPr/>
            <p:nvPr/>
          </p:nvSpPr>
          <p:spPr>
            <a:xfrm>
              <a:off x="6027255" y="2857036"/>
              <a:ext cx="288294" cy="343364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  <a:prstDash val="soli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331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Calculation of the member forces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1586-CA46-4781-A626-1D369D3DA054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194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950071"/>
              </p:ext>
            </p:extLst>
          </p:nvPr>
        </p:nvGraphicFramePr>
        <p:xfrm>
          <a:off x="3352800" y="2362200"/>
          <a:ext cx="2408237" cy="1099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Equation" r:id="rId3" imgW="1523880" imgH="698400" progId="Equation.3">
                  <p:embed/>
                </p:oleObj>
              </mc:Choice>
              <mc:Fallback>
                <p:oleObj name="Equation" r:id="rId3" imgW="15238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62200"/>
                        <a:ext cx="2408237" cy="10996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367279"/>
              </p:ext>
            </p:extLst>
          </p:nvPr>
        </p:nvGraphicFramePr>
        <p:xfrm>
          <a:off x="920750" y="4725987"/>
          <a:ext cx="55562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" name="Equation" r:id="rId5" imgW="3327400" imgH="457200" progId="Equation.3">
                  <p:embed/>
                </p:oleObj>
              </mc:Choice>
              <mc:Fallback>
                <p:oleObj name="Equation" r:id="rId5" imgW="3327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725987"/>
                        <a:ext cx="555625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11324"/>
              </p:ext>
            </p:extLst>
          </p:nvPr>
        </p:nvGraphicFramePr>
        <p:xfrm>
          <a:off x="1371600" y="5564188"/>
          <a:ext cx="5449888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Equation" r:id="rId7" imgW="3263900" imgH="457200" progId="Equation.3">
                  <p:embed/>
                </p:oleObj>
              </mc:Choice>
              <mc:Fallback>
                <p:oleObj name="Equation" r:id="rId7" imgW="3263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564188"/>
                        <a:ext cx="5449888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71691" y="1408845"/>
            <a:ext cx="3385004" cy="3086955"/>
            <a:chOff x="0" y="1005328"/>
            <a:chExt cx="3385004" cy="3086955"/>
          </a:xfrm>
        </p:grpSpPr>
        <p:grpSp>
          <p:nvGrpSpPr>
            <p:cNvPr id="83" name="Group 82"/>
            <p:cNvGrpSpPr/>
            <p:nvPr/>
          </p:nvGrpSpPr>
          <p:grpSpPr>
            <a:xfrm>
              <a:off x="0" y="1005328"/>
              <a:ext cx="3385004" cy="3086955"/>
              <a:chOff x="296271" y="2673030"/>
              <a:chExt cx="3385004" cy="3086955"/>
            </a:xfrm>
          </p:grpSpPr>
          <p:graphicFrame>
            <p:nvGraphicFramePr>
              <p:cNvPr id="84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8892749"/>
                  </p:ext>
                </p:extLst>
              </p:nvPr>
            </p:nvGraphicFramePr>
            <p:xfrm>
              <a:off x="415079" y="4515179"/>
              <a:ext cx="352425" cy="423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7" name="Equation" r:id="rId9" imgW="190500" imgH="228600" progId="Equation.3">
                      <p:embed/>
                    </p:oleObj>
                  </mc:Choice>
                  <mc:Fallback>
                    <p:oleObj name="Equation" r:id="rId9" imgW="1905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079" y="4515179"/>
                            <a:ext cx="352425" cy="423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85" name="Straight Arrow Connector 84"/>
              <p:cNvCxnSpPr/>
              <p:nvPr/>
            </p:nvCxnSpPr>
            <p:spPr>
              <a:xfrm rot="10800000">
                <a:off x="737368" y="4666178"/>
                <a:ext cx="457200" cy="1194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86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50963041"/>
                  </p:ext>
                </p:extLst>
              </p:nvPr>
            </p:nvGraphicFramePr>
            <p:xfrm>
              <a:off x="2207748" y="4329469"/>
              <a:ext cx="228600" cy="3195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8" name="Equation" r:id="rId11" imgW="126725" imgH="177415" progId="Equation.3">
                      <p:embed/>
                    </p:oleObj>
                  </mc:Choice>
                  <mc:Fallback>
                    <p:oleObj name="Equation" r:id="rId11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7748" y="4329469"/>
                            <a:ext cx="228600" cy="31959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80528228"/>
                  </p:ext>
                </p:extLst>
              </p:nvPr>
            </p:nvGraphicFramePr>
            <p:xfrm>
              <a:off x="794555" y="5391685"/>
              <a:ext cx="79375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9" name="Equation" r:id="rId13" imgW="431640" imgH="177480" progId="Equation.3">
                      <p:embed/>
                    </p:oleObj>
                  </mc:Choice>
                  <mc:Fallback>
                    <p:oleObj name="Equation" r:id="rId13" imgW="43164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4555" y="5391685"/>
                            <a:ext cx="79375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9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059081"/>
                  </p:ext>
                </p:extLst>
              </p:nvPr>
            </p:nvGraphicFramePr>
            <p:xfrm>
              <a:off x="2318555" y="5429785"/>
              <a:ext cx="79375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30" name="Equation" r:id="rId15" imgW="431640" imgH="177480" progId="Equation.3">
                      <p:embed/>
                    </p:oleObj>
                  </mc:Choice>
                  <mc:Fallback>
                    <p:oleObj name="Equation" r:id="rId15" imgW="43164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8555" y="5429785"/>
                            <a:ext cx="79375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90" name="Straight Arrow Connector 89"/>
              <p:cNvCxnSpPr/>
              <p:nvPr/>
            </p:nvCxnSpPr>
            <p:spPr>
              <a:xfrm>
                <a:off x="1211609" y="5007518"/>
                <a:ext cx="0" cy="381000"/>
              </a:xfrm>
              <a:prstGeom prst="straightConnector1">
                <a:avLst/>
              </a:prstGeom>
              <a:ln w="28575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96271" y="2673030"/>
                <a:ext cx="3385004" cy="2044613"/>
                <a:chOff x="250825" y="1447800"/>
                <a:chExt cx="3385004" cy="2044613"/>
              </a:xfrm>
            </p:grpSpPr>
            <p:graphicFrame>
              <p:nvGraphicFramePr>
                <p:cNvPr id="113" name="Object 3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67002563"/>
                    </p:ext>
                  </p:extLst>
                </p:nvPr>
              </p:nvGraphicFramePr>
              <p:xfrm>
                <a:off x="2680182" y="1986398"/>
                <a:ext cx="177800" cy="234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331" name="Equation" r:id="rId17" imgW="152202" imgH="177569" progId="Equation.3">
                        <p:embed/>
                      </p:oleObj>
                    </mc:Choice>
                    <mc:Fallback>
                      <p:oleObj name="Equation" r:id="rId17" imgW="152202" imgH="177569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80182" y="1986398"/>
                              <a:ext cx="177800" cy="2349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14" name="Object 26"/>
                <p:cNvGraphicFramePr>
                  <a:graphicFrameLocks noGrp="1" noChangeAspect="1"/>
                </p:cNvGraphicFramePr>
                <p:nvPr>
                  <p:ph idx="1"/>
                  <p:extLst>
                    <p:ext uri="{D42A27DB-BD31-4B8C-83A1-F6EECF244321}">
                      <p14:modId xmlns:p14="http://schemas.microsoft.com/office/powerpoint/2010/main" val="1318186339"/>
                    </p:ext>
                  </p:extLst>
                </p:nvPr>
              </p:nvGraphicFramePr>
              <p:xfrm>
                <a:off x="3048000" y="1752600"/>
                <a:ext cx="587829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332" name="Equation" r:id="rId19" imgW="342603" imgH="177646" progId="Equation.3">
                        <p:embed/>
                      </p:oleObj>
                    </mc:Choice>
                    <mc:Fallback>
                      <p:oleObj name="Equation" r:id="rId19" imgW="342603" imgH="177646" progId="Equation.3">
                        <p:embed/>
                        <p:pic>
                          <p:nvPicPr>
                            <p:cNvPr id="0" name=""/>
                            <p:cNvPicPr>
                              <a:picLocks noGrp="1"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48000" y="1752600"/>
                              <a:ext cx="587829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1142998" y="1960009"/>
                  <a:ext cx="1500607" cy="12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>
                  <a:off x="410208" y="2692871"/>
                  <a:ext cx="1465579" cy="10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142998" y="3425589"/>
                  <a:ext cx="1500607" cy="12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/>
                <p:cNvCxnSpPr/>
                <p:nvPr/>
              </p:nvCxnSpPr>
              <p:spPr>
                <a:xfrm>
                  <a:off x="2643605" y="1960009"/>
                  <a:ext cx="413961" cy="122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>
                  <a:off x="1911354" y="2692260"/>
                  <a:ext cx="1465579" cy="10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142998" y="1960009"/>
                  <a:ext cx="1500607" cy="146557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21" name="Object 2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4553871"/>
                    </p:ext>
                  </p:extLst>
                </p:nvPr>
              </p:nvGraphicFramePr>
              <p:xfrm>
                <a:off x="914400" y="3127830"/>
                <a:ext cx="177873" cy="21739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333" name="Equation" r:id="rId21" imgW="152268" imgH="164957" progId="Equation.3">
                        <p:embed/>
                      </p:oleObj>
                    </mc:Choice>
                    <mc:Fallback>
                      <p:oleObj name="Equation" r:id="rId21" imgW="152268" imgH="164957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4400" y="3127830"/>
                              <a:ext cx="177873" cy="21739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2" name="Object 2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905804301"/>
                    </p:ext>
                  </p:extLst>
                </p:nvPr>
              </p:nvGraphicFramePr>
              <p:xfrm>
                <a:off x="945045" y="1883210"/>
                <a:ext cx="192087" cy="2174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334" name="Equation" r:id="rId23" imgW="164885" imgH="164885" progId="Equation.3">
                        <p:embed/>
                      </p:oleObj>
                    </mc:Choice>
                    <mc:Fallback>
                      <p:oleObj name="Equation" r:id="rId23" imgW="164885" imgH="16488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45045" y="1883210"/>
                              <a:ext cx="192087" cy="2174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3" name="Object 2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569370441"/>
                    </p:ext>
                  </p:extLst>
                </p:nvPr>
              </p:nvGraphicFramePr>
              <p:xfrm>
                <a:off x="2665932" y="3273797"/>
                <a:ext cx="177873" cy="2186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335" name="Equation" r:id="rId25" imgW="152268" imgH="164957" progId="Equation.3">
                        <p:embed/>
                      </p:oleObj>
                    </mc:Choice>
                    <mc:Fallback>
                      <p:oleObj name="Equation" r:id="rId25" imgW="152268" imgH="164957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5932" y="3273797"/>
                              <a:ext cx="177873" cy="21861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24" name="Straight Arrow Connector 123"/>
                <p:cNvCxnSpPr/>
                <p:nvPr/>
              </p:nvCxnSpPr>
              <p:spPr>
                <a:xfrm>
                  <a:off x="1143000" y="1752600"/>
                  <a:ext cx="1501683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Arrow Connector 124"/>
                <p:cNvCxnSpPr/>
                <p:nvPr/>
              </p:nvCxnSpPr>
              <p:spPr>
                <a:xfrm rot="5400000">
                  <a:off x="114300" y="2705100"/>
                  <a:ext cx="1447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>
                  <a:off x="1042555" y="1756065"/>
                  <a:ext cx="22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>
                  <a:off x="2539639" y="1767542"/>
                  <a:ext cx="22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738052" y="1981200"/>
                  <a:ext cx="22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29" name="Object 2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96999392"/>
                    </p:ext>
                  </p:extLst>
                </p:nvPr>
              </p:nvGraphicFramePr>
              <p:xfrm>
                <a:off x="1557338" y="1447800"/>
                <a:ext cx="674687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336" name="Equation" r:id="rId27" imgW="393359" imgH="177646" progId="Equation.3">
                        <p:embed/>
                      </p:oleObj>
                    </mc:Choice>
                    <mc:Fallback>
                      <p:oleObj name="Equation" r:id="rId27" imgW="393359" imgH="177646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7338" y="1447800"/>
                              <a:ext cx="674687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30" name="Object 2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43349216"/>
                    </p:ext>
                  </p:extLst>
                </p:nvPr>
              </p:nvGraphicFramePr>
              <p:xfrm>
                <a:off x="250825" y="2466704"/>
                <a:ext cx="630238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337" name="Equation" r:id="rId29" imgW="368140" imgH="177723" progId="Equation.3">
                        <p:embed/>
                      </p:oleObj>
                    </mc:Choice>
                    <mc:Fallback>
                      <p:oleObj name="Equation" r:id="rId29" imgW="368140" imgH="177723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0825" y="2466704"/>
                              <a:ext cx="630238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762000" y="3429000"/>
                  <a:ext cx="1524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2407991" y="4664154"/>
                <a:ext cx="449925" cy="460610"/>
                <a:chOff x="2205758" y="4079522"/>
                <a:chExt cx="449925" cy="460610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 rot="5400000">
                  <a:off x="2199862" y="4428781"/>
                  <a:ext cx="100495" cy="88704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Isosceles Triangle 104"/>
                <p:cNvSpPr/>
                <p:nvPr/>
              </p:nvSpPr>
              <p:spPr>
                <a:xfrm>
                  <a:off x="2374781" y="4079522"/>
                  <a:ext cx="206980" cy="224722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2286077" y="4414509"/>
                  <a:ext cx="362215" cy="1222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Oval 106"/>
                <p:cNvSpPr/>
                <p:nvPr/>
              </p:nvSpPr>
              <p:spPr>
                <a:xfrm>
                  <a:off x="2359998" y="4290040"/>
                  <a:ext cx="103490" cy="117246"/>
                </a:xfrm>
                <a:prstGeom prst="ellipse">
                  <a:avLst/>
                </a:prstGeom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2493057" y="4290037"/>
                  <a:ext cx="103490" cy="117246"/>
                </a:xfrm>
                <a:prstGeom prst="ellipse">
                  <a:avLst/>
                </a:prstGeom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2293468" y="4288890"/>
                  <a:ext cx="362215" cy="1222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>
                  <a:off x="2302369" y="4429764"/>
                  <a:ext cx="117246" cy="103490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>
                  <a:off x="2424909" y="4429764"/>
                  <a:ext cx="117246" cy="103490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>
                  <a:off x="2537924" y="4429764"/>
                  <a:ext cx="117246" cy="103490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138"/>
              <p:cNvGrpSpPr/>
              <p:nvPr/>
            </p:nvGrpSpPr>
            <p:grpSpPr>
              <a:xfrm>
                <a:off x="947072" y="4659192"/>
                <a:ext cx="428742" cy="452235"/>
                <a:chOff x="740231" y="6030698"/>
                <a:chExt cx="631367" cy="587829"/>
              </a:xfrm>
              <a:solidFill>
                <a:schemeClr val="accent4"/>
              </a:solidFill>
            </p:grpSpPr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740230" y="6466125"/>
                  <a:ext cx="130627" cy="130626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8" name="Isosceles Triangle 97"/>
                <p:cNvSpPr/>
                <p:nvPr/>
              </p:nvSpPr>
              <p:spPr>
                <a:xfrm>
                  <a:off x="881739" y="6030698"/>
                  <a:ext cx="424543" cy="446315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10800000">
                  <a:off x="838199" y="6466127"/>
                  <a:ext cx="533399" cy="1588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>
                  <a:off x="892629" y="6466127"/>
                  <a:ext cx="152400" cy="15240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1045030" y="6466127"/>
                  <a:ext cx="152400" cy="15240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197431" y="6466114"/>
                  <a:ext cx="152400" cy="15240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Arrow Connector 94"/>
              <p:cNvCxnSpPr/>
              <p:nvPr/>
            </p:nvCxnSpPr>
            <p:spPr>
              <a:xfrm flipV="1">
                <a:off x="2699658" y="5029200"/>
                <a:ext cx="0" cy="381000"/>
              </a:xfrm>
              <a:prstGeom prst="straightConnector1">
                <a:avLst/>
              </a:prstGeom>
              <a:ln w="28575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1" name="Straight Connector 200"/>
            <p:cNvCxnSpPr/>
            <p:nvPr/>
          </p:nvCxnSpPr>
          <p:spPr>
            <a:xfrm rot="5400000">
              <a:off x="395335" y="2171779"/>
              <a:ext cx="2362200" cy="22860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5330085" y="1905000"/>
            <a:ext cx="3810000" cy="2779712"/>
            <a:chOff x="5105400" y="1143000"/>
            <a:chExt cx="3810000" cy="2779712"/>
          </a:xfrm>
        </p:grpSpPr>
        <p:graphicFrame>
          <p:nvGraphicFramePr>
            <p:cNvPr id="13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6595824"/>
                </p:ext>
              </p:extLst>
            </p:nvPr>
          </p:nvGraphicFramePr>
          <p:xfrm>
            <a:off x="5105400" y="2678112"/>
            <a:ext cx="635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" name="Equation" r:id="rId31" imgW="342603" imgH="177646" progId="Equation.3">
                    <p:embed/>
                  </p:oleObj>
                </mc:Choice>
                <mc:Fallback>
                  <p:oleObj name="Equation" r:id="rId31" imgW="342603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678112"/>
                          <a:ext cx="6350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3" name="Straight Connector 202"/>
            <p:cNvCxnSpPr/>
            <p:nvPr/>
          </p:nvCxnSpPr>
          <p:spPr>
            <a:xfrm flipV="1">
              <a:off x="6172198" y="1397226"/>
              <a:ext cx="685802" cy="928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5439949" y="2129571"/>
              <a:ext cx="1465579" cy="8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>
            <a:xfrm>
              <a:off x="6858000" y="1411740"/>
              <a:ext cx="413961" cy="122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6172198" y="1392001"/>
              <a:ext cx="609602" cy="6003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7" name="Group 138"/>
            <p:cNvGrpSpPr/>
            <p:nvPr/>
          </p:nvGrpSpPr>
          <p:grpSpPr>
            <a:xfrm>
              <a:off x="5950432" y="3200929"/>
              <a:ext cx="428743" cy="117246"/>
              <a:chOff x="740230" y="6466114"/>
              <a:chExt cx="631370" cy="152400"/>
            </a:xfrm>
          </p:grpSpPr>
          <p:cxnSp>
            <p:nvCxnSpPr>
              <p:cNvPr id="229" name="Straight Connector 228"/>
              <p:cNvCxnSpPr/>
              <p:nvPr/>
            </p:nvCxnSpPr>
            <p:spPr>
              <a:xfrm rot="5400000">
                <a:off x="740230" y="6466114"/>
                <a:ext cx="130626" cy="13062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0800000">
                <a:off x="838200" y="6466114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92630" y="6466114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>
                <a:off x="1045030" y="6466114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5400000">
                <a:off x="1197430" y="6466114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7192873"/>
                </p:ext>
              </p:extLst>
            </p:nvPr>
          </p:nvGraphicFramePr>
          <p:xfrm>
            <a:off x="5943600" y="2632392"/>
            <a:ext cx="177873" cy="217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9" name="Equation" r:id="rId33" imgW="152268" imgH="164957" progId="Equation.3">
                    <p:embed/>
                  </p:oleObj>
                </mc:Choice>
                <mc:Fallback>
                  <p:oleObj name="Equation" r:id="rId33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2632392"/>
                          <a:ext cx="177873" cy="217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2407964"/>
                </p:ext>
              </p:extLst>
            </p:nvPr>
          </p:nvGraphicFramePr>
          <p:xfrm>
            <a:off x="5974245" y="1315202"/>
            <a:ext cx="192087" cy="217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0" name="Equation" r:id="rId34" imgW="164885" imgH="164885" progId="Equation.3">
                    <p:embed/>
                  </p:oleObj>
                </mc:Choice>
                <mc:Fallback>
                  <p:oleObj name="Equation" r:id="rId34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245" y="1315202"/>
                          <a:ext cx="192087" cy="217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0" name="Straight Arrow Connector 209"/>
            <p:cNvCxnSpPr/>
            <p:nvPr/>
          </p:nvCxnSpPr>
          <p:spPr>
            <a:xfrm rot="10800000">
              <a:off x="5715000" y="2860992"/>
              <a:ext cx="4572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/>
            <p:nvPr/>
          </p:nvCxnSpPr>
          <p:spPr>
            <a:xfrm rot="5400000">
              <a:off x="5974600" y="3406918"/>
              <a:ext cx="413674" cy="18474"/>
            </a:xfrm>
            <a:prstGeom prst="straightConnector1">
              <a:avLst/>
            </a:prstGeom>
            <a:ln w="2857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3876992"/>
                </p:ext>
              </p:extLst>
            </p:nvPr>
          </p:nvGraphicFramePr>
          <p:xfrm>
            <a:off x="7848600" y="2819628"/>
            <a:ext cx="163513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1" name="Equation" r:id="rId35" imgW="126725" imgH="177415" progId="Equation.3">
                    <p:embed/>
                  </p:oleObj>
                </mc:Choice>
                <mc:Fallback>
                  <p:oleObj name="Equation" r:id="rId35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8600" y="2819628"/>
                          <a:ext cx="163513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3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8676327"/>
                </p:ext>
              </p:extLst>
            </p:nvPr>
          </p:nvGraphicFramePr>
          <p:xfrm>
            <a:off x="5943600" y="3592512"/>
            <a:ext cx="800099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2" name="Equation" r:id="rId36" imgW="431425" imgH="177646" progId="Equation.3">
                    <p:embed/>
                  </p:oleObj>
                </mc:Choice>
                <mc:Fallback>
                  <p:oleObj name="Equation" r:id="rId36" imgW="431425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3592512"/>
                          <a:ext cx="800099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4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7770945"/>
                </p:ext>
              </p:extLst>
            </p:nvPr>
          </p:nvGraphicFramePr>
          <p:xfrm>
            <a:off x="8077200" y="3135312"/>
            <a:ext cx="381000" cy="324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3" name="Equation" r:id="rId38" imgW="253780" imgH="215713" progId="Equation.3">
                    <p:embed/>
                  </p:oleObj>
                </mc:Choice>
                <mc:Fallback>
                  <p:oleObj name="Equation" r:id="rId38" imgW="253780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7200" y="3135312"/>
                          <a:ext cx="381000" cy="3243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5" name="Straight Arrow Connector 214"/>
            <p:cNvCxnSpPr/>
            <p:nvPr/>
          </p:nvCxnSpPr>
          <p:spPr>
            <a:xfrm>
              <a:off x="6857998" y="2845026"/>
              <a:ext cx="413961" cy="122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 rot="16200000" flipH="1">
              <a:off x="6781800" y="1992312"/>
              <a:ext cx="228600" cy="228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16200000" flipH="1">
              <a:off x="6781800" y="1992312"/>
              <a:ext cx="838200" cy="838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>
              <a:off x="7620000" y="2808738"/>
              <a:ext cx="380998" cy="33745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/>
            <p:nvPr/>
          </p:nvCxnSpPr>
          <p:spPr>
            <a:xfrm>
              <a:off x="7619998" y="2841396"/>
              <a:ext cx="457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 rot="5400000">
              <a:off x="7479278" y="3014774"/>
              <a:ext cx="304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8339929"/>
                </p:ext>
              </p:extLst>
            </p:nvPr>
          </p:nvGraphicFramePr>
          <p:xfrm>
            <a:off x="8040688" y="2678112"/>
            <a:ext cx="8747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4" name="Equation" r:id="rId40" imgW="596641" imgH="215806" progId="Equation.3">
                    <p:embed/>
                  </p:oleObj>
                </mc:Choice>
                <mc:Fallback>
                  <p:oleObj name="Equation" r:id="rId40" imgW="596641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0688" y="2678112"/>
                          <a:ext cx="8747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3555825"/>
                </p:ext>
              </p:extLst>
            </p:nvPr>
          </p:nvGraphicFramePr>
          <p:xfrm>
            <a:off x="7086600" y="3211512"/>
            <a:ext cx="88582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5" name="Equation" r:id="rId42" imgW="571252" imgH="215806" progId="Equation.3">
                    <p:embed/>
                  </p:oleObj>
                </mc:Choice>
                <mc:Fallback>
                  <p:oleObj name="Equation" r:id="rId42" imgW="571252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3211512"/>
                          <a:ext cx="88582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0937297"/>
                </p:ext>
              </p:extLst>
            </p:nvPr>
          </p:nvGraphicFramePr>
          <p:xfrm>
            <a:off x="7227888" y="1143000"/>
            <a:ext cx="493712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6" name="Equation" r:id="rId44" imgW="266584" imgH="228501" progId="Equation.3">
                    <p:embed/>
                  </p:oleObj>
                </mc:Choice>
                <mc:Fallback>
                  <p:oleObj name="Equation" r:id="rId44" imgW="26658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7888" y="1143000"/>
                          <a:ext cx="493712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5821086"/>
                </p:ext>
              </p:extLst>
            </p:nvPr>
          </p:nvGraphicFramePr>
          <p:xfrm>
            <a:off x="6859814" y="2840335"/>
            <a:ext cx="46990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7" name="Equation" r:id="rId46" imgW="253780" imgH="215713" progId="Equation.3">
                    <p:embed/>
                  </p:oleObj>
                </mc:Choice>
                <mc:Fallback>
                  <p:oleObj name="Equation" r:id="rId46" imgW="253780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9814" y="2840335"/>
                          <a:ext cx="469900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5066443"/>
                </p:ext>
              </p:extLst>
            </p:nvPr>
          </p:nvGraphicFramePr>
          <p:xfrm>
            <a:off x="7620000" y="2601912"/>
            <a:ext cx="177873" cy="218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8" name="Equation" r:id="rId48" imgW="152268" imgH="164957" progId="Equation.3">
                    <p:embed/>
                  </p:oleObj>
                </mc:Choice>
                <mc:Fallback>
                  <p:oleObj name="Equation" r:id="rId48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0" y="2601912"/>
                          <a:ext cx="177873" cy="2186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" name="Freeform 225"/>
            <p:cNvSpPr/>
            <p:nvPr/>
          </p:nvSpPr>
          <p:spPr>
            <a:xfrm>
              <a:off x="7629525" y="2836862"/>
              <a:ext cx="359833" cy="328083"/>
            </a:xfrm>
            <a:custGeom>
              <a:avLst/>
              <a:gdLst>
                <a:gd name="connsiteX0" fmla="*/ 0 w 359833"/>
                <a:gd name="connsiteY0" fmla="*/ 0 h 328083"/>
                <a:gd name="connsiteX1" fmla="*/ 139700 w 359833"/>
                <a:gd name="connsiteY1" fmla="*/ 31750 h 328083"/>
                <a:gd name="connsiteX2" fmla="*/ 139700 w 359833"/>
                <a:gd name="connsiteY2" fmla="*/ 31750 h 328083"/>
                <a:gd name="connsiteX3" fmla="*/ 127000 w 359833"/>
                <a:gd name="connsiteY3" fmla="*/ 171450 h 328083"/>
                <a:gd name="connsiteX4" fmla="*/ 314325 w 359833"/>
                <a:gd name="connsiteY4" fmla="*/ 161925 h 328083"/>
                <a:gd name="connsiteX5" fmla="*/ 352425 w 359833"/>
                <a:gd name="connsiteY5" fmla="*/ 304800 h 328083"/>
                <a:gd name="connsiteX6" fmla="*/ 355600 w 359833"/>
                <a:gd name="connsiteY6" fmla="*/ 301625 h 32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833" h="328083">
                  <a:moveTo>
                    <a:pt x="0" y="0"/>
                  </a:moveTo>
                  <a:lnTo>
                    <a:pt x="139700" y="31750"/>
                  </a:lnTo>
                  <a:lnTo>
                    <a:pt x="139700" y="31750"/>
                  </a:lnTo>
                  <a:cubicBezTo>
                    <a:pt x="137583" y="55033"/>
                    <a:pt x="97896" y="149754"/>
                    <a:pt x="127000" y="171450"/>
                  </a:cubicBezTo>
                  <a:cubicBezTo>
                    <a:pt x="156104" y="193146"/>
                    <a:pt x="276754" y="139700"/>
                    <a:pt x="314325" y="161925"/>
                  </a:cubicBezTo>
                  <a:cubicBezTo>
                    <a:pt x="351896" y="184150"/>
                    <a:pt x="345546" y="281517"/>
                    <a:pt x="352425" y="304800"/>
                  </a:cubicBezTo>
                  <a:cubicBezTo>
                    <a:pt x="359304" y="328083"/>
                    <a:pt x="359833" y="310092"/>
                    <a:pt x="355600" y="301625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/>
            <p:cNvCxnSpPr/>
            <p:nvPr/>
          </p:nvCxnSpPr>
          <p:spPr>
            <a:xfrm>
              <a:off x="6181437" y="2841168"/>
              <a:ext cx="6765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Isosceles Triangle 227"/>
            <p:cNvSpPr/>
            <p:nvPr/>
          </p:nvSpPr>
          <p:spPr>
            <a:xfrm>
              <a:off x="6027255" y="2857036"/>
              <a:ext cx="288294" cy="343364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  <a:prstDash val="soli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194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Member forces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1586-CA46-4781-A626-1D369D3DA054}" type="datetime1">
              <a:rPr lang="en-US" smtClean="0"/>
              <a:pPr/>
              <a:t>08/03/16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514600"/>
          <a:ext cx="6781800" cy="2819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05000"/>
                <a:gridCol w="1471568"/>
                <a:gridCol w="1512116"/>
                <a:gridCol w="189311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Forces</a:t>
                      </a:r>
                      <a:r>
                        <a:rPr lang="en-US" i="1" baseline="0" dirty="0" smtClean="0"/>
                        <a:t> (</a:t>
                      </a:r>
                      <a:r>
                        <a:rPr lang="en-US" i="0" baseline="0" dirty="0" smtClean="0"/>
                        <a:t>kN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Method</a:t>
                      </a:r>
                      <a:r>
                        <a:rPr lang="en-US" i="1" baseline="0" dirty="0" smtClean="0"/>
                        <a:t> of Joint</a:t>
                      </a:r>
                      <a:endParaRPr lang="en-US" i="1" dirty="0" smtClean="0"/>
                    </a:p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Forces</a:t>
                      </a:r>
                      <a:r>
                        <a:rPr lang="en-US" i="1" baseline="0" dirty="0" smtClean="0"/>
                        <a:t> (</a:t>
                      </a:r>
                      <a:r>
                        <a:rPr lang="en-US" i="0" baseline="0" dirty="0" smtClean="0"/>
                        <a:t>kN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Method</a:t>
                      </a:r>
                      <a:r>
                        <a:rPr lang="en-US" i="1" baseline="0" dirty="0" smtClean="0"/>
                        <a:t> of section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Nature</a:t>
                      </a:r>
                      <a:endParaRPr lang="en-US" i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AB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Tension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DC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Tension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DB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Compression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54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34925"/>
            <a:ext cx="8229600" cy="879475"/>
          </a:xfrm>
        </p:spPr>
        <p:txBody>
          <a:bodyPr/>
          <a:lstStyle/>
          <a:p>
            <a:r>
              <a:rPr lang="en-US" altLang="en-US" dirty="0" smtClean="0"/>
              <a:t>Example</a:t>
            </a:r>
            <a:r>
              <a:rPr lang="tr-TR" altLang="en-US" dirty="0" smtClean="0"/>
              <a:t> 6</a:t>
            </a:r>
            <a:r>
              <a:rPr lang="en-US" altLang="en-US" dirty="0" smtClean="0"/>
              <a:t>:</a:t>
            </a:r>
            <a:r>
              <a:rPr lang="tr-TR" altLang="en-US" dirty="0" smtClean="0"/>
              <a:t> Method of Sections</a:t>
            </a:r>
          </a:p>
        </p:txBody>
      </p:sp>
      <p:sp>
        <p:nvSpPr>
          <p:cNvPr id="31747" name="2 Slayt Numarası Yer Tutucusu"/>
          <p:cNvSpPr txBox="1">
            <a:spLocks noGrp="1"/>
          </p:cNvSpPr>
          <p:nvPr/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b="1">
                <a:solidFill>
                  <a:srgbClr val="FF9933"/>
                </a:solidFill>
                <a:latin typeface="Arial" charset="0"/>
              </a:rPr>
              <a:t>6 - </a:t>
            </a:r>
            <a:fld id="{A47B2F46-9CE0-49BE-BDB2-FA87AA2574FC}" type="slidenum">
              <a:rPr lang="x-none" altLang="en-US" sz="1200" b="1">
                <a:solidFill>
                  <a:srgbClr val="FF9933"/>
                </a:solidFill>
                <a:latin typeface="Arial" charset="0"/>
                <a:cs typeface="Arial" charset="0"/>
              </a:rPr>
              <a:pPr algn="r"/>
              <a:t>9</a:t>
            </a:fld>
            <a:endParaRPr lang="en-US" altLang="en-US" sz="1200" b="1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5" name="7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5616575" y="1495425"/>
            <a:ext cx="349250" cy="246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090613"/>
            <a:ext cx="8685212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1177925"/>
            <a:ext cx="6381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668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481</Words>
  <Application>Microsoft Macintosh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Method of sections </vt:lpstr>
      <vt:lpstr>Method of Sections</vt:lpstr>
      <vt:lpstr>An Important Note</vt:lpstr>
      <vt:lpstr>Problem -1</vt:lpstr>
      <vt:lpstr>Support Reactions</vt:lpstr>
      <vt:lpstr>Calculation of the member forces</vt:lpstr>
      <vt:lpstr>Calculation of the member forces</vt:lpstr>
      <vt:lpstr>Member forces</vt:lpstr>
      <vt:lpstr>Example 6: Method of Sections</vt:lpstr>
      <vt:lpstr>Example 6 (continued):</vt:lpstr>
      <vt:lpstr>Example 7: Method of Sections</vt:lpstr>
      <vt:lpstr>Example 7 (continued):</vt:lpstr>
      <vt:lpstr>Solution of Part 1 (Support Reactions at A and F)</vt:lpstr>
      <vt:lpstr>Solution of Part 2 (Zero Force Members)</vt:lpstr>
      <vt:lpstr>Solution of Part 3 (Forces in the members using Method of Joints)</vt:lpstr>
      <vt:lpstr>Solution of Part 4 (Forces in the members using Method of Sections)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of sections and Zero force members </dc:title>
  <dc:creator>User</dc:creator>
  <cp:lastModifiedBy>Fahad Alrshoudi</cp:lastModifiedBy>
  <cp:revision>8</cp:revision>
  <dcterms:created xsi:type="dcterms:W3CDTF">2016-02-24T11:02:22Z</dcterms:created>
  <dcterms:modified xsi:type="dcterms:W3CDTF">2016-03-07T21:19:06Z</dcterms:modified>
</cp:coreProperties>
</file>