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16D5D-1DEC-4930-BF80-BD1967114A89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7583-1DDA-45E4-8947-1CF77EC60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3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9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7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1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7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0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4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0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9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7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A95D-B442-4839-8E86-A1A8B631D290}" type="datetimeFigureOut">
              <a:rPr lang="en-US" smtClean="0"/>
              <a:t>27/3/2016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8B5E-0E5F-411F-A70A-17F01DA9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5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2.emf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Relationship Id="rId1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emf"/><Relationship Id="rId4" Type="http://schemas.openxmlformats.org/officeDocument/2006/relationships/image" Target="../media/image16.wmf"/><Relationship Id="rId9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31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Problem-3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618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00400"/>
            <a:ext cx="5648392" cy="23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16002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4338D4"/>
                </a:solidFill>
              </a:rPr>
              <a:t>For the frame shown in the figure, calculate the total force at pin </a:t>
            </a:r>
            <a:r>
              <a:rPr lang="tr-TR" sz="2400" i="1" dirty="0">
                <a:solidFill>
                  <a:srgbClr val="4338D4"/>
                </a:solidFill>
              </a:rPr>
              <a:t>B</a:t>
            </a:r>
            <a:r>
              <a:rPr lang="tr-TR" sz="2400" dirty="0">
                <a:solidFill>
                  <a:srgbClr val="4338D4"/>
                </a:solidFill>
              </a:rPr>
              <a:t>.</a:t>
            </a:r>
            <a:endParaRPr lang="en-US" sz="2400" dirty="0">
              <a:solidFill>
                <a:srgbClr val="4338D4"/>
              </a:solidFill>
            </a:endParaRPr>
          </a:p>
          <a:p>
            <a:r>
              <a:rPr lang="tr-TR" sz="2400" dirty="0">
                <a:solidFill>
                  <a:srgbClr val="4338D4"/>
                </a:solidFill>
              </a:rPr>
              <a:t> </a:t>
            </a:r>
            <a:endParaRPr lang="en-US" sz="2400" dirty="0">
              <a:solidFill>
                <a:srgbClr val="4338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628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2101850" cy="254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28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86200"/>
            <a:ext cx="4185626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648392" cy="23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 (contd.)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628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2101850" cy="254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28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4185626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649972"/>
              </p:ext>
            </p:extLst>
          </p:nvPr>
        </p:nvGraphicFramePr>
        <p:xfrm>
          <a:off x="304800" y="3810000"/>
          <a:ext cx="51038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3124080" imgH="457200" progId="Equation.3">
                  <p:embed/>
                </p:oleObj>
              </mc:Choice>
              <mc:Fallback>
                <p:oleObj name="Equation" r:id="rId5" imgW="3124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0"/>
                        <a:ext cx="5103812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72200" y="39624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Note: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4338D4"/>
                </a:solidFill>
              </a:rPr>
              <a:t>Member AB is a two force member. How?</a:t>
            </a:r>
          </a:p>
          <a:p>
            <a:r>
              <a:rPr lang="en-US" i="1" dirty="0" smtClean="0">
                <a:solidFill>
                  <a:srgbClr val="4338D4"/>
                </a:solidFill>
              </a:rPr>
              <a:t>(Hint: see the slide no. 4)</a:t>
            </a:r>
            <a:endParaRPr lang="en-US" i="1" dirty="0">
              <a:solidFill>
                <a:srgbClr val="4338D4"/>
              </a:solidFill>
            </a:endParaRPr>
          </a:p>
        </p:txBody>
      </p:sp>
      <p:graphicFrame>
        <p:nvGraphicFramePr>
          <p:cNvPr id="475140" name="Object 4"/>
          <p:cNvGraphicFramePr>
            <a:graphicFrameLocks noChangeAspect="1"/>
          </p:cNvGraphicFramePr>
          <p:nvPr/>
        </p:nvGraphicFramePr>
        <p:xfrm>
          <a:off x="228600" y="4724400"/>
          <a:ext cx="5456238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7" imgW="3340080" imgH="1015920" progId="Equation.3">
                  <p:embed/>
                </p:oleObj>
              </mc:Choice>
              <mc:Fallback>
                <p:oleObj name="Equation" r:id="rId7" imgW="334008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5456238" cy="165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9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Slayt Numarası Yer Tutucusu"/>
          <p:cNvSpPr txBox="1">
            <a:spLocks noGrp="1"/>
          </p:cNvSpPr>
          <p:nvPr/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b="1">
                <a:solidFill>
                  <a:srgbClr val="FF9933"/>
                </a:solidFill>
                <a:latin typeface="Arial" charset="0"/>
              </a:rPr>
              <a:t>6 - </a:t>
            </a:r>
            <a:fld id="{16D9A040-9CD8-4803-ABB1-4C27CBBA7244}" type="slidenum">
              <a:rPr lang="x-none" altLang="en-US" sz="1200" b="1">
                <a:solidFill>
                  <a:srgbClr val="FF9933"/>
                </a:solidFill>
                <a:latin typeface="Arial" charset="0"/>
                <a:cs typeface="Arial" charset="0"/>
              </a:rPr>
              <a:pPr algn="r"/>
              <a:t>13</a:t>
            </a:fld>
            <a:endParaRPr lang="en-US" altLang="en-US" sz="1200" b="1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4175" y="-3216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  <a:r>
              <a:rPr lang="tr-TR" altLang="en-US" dirty="0" smtClean="0"/>
              <a:t> 8</a:t>
            </a:r>
            <a:r>
              <a:rPr lang="en-US" altLang="en-US" dirty="0" smtClean="0"/>
              <a:t>:</a:t>
            </a:r>
            <a:r>
              <a:rPr lang="tr-TR" altLang="en-US" dirty="0" smtClean="0"/>
              <a:t> Analysis of Frames</a:t>
            </a:r>
            <a:r>
              <a:rPr lang="en-US" altLang="en-US" dirty="0" smtClean="0"/>
              <a:t> </a:t>
            </a:r>
          </a:p>
        </p:txBody>
      </p:sp>
      <p:sp>
        <p:nvSpPr>
          <p:cNvPr id="6" name="7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3598863" y="1190625"/>
            <a:ext cx="2163762" cy="2174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011238"/>
            <a:ext cx="7858125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1079500"/>
            <a:ext cx="476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5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  <a:r>
              <a:rPr lang="tr-TR" altLang="en-US" smtClean="0"/>
              <a:t> 8 </a:t>
            </a:r>
            <a:r>
              <a:rPr lang="en-US" altLang="en-US" smtClean="0"/>
              <a:t>(continued)</a:t>
            </a:r>
            <a:r>
              <a:rPr lang="tr-TR" altLang="en-US" smtClean="0"/>
              <a:t>:</a:t>
            </a:r>
          </a:p>
        </p:txBody>
      </p:sp>
      <p:sp>
        <p:nvSpPr>
          <p:cNvPr id="37891" name="2 Slayt Numarası Yer Tutucusu"/>
          <p:cNvSpPr txBox="1">
            <a:spLocks noGrp="1"/>
          </p:cNvSpPr>
          <p:nvPr/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b="1">
                <a:solidFill>
                  <a:srgbClr val="FF9933"/>
                </a:solidFill>
                <a:latin typeface="Arial" charset="0"/>
              </a:rPr>
              <a:t>6 - </a:t>
            </a:r>
            <a:fld id="{C9274A10-86C7-4D51-9A10-C75B917BB4F0}" type="slidenum">
              <a:rPr lang="x-none" altLang="en-US" sz="1200" b="1">
                <a:solidFill>
                  <a:srgbClr val="FF9933"/>
                </a:solidFill>
                <a:latin typeface="Arial" charset="0"/>
                <a:cs typeface="Arial" charset="0"/>
              </a:rPr>
              <a:pPr algn="r"/>
              <a:t>14</a:t>
            </a:fld>
            <a:endParaRPr lang="en-US" altLang="en-US" sz="1200" b="1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5" name="7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sp>
        <p:nvSpPr>
          <p:cNvPr id="37895" name="Text Box 17"/>
          <p:cNvSpPr txBox="1">
            <a:spLocks noChangeArrowheads="1"/>
          </p:cNvSpPr>
          <p:nvPr/>
        </p:nvSpPr>
        <p:spPr bwMode="auto">
          <a:xfrm>
            <a:off x="312738" y="0"/>
            <a:ext cx="790416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2400" b="1">
                <a:solidFill>
                  <a:srgbClr val="FFFFFF"/>
                </a:solidFill>
                <a:cs typeface="Times New Roman" pitchFamily="18" charset="0"/>
              </a:rPr>
              <a:t>ENGINEERING MECHANICS : STATICS</a:t>
            </a:r>
            <a:endParaRPr lang="en-US" altLang="en-US" sz="24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7639050" y="1428750"/>
            <a:ext cx="1143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222375"/>
            <a:ext cx="8805862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295525" y="4124325"/>
            <a:ext cx="1438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 two-force member</a:t>
            </a:r>
          </a:p>
        </p:txBody>
      </p:sp>
    </p:spTree>
    <p:extLst>
      <p:ext uri="{BB962C8B-B14F-4D97-AF65-F5344CB8AC3E}">
        <p14:creationId xmlns:p14="http://schemas.microsoft.com/office/powerpoint/2010/main" val="7076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7000" y="1562100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two member frame is supported by </a:t>
            </a:r>
            <a:r>
              <a:rPr lang="en-US" dirty="0" smtClean="0">
                <a:solidFill>
                  <a:srgbClr val="0033CC"/>
                </a:solidFill>
              </a:rPr>
              <a:t>the two </a:t>
            </a:r>
            <a:r>
              <a:rPr lang="en-US" dirty="0">
                <a:solidFill>
                  <a:srgbClr val="0033CC"/>
                </a:solidFill>
              </a:rPr>
              <a:t>pin supports at </a:t>
            </a:r>
            <a:r>
              <a:rPr lang="en-US" i="1" dirty="0">
                <a:solidFill>
                  <a:srgbClr val="0033CC"/>
                </a:solidFill>
              </a:rPr>
              <a:t>A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and </a:t>
            </a:r>
            <a:r>
              <a:rPr lang="en-US" i="1" dirty="0">
                <a:solidFill>
                  <a:srgbClr val="0033CC"/>
                </a:solidFill>
              </a:rPr>
              <a:t>D</a:t>
            </a:r>
            <a:r>
              <a:rPr lang="en-US" dirty="0">
                <a:solidFill>
                  <a:srgbClr val="0033CC"/>
                </a:solidFill>
              </a:rPr>
              <a:t> as </a:t>
            </a:r>
            <a:r>
              <a:rPr lang="en-US" dirty="0" smtClean="0">
                <a:solidFill>
                  <a:srgbClr val="0033CC"/>
                </a:solidFill>
              </a:rPr>
              <a:t>shown. </a:t>
            </a:r>
            <a:r>
              <a:rPr lang="en-US" dirty="0">
                <a:solidFill>
                  <a:srgbClr val="0033CC"/>
                </a:solidFill>
              </a:rPr>
              <a:t>The beam </a:t>
            </a:r>
            <a:r>
              <a:rPr lang="en-US" i="1" dirty="0">
                <a:solidFill>
                  <a:srgbClr val="0033CC"/>
                </a:solidFill>
              </a:rPr>
              <a:t>AB</a:t>
            </a:r>
            <a:r>
              <a:rPr lang="en-US" dirty="0">
                <a:solidFill>
                  <a:srgbClr val="0033CC"/>
                </a:solidFill>
              </a:rPr>
              <a:t> is subjected to a load of 4 kN at its free end. </a:t>
            </a:r>
            <a:r>
              <a:rPr lang="en-US" dirty="0" smtClean="0">
                <a:solidFill>
                  <a:srgbClr val="0033CC"/>
                </a:solidFill>
              </a:rPr>
              <a:t>Draw the free body diagrams of each member and then determine 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GB" dirty="0"/>
              <a:t> (</a:t>
            </a:r>
            <a:r>
              <a:rPr lang="en-GB" dirty="0" err="1"/>
              <a:t>i</a:t>
            </a:r>
            <a:r>
              <a:rPr lang="en-GB" dirty="0"/>
              <a:t>) </a:t>
            </a:r>
            <a:r>
              <a:rPr lang="en-GB" dirty="0" smtClean="0"/>
              <a:t>T</a:t>
            </a:r>
            <a:r>
              <a:rPr lang="en-US" dirty="0"/>
              <a:t>he </a:t>
            </a:r>
            <a:r>
              <a:rPr lang="en-US" dirty="0" smtClean="0"/>
              <a:t>components </a:t>
            </a:r>
            <a:r>
              <a:rPr lang="en-US" dirty="0"/>
              <a:t>of </a:t>
            </a:r>
            <a:r>
              <a:rPr lang="en-US" dirty="0" smtClean="0"/>
              <a:t>the reactions </a:t>
            </a:r>
            <a:r>
              <a:rPr lang="en-US" dirty="0"/>
              <a:t>at the pin supports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D</a:t>
            </a:r>
            <a:endParaRPr lang="en-US" dirty="0"/>
          </a:p>
          <a:p>
            <a:r>
              <a:rPr lang="en-GB" dirty="0"/>
              <a:t>(ii) </a:t>
            </a:r>
            <a:r>
              <a:rPr lang="en-GB" dirty="0" smtClean="0"/>
              <a:t>The </a:t>
            </a:r>
            <a:r>
              <a:rPr lang="en-US" dirty="0"/>
              <a:t>force on the beam at </a:t>
            </a:r>
            <a:r>
              <a:rPr lang="en-US" i="1" dirty="0"/>
              <a:t>C</a:t>
            </a:r>
            <a:r>
              <a:rPr lang="en-GB" dirty="0"/>
              <a:t>.</a:t>
            </a:r>
            <a:endParaRPr lang="en-US" dirty="0"/>
          </a:p>
        </p:txBody>
      </p:sp>
      <p:pic>
        <p:nvPicPr>
          <p:cNvPr id="46388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3048000"/>
            <a:ext cx="416484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9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 (Free Body Diagrams)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5105400" cy="227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4727059" cy="381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33400" y="3429000"/>
            <a:ext cx="2971800" cy="3054141"/>
            <a:chOff x="533400" y="3429000"/>
            <a:chExt cx="2971800" cy="3054141"/>
          </a:xfrm>
        </p:grpSpPr>
        <p:pic>
          <p:nvPicPr>
            <p:cNvPr id="46694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3429000"/>
              <a:ext cx="2971800" cy="3054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362200" y="3429000"/>
              <a:ext cx="914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416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648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5105400" cy="227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367761"/>
              </p:ext>
            </p:extLst>
          </p:nvPr>
        </p:nvGraphicFramePr>
        <p:xfrm>
          <a:off x="457200" y="4267200"/>
          <a:ext cx="7952134" cy="503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911400" imgH="253800" progId="Equation.3">
                  <p:embed/>
                </p:oleObj>
              </mc:Choice>
              <mc:Fallback>
                <p:oleObj name="Equation" r:id="rId4" imgW="3911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7952134" cy="503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737366"/>
              </p:ext>
            </p:extLst>
          </p:nvPr>
        </p:nvGraphicFramePr>
        <p:xfrm>
          <a:off x="526874" y="4724400"/>
          <a:ext cx="803768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520880" imgH="342720" progId="Equation.3">
                  <p:embed/>
                </p:oleObj>
              </mc:Choice>
              <mc:Fallback>
                <p:oleObj name="Equation" r:id="rId6" imgW="4520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74" y="4724400"/>
                        <a:ext cx="8037689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127825"/>
              </p:ext>
            </p:extLst>
          </p:nvPr>
        </p:nvGraphicFramePr>
        <p:xfrm>
          <a:off x="609600" y="5334000"/>
          <a:ext cx="6644481" cy="60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3543300" imgH="317500" progId="Equation.3">
                  <p:embed/>
                </p:oleObj>
              </mc:Choice>
              <mc:Fallback>
                <p:oleObj name="Equation" r:id="rId8" imgW="35433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6644481" cy="60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810000" y="328135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Member </a:t>
            </a:r>
            <a:r>
              <a:rPr lang="en-GB" b="1" i="1" dirty="0"/>
              <a:t>AB</a:t>
            </a:r>
            <a:endParaRPr lang="en-US" dirty="0"/>
          </a:p>
          <a:p>
            <a:r>
              <a:rPr lang="en-GB" dirty="0"/>
              <a:t>Number of unknown forces: 4 (</a:t>
            </a:r>
            <a:r>
              <a:rPr lang="en-GB" i="1" dirty="0" err="1"/>
              <a:t>A</a:t>
            </a:r>
            <a:r>
              <a:rPr lang="en-GB" i="1" baseline="-25000" dirty="0" err="1"/>
              <a:t>x</a:t>
            </a:r>
            <a:r>
              <a:rPr lang="en-GB" i="1" dirty="0"/>
              <a:t>, A</a:t>
            </a:r>
            <a:r>
              <a:rPr lang="en-GB" i="1" baseline="-25000" dirty="0"/>
              <a:t>y</a:t>
            </a:r>
            <a:r>
              <a:rPr lang="en-GB" i="1" dirty="0"/>
              <a:t>, </a:t>
            </a:r>
            <a:r>
              <a:rPr lang="en-GB" i="1" dirty="0" err="1"/>
              <a:t>C</a:t>
            </a:r>
            <a:r>
              <a:rPr lang="en-GB" i="1" baseline="-25000" dirty="0" err="1"/>
              <a:t>x</a:t>
            </a:r>
            <a:r>
              <a:rPr lang="en-GB" i="1" dirty="0"/>
              <a:t>, C</a:t>
            </a:r>
            <a:r>
              <a:rPr lang="en-GB" i="1" baseline="-25000" dirty="0"/>
              <a:t>y</a:t>
            </a:r>
            <a:r>
              <a:rPr lang="en-GB" dirty="0"/>
              <a:t>)</a:t>
            </a:r>
            <a:endParaRPr lang="en-US" dirty="0"/>
          </a:p>
          <a:p>
            <a:r>
              <a:rPr lang="en-GB" dirty="0"/>
              <a:t>Number of independent equilibrium equations: 3</a:t>
            </a:r>
            <a:endParaRPr lang="en-US" dirty="0"/>
          </a:p>
          <a:p>
            <a:r>
              <a:rPr lang="en-GB" i="1" dirty="0">
                <a:solidFill>
                  <a:srgbClr val="800000"/>
                </a:solidFill>
              </a:rPr>
              <a:t>Therefore, all the unknown forces can not be 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GB" i="1" dirty="0">
                <a:solidFill>
                  <a:srgbClr val="800000"/>
                </a:solidFill>
              </a:rPr>
              <a:t>determined by </a:t>
            </a:r>
            <a:r>
              <a:rPr lang="en-GB" i="1" dirty="0" smtClean="0">
                <a:solidFill>
                  <a:srgbClr val="800000"/>
                </a:solidFill>
              </a:rPr>
              <a:t>the equilibrium </a:t>
            </a:r>
            <a:r>
              <a:rPr lang="en-GB" i="1" dirty="0">
                <a:solidFill>
                  <a:srgbClr val="800000"/>
                </a:solidFill>
              </a:rPr>
              <a:t>equations alone.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52400" y="609600"/>
            <a:ext cx="3683970" cy="75882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Solution (</a:t>
            </a:r>
            <a:r>
              <a:rPr lang="en-US" b="1" dirty="0" err="1" smtClean="0"/>
              <a:t>i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30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D3C-182B-4611-8303-2498ECBF0C3C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81963"/>
            <a:ext cx="54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Member </a:t>
            </a:r>
            <a:r>
              <a:rPr lang="en-GB" b="1" i="1" dirty="0"/>
              <a:t>CD</a:t>
            </a:r>
            <a:endParaRPr lang="en-US" dirty="0"/>
          </a:p>
          <a:p>
            <a:r>
              <a:rPr lang="en-GB" dirty="0"/>
              <a:t>Number of unknown forces: 3 (</a:t>
            </a:r>
            <a:r>
              <a:rPr lang="en-GB" i="1" dirty="0" err="1"/>
              <a:t>D</a:t>
            </a:r>
            <a:r>
              <a:rPr lang="en-GB" i="1" baseline="-25000" dirty="0" err="1"/>
              <a:t>x</a:t>
            </a:r>
            <a:r>
              <a:rPr lang="en-GB" i="1" dirty="0"/>
              <a:t>, </a:t>
            </a:r>
            <a:r>
              <a:rPr lang="en-GB" i="1" dirty="0" err="1"/>
              <a:t>D</a:t>
            </a:r>
            <a:r>
              <a:rPr lang="en-GB" i="1" baseline="-25000" dirty="0" err="1"/>
              <a:t>y</a:t>
            </a:r>
            <a:r>
              <a:rPr lang="en-GB" i="1" dirty="0"/>
              <a:t>, </a:t>
            </a:r>
            <a:r>
              <a:rPr lang="en-GB" i="1" dirty="0" err="1"/>
              <a:t>C</a:t>
            </a:r>
            <a:r>
              <a:rPr lang="en-GB" i="1" baseline="-25000" dirty="0" err="1"/>
              <a:t>x</a:t>
            </a:r>
            <a:r>
              <a:rPr lang="en-GB" dirty="0"/>
              <a:t>) (</a:t>
            </a:r>
            <a:r>
              <a:rPr lang="en-GB" i="1" dirty="0"/>
              <a:t>C</a:t>
            </a:r>
            <a:r>
              <a:rPr lang="en-GB" i="1" baseline="-25000" dirty="0"/>
              <a:t>y</a:t>
            </a:r>
            <a:r>
              <a:rPr lang="en-GB" i="1" dirty="0"/>
              <a:t> </a:t>
            </a:r>
            <a:r>
              <a:rPr lang="en-GB" dirty="0"/>
              <a:t>has already been calculated)</a:t>
            </a:r>
            <a:endParaRPr lang="en-US" dirty="0"/>
          </a:p>
          <a:p>
            <a:r>
              <a:rPr lang="en-GB" dirty="0"/>
              <a:t>Number of independent equilibrium equations: 3</a:t>
            </a:r>
            <a:endParaRPr lang="en-US" dirty="0"/>
          </a:p>
          <a:p>
            <a:r>
              <a:rPr lang="en-GB" i="1" dirty="0">
                <a:solidFill>
                  <a:srgbClr val="800000"/>
                </a:solidFill>
              </a:rPr>
              <a:t>Therefore, all the unknown forces can be 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GB" i="1" dirty="0">
                <a:solidFill>
                  <a:srgbClr val="800000"/>
                </a:solidFill>
              </a:rPr>
              <a:t>determined by equilibrium equations alone.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323230"/>
              </p:ext>
            </p:extLst>
          </p:nvPr>
        </p:nvGraphicFramePr>
        <p:xfrm>
          <a:off x="381000" y="3200400"/>
          <a:ext cx="737006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835400" imgH="228600" progId="Equation.3">
                  <p:embed/>
                </p:oleObj>
              </mc:Choice>
              <mc:Fallback>
                <p:oleObj name="Equation" r:id="rId4" imgW="383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7370064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33066"/>
              </p:ext>
            </p:extLst>
          </p:nvPr>
        </p:nvGraphicFramePr>
        <p:xfrm>
          <a:off x="362857" y="3657600"/>
          <a:ext cx="6157355" cy="657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200400" imgH="342900" progId="Equation.3">
                  <p:embed/>
                </p:oleObj>
              </mc:Choice>
              <mc:Fallback>
                <p:oleObj name="Equation" r:id="rId6" imgW="32004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57" y="3657600"/>
                        <a:ext cx="6157355" cy="657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903471"/>
              </p:ext>
            </p:extLst>
          </p:nvPr>
        </p:nvGraphicFramePr>
        <p:xfrm>
          <a:off x="362857" y="4343400"/>
          <a:ext cx="666974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543300" imgH="317500" progId="Equation.3">
                  <p:embed/>
                </p:oleObj>
              </mc:Choice>
              <mc:Fallback>
                <p:oleObj name="Equation" r:id="rId8" imgW="35433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57" y="4343400"/>
                        <a:ext cx="666974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666314"/>
              </p:ext>
            </p:extLst>
          </p:nvPr>
        </p:nvGraphicFramePr>
        <p:xfrm>
          <a:off x="381000" y="5105400"/>
          <a:ext cx="801858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343400" imgH="254000" progId="Equation.3">
                  <p:embed/>
                </p:oleObj>
              </mc:Choice>
              <mc:Fallback>
                <p:oleObj name="Equation" r:id="rId10" imgW="4343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801858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53292"/>
              </p:ext>
            </p:extLst>
          </p:nvPr>
        </p:nvGraphicFramePr>
        <p:xfrm>
          <a:off x="478971" y="5715000"/>
          <a:ext cx="54768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3454200" imgH="304560" progId="Equation.3">
                  <p:embed/>
                </p:oleObj>
              </mc:Choice>
              <mc:Fallback>
                <p:oleObj name="Equation" r:id="rId12" imgW="34542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71" y="5715000"/>
                        <a:ext cx="54768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381000" y="231774"/>
            <a:ext cx="3683970" cy="75882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Solution (ii)</a:t>
            </a:r>
            <a:endParaRPr lang="en-US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6019800" y="231774"/>
            <a:ext cx="2971800" cy="3054141"/>
            <a:chOff x="533400" y="3429000"/>
            <a:chExt cx="2971800" cy="3054141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3429000"/>
              <a:ext cx="2971800" cy="3054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2362200" y="3429000"/>
              <a:ext cx="914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433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-2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638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314" y="2971800"/>
            <a:ext cx="494837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3200" y="1524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800000"/>
                </a:solidFill>
              </a:rPr>
              <a:t>For the frame shown in the figure:</a:t>
            </a:r>
            <a:endParaRPr lang="en-US" dirty="0">
              <a:solidFill>
                <a:srgbClr val="800000"/>
              </a:solidFill>
            </a:endParaRPr>
          </a:p>
          <a:p>
            <a:pPr lvl="0"/>
            <a:r>
              <a:rPr lang="en-GB" dirty="0" smtClean="0">
                <a:solidFill>
                  <a:srgbClr val="800000"/>
                </a:solidFill>
              </a:rPr>
              <a:t>a. Draw </a:t>
            </a:r>
            <a:r>
              <a:rPr lang="en-GB" dirty="0">
                <a:solidFill>
                  <a:srgbClr val="800000"/>
                </a:solidFill>
              </a:rPr>
              <a:t>the free body diagram (</a:t>
            </a:r>
            <a:r>
              <a:rPr lang="en-GB" i="1" dirty="0">
                <a:solidFill>
                  <a:srgbClr val="800000"/>
                </a:solidFill>
              </a:rPr>
              <a:t>FBD</a:t>
            </a:r>
            <a:r>
              <a:rPr lang="en-GB" dirty="0">
                <a:solidFill>
                  <a:srgbClr val="800000"/>
                </a:solidFill>
              </a:rPr>
              <a:t>) for each member.</a:t>
            </a:r>
            <a:endParaRPr lang="en-US" dirty="0">
              <a:solidFill>
                <a:srgbClr val="800000"/>
              </a:solidFill>
            </a:endParaRPr>
          </a:p>
          <a:p>
            <a:pPr lvl="0"/>
            <a:r>
              <a:rPr lang="en-GB" dirty="0" smtClean="0">
                <a:solidFill>
                  <a:srgbClr val="800000"/>
                </a:solidFill>
              </a:rPr>
              <a:t>b. Determine </a:t>
            </a:r>
            <a:r>
              <a:rPr lang="en-GB" dirty="0">
                <a:solidFill>
                  <a:srgbClr val="800000"/>
                </a:solidFill>
              </a:rPr>
              <a:t>the horizontal and vertical components of the forces at pin </a:t>
            </a:r>
            <a:r>
              <a:rPr lang="en-GB" i="1" dirty="0">
                <a:solidFill>
                  <a:srgbClr val="800000"/>
                </a:solidFill>
              </a:rPr>
              <a:t>B</a:t>
            </a:r>
            <a:r>
              <a:rPr lang="en-GB" dirty="0">
                <a:solidFill>
                  <a:srgbClr val="800000"/>
                </a:solidFill>
              </a:rPr>
              <a:t>.</a:t>
            </a:r>
            <a:endParaRPr lang="en-US" dirty="0">
              <a:solidFill>
                <a:srgbClr val="800000"/>
              </a:solidFill>
            </a:endParaRPr>
          </a:p>
          <a:p>
            <a:pPr lvl="0"/>
            <a:r>
              <a:rPr lang="en-GB" dirty="0" smtClean="0">
                <a:solidFill>
                  <a:srgbClr val="800000"/>
                </a:solidFill>
              </a:rPr>
              <a:t>c. Find </a:t>
            </a:r>
            <a:r>
              <a:rPr lang="en-GB" dirty="0">
                <a:solidFill>
                  <a:srgbClr val="800000"/>
                </a:solidFill>
              </a:rPr>
              <a:t>the reactions  at the pin supports </a:t>
            </a:r>
            <a:r>
              <a:rPr lang="en-GB" i="1" dirty="0">
                <a:solidFill>
                  <a:srgbClr val="800000"/>
                </a:solidFill>
              </a:rPr>
              <a:t>C</a:t>
            </a:r>
            <a:r>
              <a:rPr lang="en-GB" dirty="0">
                <a:solidFill>
                  <a:srgbClr val="800000"/>
                </a:solidFill>
              </a:rPr>
              <a:t> and </a:t>
            </a:r>
            <a:r>
              <a:rPr lang="en-GB" i="1" dirty="0">
                <a:solidFill>
                  <a:srgbClr val="800000"/>
                </a:solidFill>
              </a:rPr>
              <a:t>D 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Solution (a): Free body diagrams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679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429829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79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2111375" cy="1848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79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429000" cy="173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28" y="2438400"/>
            <a:ext cx="494837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Solution (b): Forces at the pin </a:t>
            </a:r>
            <a:r>
              <a:rPr lang="en-US" b="1" i="1" dirty="0" smtClean="0"/>
              <a:t>B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66700" y="153987"/>
            <a:ext cx="8610600" cy="75882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551073"/>
              </p:ext>
            </p:extLst>
          </p:nvPr>
        </p:nvGraphicFramePr>
        <p:xfrm>
          <a:off x="304800" y="3657600"/>
          <a:ext cx="841366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6235560" imgH="736560" progId="Equation.3">
                  <p:embed/>
                </p:oleObj>
              </mc:Choice>
              <mc:Fallback>
                <p:oleObj name="Equation" r:id="rId3" imgW="62355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841366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968370"/>
              </p:ext>
            </p:extLst>
          </p:nvPr>
        </p:nvGraphicFramePr>
        <p:xfrm>
          <a:off x="381000" y="4724400"/>
          <a:ext cx="77660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5803560" imgH="507960" progId="Equation.3">
                  <p:embed/>
                </p:oleObj>
              </mc:Choice>
              <mc:Fallback>
                <p:oleObj name="Equation" r:id="rId5" imgW="5803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776605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917644"/>
              </p:ext>
            </p:extLst>
          </p:nvPr>
        </p:nvGraphicFramePr>
        <p:xfrm>
          <a:off x="381000" y="5410200"/>
          <a:ext cx="7239000" cy="791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4622760" imgH="507960" progId="Equation.3">
                  <p:embed/>
                </p:oleObj>
              </mc:Choice>
              <mc:Fallback>
                <p:oleObj name="Equation" r:id="rId7" imgW="46227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7239000" cy="791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1524000"/>
            <a:ext cx="2111375" cy="1848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3429000" cy="173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29829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8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Solution (c): Reactions at the pin supports </a:t>
            </a:r>
            <a:r>
              <a:rPr lang="en-US" sz="2800" b="1" i="1" dirty="0" smtClean="0"/>
              <a:t>C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D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27/3/2016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427405"/>
              </p:ext>
            </p:extLst>
          </p:nvPr>
        </p:nvGraphicFramePr>
        <p:xfrm>
          <a:off x="304800" y="3733800"/>
          <a:ext cx="8364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5803560" imgH="583920" progId="Equation.3">
                  <p:embed/>
                </p:oleObj>
              </mc:Choice>
              <mc:Fallback>
                <p:oleObj name="Equation" r:id="rId3" imgW="58035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33800"/>
                        <a:ext cx="83645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81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11807"/>
              </p:ext>
            </p:extLst>
          </p:nvPr>
        </p:nvGraphicFramePr>
        <p:xfrm>
          <a:off x="609600" y="4953000"/>
          <a:ext cx="72945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4851360" imgH="812520" progId="Equation.3">
                  <p:embed/>
                </p:oleObj>
              </mc:Choice>
              <mc:Fallback>
                <p:oleObj name="Equation" r:id="rId5" imgW="48513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53000"/>
                        <a:ext cx="729456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914" y="1266718"/>
            <a:ext cx="3429000" cy="173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92199"/>
            <a:ext cx="429829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4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Problem-1</vt:lpstr>
      <vt:lpstr>Solution (Free Body Diagrams)</vt:lpstr>
      <vt:lpstr>PowerPoint Presentation</vt:lpstr>
      <vt:lpstr>PowerPoint Presentation</vt:lpstr>
      <vt:lpstr>Problem -2</vt:lpstr>
      <vt:lpstr>Solution (a): Free body diagrams</vt:lpstr>
      <vt:lpstr>  Solution (b): Forces at the pin B</vt:lpstr>
      <vt:lpstr>Solution (c): Reactions at the pin supports C and D </vt:lpstr>
      <vt:lpstr>Problem-3</vt:lpstr>
      <vt:lpstr>Solution</vt:lpstr>
      <vt:lpstr>Solution (contd.)</vt:lpstr>
      <vt:lpstr>Example 8: Analysis of Frames </vt:lpstr>
      <vt:lpstr>Example 8 (continued):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2016-03-27T13:44:05Z</dcterms:created>
  <dcterms:modified xsi:type="dcterms:W3CDTF">2016-03-27T13:44:31Z</dcterms:modified>
</cp:coreProperties>
</file>