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18.wmf"/><Relationship Id="rId3" Type="http://schemas.openxmlformats.org/officeDocument/2006/relationships/image" Target="../media/image16.wmf"/><Relationship Id="rId7" Type="http://schemas.openxmlformats.org/officeDocument/2006/relationships/image" Target="../media/image26.wmf"/><Relationship Id="rId12" Type="http://schemas.openxmlformats.org/officeDocument/2006/relationships/image" Target="../media/image17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5.wmf"/><Relationship Id="rId11" Type="http://schemas.openxmlformats.org/officeDocument/2006/relationships/image" Target="../media/image15.wmf"/><Relationship Id="rId5" Type="http://schemas.openxmlformats.org/officeDocument/2006/relationships/image" Target="../media/image19.wmf"/><Relationship Id="rId15" Type="http://schemas.openxmlformats.org/officeDocument/2006/relationships/image" Target="../media/image21.wmf"/><Relationship Id="rId10" Type="http://schemas.openxmlformats.org/officeDocument/2006/relationships/image" Target="../media/image29.wmf"/><Relationship Id="rId4" Type="http://schemas.openxmlformats.org/officeDocument/2006/relationships/image" Target="../media/image24.wmf"/><Relationship Id="rId9" Type="http://schemas.openxmlformats.org/officeDocument/2006/relationships/image" Target="../media/image28.wmf"/><Relationship Id="rId1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8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4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0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9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024AD-E9CD-BB40-A293-DCEA43154A90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08C3-4145-3C48-BD73-A66F470C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jpe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7.wmf"/><Relationship Id="rId26" Type="http://schemas.openxmlformats.org/officeDocument/2006/relationships/oleObject" Target="../embeddings/oleObject28.bin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15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1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Couple and Couple Moment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3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81000" y="1752600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top view of a revolving entrance door is shown in the Figure. Two persons simultaneously approach the door and exert forces of equal magnitude as shown. If the resulting moment about point O is 25 Nm, determine the force magnitude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2" descr="C:\Users\Dr Iqbal Personal\Desktop\Teaching- 1430-31\Teaching Aids\StaticsBook-Mariam\ch02\P2-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05200"/>
            <a:ext cx="2898775" cy="2416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57200" y="4648200"/>
          <a:ext cx="8374063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6184800" imgH="1193760" progId="Equation.3">
                  <p:embed/>
                </p:oleObj>
              </mc:Choice>
              <mc:Fallback>
                <p:oleObj name="Equation" r:id="rId3" imgW="618480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8374063" cy="160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2" descr="C:\Users\Dr Iqbal Personal\Desktop\Teaching- 1430-31\Teaching Aids\StaticsBook-Mariam\ch02\P2-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1828800"/>
            <a:ext cx="2898775" cy="2416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541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39395" y="3124200"/>
            <a:ext cx="3817448" cy="2895600"/>
            <a:chOff x="4826" y="11512"/>
            <a:chExt cx="4553" cy="3447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>
              <a:off x="6811" y="12711"/>
              <a:ext cx="942" cy="9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</p:spPr>
        </p:cxn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857" y="12711"/>
              <a:ext cx="1896" cy="1882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418" y="14554"/>
              <a:ext cx="109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200 mm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8257" y="12754"/>
              <a:ext cx="112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8671" y="14399"/>
              <a:ext cx="31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692" y="11512"/>
              <a:ext cx="471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509" y="14501"/>
              <a:ext cx="317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8032" y="13303"/>
              <a:ext cx="84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</a:t>
              </a:r>
              <a:r>
                <a:rPr kumimoji="0" lang="en-US" sz="14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 flipH="1">
              <a:off x="7055" y="12488"/>
              <a:ext cx="84" cy="223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7323" y="11837"/>
              <a:ext cx="1122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7794" y="13652"/>
              <a:ext cx="103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5857" y="14713"/>
              <a:ext cx="0" cy="2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</p:cNvCxnSpPr>
            <p:nvPr/>
          </p:nvCxnSpPr>
          <p:spPr bwMode="auto">
            <a:xfrm>
              <a:off x="7753" y="14713"/>
              <a:ext cx="0" cy="2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</p:cNvCxnSpPr>
            <p:nvPr/>
          </p:nvCxnSpPr>
          <p:spPr bwMode="auto">
            <a:xfrm rot="-5400000">
              <a:off x="5676" y="12587"/>
              <a:ext cx="0" cy="2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17"/>
            <p:cNvCxnSpPr>
              <a:cxnSpLocks noChangeShapeType="1"/>
            </p:cNvCxnSpPr>
            <p:nvPr/>
          </p:nvCxnSpPr>
          <p:spPr bwMode="auto">
            <a:xfrm rot="-5400000">
              <a:off x="5688" y="14469"/>
              <a:ext cx="0" cy="2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18"/>
            <p:cNvCxnSpPr>
              <a:cxnSpLocks noChangeShapeType="1"/>
            </p:cNvCxnSpPr>
            <p:nvPr/>
          </p:nvCxnSpPr>
          <p:spPr bwMode="auto">
            <a:xfrm>
              <a:off x="5857" y="14867"/>
              <a:ext cx="18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AutoShape 19"/>
            <p:cNvCxnSpPr>
              <a:cxnSpLocks noChangeShapeType="1"/>
            </p:cNvCxnSpPr>
            <p:nvPr/>
          </p:nvCxnSpPr>
          <p:spPr bwMode="auto">
            <a:xfrm>
              <a:off x="5647" y="12711"/>
              <a:ext cx="0" cy="18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826" y="13376"/>
              <a:ext cx="109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AutoShape 21"/>
            <p:cNvCxnSpPr>
              <a:cxnSpLocks noChangeShapeType="1"/>
            </p:cNvCxnSpPr>
            <p:nvPr/>
          </p:nvCxnSpPr>
          <p:spPr bwMode="auto">
            <a:xfrm>
              <a:off x="8230" y="13652"/>
              <a:ext cx="0" cy="9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8149" y="13941"/>
              <a:ext cx="109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 flipH="1">
              <a:off x="7999" y="13429"/>
              <a:ext cx="84" cy="223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7061" y="12351"/>
              <a:ext cx="84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</a:t>
              </a:r>
              <a:r>
                <a:rPr kumimoji="0" lang="en-US" sz="14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AutoShape 25"/>
            <p:cNvCxnSpPr>
              <a:cxnSpLocks noChangeShapeType="1"/>
            </p:cNvCxnSpPr>
            <p:nvPr/>
          </p:nvCxnSpPr>
          <p:spPr bwMode="auto">
            <a:xfrm>
              <a:off x="7753" y="14593"/>
              <a:ext cx="99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6"/>
            <p:cNvCxnSpPr>
              <a:cxnSpLocks noChangeShapeType="1"/>
            </p:cNvCxnSpPr>
            <p:nvPr/>
          </p:nvCxnSpPr>
          <p:spPr bwMode="auto">
            <a:xfrm flipV="1">
              <a:off x="5857" y="11882"/>
              <a:ext cx="0" cy="8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7653" y="14297"/>
              <a:ext cx="318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644" y="13591"/>
              <a:ext cx="31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7653" y="12503"/>
              <a:ext cx="31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536" y="12419"/>
              <a:ext cx="31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D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AutoShape 31"/>
            <p:cNvCxnSpPr>
              <a:cxnSpLocks noChangeShapeType="1"/>
            </p:cNvCxnSpPr>
            <p:nvPr/>
          </p:nvCxnSpPr>
          <p:spPr bwMode="auto">
            <a:xfrm>
              <a:off x="6811" y="11988"/>
              <a:ext cx="1" cy="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32"/>
            <p:cNvCxnSpPr>
              <a:cxnSpLocks noChangeShapeType="1"/>
            </p:cNvCxnSpPr>
            <p:nvPr/>
          </p:nvCxnSpPr>
          <p:spPr bwMode="auto">
            <a:xfrm rot="-5400000">
              <a:off x="6337" y="11697"/>
              <a:ext cx="0" cy="9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5766" y="12424"/>
              <a:ext cx="317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5880" y="11828"/>
              <a:ext cx="109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AutoShape 35"/>
            <p:cNvCxnSpPr>
              <a:cxnSpLocks noChangeShapeType="1"/>
            </p:cNvCxnSpPr>
            <p:nvPr/>
          </p:nvCxnSpPr>
          <p:spPr bwMode="auto">
            <a:xfrm flipV="1">
              <a:off x="5863" y="12711"/>
              <a:ext cx="949" cy="94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8" name="AutoShape 36"/>
            <p:cNvCxnSpPr>
              <a:cxnSpLocks noChangeShapeType="1"/>
            </p:cNvCxnSpPr>
            <p:nvPr/>
          </p:nvCxnSpPr>
          <p:spPr bwMode="auto">
            <a:xfrm rot="8100000">
              <a:off x="6689" y="12401"/>
              <a:ext cx="850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37"/>
            <p:cNvCxnSpPr>
              <a:cxnSpLocks noChangeShapeType="1"/>
            </p:cNvCxnSpPr>
            <p:nvPr/>
          </p:nvCxnSpPr>
          <p:spPr bwMode="auto">
            <a:xfrm rot="18900000">
              <a:off x="7626" y="13337"/>
              <a:ext cx="850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38"/>
            <p:cNvCxnSpPr>
              <a:cxnSpLocks noChangeShapeType="1"/>
            </p:cNvCxnSpPr>
            <p:nvPr/>
          </p:nvCxnSpPr>
          <p:spPr bwMode="auto">
            <a:xfrm flipV="1">
              <a:off x="6785" y="13652"/>
              <a:ext cx="949" cy="94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41" name="Rectangle 76"/>
          <p:cNvSpPr>
            <a:spLocks noChangeArrowheads="1"/>
          </p:cNvSpPr>
          <p:nvPr/>
        </p:nvSpPr>
        <p:spPr bwMode="auto">
          <a:xfrm>
            <a:off x="304800" y="1524000"/>
            <a:ext cx="8382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square plate of 200 mm × 200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is subjected to two forces, each of magnitude 50 N, as shown in the figure: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Calculate the moment of the forces about points </a:t>
            </a:r>
            <a:r>
              <a:rPr lang="en-GB" sz="20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 A, C, </a:t>
            </a:r>
            <a:r>
              <a:rPr lang="en-GB" sz="20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lang="en-GB" sz="2000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GB" sz="20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Find the moment of the forces about </a:t>
            </a:r>
            <a:r>
              <a:rPr lang="en-GB" sz="2000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GB" sz="2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-axis.</a:t>
            </a:r>
            <a:endParaRPr lang="en-GB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67000" y="1676400"/>
            <a:ext cx="3817448" cy="2895600"/>
            <a:chOff x="4724400" y="2057400"/>
            <a:chExt cx="3817448" cy="2895600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>
              <a:off x="6388717" y="3064602"/>
              <a:ext cx="789817" cy="7904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</p:spPr>
        </p:cxn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88839" y="3064602"/>
              <a:ext cx="1589695" cy="1580946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059207" y="4612786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200 mm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601111" y="3100723"/>
              <a:ext cx="940737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948228" y="4482581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450495" y="2057400"/>
              <a:ext cx="394908" cy="430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297059" y="4568264"/>
              <a:ext cx="265788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412460" y="3561902"/>
              <a:ext cx="71184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</a:t>
              </a:r>
              <a:r>
                <a:rPr kumimoji="0" lang="en-US" sz="14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 flipH="1">
              <a:off x="6593298" y="2877274"/>
              <a:ext cx="70430" cy="187328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818002" y="2330411"/>
              <a:ext cx="940737" cy="30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7212910" y="3855074"/>
              <a:ext cx="871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5588839" y="4746351"/>
              <a:ext cx="0" cy="2066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</p:cNvCxnSpPr>
            <p:nvPr/>
          </p:nvCxnSpPr>
          <p:spPr bwMode="auto">
            <a:xfrm>
              <a:off x="7178534" y="4746351"/>
              <a:ext cx="0" cy="2066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</p:cNvCxnSpPr>
            <p:nvPr/>
          </p:nvCxnSpPr>
          <p:spPr bwMode="auto">
            <a:xfrm rot="16200000">
              <a:off x="5437080" y="2960634"/>
              <a:ext cx="0" cy="2079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17"/>
            <p:cNvCxnSpPr>
              <a:cxnSpLocks noChangeShapeType="1"/>
            </p:cNvCxnSpPr>
            <p:nvPr/>
          </p:nvCxnSpPr>
          <p:spPr bwMode="auto">
            <a:xfrm rot="16200000">
              <a:off x="5447141" y="4541579"/>
              <a:ext cx="0" cy="2070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18"/>
            <p:cNvCxnSpPr>
              <a:cxnSpLocks noChangeShapeType="1"/>
            </p:cNvCxnSpPr>
            <p:nvPr/>
          </p:nvCxnSpPr>
          <p:spPr bwMode="auto">
            <a:xfrm>
              <a:off x="5588839" y="4875717"/>
              <a:ext cx="15896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AutoShape 19"/>
            <p:cNvCxnSpPr>
              <a:cxnSpLocks noChangeShapeType="1"/>
            </p:cNvCxnSpPr>
            <p:nvPr/>
          </p:nvCxnSpPr>
          <p:spPr bwMode="auto">
            <a:xfrm>
              <a:off x="5412765" y="3064602"/>
              <a:ext cx="0" cy="15809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724400" y="3623225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AutoShape 21"/>
            <p:cNvCxnSpPr>
              <a:cxnSpLocks noChangeShapeType="1"/>
            </p:cNvCxnSpPr>
            <p:nvPr/>
          </p:nvCxnSpPr>
          <p:spPr bwMode="auto">
            <a:xfrm>
              <a:off x="7578473" y="3855074"/>
              <a:ext cx="0" cy="7904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7510559" y="4097845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 flipH="1">
              <a:off x="7384792" y="3667747"/>
              <a:ext cx="70430" cy="187328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598328" y="2762189"/>
              <a:ext cx="71184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</a:t>
              </a:r>
              <a:r>
                <a:rPr kumimoji="0" lang="en-US" sz="14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AutoShape 25"/>
            <p:cNvCxnSpPr>
              <a:cxnSpLocks noChangeShapeType="1"/>
            </p:cNvCxnSpPr>
            <p:nvPr/>
          </p:nvCxnSpPr>
          <p:spPr bwMode="auto">
            <a:xfrm>
              <a:off x="7178534" y="4645547"/>
              <a:ext cx="83173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6"/>
            <p:cNvCxnSpPr>
              <a:cxnSpLocks noChangeShapeType="1"/>
            </p:cNvCxnSpPr>
            <p:nvPr/>
          </p:nvCxnSpPr>
          <p:spPr bwMode="auto">
            <a:xfrm flipV="1">
              <a:off x="5588839" y="2368213"/>
              <a:ext cx="0" cy="6963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7094689" y="4396897"/>
              <a:ext cx="266626" cy="30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087143" y="3803832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7094689" y="2889874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158144" y="2819312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D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AutoShape 31"/>
            <p:cNvCxnSpPr>
              <a:cxnSpLocks noChangeShapeType="1"/>
            </p:cNvCxnSpPr>
            <p:nvPr/>
          </p:nvCxnSpPr>
          <p:spPr bwMode="auto">
            <a:xfrm>
              <a:off x="6388717" y="2457257"/>
              <a:ext cx="838" cy="3049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32"/>
            <p:cNvCxnSpPr>
              <a:cxnSpLocks noChangeShapeType="1"/>
            </p:cNvCxnSpPr>
            <p:nvPr/>
          </p:nvCxnSpPr>
          <p:spPr bwMode="auto">
            <a:xfrm rot="16200000">
              <a:off x="5991293" y="2213559"/>
              <a:ext cx="0" cy="7948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5512540" y="2823512"/>
              <a:ext cx="265788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5608123" y="2322851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AutoShape 35"/>
            <p:cNvCxnSpPr>
              <a:cxnSpLocks noChangeShapeType="1"/>
            </p:cNvCxnSpPr>
            <p:nvPr/>
          </p:nvCxnSpPr>
          <p:spPr bwMode="auto">
            <a:xfrm flipV="1">
              <a:off x="5593869" y="3064602"/>
              <a:ext cx="795686" cy="79047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8" name="AutoShape 36"/>
            <p:cNvCxnSpPr>
              <a:cxnSpLocks noChangeShapeType="1"/>
            </p:cNvCxnSpPr>
            <p:nvPr/>
          </p:nvCxnSpPr>
          <p:spPr bwMode="auto">
            <a:xfrm rot="8100000">
              <a:off x="6286426" y="2804191"/>
              <a:ext cx="712680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37"/>
            <p:cNvCxnSpPr>
              <a:cxnSpLocks noChangeShapeType="1"/>
            </p:cNvCxnSpPr>
            <p:nvPr/>
          </p:nvCxnSpPr>
          <p:spPr bwMode="auto">
            <a:xfrm rot="18900000">
              <a:off x="7072051" y="3590464"/>
              <a:ext cx="712680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38"/>
            <p:cNvCxnSpPr>
              <a:cxnSpLocks noChangeShapeType="1"/>
            </p:cNvCxnSpPr>
            <p:nvPr/>
          </p:nvCxnSpPr>
          <p:spPr bwMode="auto">
            <a:xfrm flipV="1">
              <a:off x="6366917" y="3855074"/>
              <a:ext cx="795686" cy="79047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6379050" y="3061959"/>
              <a:ext cx="795686" cy="833313"/>
            </a:xfrm>
            <a:prstGeom prst="line">
              <a:avLst/>
            </a:prstGeom>
            <a:ln>
              <a:solidFill>
                <a:srgbClr val="8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686550" y="3200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3" name="Object 41"/>
          <p:cNvGraphicFramePr>
            <a:graphicFrameLocks noChangeAspect="1"/>
          </p:cNvGraphicFramePr>
          <p:nvPr/>
        </p:nvGraphicFramePr>
        <p:xfrm>
          <a:off x="304800" y="4953000"/>
          <a:ext cx="8497888" cy="10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6197400" imgH="736560" progId="Equation.3">
                  <p:embed/>
                </p:oleObj>
              </mc:Choice>
              <mc:Fallback>
                <p:oleObj name="Equation" r:id="rId3" imgW="61974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497888" cy="100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7488" y="189144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286000" y="1600200"/>
            <a:ext cx="3817448" cy="2895600"/>
            <a:chOff x="4724400" y="2057400"/>
            <a:chExt cx="3817448" cy="2895600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>
              <a:off x="6388717" y="3064602"/>
              <a:ext cx="789817" cy="7904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</p:spPr>
        </p:cxn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88839" y="3064602"/>
              <a:ext cx="1589695" cy="1580946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059207" y="4612786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200 mm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601111" y="3100723"/>
              <a:ext cx="940737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948228" y="4482581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450495" y="2057400"/>
              <a:ext cx="394908" cy="430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297059" y="4568264"/>
              <a:ext cx="265788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412460" y="3561902"/>
              <a:ext cx="71184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</a:t>
              </a:r>
              <a:r>
                <a:rPr kumimoji="0" lang="en-US" sz="14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 flipH="1">
              <a:off x="6593298" y="2877274"/>
              <a:ext cx="70430" cy="187328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818002" y="2330411"/>
              <a:ext cx="940737" cy="30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7212910" y="3855074"/>
              <a:ext cx="871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5588839" y="4746351"/>
              <a:ext cx="0" cy="2066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</p:cNvCxnSpPr>
            <p:nvPr/>
          </p:nvCxnSpPr>
          <p:spPr bwMode="auto">
            <a:xfrm>
              <a:off x="7178534" y="4746351"/>
              <a:ext cx="0" cy="2066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</p:cNvCxnSpPr>
            <p:nvPr/>
          </p:nvCxnSpPr>
          <p:spPr bwMode="auto">
            <a:xfrm rot="16200000">
              <a:off x="5437080" y="2960634"/>
              <a:ext cx="0" cy="2079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17"/>
            <p:cNvCxnSpPr>
              <a:cxnSpLocks noChangeShapeType="1"/>
            </p:cNvCxnSpPr>
            <p:nvPr/>
          </p:nvCxnSpPr>
          <p:spPr bwMode="auto">
            <a:xfrm rot="16200000">
              <a:off x="5447141" y="4541579"/>
              <a:ext cx="0" cy="2070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18"/>
            <p:cNvCxnSpPr>
              <a:cxnSpLocks noChangeShapeType="1"/>
            </p:cNvCxnSpPr>
            <p:nvPr/>
          </p:nvCxnSpPr>
          <p:spPr bwMode="auto">
            <a:xfrm>
              <a:off x="5588839" y="4875717"/>
              <a:ext cx="15896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AutoShape 19"/>
            <p:cNvCxnSpPr>
              <a:cxnSpLocks noChangeShapeType="1"/>
            </p:cNvCxnSpPr>
            <p:nvPr/>
          </p:nvCxnSpPr>
          <p:spPr bwMode="auto">
            <a:xfrm>
              <a:off x="5412765" y="3064602"/>
              <a:ext cx="0" cy="15809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724400" y="3623225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AutoShape 21"/>
            <p:cNvCxnSpPr>
              <a:cxnSpLocks noChangeShapeType="1"/>
            </p:cNvCxnSpPr>
            <p:nvPr/>
          </p:nvCxnSpPr>
          <p:spPr bwMode="auto">
            <a:xfrm>
              <a:off x="7578473" y="3855074"/>
              <a:ext cx="0" cy="7904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7510559" y="4097845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 flipH="1">
              <a:off x="7384792" y="3667747"/>
              <a:ext cx="70430" cy="187328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598328" y="2762189"/>
              <a:ext cx="71184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AutoShape 25"/>
            <p:cNvCxnSpPr>
              <a:cxnSpLocks noChangeShapeType="1"/>
            </p:cNvCxnSpPr>
            <p:nvPr/>
          </p:nvCxnSpPr>
          <p:spPr bwMode="auto">
            <a:xfrm>
              <a:off x="7178534" y="4645547"/>
              <a:ext cx="83173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6"/>
            <p:cNvCxnSpPr>
              <a:cxnSpLocks noChangeShapeType="1"/>
            </p:cNvCxnSpPr>
            <p:nvPr/>
          </p:nvCxnSpPr>
          <p:spPr bwMode="auto">
            <a:xfrm flipV="1">
              <a:off x="5588839" y="2368213"/>
              <a:ext cx="0" cy="6963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7094689" y="4396897"/>
              <a:ext cx="266626" cy="30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087143" y="3803832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7094689" y="2889874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158144" y="2819312"/>
              <a:ext cx="266626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D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AutoShape 31"/>
            <p:cNvCxnSpPr>
              <a:cxnSpLocks noChangeShapeType="1"/>
            </p:cNvCxnSpPr>
            <p:nvPr/>
          </p:nvCxnSpPr>
          <p:spPr bwMode="auto">
            <a:xfrm>
              <a:off x="6388717" y="2457257"/>
              <a:ext cx="838" cy="3049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32"/>
            <p:cNvCxnSpPr>
              <a:cxnSpLocks noChangeShapeType="1"/>
            </p:cNvCxnSpPr>
            <p:nvPr/>
          </p:nvCxnSpPr>
          <p:spPr bwMode="auto">
            <a:xfrm rot="16200000">
              <a:off x="5991293" y="2213559"/>
              <a:ext cx="0" cy="7948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5512540" y="2823512"/>
              <a:ext cx="265788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5608123" y="2322851"/>
              <a:ext cx="917261" cy="30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mm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AutoShape 35"/>
            <p:cNvCxnSpPr>
              <a:cxnSpLocks noChangeShapeType="1"/>
            </p:cNvCxnSpPr>
            <p:nvPr/>
          </p:nvCxnSpPr>
          <p:spPr bwMode="auto">
            <a:xfrm flipV="1">
              <a:off x="5593869" y="3064602"/>
              <a:ext cx="795686" cy="79047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8" name="AutoShape 36"/>
            <p:cNvCxnSpPr>
              <a:cxnSpLocks noChangeShapeType="1"/>
            </p:cNvCxnSpPr>
            <p:nvPr/>
          </p:nvCxnSpPr>
          <p:spPr bwMode="auto">
            <a:xfrm rot="8100000">
              <a:off x="6286426" y="2804191"/>
              <a:ext cx="712680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37"/>
            <p:cNvCxnSpPr>
              <a:cxnSpLocks noChangeShapeType="1"/>
            </p:cNvCxnSpPr>
            <p:nvPr/>
          </p:nvCxnSpPr>
          <p:spPr bwMode="auto">
            <a:xfrm rot="18900000">
              <a:off x="7072051" y="3590464"/>
              <a:ext cx="712680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38"/>
            <p:cNvCxnSpPr>
              <a:cxnSpLocks noChangeShapeType="1"/>
            </p:cNvCxnSpPr>
            <p:nvPr/>
          </p:nvCxnSpPr>
          <p:spPr bwMode="auto">
            <a:xfrm flipV="1">
              <a:off x="6366917" y="3855074"/>
              <a:ext cx="795686" cy="79047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6379050" y="3061959"/>
              <a:ext cx="795686" cy="833313"/>
            </a:xfrm>
            <a:prstGeom prst="line">
              <a:avLst/>
            </a:prstGeom>
            <a:ln>
              <a:solidFill>
                <a:srgbClr val="8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686550" y="3200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838200" y="4800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Since forces are  acting in </a:t>
            </a:r>
            <a:r>
              <a:rPr lang="en-US" sz="20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plane, they will either intersect the axes or they will be parallel to them. Therefore, moment about x- or y-axis of all the coplanar forces = 0</a:t>
            </a:r>
            <a:endParaRPr lang="en-US" sz="20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7488" y="189144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9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Replace the 12-kN force acting at point </a:t>
            </a:r>
            <a:r>
              <a:rPr lang="en-US" sz="2400" i="1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 by a force-couple system acting at point </a:t>
            </a:r>
            <a:r>
              <a:rPr lang="en-US" sz="2400" i="1" dirty="0" smtClean="0">
                <a:solidFill>
                  <a:srgbClr val="002060"/>
                </a:solidFill>
              </a:rPr>
              <a:t>O</a:t>
            </a:r>
            <a:r>
              <a:rPr lang="en-US" sz="2400" dirty="0" smtClean="0">
                <a:solidFill>
                  <a:srgbClr val="002060"/>
                </a:solidFill>
              </a:rPr>
              <a:t> .</a:t>
            </a:r>
            <a:endParaRPr lang="en-US" sz="2400" dirty="0">
              <a:solidFill>
                <a:srgbClr val="002060"/>
              </a:solidFill>
            </a:endParaRPr>
          </a:p>
        </p:txBody>
      </p:sp>
      <p:grpSp>
        <p:nvGrpSpPr>
          <p:cNvPr id="5" name="Group 69"/>
          <p:cNvGrpSpPr/>
          <p:nvPr/>
        </p:nvGrpSpPr>
        <p:grpSpPr>
          <a:xfrm>
            <a:off x="3276600" y="3429000"/>
            <a:ext cx="2582638" cy="2329542"/>
            <a:chOff x="304800" y="1861458"/>
            <a:chExt cx="2582638" cy="232954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33400" y="2362200"/>
              <a:ext cx="762000" cy="609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Content Placeholder 13"/>
            <p:cNvGraphicFramePr>
              <a:graphicFrameLocks noChangeAspect="1"/>
            </p:cNvGraphicFramePr>
            <p:nvPr/>
          </p:nvGraphicFramePr>
          <p:xfrm>
            <a:off x="885825" y="2056721"/>
            <a:ext cx="609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5" name="Equation" r:id="rId3" imgW="406080" imgH="177480" progId="Equation.3">
                    <p:embed/>
                  </p:oleObj>
                </mc:Choice>
                <mc:Fallback>
                  <p:oleObj name="Equation" r:id="rId3" imgW="406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5825" y="2056721"/>
                          <a:ext cx="609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Content Placeholder 13"/>
            <p:cNvGraphicFramePr>
              <a:graphicFrameLocks noChangeAspect="1"/>
            </p:cNvGraphicFramePr>
            <p:nvPr/>
          </p:nvGraphicFramePr>
          <p:xfrm>
            <a:off x="1600198" y="2743200"/>
            <a:ext cx="228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name="Equation" r:id="rId5" imgW="152280" imgH="177480" progId="Equation.3">
                    <p:embed/>
                  </p:oleObj>
                </mc:Choice>
                <mc:Fallback>
                  <p:oleObj name="Equation" r:id="rId5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198" y="2743200"/>
                          <a:ext cx="228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Arc 8"/>
            <p:cNvSpPr/>
            <p:nvPr/>
          </p:nvSpPr>
          <p:spPr>
            <a:xfrm>
              <a:off x="533400" y="2743200"/>
              <a:ext cx="533400" cy="457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Content Placeholder 13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1000125" y="2590800"/>
            <a:ext cx="3619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7" name="Equation" r:id="rId7" imgW="241200" imgH="203040" progId="Equation.3">
                    <p:embed/>
                  </p:oleObj>
                </mc:Choice>
                <mc:Fallback>
                  <p:oleObj name="Equation" r:id="rId7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0125" y="2590800"/>
                          <a:ext cx="36195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Content Placeholder 13"/>
            <p:cNvGraphicFramePr>
              <a:graphicFrameLocks noChangeAspect="1"/>
            </p:cNvGraphicFramePr>
            <p:nvPr/>
          </p:nvGraphicFramePr>
          <p:xfrm>
            <a:off x="819150" y="3188608"/>
            <a:ext cx="4191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8" name="Equation" r:id="rId9" imgW="279360" imgH="164880" progId="Equation.3">
                    <p:embed/>
                  </p:oleObj>
                </mc:Choice>
                <mc:Fallback>
                  <p:oleObj name="Equation" r:id="rId9" imgW="2793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150" y="3188608"/>
                          <a:ext cx="4191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2"/>
            <p:cNvGraphicFramePr>
              <a:graphicFrameLocks noChangeAspect="1"/>
            </p:cNvGraphicFramePr>
            <p:nvPr/>
          </p:nvGraphicFramePr>
          <p:xfrm>
            <a:off x="381000" y="2971800"/>
            <a:ext cx="2286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9" name="Equation" r:id="rId11" imgW="152280" imgH="164880" progId="Equation.3">
                    <p:embed/>
                  </p:oleObj>
                </mc:Choice>
                <mc:Fallback>
                  <p:oleObj name="Equation" r:id="rId11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2971800"/>
                          <a:ext cx="2286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 rot="5400000">
              <a:off x="534194" y="3123406"/>
              <a:ext cx="2133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4800" y="2971800"/>
              <a:ext cx="2438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33400" y="3429000"/>
              <a:ext cx="1066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457200" y="34290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23"/>
            <p:cNvGraphicFramePr>
              <a:graphicFrameLocks noChangeAspect="1"/>
            </p:cNvGraphicFramePr>
            <p:nvPr/>
          </p:nvGraphicFramePr>
          <p:xfrm>
            <a:off x="2696938" y="2880631"/>
            <a:ext cx="19050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name="Equation" r:id="rId13" imgW="126720" imgH="139680" progId="Equation.3">
                    <p:embed/>
                  </p:oleObj>
                </mc:Choice>
                <mc:Fallback>
                  <p:oleObj name="Equation" r:id="rId1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6938" y="2880631"/>
                          <a:ext cx="19050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4"/>
            <p:cNvGraphicFramePr>
              <a:graphicFrameLocks noChangeAspect="1"/>
            </p:cNvGraphicFramePr>
            <p:nvPr/>
          </p:nvGraphicFramePr>
          <p:xfrm>
            <a:off x="1524000" y="1861458"/>
            <a:ext cx="2095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1" name="Equation" r:id="rId15" imgW="139680" imgH="164880" progId="Equation.3">
                    <p:embed/>
                  </p:oleObj>
                </mc:Choice>
                <mc:Fallback>
                  <p:oleObj name="Equation" r:id="rId1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1861458"/>
                          <a:ext cx="20955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690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4114800" y="2514600"/>
          <a:ext cx="5207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126720" imgH="114120" progId="Equation.3">
                  <p:embed/>
                </p:oleObj>
              </mc:Choice>
              <mc:Fallback>
                <p:oleObj name="Equation" r:id="rId3" imgW="1267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514600"/>
                        <a:ext cx="5207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15"/>
          <p:cNvGrpSpPr/>
          <p:nvPr/>
        </p:nvGrpSpPr>
        <p:grpSpPr>
          <a:xfrm>
            <a:off x="4695825" y="1600200"/>
            <a:ext cx="2638425" cy="2438400"/>
            <a:chOff x="3552825" y="2362200"/>
            <a:chExt cx="2638425" cy="243840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782219" y="3733006"/>
              <a:ext cx="2133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848225" y="2873828"/>
              <a:ext cx="762000" cy="609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Content Placeholder 13"/>
            <p:cNvGraphicFramePr>
              <a:graphicFrameLocks noChangeAspect="1"/>
            </p:cNvGraphicFramePr>
            <p:nvPr/>
          </p:nvGraphicFramePr>
          <p:xfrm>
            <a:off x="5581650" y="2743200"/>
            <a:ext cx="609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3" name="Equation" r:id="rId5" imgW="406080" imgH="177480" progId="Equation.3">
                    <p:embed/>
                  </p:oleObj>
                </mc:Choice>
                <mc:Fallback>
                  <p:oleObj name="Equation" r:id="rId5" imgW="406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1650" y="2743200"/>
                          <a:ext cx="609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Content Placeholder 13"/>
            <p:cNvGraphicFramePr>
              <a:graphicFrameLocks noChangeAspect="1"/>
            </p:cNvGraphicFramePr>
            <p:nvPr/>
          </p:nvGraphicFramePr>
          <p:xfrm>
            <a:off x="4619617" y="3472548"/>
            <a:ext cx="228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4" name="Equation" r:id="rId7" imgW="152280" imgH="177480" progId="Equation.3">
                    <p:embed/>
                  </p:oleObj>
                </mc:Choice>
                <mc:Fallback>
                  <p:oleObj name="Equation" r:id="rId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17" y="3472548"/>
                          <a:ext cx="228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Arc 9"/>
            <p:cNvSpPr/>
            <p:nvPr/>
          </p:nvSpPr>
          <p:spPr>
            <a:xfrm>
              <a:off x="4924425" y="3200400"/>
              <a:ext cx="533400" cy="457200"/>
            </a:xfrm>
            <a:prstGeom prst="arc">
              <a:avLst>
                <a:gd name="adj1" fmla="val 16200000"/>
                <a:gd name="adj2" fmla="val 37020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Content Placeholder 13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5457825" y="3124200"/>
            <a:ext cx="3619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5" name="Equation" r:id="rId9" imgW="241200" imgH="203040" progId="Equation.3">
                    <p:embed/>
                  </p:oleObj>
                </mc:Choice>
                <mc:Fallback>
                  <p:oleObj name="Equation" r:id="rId9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7825" y="3124200"/>
                          <a:ext cx="36195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2"/>
            <p:cNvGraphicFramePr>
              <a:graphicFrameLocks noChangeAspect="1"/>
            </p:cNvGraphicFramePr>
            <p:nvPr/>
          </p:nvGraphicFramePr>
          <p:xfrm>
            <a:off x="3629025" y="3472542"/>
            <a:ext cx="2286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6" name="Equation" r:id="rId11" imgW="152280" imgH="164880" progId="Equation.3">
                    <p:embed/>
                  </p:oleObj>
                </mc:Choice>
                <mc:Fallback>
                  <p:oleObj name="Equation" r:id="rId11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9025" y="3472542"/>
                          <a:ext cx="2286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>
              <a:off x="3552825" y="3505200"/>
              <a:ext cx="2438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23"/>
            <p:cNvGraphicFramePr>
              <a:graphicFrameLocks noChangeAspect="1"/>
            </p:cNvGraphicFramePr>
            <p:nvPr/>
          </p:nvGraphicFramePr>
          <p:xfrm>
            <a:off x="5944963" y="3381373"/>
            <a:ext cx="19050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7" name="Equation" r:id="rId13" imgW="126720" imgH="139680" progId="Equation.3">
                    <p:embed/>
                  </p:oleObj>
                </mc:Choice>
                <mc:Fallback>
                  <p:oleObj name="Equation" r:id="rId1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4963" y="3381373"/>
                          <a:ext cx="19050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4"/>
            <p:cNvGraphicFramePr>
              <a:graphicFrameLocks noChangeAspect="1"/>
            </p:cNvGraphicFramePr>
            <p:nvPr/>
          </p:nvGraphicFramePr>
          <p:xfrm>
            <a:off x="4772025" y="2362200"/>
            <a:ext cx="2095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8" name="Equation" r:id="rId15" imgW="139680" imgH="164880" progId="Equation.3">
                    <p:embed/>
                  </p:oleObj>
                </mc:Choice>
                <mc:Fallback>
                  <p:oleObj name="Equation" r:id="rId1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2025" y="2362200"/>
                          <a:ext cx="20955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urved Left Arrow 15"/>
            <p:cNvSpPr/>
            <p:nvPr/>
          </p:nvSpPr>
          <p:spPr>
            <a:xfrm>
              <a:off x="4695825" y="3276600"/>
              <a:ext cx="304800" cy="4572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17" name="Object 36"/>
            <p:cNvGraphicFramePr>
              <a:graphicFrameLocks noChangeAspect="1"/>
            </p:cNvGraphicFramePr>
            <p:nvPr/>
          </p:nvGraphicFramePr>
          <p:xfrm>
            <a:off x="4953000" y="3505200"/>
            <a:ext cx="4000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9" name="Equation" r:id="rId17" imgW="266400" imgH="228600" progId="Equation.3">
                    <p:embed/>
                  </p:oleObj>
                </mc:Choice>
                <mc:Fallback>
                  <p:oleObj name="Equation" r:id="rId17" imgW="266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3505200"/>
                          <a:ext cx="4000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47"/>
          <p:cNvGrpSpPr/>
          <p:nvPr/>
        </p:nvGrpSpPr>
        <p:grpSpPr>
          <a:xfrm>
            <a:off x="1143000" y="4191000"/>
            <a:ext cx="6267450" cy="533400"/>
            <a:chOff x="1143000" y="4191000"/>
            <a:chExt cx="6267450" cy="533400"/>
          </a:xfrm>
        </p:grpSpPr>
        <p:graphicFrame>
          <p:nvGraphicFramePr>
            <p:cNvPr id="19" name="Content Placeholder 13"/>
            <p:cNvGraphicFramePr>
              <a:graphicFrameLocks noChangeAspect="1"/>
            </p:cNvGraphicFramePr>
            <p:nvPr/>
          </p:nvGraphicFramePr>
          <p:xfrm>
            <a:off x="1600200" y="4191000"/>
            <a:ext cx="58102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0" name="Equation" r:id="rId19" imgW="2628720" imgH="241200" progId="Equation.3">
                    <p:embed/>
                  </p:oleObj>
                </mc:Choice>
                <mc:Fallback>
                  <p:oleObj name="Equation" r:id="rId19" imgW="26287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191000"/>
                          <a:ext cx="581025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92"/>
            <p:cNvGrpSpPr/>
            <p:nvPr/>
          </p:nvGrpSpPr>
          <p:grpSpPr>
            <a:xfrm>
              <a:off x="1143000" y="4267200"/>
              <a:ext cx="391886" cy="457200"/>
              <a:chOff x="1371600" y="4724400"/>
              <a:chExt cx="391886" cy="457200"/>
            </a:xfrm>
          </p:grpSpPr>
          <p:graphicFrame>
            <p:nvGraphicFramePr>
              <p:cNvPr id="21" name="Content Placeholder 13"/>
              <p:cNvGraphicFramePr>
                <a:graphicFrameLocks noGrp="1" noChangeAspect="1"/>
              </p:cNvGraphicFramePr>
              <p:nvPr>
                <p:ph idx="1"/>
              </p:nvPr>
            </p:nvGraphicFramePr>
            <p:xfrm>
              <a:off x="1458686" y="4767944"/>
              <a:ext cx="304800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1" name="Equation" r:id="rId21" imgW="139680" imgH="139680" progId="Equation.3">
                      <p:embed/>
                    </p:oleObj>
                  </mc:Choice>
                  <mc:Fallback>
                    <p:oleObj name="Equation" r:id="rId21" imgW="1396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58686" y="4767944"/>
                            <a:ext cx="304800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Curved Right Arrow 21"/>
              <p:cNvSpPr/>
              <p:nvPr/>
            </p:nvSpPr>
            <p:spPr>
              <a:xfrm>
                <a:off x="1371600" y="4724400"/>
                <a:ext cx="381000" cy="457200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" name="Group 69"/>
          <p:cNvGrpSpPr/>
          <p:nvPr/>
        </p:nvGrpSpPr>
        <p:grpSpPr>
          <a:xfrm>
            <a:off x="1295400" y="1619250"/>
            <a:ext cx="2582638" cy="2329542"/>
            <a:chOff x="304800" y="1861458"/>
            <a:chExt cx="2582638" cy="2329542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533400" y="2362200"/>
              <a:ext cx="762000" cy="609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Content Placeholder 13"/>
            <p:cNvGraphicFramePr>
              <a:graphicFrameLocks noChangeAspect="1"/>
            </p:cNvGraphicFramePr>
            <p:nvPr/>
          </p:nvGraphicFramePr>
          <p:xfrm>
            <a:off x="885825" y="2056721"/>
            <a:ext cx="609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2" name="Equation" r:id="rId23" imgW="406080" imgH="177480" progId="Equation.3">
                    <p:embed/>
                  </p:oleObj>
                </mc:Choice>
                <mc:Fallback>
                  <p:oleObj name="Equation" r:id="rId23" imgW="406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5825" y="2056721"/>
                          <a:ext cx="609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Content Placeholder 13"/>
            <p:cNvGraphicFramePr>
              <a:graphicFrameLocks noChangeAspect="1"/>
            </p:cNvGraphicFramePr>
            <p:nvPr/>
          </p:nvGraphicFramePr>
          <p:xfrm>
            <a:off x="1600198" y="2743200"/>
            <a:ext cx="228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3" name="Equation" r:id="rId25" imgW="152280" imgH="177480" progId="Equation.3">
                    <p:embed/>
                  </p:oleObj>
                </mc:Choice>
                <mc:Fallback>
                  <p:oleObj name="Equation" r:id="rId25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198" y="2743200"/>
                          <a:ext cx="228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Arc 26"/>
            <p:cNvSpPr/>
            <p:nvPr/>
          </p:nvSpPr>
          <p:spPr>
            <a:xfrm>
              <a:off x="533400" y="2743200"/>
              <a:ext cx="533400" cy="457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8" name="Content Placeholder 13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1000125" y="2590800"/>
            <a:ext cx="3619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4" name="Equation" r:id="rId26" imgW="241200" imgH="203040" progId="Equation.3">
                    <p:embed/>
                  </p:oleObj>
                </mc:Choice>
                <mc:Fallback>
                  <p:oleObj name="Equation" r:id="rId26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0125" y="2590800"/>
                          <a:ext cx="36195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Content Placeholder 13"/>
            <p:cNvGraphicFramePr>
              <a:graphicFrameLocks noChangeAspect="1"/>
            </p:cNvGraphicFramePr>
            <p:nvPr/>
          </p:nvGraphicFramePr>
          <p:xfrm>
            <a:off x="819150" y="3188608"/>
            <a:ext cx="4191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Equation" r:id="rId28" imgW="279360" imgH="164880" progId="Equation.3">
                    <p:embed/>
                  </p:oleObj>
                </mc:Choice>
                <mc:Fallback>
                  <p:oleObj name="Equation" r:id="rId28" imgW="2793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150" y="3188608"/>
                          <a:ext cx="4191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2"/>
            <p:cNvGraphicFramePr>
              <a:graphicFrameLocks noChangeAspect="1"/>
            </p:cNvGraphicFramePr>
            <p:nvPr/>
          </p:nvGraphicFramePr>
          <p:xfrm>
            <a:off x="381000" y="2971800"/>
            <a:ext cx="2286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6" name="Equation" r:id="rId30" imgW="152280" imgH="164880" progId="Equation.3">
                    <p:embed/>
                  </p:oleObj>
                </mc:Choice>
                <mc:Fallback>
                  <p:oleObj name="Equation" r:id="rId30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2971800"/>
                          <a:ext cx="2286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Straight Connector 30"/>
            <p:cNvCxnSpPr/>
            <p:nvPr/>
          </p:nvCxnSpPr>
          <p:spPr>
            <a:xfrm rot="5400000">
              <a:off x="534194" y="3123406"/>
              <a:ext cx="2133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04800" y="2971800"/>
              <a:ext cx="2438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33400" y="3429000"/>
              <a:ext cx="1066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457200" y="34290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5" name="Object 23"/>
            <p:cNvGraphicFramePr>
              <a:graphicFrameLocks noChangeAspect="1"/>
            </p:cNvGraphicFramePr>
            <p:nvPr/>
          </p:nvGraphicFramePr>
          <p:xfrm>
            <a:off x="2696938" y="2880631"/>
            <a:ext cx="19050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7" name="Equation" r:id="rId31" imgW="126720" imgH="139680" progId="Equation.3">
                    <p:embed/>
                  </p:oleObj>
                </mc:Choice>
                <mc:Fallback>
                  <p:oleObj name="Equation" r:id="rId3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6938" y="2880631"/>
                          <a:ext cx="19050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24"/>
            <p:cNvGraphicFramePr>
              <a:graphicFrameLocks noChangeAspect="1"/>
            </p:cNvGraphicFramePr>
            <p:nvPr/>
          </p:nvGraphicFramePr>
          <p:xfrm>
            <a:off x="1524000" y="1861458"/>
            <a:ext cx="2095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8" name="Equation" r:id="rId33" imgW="139680" imgH="164880" progId="Equation.3">
                    <p:embed/>
                  </p:oleObj>
                </mc:Choice>
                <mc:Fallback>
                  <p:oleObj name="Equation" r:id="rId3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1861458"/>
                          <a:ext cx="20955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236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moment produced by two equal, opposite, and </a:t>
            </a:r>
            <a:r>
              <a:rPr lang="en-US" dirty="0" smtClean="0"/>
              <a:t>non-collinear </a:t>
            </a:r>
            <a:r>
              <a:rPr lang="en-US" dirty="0"/>
              <a:t>forces is called a </a:t>
            </a:r>
            <a:r>
              <a:rPr lang="en-US" i="1" dirty="0"/>
              <a:t>couple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M=F(</a:t>
            </a:r>
            <a:r>
              <a:rPr lang="en-US" dirty="0" err="1" smtClean="0"/>
              <a:t>a+d</a:t>
            </a:r>
            <a:r>
              <a:rPr lang="en-US" dirty="0" smtClean="0"/>
              <a:t>)-</a:t>
            </a:r>
            <a:r>
              <a:rPr lang="en-US" dirty="0" err="1" smtClean="0"/>
              <a:t>Fa</a:t>
            </a:r>
            <a:endParaRPr lang="en-US" dirty="0" smtClean="0"/>
          </a:p>
          <a:p>
            <a:r>
              <a:rPr lang="en-US" dirty="0" smtClean="0"/>
              <a:t>M=</a:t>
            </a:r>
            <a:r>
              <a:rPr lang="en-US" dirty="0" err="1" smtClean="0"/>
              <a:t>Fd</a:t>
            </a:r>
            <a:endParaRPr lang="en-US" dirty="0" smtClean="0"/>
          </a:p>
          <a:p>
            <a:endParaRPr lang="en-US" dirty="0"/>
          </a:p>
          <a:p>
            <a:pPr lvl="8"/>
            <a:r>
              <a:rPr lang="en-US" dirty="0"/>
              <a:t>Its direction is counterclockwise </a:t>
            </a:r>
            <a:endParaRPr lang="en-US" dirty="0" smtClean="0"/>
          </a:p>
          <a:p>
            <a:pPr lvl="8"/>
            <a:endParaRPr lang="en-US" dirty="0"/>
          </a:p>
        </p:txBody>
      </p:sp>
      <p:pic>
        <p:nvPicPr>
          <p:cNvPr id="4" name="Picture 3" descr="coup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748" y="2682557"/>
            <a:ext cx="2507552" cy="21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0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may also express the moment of a couple by using vector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algebra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position vectors which run from point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arbi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-trary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points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on the lines of action 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respectively.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moment vec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957" y="2482793"/>
            <a:ext cx="2879081" cy="239539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263093"/>
              </p:ext>
            </p:extLst>
          </p:nvPr>
        </p:nvGraphicFramePr>
        <p:xfrm>
          <a:off x="873193" y="2954162"/>
          <a:ext cx="4645025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2450880" imgH="723600" progId="Equation.3">
                  <p:embed/>
                </p:oleObj>
              </mc:Choice>
              <mc:Fallback>
                <p:oleObj name="Equation" r:id="rId4" imgW="24508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93" y="2954162"/>
                        <a:ext cx="4645025" cy="1370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23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alibri" charset="0"/>
              </a:rPr>
              <a:t>Equivalent</a:t>
            </a:r>
            <a:r>
              <a:rPr lang="tr-TR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Couples</a:t>
            </a:r>
            <a:endParaRPr lang="en-US" dirty="0"/>
          </a:p>
        </p:txBody>
      </p:sp>
      <p:pic>
        <p:nvPicPr>
          <p:cNvPr id="6" name="Content Placeholder 5" descr="equivalent mome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9" b="2479"/>
          <a:stretch>
            <a:fillRect/>
          </a:stretch>
        </p:blipFill>
        <p:spPr>
          <a:xfrm>
            <a:off x="457200" y="1600200"/>
            <a:ext cx="8561388" cy="2587625"/>
          </a:xfrm>
        </p:spPr>
      </p:pic>
      <p:sp>
        <p:nvSpPr>
          <p:cNvPr id="7" name="Rectangle 6"/>
          <p:cNvSpPr/>
          <p:nvPr/>
        </p:nvSpPr>
        <p:spPr>
          <a:xfrm>
            <a:off x="560851" y="4803006"/>
            <a:ext cx="7416513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aseline="30000" dirty="0" smtClean="0"/>
              <a:t>The Figure shows </a:t>
            </a:r>
            <a:r>
              <a:rPr lang="en-US" sz="2800" baseline="30000" dirty="0"/>
              <a:t>four different configurations of the same couple 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493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Force-Couple Systems</a:t>
            </a:r>
            <a:endParaRPr lang="en-US" dirty="0"/>
          </a:p>
        </p:txBody>
      </p:sp>
      <p:pic>
        <p:nvPicPr>
          <p:cNvPr id="4" name="Content Placeholder 3" descr="Forc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95" b="-8095"/>
          <a:stretch>
            <a:fillRect/>
          </a:stretch>
        </p:blipFill>
        <p:spPr>
          <a:xfrm>
            <a:off x="570832" y="989571"/>
            <a:ext cx="7973260" cy="2666207"/>
          </a:xfrm>
        </p:spPr>
      </p:pic>
      <p:sp>
        <p:nvSpPr>
          <p:cNvPr id="5" name="Rectangle 4"/>
          <p:cNvSpPr/>
          <p:nvPr/>
        </p:nvSpPr>
        <p:spPr>
          <a:xfrm>
            <a:off x="570832" y="3669407"/>
            <a:ext cx="79732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The replacement of a </a:t>
            </a:r>
            <a:r>
              <a:rPr lang="en-US" sz="2400" baseline="30000" dirty="0">
                <a:solidFill>
                  <a:srgbClr val="FF0000"/>
                </a:solidFill>
              </a:rPr>
              <a:t>force</a:t>
            </a:r>
            <a:r>
              <a:rPr lang="en-US" sz="2400" baseline="30000" dirty="0"/>
              <a:t> by </a:t>
            </a:r>
            <a:r>
              <a:rPr lang="en-US" sz="2400" baseline="30000" dirty="0">
                <a:solidFill>
                  <a:srgbClr val="FF0000"/>
                </a:solidFill>
              </a:rPr>
              <a:t>a force and a couple </a:t>
            </a:r>
            <a:r>
              <a:rPr lang="en-US" sz="2400" baseline="30000" dirty="0"/>
              <a:t>is illustrated in </a:t>
            </a:r>
            <a:r>
              <a:rPr lang="en-US" sz="2400" baseline="30000" dirty="0" smtClean="0"/>
              <a:t>the Figure, </a:t>
            </a:r>
            <a:r>
              <a:rPr lang="en-US" sz="2400" baseline="30000" dirty="0"/>
              <a:t>where the given force F acting at point A is replaced by an equal force F at some point B and </a:t>
            </a:r>
            <a:r>
              <a:rPr lang="en-US" sz="2400" baseline="30000" dirty="0" smtClean="0"/>
              <a:t>the counterclockwise </a:t>
            </a:r>
            <a:r>
              <a:rPr lang="en-US" sz="2400" baseline="30000" dirty="0"/>
              <a:t>couple </a:t>
            </a:r>
            <a:r>
              <a:rPr lang="en-US" sz="2400" baseline="30000" dirty="0" smtClean="0"/>
              <a:t>M=</a:t>
            </a:r>
            <a:r>
              <a:rPr lang="en-US" sz="2400" baseline="30000" dirty="0" err="1" smtClean="0"/>
              <a:t>Fd</a:t>
            </a:r>
            <a:r>
              <a:rPr lang="en-US" sz="2400" baseline="30000" dirty="0"/>
              <a:t>. The transfer is seen in the middle figure, where the equal and opposite forces F and F are added at point B without introducing any net </a:t>
            </a:r>
            <a:r>
              <a:rPr lang="en-US" sz="2400" baseline="30000" dirty="0" smtClean="0"/>
              <a:t>external </a:t>
            </a:r>
            <a:r>
              <a:rPr lang="en-US" sz="2400" baseline="30000" dirty="0"/>
              <a:t>effects on the body. We now see that the original force at A and the equal and opposite one at B constitute the couple </a:t>
            </a:r>
            <a:r>
              <a:rPr lang="en-US" sz="2400" baseline="30000" dirty="0" smtClean="0"/>
              <a:t>M=</a:t>
            </a:r>
            <a:r>
              <a:rPr lang="en-US" sz="2400" baseline="30000" dirty="0" err="1" smtClean="0"/>
              <a:t>Fd</a:t>
            </a:r>
            <a:r>
              <a:rPr lang="en-US" sz="2400" baseline="30000" dirty="0"/>
              <a:t>, which is counterclockwise for the sample chosen, as shown in the right-hand part of the figure. Thus, we have replaced the original force at A by the same force acting at a different point B and a couple, without altering the </a:t>
            </a:r>
            <a:r>
              <a:rPr lang="en-US" sz="2400" baseline="30000" dirty="0" smtClean="0"/>
              <a:t>external </a:t>
            </a:r>
            <a:r>
              <a:rPr lang="en-US" sz="2400" baseline="30000" dirty="0"/>
              <a:t>effects of the original force on the body. The combination of the force and couple in the right-hand part of </a:t>
            </a:r>
            <a:r>
              <a:rPr lang="en-US" sz="2400" baseline="30000" dirty="0" smtClean="0"/>
              <a:t>the Figure </a:t>
            </a:r>
            <a:r>
              <a:rPr lang="en-US" sz="2400" baseline="30000" dirty="0"/>
              <a:t>is referred to as a force–couple system.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290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Counterclockwise and Clockwise couples</a:t>
            </a:r>
            <a:endParaRPr lang="en-US" dirty="0"/>
          </a:p>
        </p:txBody>
      </p:sp>
      <p:pic>
        <p:nvPicPr>
          <p:cNvPr id="4" name="Content Placeholder 3" descr="Counterclockwi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607" r="-436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429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Calculate the combined moment of the two 2-kN forces, shown in the Figure, about point </a:t>
            </a:r>
            <a:r>
              <a:rPr lang="en-GB" i="1" dirty="0" smtClean="0">
                <a:solidFill>
                  <a:srgbClr val="002060"/>
                </a:solidFill>
              </a:rPr>
              <a:t>O</a:t>
            </a:r>
            <a:r>
              <a:rPr lang="en-GB" dirty="0" smtClean="0">
                <a:solidFill>
                  <a:srgbClr val="002060"/>
                </a:solidFill>
              </a:rPr>
              <a:t> and A using : </a:t>
            </a:r>
          </a:p>
          <a:p>
            <a:pPr marL="400050" indent="-400050">
              <a:buAutoNum type="romanLcParenBoth"/>
            </a:pPr>
            <a:r>
              <a:rPr lang="en-GB" dirty="0" smtClean="0">
                <a:solidFill>
                  <a:srgbClr val="002060"/>
                </a:solidFill>
              </a:rPr>
              <a:t>Scalar approach </a:t>
            </a:r>
          </a:p>
          <a:p>
            <a:pPr marL="400050" indent="-400050">
              <a:buAutoNum type="romanLcParenBoth"/>
            </a:pPr>
            <a:r>
              <a:rPr lang="en-GB" dirty="0" smtClean="0">
                <a:solidFill>
                  <a:srgbClr val="002060"/>
                </a:solidFill>
              </a:rPr>
              <a:t>Vector approach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4758524" y="2966565"/>
            <a:ext cx="3758566" cy="3314700"/>
            <a:chOff x="4402923" y="1676400"/>
            <a:chExt cx="3758566" cy="331470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7006027" y="2233767"/>
              <a:ext cx="788895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506686" y="4223656"/>
              <a:ext cx="788895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876758" y="1676400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696200" y="3810000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968977" y="3968843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968977" y="3012161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55637" y="3968843"/>
              <a:ext cx="1021121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0.8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>
              <a:off x="6025147" y="2026734"/>
              <a:ext cx="0" cy="29643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>
              <a:off x="4402923" y="4007470"/>
              <a:ext cx="3311517" cy="8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 flipH="1">
              <a:off x="6045268" y="2400424"/>
              <a:ext cx="1018606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5019117" y="4398227"/>
              <a:ext cx="1018606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4"/>
            <p:cNvSpPr>
              <a:spLocks noChangeAspect="1" noChangeArrowheads="1"/>
            </p:cNvSpPr>
            <p:nvPr/>
          </p:nvSpPr>
          <p:spPr bwMode="auto">
            <a:xfrm>
              <a:off x="5999997" y="3183735"/>
              <a:ext cx="46948" cy="42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15"/>
            <p:cNvSpPr>
              <a:spLocks noChangeAspect="1" noChangeArrowheads="1"/>
            </p:cNvSpPr>
            <p:nvPr/>
          </p:nvSpPr>
          <p:spPr bwMode="auto">
            <a:xfrm>
              <a:off x="5999997" y="3993995"/>
              <a:ext cx="46948" cy="42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</p:cNvCxnSpPr>
            <p:nvPr/>
          </p:nvCxnSpPr>
          <p:spPr bwMode="auto">
            <a:xfrm>
              <a:off x="5006542" y="3199006"/>
              <a:ext cx="88027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17"/>
            <p:cNvCxnSpPr>
              <a:cxnSpLocks noChangeShapeType="1"/>
            </p:cNvCxnSpPr>
            <p:nvPr/>
          </p:nvCxnSpPr>
          <p:spPr bwMode="auto">
            <a:xfrm>
              <a:off x="5006542" y="2404017"/>
              <a:ext cx="88027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18"/>
            <p:cNvCxnSpPr>
              <a:cxnSpLocks noChangeShapeType="1"/>
            </p:cNvCxnSpPr>
            <p:nvPr/>
          </p:nvCxnSpPr>
          <p:spPr bwMode="auto">
            <a:xfrm>
              <a:off x="5459255" y="2404017"/>
              <a:ext cx="0" cy="7949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1" name="AutoShape 19"/>
            <p:cNvCxnSpPr>
              <a:cxnSpLocks noChangeShapeType="1"/>
            </p:cNvCxnSpPr>
            <p:nvPr/>
          </p:nvCxnSpPr>
          <p:spPr bwMode="auto">
            <a:xfrm>
              <a:off x="5459255" y="3214277"/>
              <a:ext cx="0" cy="7949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2" name="AutoShape 20"/>
            <p:cNvCxnSpPr>
              <a:cxnSpLocks noChangeShapeType="1"/>
            </p:cNvCxnSpPr>
            <p:nvPr/>
          </p:nvCxnSpPr>
          <p:spPr bwMode="auto">
            <a:xfrm>
              <a:off x="5459255" y="3993995"/>
              <a:ext cx="0" cy="397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5388438" y="2590800"/>
              <a:ext cx="7821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1.6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388426" y="3429000"/>
              <a:ext cx="7821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1.6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90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2895600"/>
            <a:ext cx="30023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 2 kN forces are forming a couple, moments will be the same about 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couple moment is independent of moment centres.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4800600" y="1524000"/>
            <a:ext cx="3758566" cy="3314700"/>
            <a:chOff x="4402923" y="1676400"/>
            <a:chExt cx="3758566" cy="3314700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7006027" y="2233767"/>
              <a:ext cx="788895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506686" y="4223656"/>
              <a:ext cx="788895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kN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876758" y="1676400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696200" y="3810000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5968977" y="3968843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5968977" y="3012161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855637" y="3968843"/>
              <a:ext cx="1021121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0.8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AutoShape 10"/>
            <p:cNvCxnSpPr>
              <a:cxnSpLocks noChangeShapeType="1"/>
            </p:cNvCxnSpPr>
            <p:nvPr/>
          </p:nvCxnSpPr>
          <p:spPr bwMode="auto">
            <a:xfrm>
              <a:off x="6025147" y="2026734"/>
              <a:ext cx="0" cy="29643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5" name="AutoShape 11"/>
            <p:cNvCxnSpPr>
              <a:cxnSpLocks noChangeShapeType="1"/>
            </p:cNvCxnSpPr>
            <p:nvPr/>
          </p:nvCxnSpPr>
          <p:spPr bwMode="auto">
            <a:xfrm>
              <a:off x="4402923" y="4007470"/>
              <a:ext cx="3311517" cy="8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6" name="AutoShape 12"/>
            <p:cNvCxnSpPr>
              <a:cxnSpLocks noChangeShapeType="1"/>
            </p:cNvCxnSpPr>
            <p:nvPr/>
          </p:nvCxnSpPr>
          <p:spPr bwMode="auto">
            <a:xfrm flipH="1">
              <a:off x="6045268" y="2400424"/>
              <a:ext cx="1018606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3"/>
            <p:cNvCxnSpPr>
              <a:cxnSpLocks noChangeShapeType="1"/>
            </p:cNvCxnSpPr>
            <p:nvPr/>
          </p:nvCxnSpPr>
          <p:spPr bwMode="auto">
            <a:xfrm>
              <a:off x="5019117" y="4398227"/>
              <a:ext cx="1018606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14"/>
            <p:cNvSpPr>
              <a:spLocks noChangeAspect="1" noChangeArrowheads="1"/>
            </p:cNvSpPr>
            <p:nvPr/>
          </p:nvSpPr>
          <p:spPr bwMode="auto">
            <a:xfrm>
              <a:off x="5999997" y="3183735"/>
              <a:ext cx="46948" cy="42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5"/>
            <p:cNvSpPr>
              <a:spLocks noChangeAspect="1" noChangeArrowheads="1"/>
            </p:cNvSpPr>
            <p:nvPr/>
          </p:nvSpPr>
          <p:spPr bwMode="auto">
            <a:xfrm>
              <a:off x="5999997" y="3993995"/>
              <a:ext cx="46948" cy="42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AutoShape 16"/>
            <p:cNvCxnSpPr>
              <a:cxnSpLocks noChangeShapeType="1"/>
            </p:cNvCxnSpPr>
            <p:nvPr/>
          </p:nvCxnSpPr>
          <p:spPr bwMode="auto">
            <a:xfrm>
              <a:off x="5006542" y="3199006"/>
              <a:ext cx="88027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17"/>
            <p:cNvCxnSpPr>
              <a:cxnSpLocks noChangeShapeType="1"/>
            </p:cNvCxnSpPr>
            <p:nvPr/>
          </p:nvCxnSpPr>
          <p:spPr bwMode="auto">
            <a:xfrm>
              <a:off x="5006542" y="2404017"/>
              <a:ext cx="88027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18"/>
            <p:cNvCxnSpPr>
              <a:cxnSpLocks noChangeShapeType="1"/>
            </p:cNvCxnSpPr>
            <p:nvPr/>
          </p:nvCxnSpPr>
          <p:spPr bwMode="auto">
            <a:xfrm>
              <a:off x="5459255" y="2404017"/>
              <a:ext cx="0" cy="7949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" name="AutoShape 19"/>
            <p:cNvCxnSpPr>
              <a:cxnSpLocks noChangeShapeType="1"/>
            </p:cNvCxnSpPr>
            <p:nvPr/>
          </p:nvCxnSpPr>
          <p:spPr bwMode="auto">
            <a:xfrm>
              <a:off x="5459255" y="3214277"/>
              <a:ext cx="0" cy="7949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4" name="AutoShape 20"/>
            <p:cNvCxnSpPr>
              <a:cxnSpLocks noChangeShapeType="1"/>
            </p:cNvCxnSpPr>
            <p:nvPr/>
          </p:nvCxnSpPr>
          <p:spPr bwMode="auto">
            <a:xfrm>
              <a:off x="5459255" y="3993995"/>
              <a:ext cx="0" cy="397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5388438" y="2590800"/>
              <a:ext cx="7821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1.6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5388426" y="3429000"/>
              <a:ext cx="7821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1.6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942312"/>
              </p:ext>
            </p:extLst>
          </p:nvPr>
        </p:nvGraphicFramePr>
        <p:xfrm>
          <a:off x="1246807" y="5418344"/>
          <a:ext cx="6346630" cy="503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882880" imgH="228600" progId="Equation.3">
                  <p:embed/>
                </p:oleObj>
              </mc:Choice>
              <mc:Fallback>
                <p:oleObj name="Equation" r:id="rId3" imgW="2882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807" y="5418344"/>
                        <a:ext cx="6346630" cy="5032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458557"/>
            <a:ext cx="34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2343150"/>
            <a:ext cx="30023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 2 kN forces are forming a couple, moments will be the same about 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couple moment is independent of moment centres.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76800" y="1600200"/>
            <a:ext cx="3758566" cy="3314700"/>
            <a:chOff x="4800600" y="1524000"/>
            <a:chExt cx="3758566" cy="3314700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274435" y="1524000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093877" y="3657600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366654" y="3816443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366654" y="2859761"/>
              <a:ext cx="4652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253314" y="3816443"/>
              <a:ext cx="1021121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0.8 m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6422824" y="1874334"/>
              <a:ext cx="0" cy="29643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2" name="AutoShape 11"/>
            <p:cNvCxnSpPr>
              <a:cxnSpLocks noChangeShapeType="1"/>
            </p:cNvCxnSpPr>
            <p:nvPr/>
          </p:nvCxnSpPr>
          <p:spPr bwMode="auto">
            <a:xfrm>
              <a:off x="4800600" y="3855070"/>
              <a:ext cx="3311517" cy="8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AutoShape 12"/>
            <p:cNvCxnSpPr>
              <a:cxnSpLocks noChangeShapeType="1"/>
            </p:cNvCxnSpPr>
            <p:nvPr/>
          </p:nvCxnSpPr>
          <p:spPr bwMode="auto">
            <a:xfrm flipH="1">
              <a:off x="6431515" y="2282314"/>
              <a:ext cx="1018606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3"/>
            <p:cNvCxnSpPr>
              <a:cxnSpLocks noChangeShapeType="1"/>
            </p:cNvCxnSpPr>
            <p:nvPr/>
          </p:nvCxnSpPr>
          <p:spPr bwMode="auto">
            <a:xfrm>
              <a:off x="5416794" y="4245827"/>
              <a:ext cx="1018606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5" name="Oval 14"/>
            <p:cNvSpPr>
              <a:spLocks noChangeAspect="1" noChangeArrowheads="1"/>
            </p:cNvSpPr>
            <p:nvPr/>
          </p:nvSpPr>
          <p:spPr bwMode="auto">
            <a:xfrm>
              <a:off x="6397674" y="3031335"/>
              <a:ext cx="46948" cy="42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 15"/>
            <p:cNvSpPr>
              <a:spLocks noChangeAspect="1" noChangeArrowheads="1"/>
            </p:cNvSpPr>
            <p:nvPr/>
          </p:nvSpPr>
          <p:spPr bwMode="auto">
            <a:xfrm>
              <a:off x="6397674" y="3841595"/>
              <a:ext cx="46948" cy="42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AutoShape 16"/>
            <p:cNvCxnSpPr>
              <a:cxnSpLocks noChangeShapeType="1"/>
            </p:cNvCxnSpPr>
            <p:nvPr/>
          </p:nvCxnSpPr>
          <p:spPr bwMode="auto">
            <a:xfrm>
              <a:off x="5404219" y="3046606"/>
              <a:ext cx="88027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17"/>
            <p:cNvCxnSpPr>
              <a:cxnSpLocks noChangeShapeType="1"/>
            </p:cNvCxnSpPr>
            <p:nvPr/>
          </p:nvCxnSpPr>
          <p:spPr bwMode="auto">
            <a:xfrm>
              <a:off x="5404219" y="2251617"/>
              <a:ext cx="88027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18"/>
            <p:cNvCxnSpPr>
              <a:cxnSpLocks noChangeShapeType="1"/>
            </p:cNvCxnSpPr>
            <p:nvPr/>
          </p:nvCxnSpPr>
          <p:spPr bwMode="auto">
            <a:xfrm>
              <a:off x="5856932" y="2251617"/>
              <a:ext cx="0" cy="7949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>
              <a:off x="5856932" y="3061877"/>
              <a:ext cx="0" cy="7949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1" name="AutoShape 20"/>
            <p:cNvCxnSpPr>
              <a:cxnSpLocks noChangeShapeType="1"/>
            </p:cNvCxnSpPr>
            <p:nvPr/>
          </p:nvCxnSpPr>
          <p:spPr bwMode="auto">
            <a:xfrm>
              <a:off x="5856932" y="3841595"/>
              <a:ext cx="0" cy="397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5786115" y="2438400"/>
              <a:ext cx="7821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1.6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5786103" y="3276600"/>
              <a:ext cx="782189" cy="392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1.6 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5432266" y="3257550"/>
              <a:ext cx="1981994" cy="794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400800" y="41910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(0,-0.8)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39840" y="194691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(0, 3.2)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3"/>
            <p:cNvGraphicFramePr>
              <a:graphicFrameLocks noChangeAspect="1"/>
            </p:cNvGraphicFramePr>
            <p:nvPr/>
          </p:nvGraphicFramePr>
          <p:xfrm>
            <a:off x="6435090" y="3143250"/>
            <a:ext cx="2286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Equation" r:id="rId3" imgW="114120" imgH="203040" progId="Equation.3">
                    <p:embed/>
                  </p:oleObj>
                </mc:Choice>
                <mc:Fallback>
                  <p:oleObj name="Equation" r:id="rId3" imgW="1141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5090" y="3143250"/>
                          <a:ext cx="2286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3"/>
            <p:cNvGraphicFramePr>
              <a:graphicFrameLocks noChangeAspect="1"/>
            </p:cNvGraphicFramePr>
            <p:nvPr/>
          </p:nvGraphicFramePr>
          <p:xfrm>
            <a:off x="7467599" y="2133600"/>
            <a:ext cx="48126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tion" r:id="rId5" imgW="380880" imgH="241200" progId="Equation.3">
                    <p:embed/>
                  </p:oleObj>
                </mc:Choice>
                <mc:Fallback>
                  <p:oleObj name="Equation" r:id="rId5" imgW="380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599" y="2133600"/>
                          <a:ext cx="481263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5"/>
            <p:cNvGraphicFramePr>
              <a:graphicFrameLocks noChangeAspect="1"/>
            </p:cNvGraphicFramePr>
            <p:nvPr/>
          </p:nvGraphicFramePr>
          <p:xfrm>
            <a:off x="5173980" y="4050030"/>
            <a:ext cx="276225" cy="313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7" name="Equation" r:id="rId7" imgW="190440" imgH="215640" progId="Equation.3">
                    <p:embed/>
                  </p:oleObj>
                </mc:Choice>
                <mc:Fallback>
                  <p:oleObj name="Equation" r:id="rId7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3980" y="4050030"/>
                          <a:ext cx="276225" cy="3138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307719"/>
              </p:ext>
            </p:extLst>
          </p:nvPr>
        </p:nvGraphicFramePr>
        <p:xfrm>
          <a:off x="1004819" y="4903119"/>
          <a:ext cx="5903323" cy="135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9" imgW="3263760" imgH="774360" progId="Equation.3">
                  <p:embed/>
                </p:oleObj>
              </mc:Choice>
              <mc:Fallback>
                <p:oleObj name="Equation" r:id="rId9" imgW="326376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19" y="4903119"/>
                        <a:ext cx="5903323" cy="1351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63866" y="1846382"/>
            <a:ext cx="57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625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Couple and Couple Moment</vt:lpstr>
      <vt:lpstr>PowerPoint Presentation</vt:lpstr>
      <vt:lpstr>Vector</vt:lpstr>
      <vt:lpstr>Equivalent Couples</vt:lpstr>
      <vt:lpstr>Force-Couple Systems</vt:lpstr>
      <vt:lpstr>Counterclockwise and Clockwise couples</vt:lpstr>
      <vt:lpstr>Problem-1</vt:lpstr>
      <vt:lpstr>PowerPoint Presentation</vt:lpstr>
      <vt:lpstr>PowerPoint Presentation</vt:lpstr>
      <vt:lpstr>Problem-2</vt:lpstr>
      <vt:lpstr>PowerPoint Presentation</vt:lpstr>
      <vt:lpstr>Problem-3</vt:lpstr>
      <vt:lpstr>PowerPoint Presentation</vt:lpstr>
      <vt:lpstr>PowerPoint Presentation</vt:lpstr>
      <vt:lpstr>Problem-4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Couple and Couple Moment</dc:title>
  <dc:creator>Fahad Alrshoudi</dc:creator>
  <cp:lastModifiedBy>User</cp:lastModifiedBy>
  <cp:revision>16</cp:revision>
  <dcterms:created xsi:type="dcterms:W3CDTF">2016-01-30T10:42:00Z</dcterms:created>
  <dcterms:modified xsi:type="dcterms:W3CDTF">2016-02-01T13:52:37Z</dcterms:modified>
</cp:coreProperties>
</file>