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10" Type="http://schemas.openxmlformats.org/officeDocument/2006/relationships/image" Target="../media/image3.wmf"/><Relationship Id="rId4" Type="http://schemas.openxmlformats.org/officeDocument/2006/relationships/image" Target="../media/image7.wmf"/><Relationship Id="rId9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24EB-5887-4C1D-A851-A6D988F32968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B129-4333-4F8C-9BA5-001845E52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819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24EB-5887-4C1D-A851-A6D988F32968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B129-4333-4F8C-9BA5-001845E52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93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24EB-5887-4C1D-A851-A6D988F32968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B129-4333-4F8C-9BA5-001845E52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94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24EB-5887-4C1D-A851-A6D988F32968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B129-4333-4F8C-9BA5-001845E52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13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24EB-5887-4C1D-A851-A6D988F32968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B129-4333-4F8C-9BA5-001845E52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3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24EB-5887-4C1D-A851-A6D988F32968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B129-4333-4F8C-9BA5-001845E52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73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24EB-5887-4C1D-A851-A6D988F32968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B129-4333-4F8C-9BA5-001845E52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4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24EB-5887-4C1D-A851-A6D988F32968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B129-4333-4F8C-9BA5-001845E52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59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24EB-5887-4C1D-A851-A6D988F32968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B129-4333-4F8C-9BA5-001845E52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1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24EB-5887-4C1D-A851-A6D988F32968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B129-4333-4F8C-9BA5-001845E52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42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24EB-5887-4C1D-A851-A6D988F32968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B129-4333-4F8C-9BA5-001845E52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11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724EB-5887-4C1D-A851-A6D988F32968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4B129-4333-4F8C-9BA5-001845E52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02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1.wmf"/><Relationship Id="rId3" Type="http://schemas.openxmlformats.org/officeDocument/2006/relationships/oleObject" Target="../embeddings/oleObject8.bin"/><Relationship Id="rId21" Type="http://schemas.openxmlformats.org/officeDocument/2006/relationships/oleObject" Target="../embeddings/oleObject17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wmf"/><Relationship Id="rId20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16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9.wmf"/><Relationship Id="rId22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2D-Resultants</a:t>
            </a:r>
            <a:r>
              <a:rPr lang="ar-SA" cap="none" dirty="0" smtClean="0">
                <a:solidFill>
                  <a:schemeClr val="tx1"/>
                </a:solidFill>
                <a:latin typeface="Agency FB" pitchFamily="34" charset="0"/>
                <a:ea typeface="+mj-ea"/>
                <a:cs typeface="+mj-cs"/>
              </a:rPr>
              <a:t/>
            </a:r>
            <a:br>
              <a:rPr lang="ar-SA" cap="none" dirty="0" smtClean="0">
                <a:solidFill>
                  <a:schemeClr val="tx1"/>
                </a:solidFill>
                <a:latin typeface="Agency FB" pitchFamily="34" charset="0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36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Resultants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resultant of a system of forces is the simplest force combination which can </a:t>
            </a:r>
            <a:r>
              <a:rPr lang="en-US" sz="2400" dirty="0" smtClean="0">
                <a:solidFill>
                  <a:srgbClr val="FF0000"/>
                </a:solidFill>
              </a:rPr>
              <a:t>replace</a:t>
            </a:r>
            <a:r>
              <a:rPr lang="en-US" sz="2400" dirty="0" smtClean="0"/>
              <a:t> the original forces without </a:t>
            </a:r>
            <a:r>
              <a:rPr lang="en-US" sz="2400" dirty="0" smtClean="0">
                <a:solidFill>
                  <a:srgbClr val="FF0000"/>
                </a:solidFill>
              </a:rPr>
              <a:t>altering the external effects </a:t>
            </a:r>
            <a:r>
              <a:rPr lang="en-US" sz="2400" dirty="0" smtClean="0"/>
              <a:t>of the system on the rigid body to which the forces are applied.</a:t>
            </a:r>
          </a:p>
          <a:p>
            <a:endParaRPr lang="en-US" sz="2400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  <p:grpSp>
        <p:nvGrpSpPr>
          <p:cNvPr id="5" name="Group 32"/>
          <p:cNvGrpSpPr/>
          <p:nvPr/>
        </p:nvGrpSpPr>
        <p:grpSpPr>
          <a:xfrm>
            <a:off x="1230474" y="3387116"/>
            <a:ext cx="3983038" cy="2590800"/>
            <a:chOff x="1676400" y="3733800"/>
            <a:chExt cx="3983038" cy="2590800"/>
          </a:xfrm>
        </p:grpSpPr>
        <p:sp>
          <p:nvSpPr>
            <p:cNvPr id="6" name="Freeform 5"/>
            <p:cNvSpPr/>
            <p:nvPr/>
          </p:nvSpPr>
          <p:spPr>
            <a:xfrm>
              <a:off x="2331035" y="4094687"/>
              <a:ext cx="3001116" cy="1533227"/>
            </a:xfrm>
            <a:custGeom>
              <a:avLst/>
              <a:gdLst>
                <a:gd name="connsiteX0" fmla="*/ 629879 w 3001116"/>
                <a:gd name="connsiteY0" fmla="*/ 150742 h 1533227"/>
                <a:gd name="connsiteX1" fmla="*/ 673422 w 3001116"/>
                <a:gd name="connsiteY1" fmla="*/ 128970 h 1533227"/>
                <a:gd name="connsiteX2" fmla="*/ 1609594 w 3001116"/>
                <a:gd name="connsiteY2" fmla="*/ 41884 h 1533227"/>
                <a:gd name="connsiteX3" fmla="*/ 1718451 w 3001116"/>
                <a:gd name="connsiteY3" fmla="*/ 52770 h 1533227"/>
                <a:gd name="connsiteX4" fmla="*/ 1772879 w 3001116"/>
                <a:gd name="connsiteY4" fmla="*/ 74542 h 1533227"/>
                <a:gd name="connsiteX5" fmla="*/ 1816422 w 3001116"/>
                <a:gd name="connsiteY5" fmla="*/ 85427 h 1533227"/>
                <a:gd name="connsiteX6" fmla="*/ 2132108 w 3001116"/>
                <a:gd name="connsiteY6" fmla="*/ 85427 h 1533227"/>
                <a:gd name="connsiteX7" fmla="*/ 2164765 w 3001116"/>
                <a:gd name="connsiteY7" fmla="*/ 107199 h 1533227"/>
                <a:gd name="connsiteX8" fmla="*/ 2230079 w 3001116"/>
                <a:gd name="connsiteY8" fmla="*/ 172513 h 1533227"/>
                <a:gd name="connsiteX9" fmla="*/ 2284508 w 3001116"/>
                <a:gd name="connsiteY9" fmla="*/ 183399 h 1533227"/>
                <a:gd name="connsiteX10" fmla="*/ 2393365 w 3001116"/>
                <a:gd name="connsiteY10" fmla="*/ 248713 h 1533227"/>
                <a:gd name="connsiteX11" fmla="*/ 2469565 w 3001116"/>
                <a:gd name="connsiteY11" fmla="*/ 281370 h 1533227"/>
                <a:gd name="connsiteX12" fmla="*/ 2534879 w 3001116"/>
                <a:gd name="connsiteY12" fmla="*/ 335799 h 1533227"/>
                <a:gd name="connsiteX13" fmla="*/ 2621965 w 3001116"/>
                <a:gd name="connsiteY13" fmla="*/ 390227 h 1533227"/>
                <a:gd name="connsiteX14" fmla="*/ 2643736 w 3001116"/>
                <a:gd name="connsiteY14" fmla="*/ 411999 h 1533227"/>
                <a:gd name="connsiteX15" fmla="*/ 2676394 w 3001116"/>
                <a:gd name="connsiteY15" fmla="*/ 422884 h 1533227"/>
                <a:gd name="connsiteX16" fmla="*/ 2785251 w 3001116"/>
                <a:gd name="connsiteY16" fmla="*/ 488199 h 1533227"/>
                <a:gd name="connsiteX17" fmla="*/ 2894108 w 3001116"/>
                <a:gd name="connsiteY17" fmla="*/ 531742 h 1533227"/>
                <a:gd name="connsiteX18" fmla="*/ 2970308 w 3001116"/>
                <a:gd name="connsiteY18" fmla="*/ 575284 h 1533227"/>
                <a:gd name="connsiteX19" fmla="*/ 2970308 w 3001116"/>
                <a:gd name="connsiteY19" fmla="*/ 814770 h 1533227"/>
                <a:gd name="connsiteX20" fmla="*/ 2926765 w 3001116"/>
                <a:gd name="connsiteY20" fmla="*/ 912742 h 1533227"/>
                <a:gd name="connsiteX21" fmla="*/ 2904994 w 3001116"/>
                <a:gd name="connsiteY21" fmla="*/ 988942 h 1533227"/>
                <a:gd name="connsiteX22" fmla="*/ 2894108 w 3001116"/>
                <a:gd name="connsiteY22" fmla="*/ 1021599 h 1533227"/>
                <a:gd name="connsiteX23" fmla="*/ 2861451 w 3001116"/>
                <a:gd name="connsiteY23" fmla="*/ 1054256 h 1533227"/>
                <a:gd name="connsiteX24" fmla="*/ 2828794 w 3001116"/>
                <a:gd name="connsiteY24" fmla="*/ 1152227 h 1533227"/>
                <a:gd name="connsiteX25" fmla="*/ 2719936 w 3001116"/>
                <a:gd name="connsiteY25" fmla="*/ 1250199 h 1533227"/>
                <a:gd name="connsiteX26" fmla="*/ 2676394 w 3001116"/>
                <a:gd name="connsiteY26" fmla="*/ 1271970 h 1533227"/>
                <a:gd name="connsiteX27" fmla="*/ 2643736 w 3001116"/>
                <a:gd name="connsiteY27" fmla="*/ 1293742 h 1533227"/>
                <a:gd name="connsiteX28" fmla="*/ 2545765 w 3001116"/>
                <a:gd name="connsiteY28" fmla="*/ 1315513 h 1533227"/>
                <a:gd name="connsiteX29" fmla="*/ 2480451 w 3001116"/>
                <a:gd name="connsiteY29" fmla="*/ 1337284 h 1533227"/>
                <a:gd name="connsiteX30" fmla="*/ 2447794 w 3001116"/>
                <a:gd name="connsiteY30" fmla="*/ 1359056 h 1533227"/>
                <a:gd name="connsiteX31" fmla="*/ 2404251 w 3001116"/>
                <a:gd name="connsiteY31" fmla="*/ 1369942 h 1533227"/>
                <a:gd name="connsiteX32" fmla="*/ 2371594 w 3001116"/>
                <a:gd name="connsiteY32" fmla="*/ 1380827 h 1533227"/>
                <a:gd name="connsiteX33" fmla="*/ 2284508 w 3001116"/>
                <a:gd name="connsiteY33" fmla="*/ 1402599 h 1533227"/>
                <a:gd name="connsiteX34" fmla="*/ 2251851 w 3001116"/>
                <a:gd name="connsiteY34" fmla="*/ 1413484 h 1533227"/>
                <a:gd name="connsiteX35" fmla="*/ 2208308 w 3001116"/>
                <a:gd name="connsiteY35" fmla="*/ 1435256 h 1533227"/>
                <a:gd name="connsiteX36" fmla="*/ 2142994 w 3001116"/>
                <a:gd name="connsiteY36" fmla="*/ 1446142 h 1533227"/>
                <a:gd name="connsiteX37" fmla="*/ 2077679 w 3001116"/>
                <a:gd name="connsiteY37" fmla="*/ 1467913 h 1533227"/>
                <a:gd name="connsiteX38" fmla="*/ 1870851 w 3001116"/>
                <a:gd name="connsiteY38" fmla="*/ 1500570 h 1533227"/>
                <a:gd name="connsiteX39" fmla="*/ 1805536 w 3001116"/>
                <a:gd name="connsiteY39" fmla="*/ 1511456 h 1533227"/>
                <a:gd name="connsiteX40" fmla="*/ 1587822 w 3001116"/>
                <a:gd name="connsiteY40" fmla="*/ 1533227 h 1533227"/>
                <a:gd name="connsiteX41" fmla="*/ 716965 w 3001116"/>
                <a:gd name="connsiteY41" fmla="*/ 1522342 h 1533227"/>
                <a:gd name="connsiteX42" fmla="*/ 629879 w 3001116"/>
                <a:gd name="connsiteY42" fmla="*/ 1500570 h 1533227"/>
                <a:gd name="connsiteX43" fmla="*/ 510136 w 3001116"/>
                <a:gd name="connsiteY43" fmla="*/ 1478799 h 1533227"/>
                <a:gd name="connsiteX44" fmla="*/ 466594 w 3001116"/>
                <a:gd name="connsiteY44" fmla="*/ 1467913 h 1533227"/>
                <a:gd name="connsiteX45" fmla="*/ 412165 w 3001116"/>
                <a:gd name="connsiteY45" fmla="*/ 1457027 h 1533227"/>
                <a:gd name="connsiteX46" fmla="*/ 346851 w 3001116"/>
                <a:gd name="connsiteY46" fmla="*/ 1435256 h 1533227"/>
                <a:gd name="connsiteX47" fmla="*/ 259765 w 3001116"/>
                <a:gd name="connsiteY47" fmla="*/ 1413484 h 1533227"/>
                <a:gd name="connsiteX48" fmla="*/ 183565 w 3001116"/>
                <a:gd name="connsiteY48" fmla="*/ 1380827 h 1533227"/>
                <a:gd name="connsiteX49" fmla="*/ 118251 w 3001116"/>
                <a:gd name="connsiteY49" fmla="*/ 1315513 h 1533227"/>
                <a:gd name="connsiteX50" fmla="*/ 74708 w 3001116"/>
                <a:gd name="connsiteY50" fmla="*/ 1282856 h 1533227"/>
                <a:gd name="connsiteX51" fmla="*/ 31165 w 3001116"/>
                <a:gd name="connsiteY51" fmla="*/ 1217542 h 1533227"/>
                <a:gd name="connsiteX52" fmla="*/ 31165 w 3001116"/>
                <a:gd name="connsiteY52" fmla="*/ 912742 h 1533227"/>
                <a:gd name="connsiteX53" fmla="*/ 52936 w 3001116"/>
                <a:gd name="connsiteY53" fmla="*/ 792999 h 1533227"/>
                <a:gd name="connsiteX54" fmla="*/ 74708 w 3001116"/>
                <a:gd name="connsiteY54" fmla="*/ 749456 h 1533227"/>
                <a:gd name="connsiteX55" fmla="*/ 96479 w 3001116"/>
                <a:gd name="connsiteY55" fmla="*/ 662370 h 1533227"/>
                <a:gd name="connsiteX56" fmla="*/ 140022 w 3001116"/>
                <a:gd name="connsiteY56" fmla="*/ 564399 h 1533227"/>
                <a:gd name="connsiteX57" fmla="*/ 172679 w 3001116"/>
                <a:gd name="connsiteY57" fmla="*/ 542627 h 1533227"/>
                <a:gd name="connsiteX58" fmla="*/ 216222 w 3001116"/>
                <a:gd name="connsiteY58" fmla="*/ 488199 h 1533227"/>
                <a:gd name="connsiteX59" fmla="*/ 237994 w 3001116"/>
                <a:gd name="connsiteY59" fmla="*/ 455542 h 1533227"/>
                <a:gd name="connsiteX60" fmla="*/ 270651 w 3001116"/>
                <a:gd name="connsiteY60" fmla="*/ 444656 h 1533227"/>
                <a:gd name="connsiteX61" fmla="*/ 335965 w 3001116"/>
                <a:gd name="connsiteY61" fmla="*/ 401113 h 1533227"/>
                <a:gd name="connsiteX62" fmla="*/ 423051 w 3001116"/>
                <a:gd name="connsiteY62" fmla="*/ 335799 h 1533227"/>
                <a:gd name="connsiteX63" fmla="*/ 466594 w 3001116"/>
                <a:gd name="connsiteY63" fmla="*/ 292256 h 1533227"/>
                <a:gd name="connsiteX64" fmla="*/ 477479 w 3001116"/>
                <a:gd name="connsiteY64" fmla="*/ 259599 h 1533227"/>
                <a:gd name="connsiteX65" fmla="*/ 510136 w 3001116"/>
                <a:gd name="connsiteY65" fmla="*/ 237827 h 1533227"/>
                <a:gd name="connsiteX66" fmla="*/ 553679 w 3001116"/>
                <a:gd name="connsiteY66" fmla="*/ 194284 h 1533227"/>
                <a:gd name="connsiteX67" fmla="*/ 575451 w 3001116"/>
                <a:gd name="connsiteY67" fmla="*/ 172513 h 1533227"/>
                <a:gd name="connsiteX68" fmla="*/ 608108 w 3001116"/>
                <a:gd name="connsiteY68" fmla="*/ 161627 h 1533227"/>
                <a:gd name="connsiteX69" fmla="*/ 629879 w 3001116"/>
                <a:gd name="connsiteY69" fmla="*/ 150742 h 1533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3001116" h="1533227">
                  <a:moveTo>
                    <a:pt x="629879" y="150742"/>
                  </a:moveTo>
                  <a:cubicBezTo>
                    <a:pt x="640765" y="145299"/>
                    <a:pt x="657838" y="133494"/>
                    <a:pt x="673422" y="128970"/>
                  </a:cubicBezTo>
                  <a:cubicBezTo>
                    <a:pt x="1117649" y="0"/>
                    <a:pt x="986624" y="52443"/>
                    <a:pt x="1609594" y="41884"/>
                  </a:cubicBezTo>
                  <a:cubicBezTo>
                    <a:pt x="1645880" y="45513"/>
                    <a:pt x="1682693" y="45618"/>
                    <a:pt x="1718451" y="52770"/>
                  </a:cubicBezTo>
                  <a:cubicBezTo>
                    <a:pt x="1737612" y="56602"/>
                    <a:pt x="1754341" y="68363"/>
                    <a:pt x="1772879" y="74542"/>
                  </a:cubicBezTo>
                  <a:cubicBezTo>
                    <a:pt x="1787072" y="79273"/>
                    <a:pt x="1801908" y="81799"/>
                    <a:pt x="1816422" y="85427"/>
                  </a:cubicBezTo>
                  <a:cubicBezTo>
                    <a:pt x="1948600" y="68906"/>
                    <a:pt x="1954094" y="63175"/>
                    <a:pt x="2132108" y="85427"/>
                  </a:cubicBezTo>
                  <a:cubicBezTo>
                    <a:pt x="2145090" y="87050"/>
                    <a:pt x="2154987" y="98507"/>
                    <a:pt x="2164765" y="107199"/>
                  </a:cubicBezTo>
                  <a:cubicBezTo>
                    <a:pt x="2187777" y="127654"/>
                    <a:pt x="2199888" y="166475"/>
                    <a:pt x="2230079" y="172513"/>
                  </a:cubicBezTo>
                  <a:lnTo>
                    <a:pt x="2284508" y="183399"/>
                  </a:lnTo>
                  <a:cubicBezTo>
                    <a:pt x="2320794" y="205170"/>
                    <a:pt x="2356624" y="227719"/>
                    <a:pt x="2393365" y="248713"/>
                  </a:cubicBezTo>
                  <a:cubicBezTo>
                    <a:pt x="2551956" y="339336"/>
                    <a:pt x="2347419" y="220295"/>
                    <a:pt x="2469565" y="281370"/>
                  </a:cubicBezTo>
                  <a:cubicBezTo>
                    <a:pt x="2524429" y="308803"/>
                    <a:pt x="2481913" y="297278"/>
                    <a:pt x="2534879" y="335799"/>
                  </a:cubicBezTo>
                  <a:cubicBezTo>
                    <a:pt x="2562564" y="355933"/>
                    <a:pt x="2597760" y="366021"/>
                    <a:pt x="2621965" y="390227"/>
                  </a:cubicBezTo>
                  <a:cubicBezTo>
                    <a:pt x="2629222" y="397484"/>
                    <a:pt x="2634935" y="406719"/>
                    <a:pt x="2643736" y="411999"/>
                  </a:cubicBezTo>
                  <a:cubicBezTo>
                    <a:pt x="2653576" y="417903"/>
                    <a:pt x="2666291" y="417444"/>
                    <a:pt x="2676394" y="422884"/>
                  </a:cubicBezTo>
                  <a:cubicBezTo>
                    <a:pt x="2713652" y="442946"/>
                    <a:pt x="2748510" y="467204"/>
                    <a:pt x="2785251" y="488199"/>
                  </a:cubicBezTo>
                  <a:cubicBezTo>
                    <a:pt x="2874242" y="539051"/>
                    <a:pt x="2778155" y="478225"/>
                    <a:pt x="2894108" y="531742"/>
                  </a:cubicBezTo>
                  <a:cubicBezTo>
                    <a:pt x="2920670" y="544001"/>
                    <a:pt x="2944908" y="560770"/>
                    <a:pt x="2970308" y="575284"/>
                  </a:cubicBezTo>
                  <a:cubicBezTo>
                    <a:pt x="3001116" y="667709"/>
                    <a:pt x="2993286" y="630950"/>
                    <a:pt x="2970308" y="814770"/>
                  </a:cubicBezTo>
                  <a:cubicBezTo>
                    <a:pt x="2967330" y="838596"/>
                    <a:pt x="2936663" y="889647"/>
                    <a:pt x="2926765" y="912742"/>
                  </a:cubicBezTo>
                  <a:cubicBezTo>
                    <a:pt x="2915576" y="938850"/>
                    <a:pt x="2912888" y="961311"/>
                    <a:pt x="2904994" y="988942"/>
                  </a:cubicBezTo>
                  <a:cubicBezTo>
                    <a:pt x="2901842" y="999975"/>
                    <a:pt x="2900473" y="1012052"/>
                    <a:pt x="2894108" y="1021599"/>
                  </a:cubicBezTo>
                  <a:cubicBezTo>
                    <a:pt x="2885569" y="1034408"/>
                    <a:pt x="2872337" y="1043370"/>
                    <a:pt x="2861451" y="1054256"/>
                  </a:cubicBezTo>
                  <a:cubicBezTo>
                    <a:pt x="2854234" y="1090337"/>
                    <a:pt x="2852830" y="1122182"/>
                    <a:pt x="2828794" y="1152227"/>
                  </a:cubicBezTo>
                  <a:cubicBezTo>
                    <a:pt x="2805046" y="1181912"/>
                    <a:pt x="2756058" y="1227623"/>
                    <a:pt x="2719936" y="1250199"/>
                  </a:cubicBezTo>
                  <a:cubicBezTo>
                    <a:pt x="2706175" y="1258799"/>
                    <a:pt x="2690483" y="1263919"/>
                    <a:pt x="2676394" y="1271970"/>
                  </a:cubicBezTo>
                  <a:cubicBezTo>
                    <a:pt x="2665034" y="1278461"/>
                    <a:pt x="2655438" y="1287891"/>
                    <a:pt x="2643736" y="1293742"/>
                  </a:cubicBezTo>
                  <a:cubicBezTo>
                    <a:pt x="2612595" y="1309312"/>
                    <a:pt x="2579203" y="1307153"/>
                    <a:pt x="2545765" y="1315513"/>
                  </a:cubicBezTo>
                  <a:cubicBezTo>
                    <a:pt x="2523501" y="1321079"/>
                    <a:pt x="2502222" y="1330027"/>
                    <a:pt x="2480451" y="1337284"/>
                  </a:cubicBezTo>
                  <a:cubicBezTo>
                    <a:pt x="2469565" y="1344541"/>
                    <a:pt x="2459819" y="1353902"/>
                    <a:pt x="2447794" y="1359056"/>
                  </a:cubicBezTo>
                  <a:cubicBezTo>
                    <a:pt x="2434043" y="1364950"/>
                    <a:pt x="2418636" y="1365832"/>
                    <a:pt x="2404251" y="1369942"/>
                  </a:cubicBezTo>
                  <a:cubicBezTo>
                    <a:pt x="2393218" y="1373094"/>
                    <a:pt x="2382664" y="1377808"/>
                    <a:pt x="2371594" y="1380827"/>
                  </a:cubicBezTo>
                  <a:cubicBezTo>
                    <a:pt x="2342726" y="1388700"/>
                    <a:pt x="2313376" y="1394726"/>
                    <a:pt x="2284508" y="1402599"/>
                  </a:cubicBezTo>
                  <a:cubicBezTo>
                    <a:pt x="2273438" y="1405618"/>
                    <a:pt x="2262398" y="1408964"/>
                    <a:pt x="2251851" y="1413484"/>
                  </a:cubicBezTo>
                  <a:cubicBezTo>
                    <a:pt x="2236935" y="1419876"/>
                    <a:pt x="2223851" y="1430593"/>
                    <a:pt x="2208308" y="1435256"/>
                  </a:cubicBezTo>
                  <a:cubicBezTo>
                    <a:pt x="2187167" y="1441598"/>
                    <a:pt x="2164407" y="1440789"/>
                    <a:pt x="2142994" y="1446142"/>
                  </a:cubicBezTo>
                  <a:cubicBezTo>
                    <a:pt x="2120730" y="1451708"/>
                    <a:pt x="2100347" y="1464334"/>
                    <a:pt x="2077679" y="1467913"/>
                  </a:cubicBezTo>
                  <a:lnTo>
                    <a:pt x="1870851" y="1500570"/>
                  </a:lnTo>
                  <a:cubicBezTo>
                    <a:pt x="1849056" y="1504057"/>
                    <a:pt x="1827473" y="1509018"/>
                    <a:pt x="1805536" y="1511456"/>
                  </a:cubicBezTo>
                  <a:cubicBezTo>
                    <a:pt x="1667731" y="1526768"/>
                    <a:pt x="1740288" y="1519367"/>
                    <a:pt x="1587822" y="1533227"/>
                  </a:cubicBezTo>
                  <a:cubicBezTo>
                    <a:pt x="1297536" y="1529599"/>
                    <a:pt x="1007105" y="1532233"/>
                    <a:pt x="716965" y="1522342"/>
                  </a:cubicBezTo>
                  <a:cubicBezTo>
                    <a:pt x="687060" y="1521323"/>
                    <a:pt x="659159" y="1506734"/>
                    <a:pt x="629879" y="1500570"/>
                  </a:cubicBezTo>
                  <a:cubicBezTo>
                    <a:pt x="590181" y="1492212"/>
                    <a:pt x="549917" y="1486755"/>
                    <a:pt x="510136" y="1478799"/>
                  </a:cubicBezTo>
                  <a:cubicBezTo>
                    <a:pt x="495466" y="1475865"/>
                    <a:pt x="481198" y="1471159"/>
                    <a:pt x="466594" y="1467913"/>
                  </a:cubicBezTo>
                  <a:cubicBezTo>
                    <a:pt x="448532" y="1463899"/>
                    <a:pt x="430015" y="1461895"/>
                    <a:pt x="412165" y="1457027"/>
                  </a:cubicBezTo>
                  <a:cubicBezTo>
                    <a:pt x="390025" y="1450989"/>
                    <a:pt x="368917" y="1441561"/>
                    <a:pt x="346851" y="1435256"/>
                  </a:cubicBezTo>
                  <a:cubicBezTo>
                    <a:pt x="318080" y="1427036"/>
                    <a:pt x="286528" y="1426865"/>
                    <a:pt x="259765" y="1413484"/>
                  </a:cubicBezTo>
                  <a:cubicBezTo>
                    <a:pt x="205959" y="1386582"/>
                    <a:pt x="231617" y="1396845"/>
                    <a:pt x="183565" y="1380827"/>
                  </a:cubicBezTo>
                  <a:cubicBezTo>
                    <a:pt x="161794" y="1359056"/>
                    <a:pt x="142883" y="1333986"/>
                    <a:pt x="118251" y="1315513"/>
                  </a:cubicBezTo>
                  <a:cubicBezTo>
                    <a:pt x="103737" y="1304627"/>
                    <a:pt x="86762" y="1296416"/>
                    <a:pt x="74708" y="1282856"/>
                  </a:cubicBezTo>
                  <a:cubicBezTo>
                    <a:pt x="57324" y="1263299"/>
                    <a:pt x="31165" y="1217542"/>
                    <a:pt x="31165" y="1217542"/>
                  </a:cubicBezTo>
                  <a:cubicBezTo>
                    <a:pt x="0" y="1092885"/>
                    <a:pt x="14639" y="1168881"/>
                    <a:pt x="31165" y="912742"/>
                  </a:cubicBezTo>
                  <a:cubicBezTo>
                    <a:pt x="32506" y="891953"/>
                    <a:pt x="42628" y="820488"/>
                    <a:pt x="52936" y="792999"/>
                  </a:cubicBezTo>
                  <a:cubicBezTo>
                    <a:pt x="58634" y="777805"/>
                    <a:pt x="67451" y="763970"/>
                    <a:pt x="74708" y="749456"/>
                  </a:cubicBezTo>
                  <a:cubicBezTo>
                    <a:pt x="96839" y="638805"/>
                    <a:pt x="74166" y="740469"/>
                    <a:pt x="96479" y="662370"/>
                  </a:cubicBezTo>
                  <a:cubicBezTo>
                    <a:pt x="109813" y="615699"/>
                    <a:pt x="103462" y="607052"/>
                    <a:pt x="140022" y="564399"/>
                  </a:cubicBezTo>
                  <a:cubicBezTo>
                    <a:pt x="148536" y="554466"/>
                    <a:pt x="163428" y="551878"/>
                    <a:pt x="172679" y="542627"/>
                  </a:cubicBezTo>
                  <a:cubicBezTo>
                    <a:pt x="189108" y="526198"/>
                    <a:pt x="202281" y="506786"/>
                    <a:pt x="216222" y="488199"/>
                  </a:cubicBezTo>
                  <a:cubicBezTo>
                    <a:pt x="224072" y="477733"/>
                    <a:pt x="227778" y="463715"/>
                    <a:pt x="237994" y="455542"/>
                  </a:cubicBezTo>
                  <a:cubicBezTo>
                    <a:pt x="246954" y="448374"/>
                    <a:pt x="260620" y="450229"/>
                    <a:pt x="270651" y="444656"/>
                  </a:cubicBezTo>
                  <a:cubicBezTo>
                    <a:pt x="293524" y="431949"/>
                    <a:pt x="315032" y="416812"/>
                    <a:pt x="335965" y="401113"/>
                  </a:cubicBezTo>
                  <a:cubicBezTo>
                    <a:pt x="364994" y="379342"/>
                    <a:pt x="397393" y="361457"/>
                    <a:pt x="423051" y="335799"/>
                  </a:cubicBezTo>
                  <a:lnTo>
                    <a:pt x="466594" y="292256"/>
                  </a:lnTo>
                  <a:cubicBezTo>
                    <a:pt x="470222" y="281370"/>
                    <a:pt x="470311" y="268559"/>
                    <a:pt x="477479" y="259599"/>
                  </a:cubicBezTo>
                  <a:cubicBezTo>
                    <a:pt x="485652" y="249383"/>
                    <a:pt x="500203" y="246341"/>
                    <a:pt x="510136" y="237827"/>
                  </a:cubicBezTo>
                  <a:cubicBezTo>
                    <a:pt x="525721" y="224469"/>
                    <a:pt x="539165" y="208798"/>
                    <a:pt x="553679" y="194284"/>
                  </a:cubicBezTo>
                  <a:cubicBezTo>
                    <a:pt x="560936" y="187027"/>
                    <a:pt x="565715" y="175759"/>
                    <a:pt x="575451" y="172513"/>
                  </a:cubicBezTo>
                  <a:cubicBezTo>
                    <a:pt x="586337" y="168884"/>
                    <a:pt x="597845" y="166759"/>
                    <a:pt x="608108" y="161627"/>
                  </a:cubicBezTo>
                  <a:lnTo>
                    <a:pt x="629879" y="150742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>
              <a:stCxn id="6" idx="7"/>
            </p:cNvCxnSpPr>
            <p:nvPr/>
          </p:nvCxnSpPr>
          <p:spPr>
            <a:xfrm flipV="1">
              <a:off x="4495799" y="3886200"/>
              <a:ext cx="457201" cy="31568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5400000" flipH="1" flipV="1">
              <a:off x="1790700" y="5295900"/>
              <a:ext cx="685800" cy="4572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6" idx="31"/>
            </p:cNvCxnSpPr>
            <p:nvPr/>
          </p:nvCxnSpPr>
          <p:spPr>
            <a:xfrm>
              <a:off x="4735285" y="5464629"/>
              <a:ext cx="598715" cy="326571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" name="Object 9"/>
            <p:cNvGraphicFramePr>
              <a:graphicFrameLocks noChangeAspect="1"/>
            </p:cNvGraphicFramePr>
            <p:nvPr/>
          </p:nvGraphicFramePr>
          <p:xfrm>
            <a:off x="1676400" y="5867400"/>
            <a:ext cx="312821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8" name="Equation" r:id="rId3" imgW="164880" imgH="241200" progId="Equation.3">
                    <p:embed/>
                  </p:oleObj>
                </mc:Choice>
                <mc:Fallback>
                  <p:oleObj name="Equation" r:id="rId3" imgW="1648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76400" y="5867400"/>
                          <a:ext cx="312821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3"/>
            <p:cNvGraphicFramePr>
              <a:graphicFrameLocks noChangeAspect="1"/>
            </p:cNvGraphicFramePr>
            <p:nvPr/>
          </p:nvGraphicFramePr>
          <p:xfrm>
            <a:off x="4941888" y="3733800"/>
            <a:ext cx="33655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9" name="Equation" r:id="rId5" imgW="177480" imgH="241200" progId="Equation.3">
                    <p:embed/>
                  </p:oleObj>
                </mc:Choice>
                <mc:Fallback>
                  <p:oleObj name="Equation" r:id="rId5" imgW="1774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41888" y="3733800"/>
                          <a:ext cx="336550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4"/>
            <p:cNvGraphicFramePr>
              <a:graphicFrameLocks noChangeAspect="1"/>
            </p:cNvGraphicFramePr>
            <p:nvPr/>
          </p:nvGraphicFramePr>
          <p:xfrm>
            <a:off x="5321300" y="5549900"/>
            <a:ext cx="338138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0" name="Equation" r:id="rId7" imgW="177480" imgH="253800" progId="Equation.3">
                    <p:embed/>
                  </p:oleObj>
                </mc:Choice>
                <mc:Fallback>
                  <p:oleObj name="Equation" r:id="rId7" imgW="17748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21300" y="5549900"/>
                          <a:ext cx="338138" cy="482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Group 31"/>
          <p:cNvGrpSpPr/>
          <p:nvPr/>
        </p:nvGrpSpPr>
        <p:grpSpPr>
          <a:xfrm>
            <a:off x="6172200" y="3877653"/>
            <a:ext cx="1676400" cy="1300163"/>
            <a:chOff x="6858000" y="3962400"/>
            <a:chExt cx="1676400" cy="1300163"/>
          </a:xfrm>
        </p:grpSpPr>
        <p:cxnSp>
          <p:nvCxnSpPr>
            <p:cNvPr id="14" name="Straight Arrow Connector 13"/>
            <p:cNvCxnSpPr/>
            <p:nvPr/>
          </p:nvCxnSpPr>
          <p:spPr>
            <a:xfrm rot="5400000" flipH="1" flipV="1">
              <a:off x="6896100" y="4686300"/>
              <a:ext cx="685800" cy="4572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7467600" y="4267200"/>
              <a:ext cx="457201" cy="31568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7924800" y="4267200"/>
              <a:ext cx="598715" cy="326571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7" name="Object 5"/>
            <p:cNvGraphicFramePr>
              <a:graphicFrameLocks noChangeAspect="1"/>
            </p:cNvGraphicFramePr>
            <p:nvPr/>
          </p:nvGraphicFramePr>
          <p:xfrm>
            <a:off x="6858000" y="4648200"/>
            <a:ext cx="312738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1" name="Equation" r:id="rId9" imgW="164880" imgH="241200" progId="Equation.3">
                    <p:embed/>
                  </p:oleObj>
                </mc:Choice>
                <mc:Fallback>
                  <p:oleObj name="Equation" r:id="rId9" imgW="1648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58000" y="4648200"/>
                          <a:ext cx="312738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6"/>
            <p:cNvGraphicFramePr>
              <a:graphicFrameLocks noChangeAspect="1"/>
            </p:cNvGraphicFramePr>
            <p:nvPr/>
          </p:nvGraphicFramePr>
          <p:xfrm>
            <a:off x="7391400" y="3962400"/>
            <a:ext cx="33655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2" name="Equation" r:id="rId11" imgW="177480" imgH="241200" progId="Equation.3">
                    <p:embed/>
                  </p:oleObj>
                </mc:Choice>
                <mc:Fallback>
                  <p:oleObj name="Equation" r:id="rId11" imgW="1774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91400" y="3962400"/>
                          <a:ext cx="336550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7"/>
            <p:cNvGraphicFramePr>
              <a:graphicFrameLocks noChangeAspect="1"/>
            </p:cNvGraphicFramePr>
            <p:nvPr/>
          </p:nvGraphicFramePr>
          <p:xfrm>
            <a:off x="8153400" y="4038600"/>
            <a:ext cx="338138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3" name="Equation" r:id="rId13" imgW="177480" imgH="253800" progId="Equation.3">
                    <p:embed/>
                  </p:oleObj>
                </mc:Choice>
                <mc:Fallback>
                  <p:oleObj name="Equation" r:id="rId13" imgW="17748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53400" y="4038600"/>
                          <a:ext cx="338138" cy="482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0" name="Straight Arrow Connector 19"/>
            <p:cNvCxnSpPr/>
            <p:nvPr/>
          </p:nvCxnSpPr>
          <p:spPr>
            <a:xfrm flipV="1">
              <a:off x="7010400" y="4572000"/>
              <a:ext cx="1524000" cy="685800"/>
            </a:xfrm>
            <a:prstGeom prst="straightConnector1">
              <a:avLst/>
            </a:prstGeom>
            <a:ln w="28575">
              <a:solidFill>
                <a:srgbClr val="00206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1" name="Object 8"/>
            <p:cNvGraphicFramePr>
              <a:graphicFrameLocks noChangeAspect="1"/>
            </p:cNvGraphicFramePr>
            <p:nvPr/>
          </p:nvGraphicFramePr>
          <p:xfrm>
            <a:off x="7772400" y="4876800"/>
            <a:ext cx="288925" cy="385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4" name="Equation" r:id="rId15" imgW="152280" imgH="203040" progId="Equation.3">
                    <p:embed/>
                  </p:oleObj>
                </mc:Choice>
                <mc:Fallback>
                  <p:oleObj name="Equation" r:id="rId15" imgW="1522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72400" y="4876800"/>
                          <a:ext cx="288925" cy="3857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918629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Resultant using force polygon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2060"/>
                </a:solidFill>
              </a:rPr>
              <a:t>The resultant force R is obtained in magnitude and direction by adding the forces head-to-tail in any sequence i.e. forming the force polygon.</a:t>
            </a:r>
          </a:p>
          <a:p>
            <a:endParaRPr lang="en-US" dirty="0"/>
          </a:p>
        </p:txBody>
      </p:sp>
      <p:grpSp>
        <p:nvGrpSpPr>
          <p:cNvPr id="4" name="Group 22"/>
          <p:cNvGrpSpPr/>
          <p:nvPr/>
        </p:nvGrpSpPr>
        <p:grpSpPr>
          <a:xfrm>
            <a:off x="6324600" y="3657600"/>
            <a:ext cx="2071687" cy="1988413"/>
            <a:chOff x="6843713" y="3471863"/>
            <a:chExt cx="2071687" cy="1988413"/>
          </a:xfrm>
        </p:grpSpPr>
        <p:grpSp>
          <p:nvGrpSpPr>
            <p:cNvPr id="5" name="Group 8"/>
            <p:cNvGrpSpPr/>
            <p:nvPr/>
          </p:nvGrpSpPr>
          <p:grpSpPr>
            <a:xfrm>
              <a:off x="6999518" y="3962400"/>
              <a:ext cx="1747607" cy="1295400"/>
              <a:chOff x="6999518" y="3962400"/>
              <a:chExt cx="1747607" cy="1295400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 rot="5400000" flipH="1" flipV="1">
                <a:off x="6896100" y="4686300"/>
                <a:ext cx="685800" cy="45720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 flipV="1">
                <a:off x="7467600" y="4267200"/>
                <a:ext cx="457201" cy="315686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7924800" y="4267200"/>
                <a:ext cx="598715" cy="326571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4" name="Object 5"/>
              <p:cNvGraphicFramePr>
                <a:graphicFrameLocks noChangeAspect="1"/>
              </p:cNvGraphicFramePr>
              <p:nvPr/>
            </p:nvGraphicFramePr>
            <p:xfrm>
              <a:off x="6999518" y="4474024"/>
              <a:ext cx="312738" cy="457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10" name="Equation" r:id="rId3" imgW="164880" imgH="241200" progId="Equation.3">
                      <p:embed/>
                    </p:oleObj>
                  </mc:Choice>
                  <mc:Fallback>
                    <p:oleObj name="Equation" r:id="rId3" imgW="164880" imgH="241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999518" y="4474024"/>
                            <a:ext cx="312738" cy="4572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" name="Object 6"/>
              <p:cNvGraphicFramePr>
                <a:graphicFrameLocks noChangeAspect="1"/>
              </p:cNvGraphicFramePr>
              <p:nvPr/>
            </p:nvGraphicFramePr>
            <p:xfrm>
              <a:off x="7391400" y="3962400"/>
              <a:ext cx="336550" cy="457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11" name="Equation" r:id="rId5" imgW="177480" imgH="241200" progId="Equation.3">
                      <p:embed/>
                    </p:oleObj>
                  </mc:Choice>
                  <mc:Fallback>
                    <p:oleObj name="Equation" r:id="rId5" imgW="177480" imgH="241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391400" y="3962400"/>
                            <a:ext cx="336550" cy="4572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" name="Object 7"/>
              <p:cNvGraphicFramePr>
                <a:graphicFrameLocks noChangeAspect="1"/>
              </p:cNvGraphicFramePr>
              <p:nvPr/>
            </p:nvGraphicFramePr>
            <p:xfrm>
              <a:off x="8153400" y="4038600"/>
              <a:ext cx="338138" cy="482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12" name="Equation" r:id="rId7" imgW="177480" imgH="253800" progId="Equation.3">
                      <p:embed/>
                    </p:oleObj>
                  </mc:Choice>
                  <mc:Fallback>
                    <p:oleObj name="Equation" r:id="rId7" imgW="177480" imgH="2538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53400" y="4038600"/>
                            <a:ext cx="338138" cy="4826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17" name="Straight Arrow Connector 16"/>
              <p:cNvCxnSpPr/>
              <p:nvPr/>
            </p:nvCxnSpPr>
            <p:spPr>
              <a:xfrm flipV="1">
                <a:off x="7010400" y="4572000"/>
                <a:ext cx="1524000" cy="685800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8" name="Object 8"/>
              <p:cNvGraphicFramePr>
                <a:graphicFrameLocks noChangeAspect="1"/>
              </p:cNvGraphicFramePr>
              <p:nvPr/>
            </p:nvGraphicFramePr>
            <p:xfrm>
              <a:off x="8458200" y="4572000"/>
              <a:ext cx="288925" cy="3857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13" name="Equation" r:id="rId9" imgW="152280" imgH="203040" progId="Equation.3">
                      <p:embed/>
                    </p:oleObj>
                  </mc:Choice>
                  <mc:Fallback>
                    <p:oleObj name="Equation" r:id="rId9" imgW="152280" imgH="2030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458200" y="4572000"/>
                            <a:ext cx="288925" cy="3857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cxnSp>
          <p:nvCxnSpPr>
            <p:cNvPr id="6" name="Straight Connector 5"/>
            <p:cNvCxnSpPr/>
            <p:nvPr/>
          </p:nvCxnSpPr>
          <p:spPr>
            <a:xfrm>
              <a:off x="7010400" y="5257800"/>
              <a:ext cx="16002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6286500" y="4533900"/>
              <a:ext cx="14478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8" name="Object 7"/>
            <p:cNvGraphicFramePr>
              <a:graphicFrameLocks noChangeAspect="1"/>
            </p:cNvGraphicFramePr>
            <p:nvPr/>
          </p:nvGraphicFramePr>
          <p:xfrm>
            <a:off x="8610600" y="5094516"/>
            <a:ext cx="304800" cy="3657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4" name="Equation" r:id="rId11" imgW="126720" imgH="139680" progId="Equation.3">
                    <p:embed/>
                  </p:oleObj>
                </mc:Choice>
                <mc:Fallback>
                  <p:oleObj name="Equation" r:id="rId11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10600" y="5094516"/>
                          <a:ext cx="304800" cy="3657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9"/>
            <p:cNvGraphicFramePr>
              <a:graphicFrameLocks noChangeAspect="1"/>
            </p:cNvGraphicFramePr>
            <p:nvPr/>
          </p:nvGraphicFramePr>
          <p:xfrm>
            <a:off x="6843713" y="3471863"/>
            <a:ext cx="334962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5" name="Equation" r:id="rId13" imgW="139680" imgH="164880" progId="Equation.3">
                    <p:embed/>
                  </p:oleObj>
                </mc:Choice>
                <mc:Fallback>
                  <p:oleObj name="Equation" r:id="rId13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43713" y="3471863"/>
                          <a:ext cx="334962" cy="431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/>
          </p:nvGraphicFramePr>
          <p:xfrm>
            <a:off x="7511140" y="4931230"/>
            <a:ext cx="279400" cy="3911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6" name="Equation" r:id="rId15" imgW="126720" imgH="177480" progId="Equation.3">
                    <p:embed/>
                  </p:oleObj>
                </mc:Choice>
                <mc:Fallback>
                  <p:oleObj name="Equation" r:id="rId15" imgW="126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11140" y="4931230"/>
                          <a:ext cx="279400" cy="3911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Group 24"/>
          <p:cNvGrpSpPr/>
          <p:nvPr/>
        </p:nvGrpSpPr>
        <p:grpSpPr>
          <a:xfrm>
            <a:off x="838200" y="3276600"/>
            <a:ext cx="3983038" cy="2590800"/>
            <a:chOff x="1676400" y="3733800"/>
            <a:chExt cx="3983038" cy="2590800"/>
          </a:xfrm>
        </p:grpSpPr>
        <p:sp>
          <p:nvSpPr>
            <p:cNvPr id="20" name="Freeform 19"/>
            <p:cNvSpPr/>
            <p:nvPr/>
          </p:nvSpPr>
          <p:spPr>
            <a:xfrm>
              <a:off x="2331035" y="4094687"/>
              <a:ext cx="3001116" cy="1533227"/>
            </a:xfrm>
            <a:custGeom>
              <a:avLst/>
              <a:gdLst>
                <a:gd name="connsiteX0" fmla="*/ 629879 w 3001116"/>
                <a:gd name="connsiteY0" fmla="*/ 150742 h 1533227"/>
                <a:gd name="connsiteX1" fmla="*/ 673422 w 3001116"/>
                <a:gd name="connsiteY1" fmla="*/ 128970 h 1533227"/>
                <a:gd name="connsiteX2" fmla="*/ 1609594 w 3001116"/>
                <a:gd name="connsiteY2" fmla="*/ 41884 h 1533227"/>
                <a:gd name="connsiteX3" fmla="*/ 1718451 w 3001116"/>
                <a:gd name="connsiteY3" fmla="*/ 52770 h 1533227"/>
                <a:gd name="connsiteX4" fmla="*/ 1772879 w 3001116"/>
                <a:gd name="connsiteY4" fmla="*/ 74542 h 1533227"/>
                <a:gd name="connsiteX5" fmla="*/ 1816422 w 3001116"/>
                <a:gd name="connsiteY5" fmla="*/ 85427 h 1533227"/>
                <a:gd name="connsiteX6" fmla="*/ 2132108 w 3001116"/>
                <a:gd name="connsiteY6" fmla="*/ 85427 h 1533227"/>
                <a:gd name="connsiteX7" fmla="*/ 2164765 w 3001116"/>
                <a:gd name="connsiteY7" fmla="*/ 107199 h 1533227"/>
                <a:gd name="connsiteX8" fmla="*/ 2230079 w 3001116"/>
                <a:gd name="connsiteY8" fmla="*/ 172513 h 1533227"/>
                <a:gd name="connsiteX9" fmla="*/ 2284508 w 3001116"/>
                <a:gd name="connsiteY9" fmla="*/ 183399 h 1533227"/>
                <a:gd name="connsiteX10" fmla="*/ 2393365 w 3001116"/>
                <a:gd name="connsiteY10" fmla="*/ 248713 h 1533227"/>
                <a:gd name="connsiteX11" fmla="*/ 2469565 w 3001116"/>
                <a:gd name="connsiteY11" fmla="*/ 281370 h 1533227"/>
                <a:gd name="connsiteX12" fmla="*/ 2534879 w 3001116"/>
                <a:gd name="connsiteY12" fmla="*/ 335799 h 1533227"/>
                <a:gd name="connsiteX13" fmla="*/ 2621965 w 3001116"/>
                <a:gd name="connsiteY13" fmla="*/ 390227 h 1533227"/>
                <a:gd name="connsiteX14" fmla="*/ 2643736 w 3001116"/>
                <a:gd name="connsiteY14" fmla="*/ 411999 h 1533227"/>
                <a:gd name="connsiteX15" fmla="*/ 2676394 w 3001116"/>
                <a:gd name="connsiteY15" fmla="*/ 422884 h 1533227"/>
                <a:gd name="connsiteX16" fmla="*/ 2785251 w 3001116"/>
                <a:gd name="connsiteY16" fmla="*/ 488199 h 1533227"/>
                <a:gd name="connsiteX17" fmla="*/ 2894108 w 3001116"/>
                <a:gd name="connsiteY17" fmla="*/ 531742 h 1533227"/>
                <a:gd name="connsiteX18" fmla="*/ 2970308 w 3001116"/>
                <a:gd name="connsiteY18" fmla="*/ 575284 h 1533227"/>
                <a:gd name="connsiteX19" fmla="*/ 2970308 w 3001116"/>
                <a:gd name="connsiteY19" fmla="*/ 814770 h 1533227"/>
                <a:gd name="connsiteX20" fmla="*/ 2926765 w 3001116"/>
                <a:gd name="connsiteY20" fmla="*/ 912742 h 1533227"/>
                <a:gd name="connsiteX21" fmla="*/ 2904994 w 3001116"/>
                <a:gd name="connsiteY21" fmla="*/ 988942 h 1533227"/>
                <a:gd name="connsiteX22" fmla="*/ 2894108 w 3001116"/>
                <a:gd name="connsiteY22" fmla="*/ 1021599 h 1533227"/>
                <a:gd name="connsiteX23" fmla="*/ 2861451 w 3001116"/>
                <a:gd name="connsiteY23" fmla="*/ 1054256 h 1533227"/>
                <a:gd name="connsiteX24" fmla="*/ 2828794 w 3001116"/>
                <a:gd name="connsiteY24" fmla="*/ 1152227 h 1533227"/>
                <a:gd name="connsiteX25" fmla="*/ 2719936 w 3001116"/>
                <a:gd name="connsiteY25" fmla="*/ 1250199 h 1533227"/>
                <a:gd name="connsiteX26" fmla="*/ 2676394 w 3001116"/>
                <a:gd name="connsiteY26" fmla="*/ 1271970 h 1533227"/>
                <a:gd name="connsiteX27" fmla="*/ 2643736 w 3001116"/>
                <a:gd name="connsiteY27" fmla="*/ 1293742 h 1533227"/>
                <a:gd name="connsiteX28" fmla="*/ 2545765 w 3001116"/>
                <a:gd name="connsiteY28" fmla="*/ 1315513 h 1533227"/>
                <a:gd name="connsiteX29" fmla="*/ 2480451 w 3001116"/>
                <a:gd name="connsiteY29" fmla="*/ 1337284 h 1533227"/>
                <a:gd name="connsiteX30" fmla="*/ 2447794 w 3001116"/>
                <a:gd name="connsiteY30" fmla="*/ 1359056 h 1533227"/>
                <a:gd name="connsiteX31" fmla="*/ 2404251 w 3001116"/>
                <a:gd name="connsiteY31" fmla="*/ 1369942 h 1533227"/>
                <a:gd name="connsiteX32" fmla="*/ 2371594 w 3001116"/>
                <a:gd name="connsiteY32" fmla="*/ 1380827 h 1533227"/>
                <a:gd name="connsiteX33" fmla="*/ 2284508 w 3001116"/>
                <a:gd name="connsiteY33" fmla="*/ 1402599 h 1533227"/>
                <a:gd name="connsiteX34" fmla="*/ 2251851 w 3001116"/>
                <a:gd name="connsiteY34" fmla="*/ 1413484 h 1533227"/>
                <a:gd name="connsiteX35" fmla="*/ 2208308 w 3001116"/>
                <a:gd name="connsiteY35" fmla="*/ 1435256 h 1533227"/>
                <a:gd name="connsiteX36" fmla="*/ 2142994 w 3001116"/>
                <a:gd name="connsiteY36" fmla="*/ 1446142 h 1533227"/>
                <a:gd name="connsiteX37" fmla="*/ 2077679 w 3001116"/>
                <a:gd name="connsiteY37" fmla="*/ 1467913 h 1533227"/>
                <a:gd name="connsiteX38" fmla="*/ 1870851 w 3001116"/>
                <a:gd name="connsiteY38" fmla="*/ 1500570 h 1533227"/>
                <a:gd name="connsiteX39" fmla="*/ 1805536 w 3001116"/>
                <a:gd name="connsiteY39" fmla="*/ 1511456 h 1533227"/>
                <a:gd name="connsiteX40" fmla="*/ 1587822 w 3001116"/>
                <a:gd name="connsiteY40" fmla="*/ 1533227 h 1533227"/>
                <a:gd name="connsiteX41" fmla="*/ 716965 w 3001116"/>
                <a:gd name="connsiteY41" fmla="*/ 1522342 h 1533227"/>
                <a:gd name="connsiteX42" fmla="*/ 629879 w 3001116"/>
                <a:gd name="connsiteY42" fmla="*/ 1500570 h 1533227"/>
                <a:gd name="connsiteX43" fmla="*/ 510136 w 3001116"/>
                <a:gd name="connsiteY43" fmla="*/ 1478799 h 1533227"/>
                <a:gd name="connsiteX44" fmla="*/ 466594 w 3001116"/>
                <a:gd name="connsiteY44" fmla="*/ 1467913 h 1533227"/>
                <a:gd name="connsiteX45" fmla="*/ 412165 w 3001116"/>
                <a:gd name="connsiteY45" fmla="*/ 1457027 h 1533227"/>
                <a:gd name="connsiteX46" fmla="*/ 346851 w 3001116"/>
                <a:gd name="connsiteY46" fmla="*/ 1435256 h 1533227"/>
                <a:gd name="connsiteX47" fmla="*/ 259765 w 3001116"/>
                <a:gd name="connsiteY47" fmla="*/ 1413484 h 1533227"/>
                <a:gd name="connsiteX48" fmla="*/ 183565 w 3001116"/>
                <a:gd name="connsiteY48" fmla="*/ 1380827 h 1533227"/>
                <a:gd name="connsiteX49" fmla="*/ 118251 w 3001116"/>
                <a:gd name="connsiteY49" fmla="*/ 1315513 h 1533227"/>
                <a:gd name="connsiteX50" fmla="*/ 74708 w 3001116"/>
                <a:gd name="connsiteY50" fmla="*/ 1282856 h 1533227"/>
                <a:gd name="connsiteX51" fmla="*/ 31165 w 3001116"/>
                <a:gd name="connsiteY51" fmla="*/ 1217542 h 1533227"/>
                <a:gd name="connsiteX52" fmla="*/ 31165 w 3001116"/>
                <a:gd name="connsiteY52" fmla="*/ 912742 h 1533227"/>
                <a:gd name="connsiteX53" fmla="*/ 52936 w 3001116"/>
                <a:gd name="connsiteY53" fmla="*/ 792999 h 1533227"/>
                <a:gd name="connsiteX54" fmla="*/ 74708 w 3001116"/>
                <a:gd name="connsiteY54" fmla="*/ 749456 h 1533227"/>
                <a:gd name="connsiteX55" fmla="*/ 96479 w 3001116"/>
                <a:gd name="connsiteY55" fmla="*/ 662370 h 1533227"/>
                <a:gd name="connsiteX56" fmla="*/ 140022 w 3001116"/>
                <a:gd name="connsiteY56" fmla="*/ 564399 h 1533227"/>
                <a:gd name="connsiteX57" fmla="*/ 172679 w 3001116"/>
                <a:gd name="connsiteY57" fmla="*/ 542627 h 1533227"/>
                <a:gd name="connsiteX58" fmla="*/ 216222 w 3001116"/>
                <a:gd name="connsiteY58" fmla="*/ 488199 h 1533227"/>
                <a:gd name="connsiteX59" fmla="*/ 237994 w 3001116"/>
                <a:gd name="connsiteY59" fmla="*/ 455542 h 1533227"/>
                <a:gd name="connsiteX60" fmla="*/ 270651 w 3001116"/>
                <a:gd name="connsiteY60" fmla="*/ 444656 h 1533227"/>
                <a:gd name="connsiteX61" fmla="*/ 335965 w 3001116"/>
                <a:gd name="connsiteY61" fmla="*/ 401113 h 1533227"/>
                <a:gd name="connsiteX62" fmla="*/ 423051 w 3001116"/>
                <a:gd name="connsiteY62" fmla="*/ 335799 h 1533227"/>
                <a:gd name="connsiteX63" fmla="*/ 466594 w 3001116"/>
                <a:gd name="connsiteY63" fmla="*/ 292256 h 1533227"/>
                <a:gd name="connsiteX64" fmla="*/ 477479 w 3001116"/>
                <a:gd name="connsiteY64" fmla="*/ 259599 h 1533227"/>
                <a:gd name="connsiteX65" fmla="*/ 510136 w 3001116"/>
                <a:gd name="connsiteY65" fmla="*/ 237827 h 1533227"/>
                <a:gd name="connsiteX66" fmla="*/ 553679 w 3001116"/>
                <a:gd name="connsiteY66" fmla="*/ 194284 h 1533227"/>
                <a:gd name="connsiteX67" fmla="*/ 575451 w 3001116"/>
                <a:gd name="connsiteY67" fmla="*/ 172513 h 1533227"/>
                <a:gd name="connsiteX68" fmla="*/ 608108 w 3001116"/>
                <a:gd name="connsiteY68" fmla="*/ 161627 h 1533227"/>
                <a:gd name="connsiteX69" fmla="*/ 629879 w 3001116"/>
                <a:gd name="connsiteY69" fmla="*/ 150742 h 1533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3001116" h="1533227">
                  <a:moveTo>
                    <a:pt x="629879" y="150742"/>
                  </a:moveTo>
                  <a:cubicBezTo>
                    <a:pt x="640765" y="145299"/>
                    <a:pt x="657838" y="133494"/>
                    <a:pt x="673422" y="128970"/>
                  </a:cubicBezTo>
                  <a:cubicBezTo>
                    <a:pt x="1117649" y="0"/>
                    <a:pt x="986624" y="52443"/>
                    <a:pt x="1609594" y="41884"/>
                  </a:cubicBezTo>
                  <a:cubicBezTo>
                    <a:pt x="1645880" y="45513"/>
                    <a:pt x="1682693" y="45618"/>
                    <a:pt x="1718451" y="52770"/>
                  </a:cubicBezTo>
                  <a:cubicBezTo>
                    <a:pt x="1737612" y="56602"/>
                    <a:pt x="1754341" y="68363"/>
                    <a:pt x="1772879" y="74542"/>
                  </a:cubicBezTo>
                  <a:cubicBezTo>
                    <a:pt x="1787072" y="79273"/>
                    <a:pt x="1801908" y="81799"/>
                    <a:pt x="1816422" y="85427"/>
                  </a:cubicBezTo>
                  <a:cubicBezTo>
                    <a:pt x="1948600" y="68906"/>
                    <a:pt x="1954094" y="63175"/>
                    <a:pt x="2132108" y="85427"/>
                  </a:cubicBezTo>
                  <a:cubicBezTo>
                    <a:pt x="2145090" y="87050"/>
                    <a:pt x="2154987" y="98507"/>
                    <a:pt x="2164765" y="107199"/>
                  </a:cubicBezTo>
                  <a:cubicBezTo>
                    <a:pt x="2187777" y="127654"/>
                    <a:pt x="2199888" y="166475"/>
                    <a:pt x="2230079" y="172513"/>
                  </a:cubicBezTo>
                  <a:lnTo>
                    <a:pt x="2284508" y="183399"/>
                  </a:lnTo>
                  <a:cubicBezTo>
                    <a:pt x="2320794" y="205170"/>
                    <a:pt x="2356624" y="227719"/>
                    <a:pt x="2393365" y="248713"/>
                  </a:cubicBezTo>
                  <a:cubicBezTo>
                    <a:pt x="2551956" y="339336"/>
                    <a:pt x="2347419" y="220295"/>
                    <a:pt x="2469565" y="281370"/>
                  </a:cubicBezTo>
                  <a:cubicBezTo>
                    <a:pt x="2524429" y="308803"/>
                    <a:pt x="2481913" y="297278"/>
                    <a:pt x="2534879" y="335799"/>
                  </a:cubicBezTo>
                  <a:cubicBezTo>
                    <a:pt x="2562564" y="355933"/>
                    <a:pt x="2597760" y="366021"/>
                    <a:pt x="2621965" y="390227"/>
                  </a:cubicBezTo>
                  <a:cubicBezTo>
                    <a:pt x="2629222" y="397484"/>
                    <a:pt x="2634935" y="406719"/>
                    <a:pt x="2643736" y="411999"/>
                  </a:cubicBezTo>
                  <a:cubicBezTo>
                    <a:pt x="2653576" y="417903"/>
                    <a:pt x="2666291" y="417444"/>
                    <a:pt x="2676394" y="422884"/>
                  </a:cubicBezTo>
                  <a:cubicBezTo>
                    <a:pt x="2713652" y="442946"/>
                    <a:pt x="2748510" y="467204"/>
                    <a:pt x="2785251" y="488199"/>
                  </a:cubicBezTo>
                  <a:cubicBezTo>
                    <a:pt x="2874242" y="539051"/>
                    <a:pt x="2778155" y="478225"/>
                    <a:pt x="2894108" y="531742"/>
                  </a:cubicBezTo>
                  <a:cubicBezTo>
                    <a:pt x="2920670" y="544001"/>
                    <a:pt x="2944908" y="560770"/>
                    <a:pt x="2970308" y="575284"/>
                  </a:cubicBezTo>
                  <a:cubicBezTo>
                    <a:pt x="3001116" y="667709"/>
                    <a:pt x="2993286" y="630950"/>
                    <a:pt x="2970308" y="814770"/>
                  </a:cubicBezTo>
                  <a:cubicBezTo>
                    <a:pt x="2967330" y="838596"/>
                    <a:pt x="2936663" y="889647"/>
                    <a:pt x="2926765" y="912742"/>
                  </a:cubicBezTo>
                  <a:cubicBezTo>
                    <a:pt x="2915576" y="938850"/>
                    <a:pt x="2912888" y="961311"/>
                    <a:pt x="2904994" y="988942"/>
                  </a:cubicBezTo>
                  <a:cubicBezTo>
                    <a:pt x="2901842" y="999975"/>
                    <a:pt x="2900473" y="1012052"/>
                    <a:pt x="2894108" y="1021599"/>
                  </a:cubicBezTo>
                  <a:cubicBezTo>
                    <a:pt x="2885569" y="1034408"/>
                    <a:pt x="2872337" y="1043370"/>
                    <a:pt x="2861451" y="1054256"/>
                  </a:cubicBezTo>
                  <a:cubicBezTo>
                    <a:pt x="2854234" y="1090337"/>
                    <a:pt x="2852830" y="1122182"/>
                    <a:pt x="2828794" y="1152227"/>
                  </a:cubicBezTo>
                  <a:cubicBezTo>
                    <a:pt x="2805046" y="1181912"/>
                    <a:pt x="2756058" y="1227623"/>
                    <a:pt x="2719936" y="1250199"/>
                  </a:cubicBezTo>
                  <a:cubicBezTo>
                    <a:pt x="2706175" y="1258799"/>
                    <a:pt x="2690483" y="1263919"/>
                    <a:pt x="2676394" y="1271970"/>
                  </a:cubicBezTo>
                  <a:cubicBezTo>
                    <a:pt x="2665034" y="1278461"/>
                    <a:pt x="2655438" y="1287891"/>
                    <a:pt x="2643736" y="1293742"/>
                  </a:cubicBezTo>
                  <a:cubicBezTo>
                    <a:pt x="2612595" y="1309312"/>
                    <a:pt x="2579203" y="1307153"/>
                    <a:pt x="2545765" y="1315513"/>
                  </a:cubicBezTo>
                  <a:cubicBezTo>
                    <a:pt x="2523501" y="1321079"/>
                    <a:pt x="2502222" y="1330027"/>
                    <a:pt x="2480451" y="1337284"/>
                  </a:cubicBezTo>
                  <a:cubicBezTo>
                    <a:pt x="2469565" y="1344541"/>
                    <a:pt x="2459819" y="1353902"/>
                    <a:pt x="2447794" y="1359056"/>
                  </a:cubicBezTo>
                  <a:cubicBezTo>
                    <a:pt x="2434043" y="1364950"/>
                    <a:pt x="2418636" y="1365832"/>
                    <a:pt x="2404251" y="1369942"/>
                  </a:cubicBezTo>
                  <a:cubicBezTo>
                    <a:pt x="2393218" y="1373094"/>
                    <a:pt x="2382664" y="1377808"/>
                    <a:pt x="2371594" y="1380827"/>
                  </a:cubicBezTo>
                  <a:cubicBezTo>
                    <a:pt x="2342726" y="1388700"/>
                    <a:pt x="2313376" y="1394726"/>
                    <a:pt x="2284508" y="1402599"/>
                  </a:cubicBezTo>
                  <a:cubicBezTo>
                    <a:pt x="2273438" y="1405618"/>
                    <a:pt x="2262398" y="1408964"/>
                    <a:pt x="2251851" y="1413484"/>
                  </a:cubicBezTo>
                  <a:cubicBezTo>
                    <a:pt x="2236935" y="1419876"/>
                    <a:pt x="2223851" y="1430593"/>
                    <a:pt x="2208308" y="1435256"/>
                  </a:cubicBezTo>
                  <a:cubicBezTo>
                    <a:pt x="2187167" y="1441598"/>
                    <a:pt x="2164407" y="1440789"/>
                    <a:pt x="2142994" y="1446142"/>
                  </a:cubicBezTo>
                  <a:cubicBezTo>
                    <a:pt x="2120730" y="1451708"/>
                    <a:pt x="2100347" y="1464334"/>
                    <a:pt x="2077679" y="1467913"/>
                  </a:cubicBezTo>
                  <a:lnTo>
                    <a:pt x="1870851" y="1500570"/>
                  </a:lnTo>
                  <a:cubicBezTo>
                    <a:pt x="1849056" y="1504057"/>
                    <a:pt x="1827473" y="1509018"/>
                    <a:pt x="1805536" y="1511456"/>
                  </a:cubicBezTo>
                  <a:cubicBezTo>
                    <a:pt x="1667731" y="1526768"/>
                    <a:pt x="1740288" y="1519367"/>
                    <a:pt x="1587822" y="1533227"/>
                  </a:cubicBezTo>
                  <a:cubicBezTo>
                    <a:pt x="1297536" y="1529599"/>
                    <a:pt x="1007105" y="1532233"/>
                    <a:pt x="716965" y="1522342"/>
                  </a:cubicBezTo>
                  <a:cubicBezTo>
                    <a:pt x="687060" y="1521323"/>
                    <a:pt x="659159" y="1506734"/>
                    <a:pt x="629879" y="1500570"/>
                  </a:cubicBezTo>
                  <a:cubicBezTo>
                    <a:pt x="590181" y="1492212"/>
                    <a:pt x="549917" y="1486755"/>
                    <a:pt x="510136" y="1478799"/>
                  </a:cubicBezTo>
                  <a:cubicBezTo>
                    <a:pt x="495466" y="1475865"/>
                    <a:pt x="481198" y="1471159"/>
                    <a:pt x="466594" y="1467913"/>
                  </a:cubicBezTo>
                  <a:cubicBezTo>
                    <a:pt x="448532" y="1463899"/>
                    <a:pt x="430015" y="1461895"/>
                    <a:pt x="412165" y="1457027"/>
                  </a:cubicBezTo>
                  <a:cubicBezTo>
                    <a:pt x="390025" y="1450989"/>
                    <a:pt x="368917" y="1441561"/>
                    <a:pt x="346851" y="1435256"/>
                  </a:cubicBezTo>
                  <a:cubicBezTo>
                    <a:pt x="318080" y="1427036"/>
                    <a:pt x="286528" y="1426865"/>
                    <a:pt x="259765" y="1413484"/>
                  </a:cubicBezTo>
                  <a:cubicBezTo>
                    <a:pt x="205959" y="1386582"/>
                    <a:pt x="231617" y="1396845"/>
                    <a:pt x="183565" y="1380827"/>
                  </a:cubicBezTo>
                  <a:cubicBezTo>
                    <a:pt x="161794" y="1359056"/>
                    <a:pt x="142883" y="1333986"/>
                    <a:pt x="118251" y="1315513"/>
                  </a:cubicBezTo>
                  <a:cubicBezTo>
                    <a:pt x="103737" y="1304627"/>
                    <a:pt x="86762" y="1296416"/>
                    <a:pt x="74708" y="1282856"/>
                  </a:cubicBezTo>
                  <a:cubicBezTo>
                    <a:pt x="57324" y="1263299"/>
                    <a:pt x="31165" y="1217542"/>
                    <a:pt x="31165" y="1217542"/>
                  </a:cubicBezTo>
                  <a:cubicBezTo>
                    <a:pt x="0" y="1092885"/>
                    <a:pt x="14639" y="1168881"/>
                    <a:pt x="31165" y="912742"/>
                  </a:cubicBezTo>
                  <a:cubicBezTo>
                    <a:pt x="32506" y="891953"/>
                    <a:pt x="42628" y="820488"/>
                    <a:pt x="52936" y="792999"/>
                  </a:cubicBezTo>
                  <a:cubicBezTo>
                    <a:pt x="58634" y="777805"/>
                    <a:pt x="67451" y="763970"/>
                    <a:pt x="74708" y="749456"/>
                  </a:cubicBezTo>
                  <a:cubicBezTo>
                    <a:pt x="96839" y="638805"/>
                    <a:pt x="74166" y="740469"/>
                    <a:pt x="96479" y="662370"/>
                  </a:cubicBezTo>
                  <a:cubicBezTo>
                    <a:pt x="109813" y="615699"/>
                    <a:pt x="103462" y="607052"/>
                    <a:pt x="140022" y="564399"/>
                  </a:cubicBezTo>
                  <a:cubicBezTo>
                    <a:pt x="148536" y="554466"/>
                    <a:pt x="163428" y="551878"/>
                    <a:pt x="172679" y="542627"/>
                  </a:cubicBezTo>
                  <a:cubicBezTo>
                    <a:pt x="189108" y="526198"/>
                    <a:pt x="202281" y="506786"/>
                    <a:pt x="216222" y="488199"/>
                  </a:cubicBezTo>
                  <a:cubicBezTo>
                    <a:pt x="224072" y="477733"/>
                    <a:pt x="227778" y="463715"/>
                    <a:pt x="237994" y="455542"/>
                  </a:cubicBezTo>
                  <a:cubicBezTo>
                    <a:pt x="246954" y="448374"/>
                    <a:pt x="260620" y="450229"/>
                    <a:pt x="270651" y="444656"/>
                  </a:cubicBezTo>
                  <a:cubicBezTo>
                    <a:pt x="293524" y="431949"/>
                    <a:pt x="315032" y="416812"/>
                    <a:pt x="335965" y="401113"/>
                  </a:cubicBezTo>
                  <a:cubicBezTo>
                    <a:pt x="364994" y="379342"/>
                    <a:pt x="397393" y="361457"/>
                    <a:pt x="423051" y="335799"/>
                  </a:cubicBezTo>
                  <a:lnTo>
                    <a:pt x="466594" y="292256"/>
                  </a:lnTo>
                  <a:cubicBezTo>
                    <a:pt x="470222" y="281370"/>
                    <a:pt x="470311" y="268559"/>
                    <a:pt x="477479" y="259599"/>
                  </a:cubicBezTo>
                  <a:cubicBezTo>
                    <a:pt x="485652" y="249383"/>
                    <a:pt x="500203" y="246341"/>
                    <a:pt x="510136" y="237827"/>
                  </a:cubicBezTo>
                  <a:cubicBezTo>
                    <a:pt x="525721" y="224469"/>
                    <a:pt x="539165" y="208798"/>
                    <a:pt x="553679" y="194284"/>
                  </a:cubicBezTo>
                  <a:cubicBezTo>
                    <a:pt x="560936" y="187027"/>
                    <a:pt x="565715" y="175759"/>
                    <a:pt x="575451" y="172513"/>
                  </a:cubicBezTo>
                  <a:cubicBezTo>
                    <a:pt x="586337" y="168884"/>
                    <a:pt x="597845" y="166759"/>
                    <a:pt x="608108" y="161627"/>
                  </a:cubicBezTo>
                  <a:lnTo>
                    <a:pt x="629879" y="150742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Arrow Connector 20"/>
            <p:cNvCxnSpPr>
              <a:stCxn id="20" idx="7"/>
            </p:cNvCxnSpPr>
            <p:nvPr/>
          </p:nvCxnSpPr>
          <p:spPr>
            <a:xfrm flipV="1">
              <a:off x="4495799" y="3886200"/>
              <a:ext cx="457201" cy="31568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 flipH="1" flipV="1">
              <a:off x="1790700" y="5295900"/>
              <a:ext cx="685800" cy="4572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20" idx="31"/>
            </p:cNvCxnSpPr>
            <p:nvPr/>
          </p:nvCxnSpPr>
          <p:spPr>
            <a:xfrm>
              <a:off x="4735285" y="5464629"/>
              <a:ext cx="598715" cy="326571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4" name="Object 23"/>
            <p:cNvGraphicFramePr>
              <a:graphicFrameLocks noChangeAspect="1"/>
            </p:cNvGraphicFramePr>
            <p:nvPr/>
          </p:nvGraphicFramePr>
          <p:xfrm>
            <a:off x="1676400" y="5867400"/>
            <a:ext cx="312821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7" name="Equation" r:id="rId17" imgW="164880" imgH="241200" progId="Equation.3">
                    <p:embed/>
                  </p:oleObj>
                </mc:Choice>
                <mc:Fallback>
                  <p:oleObj name="Equation" r:id="rId17" imgW="1648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76400" y="5867400"/>
                          <a:ext cx="312821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3"/>
            <p:cNvGraphicFramePr>
              <a:graphicFrameLocks noChangeAspect="1"/>
            </p:cNvGraphicFramePr>
            <p:nvPr/>
          </p:nvGraphicFramePr>
          <p:xfrm>
            <a:off x="4941888" y="3733800"/>
            <a:ext cx="33655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8" name="Equation" r:id="rId19" imgW="177480" imgH="241200" progId="Equation.3">
                    <p:embed/>
                  </p:oleObj>
                </mc:Choice>
                <mc:Fallback>
                  <p:oleObj name="Equation" r:id="rId19" imgW="1774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41888" y="3733800"/>
                          <a:ext cx="336550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4"/>
            <p:cNvGraphicFramePr>
              <a:graphicFrameLocks noChangeAspect="1"/>
            </p:cNvGraphicFramePr>
            <p:nvPr/>
          </p:nvGraphicFramePr>
          <p:xfrm>
            <a:off x="5321300" y="5549900"/>
            <a:ext cx="338138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9" name="Equation" r:id="rId21" imgW="177480" imgH="253800" progId="Equation.3">
                    <p:embed/>
                  </p:oleObj>
                </mc:Choice>
                <mc:Fallback>
                  <p:oleObj name="Equation" r:id="rId21" imgW="17748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21300" y="5549900"/>
                          <a:ext cx="338138" cy="482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80577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Resultant Calculation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5400" y="1600200"/>
            <a:ext cx="74013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For any system of coplanar forces resultant </a:t>
            </a:r>
            <a:r>
              <a:rPr lang="en-US" i="1" dirty="0" smtClean="0"/>
              <a:t>R</a:t>
            </a:r>
            <a:r>
              <a:rPr lang="en-US" dirty="0" smtClean="0"/>
              <a:t> can be calculated using:</a:t>
            </a:r>
            <a:endParaRPr lang="en-US" dirty="0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9253837"/>
              </p:ext>
            </p:extLst>
          </p:nvPr>
        </p:nvGraphicFramePr>
        <p:xfrm>
          <a:off x="1306513" y="3657600"/>
          <a:ext cx="5464175" cy="214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3" imgW="3111480" imgH="1218960" progId="Equation.3">
                  <p:embed/>
                </p:oleObj>
              </mc:Choice>
              <mc:Fallback>
                <p:oleObj name="Equation" r:id="rId3" imgW="311148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6513" y="3657600"/>
                        <a:ext cx="5464175" cy="214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371600" y="2286000"/>
          <a:ext cx="3300413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5" imgW="1879560" imgH="457200" progId="Equation.3">
                  <p:embed/>
                </p:oleObj>
              </mc:Choice>
              <mc:Fallback>
                <p:oleObj name="Equation" r:id="rId5" imgW="1879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286000"/>
                        <a:ext cx="3300413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4449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789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Algebraic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We can use algebra to obtain the resultant force and its line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action as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follows: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Choose a convenient reference point and move all forces to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that point (b).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2, and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 are the couples resulting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from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transfer of forces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2, and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 from their respective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original lines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action to lines of action through point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Add all forces at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form the resultant force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 (c)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resultant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couple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(c). 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ind the line of action of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by requiring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have a moment of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about point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(d). Note that Σ(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in (a) is equal to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Rd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(d).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962400"/>
            <a:ext cx="4595604" cy="2249211"/>
          </a:xfrm>
          <a:prstGeom prst="rect">
            <a:avLst/>
          </a:prstGeom>
          <a:effectLst>
            <a:reflection endPos="0" dist="508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557045"/>
            <a:ext cx="4798063" cy="1560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11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Principle of Moments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moment of the resultant force about any point </a:t>
            </a:r>
            <a:r>
              <a:rPr lang="en-US" sz="2400" i="1" dirty="0" smtClean="0"/>
              <a:t>O</a:t>
            </a:r>
            <a:r>
              <a:rPr lang="en-US" sz="2400" dirty="0" smtClean="0"/>
              <a:t> equals the sum of the moments of the original forces of the system about the same point.</a:t>
            </a:r>
          </a:p>
          <a:p>
            <a:endParaRPr lang="en-US" dirty="0"/>
          </a:p>
        </p:txBody>
      </p:sp>
      <p:grpSp>
        <p:nvGrpSpPr>
          <p:cNvPr id="4" name="Group 42"/>
          <p:cNvGrpSpPr/>
          <p:nvPr/>
        </p:nvGrpSpPr>
        <p:grpSpPr>
          <a:xfrm>
            <a:off x="2590800" y="2438400"/>
            <a:ext cx="3983038" cy="2543175"/>
            <a:chOff x="990600" y="3605213"/>
            <a:chExt cx="3983038" cy="2543175"/>
          </a:xfrm>
        </p:grpSpPr>
        <p:grpSp>
          <p:nvGrpSpPr>
            <p:cNvPr id="5" name="Group 4"/>
            <p:cNvGrpSpPr/>
            <p:nvPr/>
          </p:nvGrpSpPr>
          <p:grpSpPr>
            <a:xfrm>
              <a:off x="990600" y="3605213"/>
              <a:ext cx="3983038" cy="2543175"/>
              <a:chOff x="1676400" y="3757613"/>
              <a:chExt cx="3983038" cy="2543175"/>
            </a:xfrm>
          </p:grpSpPr>
          <p:sp>
            <p:nvSpPr>
              <p:cNvPr id="11" name="Freeform 10"/>
              <p:cNvSpPr/>
              <p:nvPr/>
            </p:nvSpPr>
            <p:spPr>
              <a:xfrm>
                <a:off x="2331035" y="4094687"/>
                <a:ext cx="3001116" cy="1533227"/>
              </a:xfrm>
              <a:custGeom>
                <a:avLst/>
                <a:gdLst>
                  <a:gd name="connsiteX0" fmla="*/ 629879 w 3001116"/>
                  <a:gd name="connsiteY0" fmla="*/ 150742 h 1533227"/>
                  <a:gd name="connsiteX1" fmla="*/ 673422 w 3001116"/>
                  <a:gd name="connsiteY1" fmla="*/ 128970 h 1533227"/>
                  <a:gd name="connsiteX2" fmla="*/ 1609594 w 3001116"/>
                  <a:gd name="connsiteY2" fmla="*/ 41884 h 1533227"/>
                  <a:gd name="connsiteX3" fmla="*/ 1718451 w 3001116"/>
                  <a:gd name="connsiteY3" fmla="*/ 52770 h 1533227"/>
                  <a:gd name="connsiteX4" fmla="*/ 1772879 w 3001116"/>
                  <a:gd name="connsiteY4" fmla="*/ 74542 h 1533227"/>
                  <a:gd name="connsiteX5" fmla="*/ 1816422 w 3001116"/>
                  <a:gd name="connsiteY5" fmla="*/ 85427 h 1533227"/>
                  <a:gd name="connsiteX6" fmla="*/ 2132108 w 3001116"/>
                  <a:gd name="connsiteY6" fmla="*/ 85427 h 1533227"/>
                  <a:gd name="connsiteX7" fmla="*/ 2164765 w 3001116"/>
                  <a:gd name="connsiteY7" fmla="*/ 107199 h 1533227"/>
                  <a:gd name="connsiteX8" fmla="*/ 2230079 w 3001116"/>
                  <a:gd name="connsiteY8" fmla="*/ 172513 h 1533227"/>
                  <a:gd name="connsiteX9" fmla="*/ 2284508 w 3001116"/>
                  <a:gd name="connsiteY9" fmla="*/ 183399 h 1533227"/>
                  <a:gd name="connsiteX10" fmla="*/ 2393365 w 3001116"/>
                  <a:gd name="connsiteY10" fmla="*/ 248713 h 1533227"/>
                  <a:gd name="connsiteX11" fmla="*/ 2469565 w 3001116"/>
                  <a:gd name="connsiteY11" fmla="*/ 281370 h 1533227"/>
                  <a:gd name="connsiteX12" fmla="*/ 2534879 w 3001116"/>
                  <a:gd name="connsiteY12" fmla="*/ 335799 h 1533227"/>
                  <a:gd name="connsiteX13" fmla="*/ 2621965 w 3001116"/>
                  <a:gd name="connsiteY13" fmla="*/ 390227 h 1533227"/>
                  <a:gd name="connsiteX14" fmla="*/ 2643736 w 3001116"/>
                  <a:gd name="connsiteY14" fmla="*/ 411999 h 1533227"/>
                  <a:gd name="connsiteX15" fmla="*/ 2676394 w 3001116"/>
                  <a:gd name="connsiteY15" fmla="*/ 422884 h 1533227"/>
                  <a:gd name="connsiteX16" fmla="*/ 2785251 w 3001116"/>
                  <a:gd name="connsiteY16" fmla="*/ 488199 h 1533227"/>
                  <a:gd name="connsiteX17" fmla="*/ 2894108 w 3001116"/>
                  <a:gd name="connsiteY17" fmla="*/ 531742 h 1533227"/>
                  <a:gd name="connsiteX18" fmla="*/ 2970308 w 3001116"/>
                  <a:gd name="connsiteY18" fmla="*/ 575284 h 1533227"/>
                  <a:gd name="connsiteX19" fmla="*/ 2970308 w 3001116"/>
                  <a:gd name="connsiteY19" fmla="*/ 814770 h 1533227"/>
                  <a:gd name="connsiteX20" fmla="*/ 2926765 w 3001116"/>
                  <a:gd name="connsiteY20" fmla="*/ 912742 h 1533227"/>
                  <a:gd name="connsiteX21" fmla="*/ 2904994 w 3001116"/>
                  <a:gd name="connsiteY21" fmla="*/ 988942 h 1533227"/>
                  <a:gd name="connsiteX22" fmla="*/ 2894108 w 3001116"/>
                  <a:gd name="connsiteY22" fmla="*/ 1021599 h 1533227"/>
                  <a:gd name="connsiteX23" fmla="*/ 2861451 w 3001116"/>
                  <a:gd name="connsiteY23" fmla="*/ 1054256 h 1533227"/>
                  <a:gd name="connsiteX24" fmla="*/ 2828794 w 3001116"/>
                  <a:gd name="connsiteY24" fmla="*/ 1152227 h 1533227"/>
                  <a:gd name="connsiteX25" fmla="*/ 2719936 w 3001116"/>
                  <a:gd name="connsiteY25" fmla="*/ 1250199 h 1533227"/>
                  <a:gd name="connsiteX26" fmla="*/ 2676394 w 3001116"/>
                  <a:gd name="connsiteY26" fmla="*/ 1271970 h 1533227"/>
                  <a:gd name="connsiteX27" fmla="*/ 2643736 w 3001116"/>
                  <a:gd name="connsiteY27" fmla="*/ 1293742 h 1533227"/>
                  <a:gd name="connsiteX28" fmla="*/ 2545765 w 3001116"/>
                  <a:gd name="connsiteY28" fmla="*/ 1315513 h 1533227"/>
                  <a:gd name="connsiteX29" fmla="*/ 2480451 w 3001116"/>
                  <a:gd name="connsiteY29" fmla="*/ 1337284 h 1533227"/>
                  <a:gd name="connsiteX30" fmla="*/ 2447794 w 3001116"/>
                  <a:gd name="connsiteY30" fmla="*/ 1359056 h 1533227"/>
                  <a:gd name="connsiteX31" fmla="*/ 2404251 w 3001116"/>
                  <a:gd name="connsiteY31" fmla="*/ 1369942 h 1533227"/>
                  <a:gd name="connsiteX32" fmla="*/ 2371594 w 3001116"/>
                  <a:gd name="connsiteY32" fmla="*/ 1380827 h 1533227"/>
                  <a:gd name="connsiteX33" fmla="*/ 2284508 w 3001116"/>
                  <a:gd name="connsiteY33" fmla="*/ 1402599 h 1533227"/>
                  <a:gd name="connsiteX34" fmla="*/ 2251851 w 3001116"/>
                  <a:gd name="connsiteY34" fmla="*/ 1413484 h 1533227"/>
                  <a:gd name="connsiteX35" fmla="*/ 2208308 w 3001116"/>
                  <a:gd name="connsiteY35" fmla="*/ 1435256 h 1533227"/>
                  <a:gd name="connsiteX36" fmla="*/ 2142994 w 3001116"/>
                  <a:gd name="connsiteY36" fmla="*/ 1446142 h 1533227"/>
                  <a:gd name="connsiteX37" fmla="*/ 2077679 w 3001116"/>
                  <a:gd name="connsiteY37" fmla="*/ 1467913 h 1533227"/>
                  <a:gd name="connsiteX38" fmla="*/ 1870851 w 3001116"/>
                  <a:gd name="connsiteY38" fmla="*/ 1500570 h 1533227"/>
                  <a:gd name="connsiteX39" fmla="*/ 1805536 w 3001116"/>
                  <a:gd name="connsiteY39" fmla="*/ 1511456 h 1533227"/>
                  <a:gd name="connsiteX40" fmla="*/ 1587822 w 3001116"/>
                  <a:gd name="connsiteY40" fmla="*/ 1533227 h 1533227"/>
                  <a:gd name="connsiteX41" fmla="*/ 716965 w 3001116"/>
                  <a:gd name="connsiteY41" fmla="*/ 1522342 h 1533227"/>
                  <a:gd name="connsiteX42" fmla="*/ 629879 w 3001116"/>
                  <a:gd name="connsiteY42" fmla="*/ 1500570 h 1533227"/>
                  <a:gd name="connsiteX43" fmla="*/ 510136 w 3001116"/>
                  <a:gd name="connsiteY43" fmla="*/ 1478799 h 1533227"/>
                  <a:gd name="connsiteX44" fmla="*/ 466594 w 3001116"/>
                  <a:gd name="connsiteY44" fmla="*/ 1467913 h 1533227"/>
                  <a:gd name="connsiteX45" fmla="*/ 412165 w 3001116"/>
                  <a:gd name="connsiteY45" fmla="*/ 1457027 h 1533227"/>
                  <a:gd name="connsiteX46" fmla="*/ 346851 w 3001116"/>
                  <a:gd name="connsiteY46" fmla="*/ 1435256 h 1533227"/>
                  <a:gd name="connsiteX47" fmla="*/ 259765 w 3001116"/>
                  <a:gd name="connsiteY47" fmla="*/ 1413484 h 1533227"/>
                  <a:gd name="connsiteX48" fmla="*/ 183565 w 3001116"/>
                  <a:gd name="connsiteY48" fmla="*/ 1380827 h 1533227"/>
                  <a:gd name="connsiteX49" fmla="*/ 118251 w 3001116"/>
                  <a:gd name="connsiteY49" fmla="*/ 1315513 h 1533227"/>
                  <a:gd name="connsiteX50" fmla="*/ 74708 w 3001116"/>
                  <a:gd name="connsiteY50" fmla="*/ 1282856 h 1533227"/>
                  <a:gd name="connsiteX51" fmla="*/ 31165 w 3001116"/>
                  <a:gd name="connsiteY51" fmla="*/ 1217542 h 1533227"/>
                  <a:gd name="connsiteX52" fmla="*/ 31165 w 3001116"/>
                  <a:gd name="connsiteY52" fmla="*/ 912742 h 1533227"/>
                  <a:gd name="connsiteX53" fmla="*/ 52936 w 3001116"/>
                  <a:gd name="connsiteY53" fmla="*/ 792999 h 1533227"/>
                  <a:gd name="connsiteX54" fmla="*/ 74708 w 3001116"/>
                  <a:gd name="connsiteY54" fmla="*/ 749456 h 1533227"/>
                  <a:gd name="connsiteX55" fmla="*/ 96479 w 3001116"/>
                  <a:gd name="connsiteY55" fmla="*/ 662370 h 1533227"/>
                  <a:gd name="connsiteX56" fmla="*/ 140022 w 3001116"/>
                  <a:gd name="connsiteY56" fmla="*/ 564399 h 1533227"/>
                  <a:gd name="connsiteX57" fmla="*/ 172679 w 3001116"/>
                  <a:gd name="connsiteY57" fmla="*/ 542627 h 1533227"/>
                  <a:gd name="connsiteX58" fmla="*/ 216222 w 3001116"/>
                  <a:gd name="connsiteY58" fmla="*/ 488199 h 1533227"/>
                  <a:gd name="connsiteX59" fmla="*/ 237994 w 3001116"/>
                  <a:gd name="connsiteY59" fmla="*/ 455542 h 1533227"/>
                  <a:gd name="connsiteX60" fmla="*/ 270651 w 3001116"/>
                  <a:gd name="connsiteY60" fmla="*/ 444656 h 1533227"/>
                  <a:gd name="connsiteX61" fmla="*/ 335965 w 3001116"/>
                  <a:gd name="connsiteY61" fmla="*/ 401113 h 1533227"/>
                  <a:gd name="connsiteX62" fmla="*/ 423051 w 3001116"/>
                  <a:gd name="connsiteY62" fmla="*/ 335799 h 1533227"/>
                  <a:gd name="connsiteX63" fmla="*/ 466594 w 3001116"/>
                  <a:gd name="connsiteY63" fmla="*/ 292256 h 1533227"/>
                  <a:gd name="connsiteX64" fmla="*/ 477479 w 3001116"/>
                  <a:gd name="connsiteY64" fmla="*/ 259599 h 1533227"/>
                  <a:gd name="connsiteX65" fmla="*/ 510136 w 3001116"/>
                  <a:gd name="connsiteY65" fmla="*/ 237827 h 1533227"/>
                  <a:gd name="connsiteX66" fmla="*/ 553679 w 3001116"/>
                  <a:gd name="connsiteY66" fmla="*/ 194284 h 1533227"/>
                  <a:gd name="connsiteX67" fmla="*/ 575451 w 3001116"/>
                  <a:gd name="connsiteY67" fmla="*/ 172513 h 1533227"/>
                  <a:gd name="connsiteX68" fmla="*/ 608108 w 3001116"/>
                  <a:gd name="connsiteY68" fmla="*/ 161627 h 1533227"/>
                  <a:gd name="connsiteX69" fmla="*/ 629879 w 3001116"/>
                  <a:gd name="connsiteY69" fmla="*/ 150742 h 1533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3001116" h="1533227">
                    <a:moveTo>
                      <a:pt x="629879" y="150742"/>
                    </a:moveTo>
                    <a:cubicBezTo>
                      <a:pt x="640765" y="145299"/>
                      <a:pt x="657838" y="133494"/>
                      <a:pt x="673422" y="128970"/>
                    </a:cubicBezTo>
                    <a:cubicBezTo>
                      <a:pt x="1117649" y="0"/>
                      <a:pt x="986624" y="52443"/>
                      <a:pt x="1609594" y="41884"/>
                    </a:cubicBezTo>
                    <a:cubicBezTo>
                      <a:pt x="1645880" y="45513"/>
                      <a:pt x="1682693" y="45618"/>
                      <a:pt x="1718451" y="52770"/>
                    </a:cubicBezTo>
                    <a:cubicBezTo>
                      <a:pt x="1737612" y="56602"/>
                      <a:pt x="1754341" y="68363"/>
                      <a:pt x="1772879" y="74542"/>
                    </a:cubicBezTo>
                    <a:cubicBezTo>
                      <a:pt x="1787072" y="79273"/>
                      <a:pt x="1801908" y="81799"/>
                      <a:pt x="1816422" y="85427"/>
                    </a:cubicBezTo>
                    <a:cubicBezTo>
                      <a:pt x="1948600" y="68906"/>
                      <a:pt x="1954094" y="63175"/>
                      <a:pt x="2132108" y="85427"/>
                    </a:cubicBezTo>
                    <a:cubicBezTo>
                      <a:pt x="2145090" y="87050"/>
                      <a:pt x="2154987" y="98507"/>
                      <a:pt x="2164765" y="107199"/>
                    </a:cubicBezTo>
                    <a:cubicBezTo>
                      <a:pt x="2187777" y="127654"/>
                      <a:pt x="2199888" y="166475"/>
                      <a:pt x="2230079" y="172513"/>
                    </a:cubicBezTo>
                    <a:lnTo>
                      <a:pt x="2284508" y="183399"/>
                    </a:lnTo>
                    <a:cubicBezTo>
                      <a:pt x="2320794" y="205170"/>
                      <a:pt x="2356624" y="227719"/>
                      <a:pt x="2393365" y="248713"/>
                    </a:cubicBezTo>
                    <a:cubicBezTo>
                      <a:pt x="2551956" y="339336"/>
                      <a:pt x="2347419" y="220295"/>
                      <a:pt x="2469565" y="281370"/>
                    </a:cubicBezTo>
                    <a:cubicBezTo>
                      <a:pt x="2524429" y="308803"/>
                      <a:pt x="2481913" y="297278"/>
                      <a:pt x="2534879" y="335799"/>
                    </a:cubicBezTo>
                    <a:cubicBezTo>
                      <a:pt x="2562564" y="355933"/>
                      <a:pt x="2597760" y="366021"/>
                      <a:pt x="2621965" y="390227"/>
                    </a:cubicBezTo>
                    <a:cubicBezTo>
                      <a:pt x="2629222" y="397484"/>
                      <a:pt x="2634935" y="406719"/>
                      <a:pt x="2643736" y="411999"/>
                    </a:cubicBezTo>
                    <a:cubicBezTo>
                      <a:pt x="2653576" y="417903"/>
                      <a:pt x="2666291" y="417444"/>
                      <a:pt x="2676394" y="422884"/>
                    </a:cubicBezTo>
                    <a:cubicBezTo>
                      <a:pt x="2713652" y="442946"/>
                      <a:pt x="2748510" y="467204"/>
                      <a:pt x="2785251" y="488199"/>
                    </a:cubicBezTo>
                    <a:cubicBezTo>
                      <a:pt x="2874242" y="539051"/>
                      <a:pt x="2778155" y="478225"/>
                      <a:pt x="2894108" y="531742"/>
                    </a:cubicBezTo>
                    <a:cubicBezTo>
                      <a:pt x="2920670" y="544001"/>
                      <a:pt x="2944908" y="560770"/>
                      <a:pt x="2970308" y="575284"/>
                    </a:cubicBezTo>
                    <a:cubicBezTo>
                      <a:pt x="3001116" y="667709"/>
                      <a:pt x="2993286" y="630950"/>
                      <a:pt x="2970308" y="814770"/>
                    </a:cubicBezTo>
                    <a:cubicBezTo>
                      <a:pt x="2967330" y="838596"/>
                      <a:pt x="2936663" y="889647"/>
                      <a:pt x="2926765" y="912742"/>
                    </a:cubicBezTo>
                    <a:cubicBezTo>
                      <a:pt x="2915576" y="938850"/>
                      <a:pt x="2912888" y="961311"/>
                      <a:pt x="2904994" y="988942"/>
                    </a:cubicBezTo>
                    <a:cubicBezTo>
                      <a:pt x="2901842" y="999975"/>
                      <a:pt x="2900473" y="1012052"/>
                      <a:pt x="2894108" y="1021599"/>
                    </a:cubicBezTo>
                    <a:cubicBezTo>
                      <a:pt x="2885569" y="1034408"/>
                      <a:pt x="2872337" y="1043370"/>
                      <a:pt x="2861451" y="1054256"/>
                    </a:cubicBezTo>
                    <a:cubicBezTo>
                      <a:pt x="2854234" y="1090337"/>
                      <a:pt x="2852830" y="1122182"/>
                      <a:pt x="2828794" y="1152227"/>
                    </a:cubicBezTo>
                    <a:cubicBezTo>
                      <a:pt x="2805046" y="1181912"/>
                      <a:pt x="2756058" y="1227623"/>
                      <a:pt x="2719936" y="1250199"/>
                    </a:cubicBezTo>
                    <a:cubicBezTo>
                      <a:pt x="2706175" y="1258799"/>
                      <a:pt x="2690483" y="1263919"/>
                      <a:pt x="2676394" y="1271970"/>
                    </a:cubicBezTo>
                    <a:cubicBezTo>
                      <a:pt x="2665034" y="1278461"/>
                      <a:pt x="2655438" y="1287891"/>
                      <a:pt x="2643736" y="1293742"/>
                    </a:cubicBezTo>
                    <a:cubicBezTo>
                      <a:pt x="2612595" y="1309312"/>
                      <a:pt x="2579203" y="1307153"/>
                      <a:pt x="2545765" y="1315513"/>
                    </a:cubicBezTo>
                    <a:cubicBezTo>
                      <a:pt x="2523501" y="1321079"/>
                      <a:pt x="2502222" y="1330027"/>
                      <a:pt x="2480451" y="1337284"/>
                    </a:cubicBezTo>
                    <a:cubicBezTo>
                      <a:pt x="2469565" y="1344541"/>
                      <a:pt x="2459819" y="1353902"/>
                      <a:pt x="2447794" y="1359056"/>
                    </a:cubicBezTo>
                    <a:cubicBezTo>
                      <a:pt x="2434043" y="1364950"/>
                      <a:pt x="2418636" y="1365832"/>
                      <a:pt x="2404251" y="1369942"/>
                    </a:cubicBezTo>
                    <a:cubicBezTo>
                      <a:pt x="2393218" y="1373094"/>
                      <a:pt x="2382664" y="1377808"/>
                      <a:pt x="2371594" y="1380827"/>
                    </a:cubicBezTo>
                    <a:cubicBezTo>
                      <a:pt x="2342726" y="1388700"/>
                      <a:pt x="2313376" y="1394726"/>
                      <a:pt x="2284508" y="1402599"/>
                    </a:cubicBezTo>
                    <a:cubicBezTo>
                      <a:pt x="2273438" y="1405618"/>
                      <a:pt x="2262398" y="1408964"/>
                      <a:pt x="2251851" y="1413484"/>
                    </a:cubicBezTo>
                    <a:cubicBezTo>
                      <a:pt x="2236935" y="1419876"/>
                      <a:pt x="2223851" y="1430593"/>
                      <a:pt x="2208308" y="1435256"/>
                    </a:cubicBezTo>
                    <a:cubicBezTo>
                      <a:pt x="2187167" y="1441598"/>
                      <a:pt x="2164407" y="1440789"/>
                      <a:pt x="2142994" y="1446142"/>
                    </a:cubicBezTo>
                    <a:cubicBezTo>
                      <a:pt x="2120730" y="1451708"/>
                      <a:pt x="2100347" y="1464334"/>
                      <a:pt x="2077679" y="1467913"/>
                    </a:cubicBezTo>
                    <a:lnTo>
                      <a:pt x="1870851" y="1500570"/>
                    </a:lnTo>
                    <a:cubicBezTo>
                      <a:pt x="1849056" y="1504057"/>
                      <a:pt x="1827473" y="1509018"/>
                      <a:pt x="1805536" y="1511456"/>
                    </a:cubicBezTo>
                    <a:cubicBezTo>
                      <a:pt x="1667731" y="1526768"/>
                      <a:pt x="1740288" y="1519367"/>
                      <a:pt x="1587822" y="1533227"/>
                    </a:cubicBezTo>
                    <a:cubicBezTo>
                      <a:pt x="1297536" y="1529599"/>
                      <a:pt x="1007105" y="1532233"/>
                      <a:pt x="716965" y="1522342"/>
                    </a:cubicBezTo>
                    <a:cubicBezTo>
                      <a:pt x="687060" y="1521323"/>
                      <a:pt x="659159" y="1506734"/>
                      <a:pt x="629879" y="1500570"/>
                    </a:cubicBezTo>
                    <a:cubicBezTo>
                      <a:pt x="590181" y="1492212"/>
                      <a:pt x="549917" y="1486755"/>
                      <a:pt x="510136" y="1478799"/>
                    </a:cubicBezTo>
                    <a:cubicBezTo>
                      <a:pt x="495466" y="1475865"/>
                      <a:pt x="481198" y="1471159"/>
                      <a:pt x="466594" y="1467913"/>
                    </a:cubicBezTo>
                    <a:cubicBezTo>
                      <a:pt x="448532" y="1463899"/>
                      <a:pt x="430015" y="1461895"/>
                      <a:pt x="412165" y="1457027"/>
                    </a:cubicBezTo>
                    <a:cubicBezTo>
                      <a:pt x="390025" y="1450989"/>
                      <a:pt x="368917" y="1441561"/>
                      <a:pt x="346851" y="1435256"/>
                    </a:cubicBezTo>
                    <a:cubicBezTo>
                      <a:pt x="318080" y="1427036"/>
                      <a:pt x="286528" y="1426865"/>
                      <a:pt x="259765" y="1413484"/>
                    </a:cubicBezTo>
                    <a:cubicBezTo>
                      <a:pt x="205959" y="1386582"/>
                      <a:pt x="231617" y="1396845"/>
                      <a:pt x="183565" y="1380827"/>
                    </a:cubicBezTo>
                    <a:cubicBezTo>
                      <a:pt x="161794" y="1359056"/>
                      <a:pt x="142883" y="1333986"/>
                      <a:pt x="118251" y="1315513"/>
                    </a:cubicBezTo>
                    <a:cubicBezTo>
                      <a:pt x="103737" y="1304627"/>
                      <a:pt x="86762" y="1296416"/>
                      <a:pt x="74708" y="1282856"/>
                    </a:cubicBezTo>
                    <a:cubicBezTo>
                      <a:pt x="57324" y="1263299"/>
                      <a:pt x="31165" y="1217542"/>
                      <a:pt x="31165" y="1217542"/>
                    </a:cubicBezTo>
                    <a:cubicBezTo>
                      <a:pt x="0" y="1092885"/>
                      <a:pt x="14639" y="1168881"/>
                      <a:pt x="31165" y="912742"/>
                    </a:cubicBezTo>
                    <a:cubicBezTo>
                      <a:pt x="32506" y="891953"/>
                      <a:pt x="42628" y="820488"/>
                      <a:pt x="52936" y="792999"/>
                    </a:cubicBezTo>
                    <a:cubicBezTo>
                      <a:pt x="58634" y="777805"/>
                      <a:pt x="67451" y="763970"/>
                      <a:pt x="74708" y="749456"/>
                    </a:cubicBezTo>
                    <a:cubicBezTo>
                      <a:pt x="96839" y="638805"/>
                      <a:pt x="74166" y="740469"/>
                      <a:pt x="96479" y="662370"/>
                    </a:cubicBezTo>
                    <a:cubicBezTo>
                      <a:pt x="109813" y="615699"/>
                      <a:pt x="103462" y="607052"/>
                      <a:pt x="140022" y="564399"/>
                    </a:cubicBezTo>
                    <a:cubicBezTo>
                      <a:pt x="148536" y="554466"/>
                      <a:pt x="163428" y="551878"/>
                      <a:pt x="172679" y="542627"/>
                    </a:cubicBezTo>
                    <a:cubicBezTo>
                      <a:pt x="189108" y="526198"/>
                      <a:pt x="202281" y="506786"/>
                      <a:pt x="216222" y="488199"/>
                    </a:cubicBezTo>
                    <a:cubicBezTo>
                      <a:pt x="224072" y="477733"/>
                      <a:pt x="227778" y="463715"/>
                      <a:pt x="237994" y="455542"/>
                    </a:cubicBezTo>
                    <a:cubicBezTo>
                      <a:pt x="246954" y="448374"/>
                      <a:pt x="260620" y="450229"/>
                      <a:pt x="270651" y="444656"/>
                    </a:cubicBezTo>
                    <a:cubicBezTo>
                      <a:pt x="293524" y="431949"/>
                      <a:pt x="315032" y="416812"/>
                      <a:pt x="335965" y="401113"/>
                    </a:cubicBezTo>
                    <a:cubicBezTo>
                      <a:pt x="364994" y="379342"/>
                      <a:pt x="397393" y="361457"/>
                      <a:pt x="423051" y="335799"/>
                    </a:cubicBezTo>
                    <a:lnTo>
                      <a:pt x="466594" y="292256"/>
                    </a:lnTo>
                    <a:cubicBezTo>
                      <a:pt x="470222" y="281370"/>
                      <a:pt x="470311" y="268559"/>
                      <a:pt x="477479" y="259599"/>
                    </a:cubicBezTo>
                    <a:cubicBezTo>
                      <a:pt x="485652" y="249383"/>
                      <a:pt x="500203" y="246341"/>
                      <a:pt x="510136" y="237827"/>
                    </a:cubicBezTo>
                    <a:cubicBezTo>
                      <a:pt x="525721" y="224469"/>
                      <a:pt x="539165" y="208798"/>
                      <a:pt x="553679" y="194284"/>
                    </a:cubicBezTo>
                    <a:cubicBezTo>
                      <a:pt x="560936" y="187027"/>
                      <a:pt x="565715" y="175759"/>
                      <a:pt x="575451" y="172513"/>
                    </a:cubicBezTo>
                    <a:cubicBezTo>
                      <a:pt x="586337" y="168884"/>
                      <a:pt x="597845" y="166759"/>
                      <a:pt x="608108" y="161627"/>
                    </a:cubicBezTo>
                    <a:lnTo>
                      <a:pt x="629879" y="150742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Arrow Connector 11"/>
              <p:cNvCxnSpPr>
                <a:stCxn id="11" idx="7"/>
              </p:cNvCxnSpPr>
              <p:nvPr/>
            </p:nvCxnSpPr>
            <p:spPr>
              <a:xfrm flipV="1">
                <a:off x="4495799" y="3886200"/>
                <a:ext cx="457201" cy="315686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rot="5400000" flipH="1" flipV="1">
                <a:off x="1790700" y="5295900"/>
                <a:ext cx="685800" cy="45720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>
                <a:stCxn id="11" idx="31"/>
              </p:cNvCxnSpPr>
              <p:nvPr/>
            </p:nvCxnSpPr>
            <p:spPr>
              <a:xfrm>
                <a:off x="4735285" y="5464629"/>
                <a:ext cx="598715" cy="326571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5" name="Object 14"/>
              <p:cNvGraphicFramePr>
                <a:graphicFrameLocks noChangeAspect="1"/>
              </p:cNvGraphicFramePr>
              <p:nvPr/>
            </p:nvGraphicFramePr>
            <p:xfrm>
              <a:off x="1676400" y="5891213"/>
              <a:ext cx="312738" cy="4095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18" name="Equation" r:id="rId3" imgW="164880" imgH="215640" progId="Equation.3">
                      <p:embed/>
                    </p:oleObj>
                  </mc:Choice>
                  <mc:Fallback>
                    <p:oleObj name="Equation" r:id="rId3" imgW="164880" imgH="215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76400" y="5891213"/>
                            <a:ext cx="312738" cy="4095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" name="Object 3"/>
              <p:cNvGraphicFramePr>
                <a:graphicFrameLocks noChangeAspect="1"/>
              </p:cNvGraphicFramePr>
              <p:nvPr/>
            </p:nvGraphicFramePr>
            <p:xfrm>
              <a:off x="4941888" y="3757613"/>
              <a:ext cx="336550" cy="4079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19" name="Equation" r:id="rId5" imgW="177480" imgH="215640" progId="Equation.3">
                      <p:embed/>
                    </p:oleObj>
                  </mc:Choice>
                  <mc:Fallback>
                    <p:oleObj name="Equation" r:id="rId5" imgW="177480" imgH="215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41888" y="3757613"/>
                            <a:ext cx="336550" cy="40798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7" name="Object 4"/>
              <p:cNvGraphicFramePr>
                <a:graphicFrameLocks noChangeAspect="1"/>
              </p:cNvGraphicFramePr>
              <p:nvPr/>
            </p:nvGraphicFramePr>
            <p:xfrm>
              <a:off x="5321300" y="5573713"/>
              <a:ext cx="338138" cy="4349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20" name="Equation" r:id="rId7" imgW="177480" imgH="228600" progId="Equation.3">
                      <p:embed/>
                    </p:oleObj>
                  </mc:Choice>
                  <mc:Fallback>
                    <p:oleObj name="Equation" r:id="rId7" imgW="17748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21300" y="5573713"/>
                            <a:ext cx="338138" cy="4349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6" name="Oval 5"/>
            <p:cNvSpPr/>
            <p:nvPr/>
          </p:nvSpPr>
          <p:spPr>
            <a:xfrm>
              <a:off x="3189534" y="4659076"/>
              <a:ext cx="45719" cy="457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3200400" y="4724400"/>
            <a:ext cx="152400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1" name="Equation" r:id="rId9" imgW="152280" imgH="177480" progId="Equation.3">
                    <p:embed/>
                  </p:oleObj>
                </mc:Choice>
                <mc:Fallback>
                  <p:oleObj name="Equation" r:id="rId9" imgW="1522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4724400"/>
                          <a:ext cx="152400" cy="177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" name="Straight Connector 7"/>
            <p:cNvCxnSpPr/>
            <p:nvPr/>
          </p:nvCxnSpPr>
          <p:spPr>
            <a:xfrm rot="10800000" flipV="1">
              <a:off x="2895600" y="4060372"/>
              <a:ext cx="903514" cy="587828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 flipH="1" flipV="1">
              <a:off x="1513112" y="4278088"/>
              <a:ext cx="914400" cy="609600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11" idx="31"/>
            </p:cNvCxnSpPr>
            <p:nvPr/>
          </p:nvCxnSpPr>
          <p:spPr>
            <a:xfrm flipH="1" flipV="1">
              <a:off x="2895600" y="4648200"/>
              <a:ext cx="1153885" cy="664029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8" name="Object 11"/>
          <p:cNvGraphicFramePr>
            <a:graphicFrameLocks noChangeAspect="1"/>
          </p:cNvGraphicFramePr>
          <p:nvPr/>
        </p:nvGraphicFramePr>
        <p:xfrm>
          <a:off x="685800" y="5105400"/>
          <a:ext cx="7620000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11" imgW="4813200" imgH="672840" progId="Equation.3">
                  <p:embed/>
                </p:oleObj>
              </mc:Choice>
              <mc:Fallback>
                <p:oleObj name="Equation" r:id="rId11" imgW="481320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105400"/>
                        <a:ext cx="7620000" cy="1068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463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447800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For the loaded system shown in the figure:</a:t>
            </a:r>
            <a:endParaRPr lang="en-US" sz="2000" b="1" dirty="0" smtClean="0"/>
          </a:p>
          <a:p>
            <a:pPr lvl="0"/>
            <a:r>
              <a:rPr lang="en-GB" sz="2000" b="1" dirty="0" smtClean="0">
                <a:solidFill>
                  <a:srgbClr val="002060"/>
                </a:solidFill>
              </a:rPr>
              <a:t>1. Replace the three forces and two couples by a single force </a:t>
            </a:r>
            <a:r>
              <a:rPr lang="en-GB" sz="2000" b="1" i="1" dirty="0" smtClean="0">
                <a:solidFill>
                  <a:srgbClr val="002060"/>
                </a:solidFill>
              </a:rPr>
              <a:t>R </a:t>
            </a:r>
            <a:r>
              <a:rPr lang="en-GB" sz="2000" b="1" dirty="0" smtClean="0">
                <a:solidFill>
                  <a:srgbClr val="002060"/>
                </a:solidFill>
              </a:rPr>
              <a:t>and moment </a:t>
            </a:r>
            <a:r>
              <a:rPr lang="en-GB" sz="2000" b="1" i="1" dirty="0" smtClean="0">
                <a:solidFill>
                  <a:srgbClr val="002060"/>
                </a:solidFill>
              </a:rPr>
              <a:t>M</a:t>
            </a:r>
            <a:r>
              <a:rPr lang="en-GB" sz="2000" b="1" dirty="0" smtClean="0">
                <a:solidFill>
                  <a:srgbClr val="002060"/>
                </a:solidFill>
              </a:rPr>
              <a:t> about point </a:t>
            </a:r>
            <a:r>
              <a:rPr lang="en-GB" sz="2000" b="1" i="1" dirty="0" smtClean="0">
                <a:solidFill>
                  <a:srgbClr val="002060"/>
                </a:solidFill>
              </a:rPr>
              <a:t>O.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lvl="0"/>
            <a:r>
              <a:rPr lang="en-GB" sz="2000" b="1" dirty="0" smtClean="0">
                <a:solidFill>
                  <a:schemeClr val="accent3">
                    <a:lumMod val="75000"/>
                  </a:schemeClr>
                </a:solidFill>
              </a:rPr>
              <a:t>2. Determine the direction of </a:t>
            </a:r>
            <a:r>
              <a:rPr lang="en-GB" sz="2000" b="1" i="1" dirty="0" smtClean="0">
                <a:solidFill>
                  <a:schemeClr val="accent3">
                    <a:lumMod val="75000"/>
                  </a:schemeClr>
                </a:solidFill>
              </a:rPr>
              <a:t>R</a:t>
            </a:r>
            <a:r>
              <a:rPr lang="en-GB" sz="2000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en-US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3. Sketch the resultant force </a:t>
            </a:r>
            <a:r>
              <a:rPr lang="en-GB" sz="2000" b="1" i="1" dirty="0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 that represents the force-couple system alone and find its intersection with the </a:t>
            </a:r>
            <a:r>
              <a:rPr lang="en-GB" sz="2000" b="1" i="1" dirty="0" smtClean="0">
                <a:solidFill>
                  <a:schemeClr val="accent5">
                    <a:lumMod val="75000"/>
                  </a:schemeClr>
                </a:solidFill>
              </a:rPr>
              <a:t>x</a:t>
            </a: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- and </a:t>
            </a:r>
            <a:r>
              <a:rPr lang="en-GB" sz="2000" b="1" i="1" dirty="0" smtClean="0">
                <a:solidFill>
                  <a:schemeClr val="accent5">
                    <a:lumMod val="75000"/>
                  </a:schemeClr>
                </a:solidFill>
              </a:rPr>
              <a:t>y</a:t>
            </a:r>
            <a:r>
              <a:rPr lang="en-GB" sz="2000" b="1" dirty="0" smtClean="0">
                <a:solidFill>
                  <a:schemeClr val="accent5">
                    <a:lumMod val="75000"/>
                  </a:schemeClr>
                </a:solidFill>
              </a:rPr>
              <a:t>-axes.</a:t>
            </a:r>
            <a:endParaRPr lang="en-US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2819400" y="3429000"/>
            <a:ext cx="4267200" cy="2940050"/>
            <a:chOff x="4939" y="1704"/>
            <a:chExt cx="6220" cy="4272"/>
          </a:xfrm>
        </p:grpSpPr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5943" y="2733"/>
              <a:ext cx="3924" cy="838"/>
            </a:xfrm>
            <a:prstGeom prst="rect">
              <a:avLst/>
            </a:prstGeom>
            <a:gradFill rotWithShape="1">
              <a:gsLst>
                <a:gs pos="0">
                  <a:srgbClr val="8DB3E2"/>
                </a:gs>
                <a:gs pos="100000">
                  <a:srgbClr val="8DB3E2">
                    <a:gamma/>
                    <a:tint val="97647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10187" y="2905"/>
              <a:ext cx="967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20 mm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10"/>
            <p:cNvSpPr txBox="1">
              <a:spLocks noChangeArrowheads="1"/>
            </p:cNvSpPr>
            <p:nvPr/>
          </p:nvSpPr>
          <p:spPr bwMode="auto">
            <a:xfrm>
              <a:off x="10084" y="2300"/>
              <a:ext cx="967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60</a:t>
              </a:r>
              <a:r>
                <a:rPr kumimoji="0" lang="en-US" sz="12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0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rot="-5400000">
              <a:off x="7067" y="3980"/>
              <a:ext cx="1675" cy="838"/>
            </a:xfrm>
            <a:prstGeom prst="rect">
              <a:avLst/>
            </a:prstGeom>
            <a:gradFill rotWithShape="1">
              <a:gsLst>
                <a:gs pos="0">
                  <a:srgbClr val="8DB3E2"/>
                </a:gs>
                <a:gs pos="100000">
                  <a:srgbClr val="8DB3E2">
                    <a:gamma/>
                    <a:tint val="97647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" name="AutoShape 12"/>
            <p:cNvCxnSpPr>
              <a:cxnSpLocks noChangeShapeType="1"/>
            </p:cNvCxnSpPr>
            <p:nvPr/>
          </p:nvCxnSpPr>
          <p:spPr bwMode="auto">
            <a:xfrm>
              <a:off x="6930" y="2039"/>
              <a:ext cx="0" cy="69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1" name="AutoShape 13"/>
            <p:cNvCxnSpPr>
              <a:cxnSpLocks noChangeShapeType="1"/>
            </p:cNvCxnSpPr>
            <p:nvPr/>
          </p:nvCxnSpPr>
          <p:spPr bwMode="auto">
            <a:xfrm rot="12600000">
              <a:off x="10052" y="2091"/>
              <a:ext cx="0" cy="69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/>
            </a:ln>
          </p:spPr>
        </p:cxnSp>
        <p:cxnSp>
          <p:nvCxnSpPr>
            <p:cNvPr id="12" name="AutoShape 14"/>
            <p:cNvCxnSpPr>
              <a:cxnSpLocks noChangeShapeType="1"/>
            </p:cNvCxnSpPr>
            <p:nvPr/>
          </p:nvCxnSpPr>
          <p:spPr bwMode="auto">
            <a:xfrm>
              <a:off x="7925" y="2131"/>
              <a:ext cx="5" cy="31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3" name="AutoShape 15"/>
            <p:cNvCxnSpPr>
              <a:cxnSpLocks noChangeShapeType="1"/>
            </p:cNvCxnSpPr>
            <p:nvPr/>
          </p:nvCxnSpPr>
          <p:spPr bwMode="auto">
            <a:xfrm>
              <a:off x="6033" y="3982"/>
              <a:ext cx="3032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4" name="AutoShape 16"/>
            <p:cNvCxnSpPr>
              <a:cxnSpLocks noChangeShapeType="1"/>
            </p:cNvCxnSpPr>
            <p:nvPr/>
          </p:nvCxnSpPr>
          <p:spPr bwMode="auto">
            <a:xfrm rot="5400000" flipH="1">
              <a:off x="5598" y="2809"/>
              <a:ext cx="0" cy="69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/>
            </a:ln>
          </p:spPr>
        </p:cxnSp>
        <p:grpSp>
          <p:nvGrpSpPr>
            <p:cNvPr id="15" name="Group 17"/>
            <p:cNvGrpSpPr>
              <a:grpSpLocks/>
            </p:cNvGrpSpPr>
            <p:nvPr/>
          </p:nvGrpSpPr>
          <p:grpSpPr bwMode="auto">
            <a:xfrm flipV="1">
              <a:off x="7553" y="3684"/>
              <a:ext cx="716" cy="591"/>
              <a:chOff x="8839" y="5842"/>
              <a:chExt cx="837" cy="722"/>
            </a:xfrm>
          </p:grpSpPr>
          <p:sp>
            <p:nvSpPr>
              <p:cNvPr id="59" name="Arc 18"/>
              <p:cNvSpPr>
                <a:spLocks/>
              </p:cNvSpPr>
              <p:nvPr/>
            </p:nvSpPr>
            <p:spPr bwMode="auto">
              <a:xfrm rot="15743643">
                <a:off x="8852" y="5829"/>
                <a:ext cx="722" cy="748"/>
              </a:xfrm>
              <a:custGeom>
                <a:avLst/>
                <a:gdLst>
                  <a:gd name="G0" fmla="+- 15601 0 0"/>
                  <a:gd name="G1" fmla="+- 21600 0 0"/>
                  <a:gd name="G2" fmla="+- 21600 0 0"/>
                  <a:gd name="T0" fmla="*/ 5094 w 37201"/>
                  <a:gd name="T1" fmla="*/ 2728 h 43200"/>
                  <a:gd name="T2" fmla="*/ 0 w 37201"/>
                  <a:gd name="T3" fmla="*/ 36539 h 43200"/>
                  <a:gd name="T4" fmla="*/ 15601 w 37201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201" h="43200" fill="none" extrusionOk="0">
                    <a:moveTo>
                      <a:pt x="5093" y="2727"/>
                    </a:moveTo>
                    <a:cubicBezTo>
                      <a:pt x="8306" y="938"/>
                      <a:pt x="11923" y="-1"/>
                      <a:pt x="15601" y="0"/>
                    </a:cubicBezTo>
                    <a:cubicBezTo>
                      <a:pt x="27530" y="0"/>
                      <a:pt x="37201" y="9670"/>
                      <a:pt x="37201" y="21600"/>
                    </a:cubicBezTo>
                    <a:cubicBezTo>
                      <a:pt x="37201" y="33529"/>
                      <a:pt x="27530" y="43200"/>
                      <a:pt x="15601" y="43200"/>
                    </a:cubicBezTo>
                    <a:cubicBezTo>
                      <a:pt x="9709" y="43200"/>
                      <a:pt x="4074" y="40793"/>
                      <a:pt x="0" y="36538"/>
                    </a:cubicBezTo>
                  </a:path>
                  <a:path w="37201" h="43200" stroke="0" extrusionOk="0">
                    <a:moveTo>
                      <a:pt x="5093" y="2727"/>
                    </a:moveTo>
                    <a:cubicBezTo>
                      <a:pt x="8306" y="938"/>
                      <a:pt x="11923" y="-1"/>
                      <a:pt x="15601" y="0"/>
                    </a:cubicBezTo>
                    <a:cubicBezTo>
                      <a:pt x="27530" y="0"/>
                      <a:pt x="37201" y="9670"/>
                      <a:pt x="37201" y="21600"/>
                    </a:cubicBezTo>
                    <a:cubicBezTo>
                      <a:pt x="37201" y="33529"/>
                      <a:pt x="27530" y="43200"/>
                      <a:pt x="15601" y="43200"/>
                    </a:cubicBezTo>
                    <a:cubicBezTo>
                      <a:pt x="9709" y="43200"/>
                      <a:pt x="4074" y="40793"/>
                      <a:pt x="0" y="36538"/>
                    </a:cubicBezTo>
                    <a:lnTo>
                      <a:pt x="15601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60" name="AutoShape 19"/>
              <p:cNvCxnSpPr>
                <a:cxnSpLocks noChangeShapeType="1"/>
              </p:cNvCxnSpPr>
              <p:nvPr/>
            </p:nvCxnSpPr>
            <p:spPr bwMode="auto">
              <a:xfrm flipV="1">
                <a:off x="9509" y="6320"/>
                <a:ext cx="0" cy="191"/>
              </a:xfrm>
              <a:prstGeom prst="straightConnector1">
                <a:avLst/>
              </a:prstGeom>
              <a:noFill/>
              <a:ln w="19050">
                <a:solidFill>
                  <a:srgbClr val="C00000"/>
                </a:solidFill>
                <a:round/>
                <a:headEnd/>
                <a:tailEnd/>
              </a:ln>
            </p:spPr>
          </p:cxnSp>
          <p:cxnSp>
            <p:nvCxnSpPr>
              <p:cNvPr id="61" name="AutoShape 20"/>
              <p:cNvCxnSpPr>
                <a:cxnSpLocks noChangeShapeType="1"/>
              </p:cNvCxnSpPr>
              <p:nvPr/>
            </p:nvCxnSpPr>
            <p:spPr bwMode="auto">
              <a:xfrm flipV="1">
                <a:off x="9509" y="6433"/>
                <a:ext cx="167" cy="92"/>
              </a:xfrm>
              <a:prstGeom prst="straightConnector1">
                <a:avLst/>
              </a:prstGeom>
              <a:noFill/>
              <a:ln w="19050">
                <a:solidFill>
                  <a:srgbClr val="C00000"/>
                </a:solidFill>
                <a:round/>
                <a:headEnd/>
                <a:tailEnd/>
              </a:ln>
            </p:spPr>
          </p:cxnSp>
        </p:grpSp>
        <p:sp>
          <p:nvSpPr>
            <p:cNvPr id="16" name="Oval 21"/>
            <p:cNvSpPr>
              <a:spLocks noChangeArrowheads="1"/>
            </p:cNvSpPr>
            <p:nvPr/>
          </p:nvSpPr>
          <p:spPr bwMode="auto">
            <a:xfrm>
              <a:off x="7886" y="3932"/>
              <a:ext cx="85" cy="73"/>
            </a:xfrm>
            <a:prstGeom prst="ellipse">
              <a:avLst/>
            </a:prstGeom>
            <a:gradFill rotWithShape="1">
              <a:gsLst>
                <a:gs pos="0">
                  <a:srgbClr val="002060"/>
                </a:gs>
                <a:gs pos="100000">
                  <a:srgbClr val="00206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 Box 22"/>
            <p:cNvSpPr txBox="1">
              <a:spLocks noChangeArrowheads="1"/>
            </p:cNvSpPr>
            <p:nvPr/>
          </p:nvSpPr>
          <p:spPr bwMode="auto">
            <a:xfrm>
              <a:off x="8325" y="2034"/>
              <a:ext cx="1321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50 mm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8" name="Group 23"/>
            <p:cNvGrpSpPr>
              <a:grpSpLocks/>
            </p:cNvGrpSpPr>
            <p:nvPr/>
          </p:nvGrpSpPr>
          <p:grpSpPr bwMode="auto">
            <a:xfrm rot="5400000">
              <a:off x="7606" y="5015"/>
              <a:ext cx="584" cy="456"/>
              <a:chOff x="8839" y="5842"/>
              <a:chExt cx="837" cy="722"/>
            </a:xfrm>
          </p:grpSpPr>
          <p:sp>
            <p:nvSpPr>
              <p:cNvPr id="56" name="Arc 24"/>
              <p:cNvSpPr>
                <a:spLocks/>
              </p:cNvSpPr>
              <p:nvPr/>
            </p:nvSpPr>
            <p:spPr bwMode="auto">
              <a:xfrm rot="15743643">
                <a:off x="8852" y="5829"/>
                <a:ext cx="722" cy="748"/>
              </a:xfrm>
              <a:custGeom>
                <a:avLst/>
                <a:gdLst>
                  <a:gd name="G0" fmla="+- 15601 0 0"/>
                  <a:gd name="G1" fmla="+- 21600 0 0"/>
                  <a:gd name="G2" fmla="+- 21600 0 0"/>
                  <a:gd name="T0" fmla="*/ 5094 w 37201"/>
                  <a:gd name="T1" fmla="*/ 2728 h 43200"/>
                  <a:gd name="T2" fmla="*/ 0 w 37201"/>
                  <a:gd name="T3" fmla="*/ 36539 h 43200"/>
                  <a:gd name="T4" fmla="*/ 15601 w 37201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201" h="43200" fill="none" extrusionOk="0">
                    <a:moveTo>
                      <a:pt x="5093" y="2727"/>
                    </a:moveTo>
                    <a:cubicBezTo>
                      <a:pt x="8306" y="938"/>
                      <a:pt x="11923" y="-1"/>
                      <a:pt x="15601" y="0"/>
                    </a:cubicBezTo>
                    <a:cubicBezTo>
                      <a:pt x="27530" y="0"/>
                      <a:pt x="37201" y="9670"/>
                      <a:pt x="37201" y="21600"/>
                    </a:cubicBezTo>
                    <a:cubicBezTo>
                      <a:pt x="37201" y="33529"/>
                      <a:pt x="27530" y="43200"/>
                      <a:pt x="15601" y="43200"/>
                    </a:cubicBezTo>
                    <a:cubicBezTo>
                      <a:pt x="9709" y="43200"/>
                      <a:pt x="4074" y="40793"/>
                      <a:pt x="0" y="36538"/>
                    </a:cubicBezTo>
                  </a:path>
                  <a:path w="37201" h="43200" stroke="0" extrusionOk="0">
                    <a:moveTo>
                      <a:pt x="5093" y="2727"/>
                    </a:moveTo>
                    <a:cubicBezTo>
                      <a:pt x="8306" y="938"/>
                      <a:pt x="11923" y="-1"/>
                      <a:pt x="15601" y="0"/>
                    </a:cubicBezTo>
                    <a:cubicBezTo>
                      <a:pt x="27530" y="0"/>
                      <a:pt x="37201" y="9670"/>
                      <a:pt x="37201" y="21600"/>
                    </a:cubicBezTo>
                    <a:cubicBezTo>
                      <a:pt x="37201" y="33529"/>
                      <a:pt x="27530" y="43200"/>
                      <a:pt x="15601" y="43200"/>
                    </a:cubicBezTo>
                    <a:cubicBezTo>
                      <a:pt x="9709" y="43200"/>
                      <a:pt x="4074" y="40793"/>
                      <a:pt x="0" y="36538"/>
                    </a:cubicBezTo>
                    <a:lnTo>
                      <a:pt x="15601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57" name="AutoShape 25"/>
              <p:cNvCxnSpPr>
                <a:cxnSpLocks noChangeShapeType="1"/>
              </p:cNvCxnSpPr>
              <p:nvPr/>
            </p:nvCxnSpPr>
            <p:spPr bwMode="auto">
              <a:xfrm flipV="1">
                <a:off x="9509" y="6320"/>
                <a:ext cx="0" cy="191"/>
              </a:xfrm>
              <a:prstGeom prst="straightConnector1">
                <a:avLst/>
              </a:prstGeom>
              <a:noFill/>
              <a:ln w="19050">
                <a:solidFill>
                  <a:srgbClr val="C00000"/>
                </a:solidFill>
                <a:round/>
                <a:headEnd/>
                <a:tailEnd/>
              </a:ln>
            </p:spPr>
          </p:cxnSp>
          <p:cxnSp>
            <p:nvCxnSpPr>
              <p:cNvPr id="58" name="AutoShape 26"/>
              <p:cNvCxnSpPr>
                <a:cxnSpLocks noChangeShapeType="1"/>
              </p:cNvCxnSpPr>
              <p:nvPr/>
            </p:nvCxnSpPr>
            <p:spPr bwMode="auto">
              <a:xfrm flipV="1">
                <a:off x="9509" y="6433"/>
                <a:ext cx="167" cy="92"/>
              </a:xfrm>
              <a:prstGeom prst="straightConnector1">
                <a:avLst/>
              </a:prstGeom>
              <a:noFill/>
              <a:ln w="19050">
                <a:solidFill>
                  <a:srgbClr val="C00000"/>
                </a:solidFill>
                <a:round/>
                <a:headEnd/>
                <a:tailEnd/>
              </a:ln>
            </p:spPr>
          </p:cxnSp>
        </p:grpSp>
        <p:sp>
          <p:nvSpPr>
            <p:cNvPr id="19" name="Oval 27"/>
            <p:cNvSpPr>
              <a:spLocks noChangeArrowheads="1"/>
            </p:cNvSpPr>
            <p:nvPr/>
          </p:nvSpPr>
          <p:spPr bwMode="auto">
            <a:xfrm>
              <a:off x="7879" y="5198"/>
              <a:ext cx="85" cy="73"/>
            </a:xfrm>
            <a:prstGeom prst="ellipse">
              <a:avLst/>
            </a:prstGeom>
            <a:gradFill rotWithShape="1">
              <a:gsLst>
                <a:gs pos="0">
                  <a:srgbClr val="002060"/>
                </a:gs>
                <a:gs pos="100000">
                  <a:srgbClr val="00206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0" name="AutoShape 28"/>
            <p:cNvCxnSpPr>
              <a:cxnSpLocks noChangeShapeType="1"/>
            </p:cNvCxnSpPr>
            <p:nvPr/>
          </p:nvCxnSpPr>
          <p:spPr bwMode="auto">
            <a:xfrm>
              <a:off x="10273" y="3569"/>
              <a:ext cx="0" cy="41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21" name="AutoShape 29"/>
            <p:cNvCxnSpPr>
              <a:cxnSpLocks noChangeShapeType="1"/>
            </p:cNvCxnSpPr>
            <p:nvPr/>
          </p:nvCxnSpPr>
          <p:spPr bwMode="auto">
            <a:xfrm flipV="1">
              <a:off x="9867" y="2267"/>
              <a:ext cx="0" cy="3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" name="AutoShape 30"/>
            <p:cNvCxnSpPr>
              <a:cxnSpLocks noChangeShapeType="1"/>
            </p:cNvCxnSpPr>
            <p:nvPr/>
          </p:nvCxnSpPr>
          <p:spPr bwMode="auto">
            <a:xfrm>
              <a:off x="8460" y="5246"/>
              <a:ext cx="2345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3" name="AutoShape 31"/>
            <p:cNvCxnSpPr>
              <a:cxnSpLocks noChangeShapeType="1"/>
            </p:cNvCxnSpPr>
            <p:nvPr/>
          </p:nvCxnSpPr>
          <p:spPr bwMode="auto">
            <a:xfrm>
              <a:off x="10273" y="3982"/>
              <a:ext cx="0" cy="12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24" name="AutoShape 32"/>
            <p:cNvCxnSpPr>
              <a:cxnSpLocks noChangeShapeType="1"/>
            </p:cNvCxnSpPr>
            <p:nvPr/>
          </p:nvCxnSpPr>
          <p:spPr bwMode="auto">
            <a:xfrm rot="5400000" flipV="1">
              <a:off x="10355" y="3118"/>
              <a:ext cx="0" cy="90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5" name="AutoShape 33"/>
            <p:cNvCxnSpPr>
              <a:cxnSpLocks noChangeShapeType="1"/>
            </p:cNvCxnSpPr>
            <p:nvPr/>
          </p:nvCxnSpPr>
          <p:spPr bwMode="auto">
            <a:xfrm flipV="1">
              <a:off x="9904" y="2752"/>
              <a:ext cx="755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6" name="AutoShape 34"/>
            <p:cNvCxnSpPr>
              <a:cxnSpLocks noChangeShapeType="1"/>
            </p:cNvCxnSpPr>
            <p:nvPr/>
          </p:nvCxnSpPr>
          <p:spPr bwMode="auto">
            <a:xfrm>
              <a:off x="10273" y="2763"/>
              <a:ext cx="0" cy="81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27" name="AutoShape 35"/>
            <p:cNvCxnSpPr>
              <a:cxnSpLocks noChangeShapeType="1"/>
            </p:cNvCxnSpPr>
            <p:nvPr/>
          </p:nvCxnSpPr>
          <p:spPr bwMode="auto">
            <a:xfrm>
              <a:off x="6049" y="3154"/>
              <a:ext cx="49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" name="AutoShape 36"/>
            <p:cNvCxnSpPr>
              <a:cxnSpLocks noChangeShapeType="1"/>
            </p:cNvCxnSpPr>
            <p:nvPr/>
          </p:nvCxnSpPr>
          <p:spPr bwMode="auto">
            <a:xfrm>
              <a:off x="6209" y="2735"/>
              <a:ext cx="0" cy="41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29" name="Text Box 37"/>
            <p:cNvSpPr txBox="1">
              <a:spLocks noChangeArrowheads="1"/>
            </p:cNvSpPr>
            <p:nvPr/>
          </p:nvSpPr>
          <p:spPr bwMode="auto">
            <a:xfrm>
              <a:off x="10192" y="3567"/>
              <a:ext cx="967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10 mm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 Box 38"/>
            <p:cNvSpPr txBox="1">
              <a:spLocks noChangeArrowheads="1"/>
            </p:cNvSpPr>
            <p:nvPr/>
          </p:nvSpPr>
          <p:spPr bwMode="auto">
            <a:xfrm>
              <a:off x="10187" y="4420"/>
              <a:ext cx="967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30 mm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1" name="AutoShape 39"/>
            <p:cNvCxnSpPr>
              <a:cxnSpLocks noChangeShapeType="1"/>
            </p:cNvCxnSpPr>
            <p:nvPr/>
          </p:nvCxnSpPr>
          <p:spPr bwMode="auto">
            <a:xfrm>
              <a:off x="5943" y="2375"/>
              <a:ext cx="96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32" name="Text Box 40"/>
            <p:cNvSpPr txBox="1">
              <a:spLocks noChangeArrowheads="1"/>
            </p:cNvSpPr>
            <p:nvPr/>
          </p:nvSpPr>
          <p:spPr bwMode="auto">
            <a:xfrm>
              <a:off x="5953" y="2013"/>
              <a:ext cx="967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25 mm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3" name="AutoShape 41"/>
            <p:cNvCxnSpPr>
              <a:cxnSpLocks noChangeShapeType="1"/>
            </p:cNvCxnSpPr>
            <p:nvPr/>
          </p:nvCxnSpPr>
          <p:spPr bwMode="auto">
            <a:xfrm rot="-5400000">
              <a:off x="7896" y="5449"/>
              <a:ext cx="0" cy="81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34" name="AutoShape 42"/>
            <p:cNvCxnSpPr>
              <a:cxnSpLocks noChangeShapeType="1"/>
            </p:cNvCxnSpPr>
            <p:nvPr/>
          </p:nvCxnSpPr>
          <p:spPr bwMode="auto">
            <a:xfrm flipV="1">
              <a:off x="7486" y="5616"/>
              <a:ext cx="1" cy="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5" name="Text Box 43"/>
            <p:cNvSpPr txBox="1">
              <a:spLocks noChangeArrowheads="1"/>
            </p:cNvSpPr>
            <p:nvPr/>
          </p:nvSpPr>
          <p:spPr bwMode="auto">
            <a:xfrm>
              <a:off x="7417" y="5473"/>
              <a:ext cx="967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20 mm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ext Box 44"/>
            <p:cNvSpPr txBox="1">
              <a:spLocks noChangeArrowheads="1"/>
            </p:cNvSpPr>
            <p:nvPr/>
          </p:nvSpPr>
          <p:spPr bwMode="auto">
            <a:xfrm>
              <a:off x="10010" y="1796"/>
              <a:ext cx="849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20 N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 Box 45"/>
            <p:cNvSpPr txBox="1">
              <a:spLocks noChangeArrowheads="1"/>
            </p:cNvSpPr>
            <p:nvPr/>
          </p:nvSpPr>
          <p:spPr bwMode="auto">
            <a:xfrm>
              <a:off x="4939" y="3162"/>
              <a:ext cx="1138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110 N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 Box 46"/>
            <p:cNvSpPr txBox="1">
              <a:spLocks noChangeArrowheads="1"/>
            </p:cNvSpPr>
            <p:nvPr/>
          </p:nvSpPr>
          <p:spPr bwMode="auto">
            <a:xfrm>
              <a:off x="6577" y="1704"/>
              <a:ext cx="897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100 N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 Box 47"/>
            <p:cNvSpPr txBox="1">
              <a:spLocks noChangeArrowheads="1"/>
            </p:cNvSpPr>
            <p:nvPr/>
          </p:nvSpPr>
          <p:spPr bwMode="auto">
            <a:xfrm>
              <a:off x="7934" y="5198"/>
              <a:ext cx="1323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2 Nm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 Box 48"/>
            <p:cNvSpPr txBox="1">
              <a:spLocks noChangeArrowheads="1"/>
            </p:cNvSpPr>
            <p:nvPr/>
          </p:nvSpPr>
          <p:spPr bwMode="auto">
            <a:xfrm>
              <a:off x="8031" y="3983"/>
              <a:ext cx="1200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5 Nm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 Box 49"/>
            <p:cNvSpPr txBox="1">
              <a:spLocks noChangeArrowheads="1"/>
            </p:cNvSpPr>
            <p:nvPr/>
          </p:nvSpPr>
          <p:spPr bwMode="auto">
            <a:xfrm>
              <a:off x="8911" y="3743"/>
              <a:ext cx="362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x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Text Box 50"/>
            <p:cNvSpPr txBox="1">
              <a:spLocks noChangeArrowheads="1"/>
            </p:cNvSpPr>
            <p:nvPr/>
          </p:nvSpPr>
          <p:spPr bwMode="auto">
            <a:xfrm>
              <a:off x="7766" y="1759"/>
              <a:ext cx="362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y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Text Box 51"/>
            <p:cNvSpPr txBox="1">
              <a:spLocks noChangeArrowheads="1"/>
            </p:cNvSpPr>
            <p:nvPr/>
          </p:nvSpPr>
          <p:spPr bwMode="auto">
            <a:xfrm>
              <a:off x="7544" y="3893"/>
              <a:ext cx="362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Freeform 52"/>
            <p:cNvSpPr>
              <a:spLocks/>
            </p:cNvSpPr>
            <p:nvPr/>
          </p:nvSpPr>
          <p:spPr bwMode="auto">
            <a:xfrm>
              <a:off x="10044" y="2474"/>
              <a:ext cx="180" cy="27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00" y="22"/>
                </a:cxn>
                <a:cxn ang="0">
                  <a:pos x="180" y="272"/>
                </a:cxn>
              </a:cxnLst>
              <a:rect l="0" t="0" r="r" b="b"/>
              <a:pathLst>
                <a:path w="180" h="272">
                  <a:moveTo>
                    <a:pt x="0" y="2"/>
                  </a:moveTo>
                  <a:cubicBezTo>
                    <a:pt x="34" y="8"/>
                    <a:pt x="74" y="0"/>
                    <a:pt x="100" y="22"/>
                  </a:cubicBezTo>
                  <a:cubicBezTo>
                    <a:pt x="173" y="86"/>
                    <a:pt x="180" y="184"/>
                    <a:pt x="180" y="272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Text Box 53"/>
            <p:cNvSpPr txBox="1">
              <a:spLocks noChangeArrowheads="1"/>
            </p:cNvSpPr>
            <p:nvPr/>
          </p:nvSpPr>
          <p:spPr bwMode="auto">
            <a:xfrm>
              <a:off x="7568" y="4935"/>
              <a:ext cx="362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A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6" name="AutoShape 54"/>
            <p:cNvCxnSpPr>
              <a:cxnSpLocks noChangeShapeType="1"/>
            </p:cNvCxnSpPr>
            <p:nvPr/>
          </p:nvCxnSpPr>
          <p:spPr bwMode="auto">
            <a:xfrm>
              <a:off x="7486" y="3571"/>
              <a:ext cx="0" cy="167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7" name="AutoShape 55"/>
            <p:cNvCxnSpPr>
              <a:cxnSpLocks noChangeShapeType="1"/>
            </p:cNvCxnSpPr>
            <p:nvPr/>
          </p:nvCxnSpPr>
          <p:spPr bwMode="auto">
            <a:xfrm>
              <a:off x="8316" y="3573"/>
              <a:ext cx="0" cy="167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8" name="AutoShape 56"/>
            <p:cNvCxnSpPr>
              <a:cxnSpLocks noChangeShapeType="1"/>
            </p:cNvCxnSpPr>
            <p:nvPr/>
          </p:nvCxnSpPr>
          <p:spPr bwMode="auto">
            <a:xfrm>
              <a:off x="7486" y="5244"/>
              <a:ext cx="81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9" name="AutoShape 57"/>
            <p:cNvCxnSpPr>
              <a:cxnSpLocks noChangeShapeType="1"/>
            </p:cNvCxnSpPr>
            <p:nvPr/>
          </p:nvCxnSpPr>
          <p:spPr bwMode="auto">
            <a:xfrm flipV="1">
              <a:off x="8297" y="5646"/>
              <a:ext cx="0" cy="3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0" name="AutoShape 58"/>
            <p:cNvCxnSpPr>
              <a:cxnSpLocks noChangeShapeType="1"/>
            </p:cNvCxnSpPr>
            <p:nvPr/>
          </p:nvCxnSpPr>
          <p:spPr bwMode="auto">
            <a:xfrm>
              <a:off x="6955" y="2375"/>
              <a:ext cx="96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51" name="Text Box 59"/>
            <p:cNvSpPr txBox="1">
              <a:spLocks noChangeArrowheads="1"/>
            </p:cNvSpPr>
            <p:nvPr/>
          </p:nvSpPr>
          <p:spPr bwMode="auto">
            <a:xfrm>
              <a:off x="6939" y="2032"/>
              <a:ext cx="967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25 mm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2" name="AutoShape 60"/>
            <p:cNvCxnSpPr>
              <a:cxnSpLocks noChangeShapeType="1"/>
            </p:cNvCxnSpPr>
            <p:nvPr/>
          </p:nvCxnSpPr>
          <p:spPr bwMode="auto">
            <a:xfrm>
              <a:off x="7916" y="2375"/>
              <a:ext cx="195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53" name="AutoShape 61"/>
            <p:cNvCxnSpPr>
              <a:cxnSpLocks noChangeShapeType="1"/>
            </p:cNvCxnSpPr>
            <p:nvPr/>
          </p:nvCxnSpPr>
          <p:spPr bwMode="auto">
            <a:xfrm flipV="1">
              <a:off x="5943" y="2267"/>
              <a:ext cx="0" cy="3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54" name="Text Box 62"/>
            <p:cNvSpPr txBox="1">
              <a:spLocks noChangeArrowheads="1"/>
            </p:cNvSpPr>
            <p:nvPr/>
          </p:nvSpPr>
          <p:spPr bwMode="auto">
            <a:xfrm>
              <a:off x="6147" y="2730"/>
              <a:ext cx="967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10 mm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5" name="AutoShape 63"/>
            <p:cNvCxnSpPr>
              <a:cxnSpLocks noChangeShapeType="1"/>
            </p:cNvCxnSpPr>
            <p:nvPr/>
          </p:nvCxnSpPr>
          <p:spPr bwMode="auto">
            <a:xfrm>
              <a:off x="9257" y="3972"/>
              <a:ext cx="1557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</p:spTree>
    <p:extLst>
      <p:ext uri="{BB962C8B-B14F-4D97-AF65-F5344CB8AC3E}">
        <p14:creationId xmlns:p14="http://schemas.microsoft.com/office/powerpoint/2010/main" val="87209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25"/>
          <p:cNvGraphicFramePr>
            <a:graphicFrameLocks noChangeAspect="1"/>
          </p:cNvGraphicFramePr>
          <p:nvPr/>
        </p:nvGraphicFramePr>
        <p:xfrm>
          <a:off x="228600" y="3124200"/>
          <a:ext cx="437356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3" imgW="2908080" imgH="304560" progId="Equation.3">
                  <p:embed/>
                </p:oleObj>
              </mc:Choice>
              <mc:Fallback>
                <p:oleObj name="Equation" r:id="rId3" imgW="290808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124200"/>
                        <a:ext cx="437356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07"/>
          <p:cNvGraphicFramePr>
            <a:graphicFrameLocks noChangeAspect="1"/>
          </p:cNvGraphicFramePr>
          <p:nvPr/>
        </p:nvGraphicFramePr>
        <p:xfrm>
          <a:off x="152400" y="1447800"/>
          <a:ext cx="4859734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5" imgW="2844720" imgH="685800" progId="Equation.3">
                  <p:embed/>
                </p:oleObj>
              </mc:Choice>
              <mc:Fallback>
                <p:oleObj name="Equation" r:id="rId5" imgW="284472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447800"/>
                        <a:ext cx="4859734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4572000" y="1752600"/>
            <a:ext cx="4343400" cy="3124200"/>
            <a:chOff x="4939" y="1704"/>
            <a:chExt cx="6220" cy="4272"/>
          </a:xfrm>
        </p:grpSpPr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5943" y="2733"/>
              <a:ext cx="3924" cy="838"/>
            </a:xfrm>
            <a:prstGeom prst="rect">
              <a:avLst/>
            </a:prstGeom>
            <a:gradFill rotWithShape="1">
              <a:gsLst>
                <a:gs pos="0">
                  <a:srgbClr val="8DB3E2"/>
                </a:gs>
                <a:gs pos="100000">
                  <a:srgbClr val="8DB3E2">
                    <a:gamma/>
                    <a:tint val="97647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10187" y="2905"/>
              <a:ext cx="967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20 mm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10084" y="2300"/>
              <a:ext cx="967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60</a:t>
              </a:r>
              <a:r>
                <a:rPr kumimoji="0" lang="en-US" sz="12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0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 rot="-5400000">
              <a:off x="7067" y="3980"/>
              <a:ext cx="1675" cy="838"/>
            </a:xfrm>
            <a:prstGeom prst="rect">
              <a:avLst/>
            </a:prstGeom>
            <a:gradFill rotWithShape="1">
              <a:gsLst>
                <a:gs pos="0">
                  <a:srgbClr val="8DB3E2"/>
                </a:gs>
                <a:gs pos="100000">
                  <a:srgbClr val="8DB3E2">
                    <a:gamma/>
                    <a:tint val="97647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AutoShape 12"/>
            <p:cNvCxnSpPr>
              <a:cxnSpLocks noChangeShapeType="1"/>
            </p:cNvCxnSpPr>
            <p:nvPr/>
          </p:nvCxnSpPr>
          <p:spPr bwMode="auto">
            <a:xfrm>
              <a:off x="6930" y="2039"/>
              <a:ext cx="0" cy="69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12" name="AutoShape 13"/>
            <p:cNvCxnSpPr>
              <a:cxnSpLocks noChangeShapeType="1"/>
            </p:cNvCxnSpPr>
            <p:nvPr/>
          </p:nvCxnSpPr>
          <p:spPr bwMode="auto">
            <a:xfrm rot="12600000">
              <a:off x="10052" y="2091"/>
              <a:ext cx="0" cy="69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/>
            </a:ln>
          </p:spPr>
        </p:cxnSp>
        <p:cxnSp>
          <p:nvCxnSpPr>
            <p:cNvPr id="13" name="AutoShape 14"/>
            <p:cNvCxnSpPr>
              <a:cxnSpLocks noChangeShapeType="1"/>
            </p:cNvCxnSpPr>
            <p:nvPr/>
          </p:nvCxnSpPr>
          <p:spPr bwMode="auto">
            <a:xfrm>
              <a:off x="7925" y="2131"/>
              <a:ext cx="5" cy="31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4" name="AutoShape 15"/>
            <p:cNvCxnSpPr>
              <a:cxnSpLocks noChangeShapeType="1"/>
            </p:cNvCxnSpPr>
            <p:nvPr/>
          </p:nvCxnSpPr>
          <p:spPr bwMode="auto">
            <a:xfrm>
              <a:off x="6033" y="3982"/>
              <a:ext cx="3032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5" name="AutoShape 16"/>
            <p:cNvCxnSpPr>
              <a:cxnSpLocks noChangeShapeType="1"/>
            </p:cNvCxnSpPr>
            <p:nvPr/>
          </p:nvCxnSpPr>
          <p:spPr bwMode="auto">
            <a:xfrm rot="5400000" flipH="1">
              <a:off x="5598" y="2809"/>
              <a:ext cx="0" cy="69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/>
            </a:ln>
          </p:spPr>
        </p:cxnSp>
        <p:grpSp>
          <p:nvGrpSpPr>
            <p:cNvPr id="16" name="Group 17"/>
            <p:cNvGrpSpPr>
              <a:grpSpLocks/>
            </p:cNvGrpSpPr>
            <p:nvPr/>
          </p:nvGrpSpPr>
          <p:grpSpPr bwMode="auto">
            <a:xfrm flipV="1">
              <a:off x="7553" y="3684"/>
              <a:ext cx="716" cy="591"/>
              <a:chOff x="8839" y="5842"/>
              <a:chExt cx="837" cy="722"/>
            </a:xfrm>
          </p:grpSpPr>
          <p:sp>
            <p:nvSpPr>
              <p:cNvPr id="60" name="Arc 18"/>
              <p:cNvSpPr>
                <a:spLocks/>
              </p:cNvSpPr>
              <p:nvPr/>
            </p:nvSpPr>
            <p:spPr bwMode="auto">
              <a:xfrm rot="15743643">
                <a:off x="8852" y="5829"/>
                <a:ext cx="722" cy="748"/>
              </a:xfrm>
              <a:custGeom>
                <a:avLst/>
                <a:gdLst>
                  <a:gd name="G0" fmla="+- 15601 0 0"/>
                  <a:gd name="G1" fmla="+- 21600 0 0"/>
                  <a:gd name="G2" fmla="+- 21600 0 0"/>
                  <a:gd name="T0" fmla="*/ 5094 w 37201"/>
                  <a:gd name="T1" fmla="*/ 2728 h 43200"/>
                  <a:gd name="T2" fmla="*/ 0 w 37201"/>
                  <a:gd name="T3" fmla="*/ 36539 h 43200"/>
                  <a:gd name="T4" fmla="*/ 15601 w 37201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201" h="43200" fill="none" extrusionOk="0">
                    <a:moveTo>
                      <a:pt x="5093" y="2727"/>
                    </a:moveTo>
                    <a:cubicBezTo>
                      <a:pt x="8306" y="938"/>
                      <a:pt x="11923" y="-1"/>
                      <a:pt x="15601" y="0"/>
                    </a:cubicBezTo>
                    <a:cubicBezTo>
                      <a:pt x="27530" y="0"/>
                      <a:pt x="37201" y="9670"/>
                      <a:pt x="37201" y="21600"/>
                    </a:cubicBezTo>
                    <a:cubicBezTo>
                      <a:pt x="37201" y="33529"/>
                      <a:pt x="27530" y="43200"/>
                      <a:pt x="15601" y="43200"/>
                    </a:cubicBezTo>
                    <a:cubicBezTo>
                      <a:pt x="9709" y="43200"/>
                      <a:pt x="4074" y="40793"/>
                      <a:pt x="0" y="36538"/>
                    </a:cubicBezTo>
                  </a:path>
                  <a:path w="37201" h="43200" stroke="0" extrusionOk="0">
                    <a:moveTo>
                      <a:pt x="5093" y="2727"/>
                    </a:moveTo>
                    <a:cubicBezTo>
                      <a:pt x="8306" y="938"/>
                      <a:pt x="11923" y="-1"/>
                      <a:pt x="15601" y="0"/>
                    </a:cubicBezTo>
                    <a:cubicBezTo>
                      <a:pt x="27530" y="0"/>
                      <a:pt x="37201" y="9670"/>
                      <a:pt x="37201" y="21600"/>
                    </a:cubicBezTo>
                    <a:cubicBezTo>
                      <a:pt x="37201" y="33529"/>
                      <a:pt x="27530" y="43200"/>
                      <a:pt x="15601" y="43200"/>
                    </a:cubicBezTo>
                    <a:cubicBezTo>
                      <a:pt x="9709" y="43200"/>
                      <a:pt x="4074" y="40793"/>
                      <a:pt x="0" y="36538"/>
                    </a:cubicBezTo>
                    <a:lnTo>
                      <a:pt x="15601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61" name="AutoShape 19"/>
              <p:cNvCxnSpPr>
                <a:cxnSpLocks noChangeShapeType="1"/>
              </p:cNvCxnSpPr>
              <p:nvPr/>
            </p:nvCxnSpPr>
            <p:spPr bwMode="auto">
              <a:xfrm flipV="1">
                <a:off x="9509" y="6320"/>
                <a:ext cx="0" cy="191"/>
              </a:xfrm>
              <a:prstGeom prst="straightConnector1">
                <a:avLst/>
              </a:prstGeom>
              <a:noFill/>
              <a:ln w="19050">
                <a:solidFill>
                  <a:srgbClr val="C00000"/>
                </a:solidFill>
                <a:round/>
                <a:headEnd/>
                <a:tailEnd/>
              </a:ln>
            </p:spPr>
          </p:cxnSp>
          <p:cxnSp>
            <p:nvCxnSpPr>
              <p:cNvPr id="62" name="AutoShape 20"/>
              <p:cNvCxnSpPr>
                <a:cxnSpLocks noChangeShapeType="1"/>
              </p:cNvCxnSpPr>
              <p:nvPr/>
            </p:nvCxnSpPr>
            <p:spPr bwMode="auto">
              <a:xfrm flipV="1">
                <a:off x="9509" y="6433"/>
                <a:ext cx="167" cy="92"/>
              </a:xfrm>
              <a:prstGeom prst="straightConnector1">
                <a:avLst/>
              </a:prstGeom>
              <a:noFill/>
              <a:ln w="19050">
                <a:solidFill>
                  <a:srgbClr val="C00000"/>
                </a:solidFill>
                <a:round/>
                <a:headEnd/>
                <a:tailEnd/>
              </a:ln>
            </p:spPr>
          </p:cxnSp>
        </p:grpSp>
        <p:sp>
          <p:nvSpPr>
            <p:cNvPr id="17" name="Oval 21"/>
            <p:cNvSpPr>
              <a:spLocks noChangeArrowheads="1"/>
            </p:cNvSpPr>
            <p:nvPr/>
          </p:nvSpPr>
          <p:spPr bwMode="auto">
            <a:xfrm>
              <a:off x="7886" y="3932"/>
              <a:ext cx="85" cy="73"/>
            </a:xfrm>
            <a:prstGeom prst="ellipse">
              <a:avLst/>
            </a:prstGeom>
            <a:gradFill rotWithShape="1">
              <a:gsLst>
                <a:gs pos="0">
                  <a:srgbClr val="002060"/>
                </a:gs>
                <a:gs pos="100000">
                  <a:srgbClr val="00206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 Box 22"/>
            <p:cNvSpPr txBox="1">
              <a:spLocks noChangeArrowheads="1"/>
            </p:cNvSpPr>
            <p:nvPr/>
          </p:nvSpPr>
          <p:spPr bwMode="auto">
            <a:xfrm>
              <a:off x="8325" y="2034"/>
              <a:ext cx="1321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50 mm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9" name="Group 23"/>
            <p:cNvGrpSpPr>
              <a:grpSpLocks/>
            </p:cNvGrpSpPr>
            <p:nvPr/>
          </p:nvGrpSpPr>
          <p:grpSpPr bwMode="auto">
            <a:xfrm rot="5400000">
              <a:off x="7606" y="5015"/>
              <a:ext cx="584" cy="456"/>
              <a:chOff x="8839" y="5842"/>
              <a:chExt cx="837" cy="722"/>
            </a:xfrm>
          </p:grpSpPr>
          <p:sp>
            <p:nvSpPr>
              <p:cNvPr id="57" name="Arc 24"/>
              <p:cNvSpPr>
                <a:spLocks/>
              </p:cNvSpPr>
              <p:nvPr/>
            </p:nvSpPr>
            <p:spPr bwMode="auto">
              <a:xfrm rot="15743643">
                <a:off x="8852" y="5829"/>
                <a:ext cx="722" cy="748"/>
              </a:xfrm>
              <a:custGeom>
                <a:avLst/>
                <a:gdLst>
                  <a:gd name="G0" fmla="+- 15601 0 0"/>
                  <a:gd name="G1" fmla="+- 21600 0 0"/>
                  <a:gd name="G2" fmla="+- 21600 0 0"/>
                  <a:gd name="T0" fmla="*/ 5094 w 37201"/>
                  <a:gd name="T1" fmla="*/ 2728 h 43200"/>
                  <a:gd name="T2" fmla="*/ 0 w 37201"/>
                  <a:gd name="T3" fmla="*/ 36539 h 43200"/>
                  <a:gd name="T4" fmla="*/ 15601 w 37201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201" h="43200" fill="none" extrusionOk="0">
                    <a:moveTo>
                      <a:pt x="5093" y="2727"/>
                    </a:moveTo>
                    <a:cubicBezTo>
                      <a:pt x="8306" y="938"/>
                      <a:pt x="11923" y="-1"/>
                      <a:pt x="15601" y="0"/>
                    </a:cubicBezTo>
                    <a:cubicBezTo>
                      <a:pt x="27530" y="0"/>
                      <a:pt x="37201" y="9670"/>
                      <a:pt x="37201" y="21600"/>
                    </a:cubicBezTo>
                    <a:cubicBezTo>
                      <a:pt x="37201" y="33529"/>
                      <a:pt x="27530" y="43200"/>
                      <a:pt x="15601" y="43200"/>
                    </a:cubicBezTo>
                    <a:cubicBezTo>
                      <a:pt x="9709" y="43200"/>
                      <a:pt x="4074" y="40793"/>
                      <a:pt x="0" y="36538"/>
                    </a:cubicBezTo>
                  </a:path>
                  <a:path w="37201" h="43200" stroke="0" extrusionOk="0">
                    <a:moveTo>
                      <a:pt x="5093" y="2727"/>
                    </a:moveTo>
                    <a:cubicBezTo>
                      <a:pt x="8306" y="938"/>
                      <a:pt x="11923" y="-1"/>
                      <a:pt x="15601" y="0"/>
                    </a:cubicBezTo>
                    <a:cubicBezTo>
                      <a:pt x="27530" y="0"/>
                      <a:pt x="37201" y="9670"/>
                      <a:pt x="37201" y="21600"/>
                    </a:cubicBezTo>
                    <a:cubicBezTo>
                      <a:pt x="37201" y="33529"/>
                      <a:pt x="27530" y="43200"/>
                      <a:pt x="15601" y="43200"/>
                    </a:cubicBezTo>
                    <a:cubicBezTo>
                      <a:pt x="9709" y="43200"/>
                      <a:pt x="4074" y="40793"/>
                      <a:pt x="0" y="36538"/>
                    </a:cubicBezTo>
                    <a:lnTo>
                      <a:pt x="15601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58" name="AutoShape 25"/>
              <p:cNvCxnSpPr>
                <a:cxnSpLocks noChangeShapeType="1"/>
              </p:cNvCxnSpPr>
              <p:nvPr/>
            </p:nvCxnSpPr>
            <p:spPr bwMode="auto">
              <a:xfrm flipV="1">
                <a:off x="9509" y="6320"/>
                <a:ext cx="0" cy="191"/>
              </a:xfrm>
              <a:prstGeom prst="straightConnector1">
                <a:avLst/>
              </a:prstGeom>
              <a:noFill/>
              <a:ln w="19050">
                <a:solidFill>
                  <a:srgbClr val="C00000"/>
                </a:solidFill>
                <a:round/>
                <a:headEnd/>
                <a:tailEnd/>
              </a:ln>
            </p:spPr>
          </p:cxnSp>
          <p:cxnSp>
            <p:nvCxnSpPr>
              <p:cNvPr id="59" name="AutoShape 26"/>
              <p:cNvCxnSpPr>
                <a:cxnSpLocks noChangeShapeType="1"/>
              </p:cNvCxnSpPr>
              <p:nvPr/>
            </p:nvCxnSpPr>
            <p:spPr bwMode="auto">
              <a:xfrm flipV="1">
                <a:off x="9509" y="6433"/>
                <a:ext cx="167" cy="92"/>
              </a:xfrm>
              <a:prstGeom prst="straightConnector1">
                <a:avLst/>
              </a:prstGeom>
              <a:noFill/>
              <a:ln w="19050">
                <a:solidFill>
                  <a:srgbClr val="C00000"/>
                </a:solidFill>
                <a:round/>
                <a:headEnd/>
                <a:tailEnd/>
              </a:ln>
            </p:spPr>
          </p:cxnSp>
        </p:grpSp>
        <p:sp>
          <p:nvSpPr>
            <p:cNvPr id="20" name="Oval 27"/>
            <p:cNvSpPr>
              <a:spLocks noChangeArrowheads="1"/>
            </p:cNvSpPr>
            <p:nvPr/>
          </p:nvSpPr>
          <p:spPr bwMode="auto">
            <a:xfrm>
              <a:off x="7879" y="5198"/>
              <a:ext cx="85" cy="73"/>
            </a:xfrm>
            <a:prstGeom prst="ellipse">
              <a:avLst/>
            </a:prstGeom>
            <a:gradFill rotWithShape="1">
              <a:gsLst>
                <a:gs pos="0">
                  <a:srgbClr val="002060"/>
                </a:gs>
                <a:gs pos="100000">
                  <a:srgbClr val="00206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AutoShape 28"/>
            <p:cNvCxnSpPr>
              <a:cxnSpLocks noChangeShapeType="1"/>
            </p:cNvCxnSpPr>
            <p:nvPr/>
          </p:nvCxnSpPr>
          <p:spPr bwMode="auto">
            <a:xfrm>
              <a:off x="10273" y="3569"/>
              <a:ext cx="0" cy="41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22" name="AutoShape 29"/>
            <p:cNvCxnSpPr>
              <a:cxnSpLocks noChangeShapeType="1"/>
            </p:cNvCxnSpPr>
            <p:nvPr/>
          </p:nvCxnSpPr>
          <p:spPr bwMode="auto">
            <a:xfrm flipV="1">
              <a:off x="9867" y="2267"/>
              <a:ext cx="0" cy="3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3" name="AutoShape 30"/>
            <p:cNvCxnSpPr>
              <a:cxnSpLocks noChangeShapeType="1"/>
            </p:cNvCxnSpPr>
            <p:nvPr/>
          </p:nvCxnSpPr>
          <p:spPr bwMode="auto">
            <a:xfrm>
              <a:off x="8460" y="5246"/>
              <a:ext cx="2345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" name="AutoShape 31"/>
            <p:cNvCxnSpPr>
              <a:cxnSpLocks noChangeShapeType="1"/>
            </p:cNvCxnSpPr>
            <p:nvPr/>
          </p:nvCxnSpPr>
          <p:spPr bwMode="auto">
            <a:xfrm>
              <a:off x="10273" y="3982"/>
              <a:ext cx="0" cy="12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25" name="AutoShape 32"/>
            <p:cNvCxnSpPr>
              <a:cxnSpLocks noChangeShapeType="1"/>
            </p:cNvCxnSpPr>
            <p:nvPr/>
          </p:nvCxnSpPr>
          <p:spPr bwMode="auto">
            <a:xfrm rot="5400000" flipV="1">
              <a:off x="10355" y="3118"/>
              <a:ext cx="0" cy="90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6" name="AutoShape 33"/>
            <p:cNvCxnSpPr>
              <a:cxnSpLocks noChangeShapeType="1"/>
            </p:cNvCxnSpPr>
            <p:nvPr/>
          </p:nvCxnSpPr>
          <p:spPr bwMode="auto">
            <a:xfrm flipV="1">
              <a:off x="9904" y="2752"/>
              <a:ext cx="755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" name="AutoShape 34"/>
            <p:cNvCxnSpPr>
              <a:cxnSpLocks noChangeShapeType="1"/>
            </p:cNvCxnSpPr>
            <p:nvPr/>
          </p:nvCxnSpPr>
          <p:spPr bwMode="auto">
            <a:xfrm>
              <a:off x="10273" y="2763"/>
              <a:ext cx="0" cy="81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28" name="AutoShape 35"/>
            <p:cNvCxnSpPr>
              <a:cxnSpLocks noChangeShapeType="1"/>
            </p:cNvCxnSpPr>
            <p:nvPr/>
          </p:nvCxnSpPr>
          <p:spPr bwMode="auto">
            <a:xfrm>
              <a:off x="6049" y="3154"/>
              <a:ext cx="49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9" name="AutoShape 36"/>
            <p:cNvCxnSpPr>
              <a:cxnSpLocks noChangeShapeType="1"/>
            </p:cNvCxnSpPr>
            <p:nvPr/>
          </p:nvCxnSpPr>
          <p:spPr bwMode="auto">
            <a:xfrm>
              <a:off x="6209" y="2735"/>
              <a:ext cx="0" cy="41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30" name="Text Box 37"/>
            <p:cNvSpPr txBox="1">
              <a:spLocks noChangeArrowheads="1"/>
            </p:cNvSpPr>
            <p:nvPr/>
          </p:nvSpPr>
          <p:spPr bwMode="auto">
            <a:xfrm>
              <a:off x="10192" y="3567"/>
              <a:ext cx="967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10 mm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 Box 38"/>
            <p:cNvSpPr txBox="1">
              <a:spLocks noChangeArrowheads="1"/>
            </p:cNvSpPr>
            <p:nvPr/>
          </p:nvSpPr>
          <p:spPr bwMode="auto">
            <a:xfrm>
              <a:off x="10187" y="4420"/>
              <a:ext cx="967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30 mm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2" name="AutoShape 39"/>
            <p:cNvCxnSpPr>
              <a:cxnSpLocks noChangeShapeType="1"/>
            </p:cNvCxnSpPr>
            <p:nvPr/>
          </p:nvCxnSpPr>
          <p:spPr bwMode="auto">
            <a:xfrm>
              <a:off x="5943" y="2375"/>
              <a:ext cx="96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33" name="Text Box 40"/>
            <p:cNvSpPr txBox="1">
              <a:spLocks noChangeArrowheads="1"/>
            </p:cNvSpPr>
            <p:nvPr/>
          </p:nvSpPr>
          <p:spPr bwMode="auto">
            <a:xfrm>
              <a:off x="5953" y="2013"/>
              <a:ext cx="967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25 mm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4" name="AutoShape 41"/>
            <p:cNvCxnSpPr>
              <a:cxnSpLocks noChangeShapeType="1"/>
            </p:cNvCxnSpPr>
            <p:nvPr/>
          </p:nvCxnSpPr>
          <p:spPr bwMode="auto">
            <a:xfrm rot="-5400000">
              <a:off x="7896" y="5449"/>
              <a:ext cx="0" cy="81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35" name="AutoShape 42"/>
            <p:cNvCxnSpPr>
              <a:cxnSpLocks noChangeShapeType="1"/>
            </p:cNvCxnSpPr>
            <p:nvPr/>
          </p:nvCxnSpPr>
          <p:spPr bwMode="auto">
            <a:xfrm flipV="1">
              <a:off x="7486" y="5616"/>
              <a:ext cx="1" cy="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6" name="Text Box 43"/>
            <p:cNvSpPr txBox="1">
              <a:spLocks noChangeArrowheads="1"/>
            </p:cNvSpPr>
            <p:nvPr/>
          </p:nvSpPr>
          <p:spPr bwMode="auto">
            <a:xfrm>
              <a:off x="7417" y="5473"/>
              <a:ext cx="967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20 mm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 Box 44"/>
            <p:cNvSpPr txBox="1">
              <a:spLocks noChangeArrowheads="1"/>
            </p:cNvSpPr>
            <p:nvPr/>
          </p:nvSpPr>
          <p:spPr bwMode="auto">
            <a:xfrm>
              <a:off x="10010" y="1796"/>
              <a:ext cx="849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20 N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 Box 45"/>
            <p:cNvSpPr txBox="1">
              <a:spLocks noChangeArrowheads="1"/>
            </p:cNvSpPr>
            <p:nvPr/>
          </p:nvSpPr>
          <p:spPr bwMode="auto">
            <a:xfrm>
              <a:off x="4939" y="3162"/>
              <a:ext cx="1138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110 N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 Box 46"/>
            <p:cNvSpPr txBox="1">
              <a:spLocks noChangeArrowheads="1"/>
            </p:cNvSpPr>
            <p:nvPr/>
          </p:nvSpPr>
          <p:spPr bwMode="auto">
            <a:xfrm>
              <a:off x="6577" y="1704"/>
              <a:ext cx="897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100 N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 Box 47"/>
            <p:cNvSpPr txBox="1">
              <a:spLocks noChangeArrowheads="1"/>
            </p:cNvSpPr>
            <p:nvPr/>
          </p:nvSpPr>
          <p:spPr bwMode="auto">
            <a:xfrm>
              <a:off x="7934" y="5198"/>
              <a:ext cx="1323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2 Nm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 Box 48"/>
            <p:cNvSpPr txBox="1">
              <a:spLocks noChangeArrowheads="1"/>
            </p:cNvSpPr>
            <p:nvPr/>
          </p:nvSpPr>
          <p:spPr bwMode="auto">
            <a:xfrm>
              <a:off x="8031" y="3983"/>
              <a:ext cx="1200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5 Nm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Text Box 49"/>
            <p:cNvSpPr txBox="1">
              <a:spLocks noChangeArrowheads="1"/>
            </p:cNvSpPr>
            <p:nvPr/>
          </p:nvSpPr>
          <p:spPr bwMode="auto">
            <a:xfrm>
              <a:off x="8911" y="3743"/>
              <a:ext cx="362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x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Text Box 50"/>
            <p:cNvSpPr txBox="1">
              <a:spLocks noChangeArrowheads="1"/>
            </p:cNvSpPr>
            <p:nvPr/>
          </p:nvSpPr>
          <p:spPr bwMode="auto">
            <a:xfrm>
              <a:off x="7766" y="1759"/>
              <a:ext cx="362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y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Text Box 51"/>
            <p:cNvSpPr txBox="1">
              <a:spLocks noChangeArrowheads="1"/>
            </p:cNvSpPr>
            <p:nvPr/>
          </p:nvSpPr>
          <p:spPr bwMode="auto">
            <a:xfrm>
              <a:off x="7544" y="3893"/>
              <a:ext cx="362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Freeform 52"/>
            <p:cNvSpPr>
              <a:spLocks/>
            </p:cNvSpPr>
            <p:nvPr/>
          </p:nvSpPr>
          <p:spPr bwMode="auto">
            <a:xfrm>
              <a:off x="10044" y="2474"/>
              <a:ext cx="180" cy="27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00" y="22"/>
                </a:cxn>
                <a:cxn ang="0">
                  <a:pos x="180" y="272"/>
                </a:cxn>
              </a:cxnLst>
              <a:rect l="0" t="0" r="r" b="b"/>
              <a:pathLst>
                <a:path w="180" h="272">
                  <a:moveTo>
                    <a:pt x="0" y="2"/>
                  </a:moveTo>
                  <a:cubicBezTo>
                    <a:pt x="34" y="8"/>
                    <a:pt x="74" y="0"/>
                    <a:pt x="100" y="22"/>
                  </a:cubicBezTo>
                  <a:cubicBezTo>
                    <a:pt x="173" y="86"/>
                    <a:pt x="180" y="184"/>
                    <a:pt x="180" y="272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Text Box 53"/>
            <p:cNvSpPr txBox="1">
              <a:spLocks noChangeArrowheads="1"/>
            </p:cNvSpPr>
            <p:nvPr/>
          </p:nvSpPr>
          <p:spPr bwMode="auto">
            <a:xfrm>
              <a:off x="7568" y="4935"/>
              <a:ext cx="362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A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7" name="AutoShape 54"/>
            <p:cNvCxnSpPr>
              <a:cxnSpLocks noChangeShapeType="1"/>
            </p:cNvCxnSpPr>
            <p:nvPr/>
          </p:nvCxnSpPr>
          <p:spPr bwMode="auto">
            <a:xfrm>
              <a:off x="7486" y="3571"/>
              <a:ext cx="0" cy="167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8" name="AutoShape 55"/>
            <p:cNvCxnSpPr>
              <a:cxnSpLocks noChangeShapeType="1"/>
            </p:cNvCxnSpPr>
            <p:nvPr/>
          </p:nvCxnSpPr>
          <p:spPr bwMode="auto">
            <a:xfrm>
              <a:off x="8316" y="3573"/>
              <a:ext cx="0" cy="167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9" name="AutoShape 56"/>
            <p:cNvCxnSpPr>
              <a:cxnSpLocks noChangeShapeType="1"/>
            </p:cNvCxnSpPr>
            <p:nvPr/>
          </p:nvCxnSpPr>
          <p:spPr bwMode="auto">
            <a:xfrm>
              <a:off x="7486" y="5244"/>
              <a:ext cx="81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0" name="AutoShape 57"/>
            <p:cNvCxnSpPr>
              <a:cxnSpLocks noChangeShapeType="1"/>
            </p:cNvCxnSpPr>
            <p:nvPr/>
          </p:nvCxnSpPr>
          <p:spPr bwMode="auto">
            <a:xfrm flipV="1">
              <a:off x="8297" y="5646"/>
              <a:ext cx="0" cy="3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1" name="AutoShape 58"/>
            <p:cNvCxnSpPr>
              <a:cxnSpLocks noChangeShapeType="1"/>
            </p:cNvCxnSpPr>
            <p:nvPr/>
          </p:nvCxnSpPr>
          <p:spPr bwMode="auto">
            <a:xfrm>
              <a:off x="6955" y="2375"/>
              <a:ext cx="96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52" name="Text Box 59"/>
            <p:cNvSpPr txBox="1">
              <a:spLocks noChangeArrowheads="1"/>
            </p:cNvSpPr>
            <p:nvPr/>
          </p:nvSpPr>
          <p:spPr bwMode="auto">
            <a:xfrm>
              <a:off x="6939" y="2032"/>
              <a:ext cx="967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25 mm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3" name="AutoShape 60"/>
            <p:cNvCxnSpPr>
              <a:cxnSpLocks noChangeShapeType="1"/>
            </p:cNvCxnSpPr>
            <p:nvPr/>
          </p:nvCxnSpPr>
          <p:spPr bwMode="auto">
            <a:xfrm>
              <a:off x="7916" y="2375"/>
              <a:ext cx="195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54" name="AutoShape 61"/>
            <p:cNvCxnSpPr>
              <a:cxnSpLocks noChangeShapeType="1"/>
            </p:cNvCxnSpPr>
            <p:nvPr/>
          </p:nvCxnSpPr>
          <p:spPr bwMode="auto">
            <a:xfrm flipV="1">
              <a:off x="5943" y="2267"/>
              <a:ext cx="0" cy="3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55" name="Text Box 62"/>
            <p:cNvSpPr txBox="1">
              <a:spLocks noChangeArrowheads="1"/>
            </p:cNvSpPr>
            <p:nvPr/>
          </p:nvSpPr>
          <p:spPr bwMode="auto">
            <a:xfrm>
              <a:off x="6147" y="2730"/>
              <a:ext cx="967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10 mm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6" name="AutoShape 63"/>
            <p:cNvCxnSpPr>
              <a:cxnSpLocks noChangeShapeType="1"/>
            </p:cNvCxnSpPr>
            <p:nvPr/>
          </p:nvCxnSpPr>
          <p:spPr bwMode="auto">
            <a:xfrm>
              <a:off x="9257" y="3972"/>
              <a:ext cx="1557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aphicFrame>
        <p:nvGraphicFramePr>
          <p:cNvPr id="63" name="Object 109"/>
          <p:cNvGraphicFramePr>
            <a:graphicFrameLocks noChangeAspect="1"/>
          </p:cNvGraphicFramePr>
          <p:nvPr/>
        </p:nvGraphicFramePr>
        <p:xfrm>
          <a:off x="228600" y="4267200"/>
          <a:ext cx="756443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7" imgW="5499000" imgH="888840" progId="Equation.3">
                  <p:embed/>
                </p:oleObj>
              </mc:Choice>
              <mc:Fallback>
                <p:oleObj name="Equation" r:id="rId7" imgW="549900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267200"/>
                        <a:ext cx="7564438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110"/>
          <p:cNvGraphicFramePr>
            <a:graphicFrameLocks noChangeAspect="1"/>
          </p:cNvGraphicFramePr>
          <p:nvPr/>
        </p:nvGraphicFramePr>
        <p:xfrm>
          <a:off x="304800" y="5562600"/>
          <a:ext cx="40608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9" imgW="2590560" imgH="482400" progId="Equation.3">
                  <p:embed/>
                </p:oleObj>
              </mc:Choice>
              <mc:Fallback>
                <p:oleObj name="Equation" r:id="rId9" imgW="25905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562600"/>
                        <a:ext cx="406082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TextBox 64"/>
          <p:cNvSpPr txBox="1"/>
          <p:nvPr/>
        </p:nvSpPr>
        <p:spPr>
          <a:xfrm>
            <a:off x="228600" y="11430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1-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712" y="55626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49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304800" y="3048000"/>
          <a:ext cx="5638606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3" imgW="3657600" imgH="888840" progId="Equation.3">
                  <p:embed/>
                </p:oleObj>
              </mc:Choice>
              <mc:Fallback>
                <p:oleObj name="Equation" r:id="rId3" imgW="365760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48000"/>
                        <a:ext cx="5638606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5791200" y="3733800"/>
            <a:ext cx="3048000" cy="2438400"/>
            <a:chOff x="798513" y="1709738"/>
            <a:chExt cx="2669055" cy="2112962"/>
          </a:xfrm>
        </p:grpSpPr>
        <p:sp>
          <p:nvSpPr>
            <p:cNvPr id="6" name="Rectangle 52"/>
            <p:cNvSpPr>
              <a:spLocks noChangeArrowheads="1"/>
            </p:cNvSpPr>
            <p:nvPr/>
          </p:nvSpPr>
          <p:spPr bwMode="auto">
            <a:xfrm>
              <a:off x="798513" y="2211313"/>
              <a:ext cx="2491880" cy="532050"/>
            </a:xfrm>
            <a:prstGeom prst="rect">
              <a:avLst/>
            </a:prstGeom>
            <a:gradFill rotWithShape="1">
              <a:gsLst>
                <a:gs pos="0">
                  <a:srgbClr val="8DB3E2"/>
                </a:gs>
                <a:gs pos="100000">
                  <a:srgbClr val="8DB3E2">
                    <a:gamma/>
                    <a:tint val="97647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Rectangle 51"/>
            <p:cNvSpPr>
              <a:spLocks noChangeArrowheads="1"/>
            </p:cNvSpPr>
            <p:nvPr/>
          </p:nvSpPr>
          <p:spPr bwMode="auto">
            <a:xfrm rot="16200000">
              <a:off x="1512403" y="3002983"/>
              <a:ext cx="1063465" cy="532160"/>
            </a:xfrm>
            <a:prstGeom prst="rect">
              <a:avLst/>
            </a:prstGeom>
            <a:gradFill rotWithShape="1">
              <a:gsLst>
                <a:gs pos="0">
                  <a:srgbClr val="8DB3E2"/>
                </a:gs>
                <a:gs pos="100000">
                  <a:srgbClr val="8DB3E2">
                    <a:gamma/>
                    <a:tint val="97647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AutoShape 50"/>
            <p:cNvSpPr>
              <a:spLocks noChangeShapeType="1"/>
            </p:cNvSpPr>
            <p:nvPr/>
          </p:nvSpPr>
          <p:spPr bwMode="auto">
            <a:xfrm>
              <a:off x="1723125" y="3141448"/>
              <a:ext cx="341014" cy="4311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AutoShape 49"/>
            <p:cNvSpPr>
              <a:spLocks noChangeShapeType="1"/>
            </p:cNvSpPr>
            <p:nvPr/>
          </p:nvSpPr>
          <p:spPr bwMode="auto">
            <a:xfrm>
              <a:off x="2045088" y="2020206"/>
              <a:ext cx="15241" cy="180249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AutoShape 48"/>
            <p:cNvSpPr>
              <a:spLocks noChangeShapeType="1"/>
            </p:cNvSpPr>
            <p:nvPr/>
          </p:nvSpPr>
          <p:spPr bwMode="auto">
            <a:xfrm flipV="1">
              <a:off x="1619614" y="2997959"/>
              <a:ext cx="1670779" cy="634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Oval 47"/>
            <p:cNvSpPr>
              <a:spLocks noChangeArrowheads="1"/>
            </p:cNvSpPr>
            <p:nvPr/>
          </p:nvSpPr>
          <p:spPr bwMode="auto">
            <a:xfrm>
              <a:off x="2032387" y="2972563"/>
              <a:ext cx="53978" cy="46348"/>
            </a:xfrm>
            <a:prstGeom prst="ellipse">
              <a:avLst/>
            </a:prstGeom>
            <a:gradFill rotWithShape="1">
              <a:gsLst>
                <a:gs pos="0">
                  <a:srgbClr val="002060"/>
                </a:gs>
                <a:gs pos="100000">
                  <a:srgbClr val="00206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 Box 46"/>
            <p:cNvSpPr txBox="1">
              <a:spLocks noChangeArrowheads="1"/>
            </p:cNvSpPr>
            <p:nvPr/>
          </p:nvSpPr>
          <p:spPr bwMode="auto">
            <a:xfrm>
              <a:off x="987119" y="3176367"/>
              <a:ext cx="791255" cy="262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17.7 mm</a:t>
              </a:r>
              <a:endPara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 Box 45"/>
            <p:cNvSpPr txBox="1">
              <a:spLocks noChangeArrowheads="1"/>
            </p:cNvSpPr>
            <p:nvPr/>
          </p:nvSpPr>
          <p:spPr bwMode="auto">
            <a:xfrm>
              <a:off x="919170" y="2484321"/>
              <a:ext cx="811576" cy="262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154.1 N</a:t>
              </a:r>
              <a:endPara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 Box 44"/>
            <p:cNvSpPr txBox="1">
              <a:spLocks noChangeArrowheads="1"/>
            </p:cNvSpPr>
            <p:nvPr/>
          </p:nvSpPr>
          <p:spPr bwMode="auto">
            <a:xfrm>
              <a:off x="3237685" y="2848122"/>
              <a:ext cx="229883" cy="262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x</a:t>
              </a:r>
              <a:endPara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 Box 43"/>
            <p:cNvSpPr txBox="1">
              <a:spLocks noChangeArrowheads="1"/>
            </p:cNvSpPr>
            <p:nvPr/>
          </p:nvSpPr>
          <p:spPr bwMode="auto">
            <a:xfrm>
              <a:off x="1987935" y="1835449"/>
              <a:ext cx="229883" cy="262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y</a:t>
              </a:r>
              <a:endPara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 Box 42"/>
            <p:cNvSpPr txBox="1">
              <a:spLocks noChangeArrowheads="1"/>
            </p:cNvSpPr>
            <p:nvPr/>
          </p:nvSpPr>
          <p:spPr bwMode="auto">
            <a:xfrm>
              <a:off x="1841877" y="2992245"/>
              <a:ext cx="229883" cy="262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O</a:t>
              </a:r>
              <a:endPara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AutoShape 41"/>
            <p:cNvSpPr>
              <a:spLocks noChangeShapeType="1"/>
            </p:cNvSpPr>
            <p:nvPr/>
          </p:nvSpPr>
          <p:spPr bwMode="auto">
            <a:xfrm>
              <a:off x="1778373" y="2743362"/>
              <a:ext cx="0" cy="10621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AutoShape 40"/>
            <p:cNvSpPr>
              <a:spLocks noChangeShapeType="1"/>
            </p:cNvSpPr>
            <p:nvPr/>
          </p:nvSpPr>
          <p:spPr bwMode="auto">
            <a:xfrm>
              <a:off x="2305453" y="2744632"/>
              <a:ext cx="0" cy="10621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AutoShape 39"/>
            <p:cNvSpPr>
              <a:spLocks noChangeShapeType="1"/>
            </p:cNvSpPr>
            <p:nvPr/>
          </p:nvSpPr>
          <p:spPr bwMode="auto">
            <a:xfrm>
              <a:off x="1778373" y="3805558"/>
              <a:ext cx="520094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 Box 38"/>
            <p:cNvSpPr txBox="1">
              <a:spLocks noChangeArrowheads="1"/>
            </p:cNvSpPr>
            <p:nvPr/>
          </p:nvSpPr>
          <p:spPr bwMode="auto">
            <a:xfrm>
              <a:off x="1049987" y="2871613"/>
              <a:ext cx="614080" cy="262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49.6</a:t>
              </a:r>
              <a:r>
                <a:rPr kumimoji="0" lang="en-GB" sz="12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0</a:t>
              </a:r>
              <a:endPara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1456410" y="2995420"/>
              <a:ext cx="154314" cy="182852"/>
            </a:xfrm>
            <a:custGeom>
              <a:avLst/>
              <a:gdLst/>
              <a:ahLst/>
              <a:cxnLst>
                <a:cxn ang="0">
                  <a:pos x="35" y="288"/>
                </a:cxn>
                <a:cxn ang="0">
                  <a:pos x="35" y="76"/>
                </a:cxn>
                <a:cxn ang="0">
                  <a:pos x="243" y="0"/>
                </a:cxn>
              </a:cxnLst>
              <a:rect l="0" t="0" r="r" b="b"/>
              <a:pathLst>
                <a:path w="243" h="288">
                  <a:moveTo>
                    <a:pt x="35" y="288"/>
                  </a:moveTo>
                  <a:cubicBezTo>
                    <a:pt x="17" y="206"/>
                    <a:pt x="0" y="124"/>
                    <a:pt x="35" y="76"/>
                  </a:cubicBezTo>
                  <a:cubicBezTo>
                    <a:pt x="70" y="28"/>
                    <a:pt x="224" y="6"/>
                    <a:pt x="243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AutoShape 36"/>
            <p:cNvSpPr>
              <a:spLocks noChangeShapeType="1"/>
            </p:cNvSpPr>
            <p:nvPr/>
          </p:nvSpPr>
          <p:spPr bwMode="auto">
            <a:xfrm flipH="1">
              <a:off x="1712964" y="2990340"/>
              <a:ext cx="347365" cy="197455"/>
            </a:xfrm>
            <a:prstGeom prst="straightConnector1">
              <a:avLst/>
            </a:prstGeom>
            <a:noFill/>
            <a:ln w="9525">
              <a:solidFill>
                <a:srgbClr val="C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AutoShape 35"/>
            <p:cNvSpPr>
              <a:spLocks noChangeShapeType="1"/>
            </p:cNvSpPr>
            <p:nvPr/>
          </p:nvSpPr>
          <p:spPr bwMode="auto">
            <a:xfrm flipH="1">
              <a:off x="1351629" y="3176367"/>
              <a:ext cx="34800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Freeform 34"/>
            <p:cNvSpPr>
              <a:spLocks/>
            </p:cNvSpPr>
            <p:nvPr/>
          </p:nvSpPr>
          <p:spPr bwMode="auto">
            <a:xfrm>
              <a:off x="1664067" y="3128115"/>
              <a:ext cx="211467" cy="144123"/>
            </a:xfrm>
            <a:custGeom>
              <a:avLst/>
              <a:gdLst/>
              <a:ahLst/>
              <a:cxnLst>
                <a:cxn ang="0">
                  <a:pos x="123" y="0"/>
                </a:cxn>
                <a:cxn ang="0">
                  <a:pos x="37" y="290"/>
                </a:cxn>
                <a:cxn ang="0">
                  <a:pos x="5" y="312"/>
                </a:cxn>
              </a:cxnLst>
              <a:rect l="0" t="0" r="r" b="b"/>
              <a:pathLst>
                <a:path w="162" h="315">
                  <a:moveTo>
                    <a:pt x="123" y="0"/>
                  </a:moveTo>
                  <a:cubicBezTo>
                    <a:pt x="113" y="197"/>
                    <a:pt x="162" y="207"/>
                    <a:pt x="37" y="290"/>
                  </a:cubicBezTo>
                  <a:cubicBezTo>
                    <a:pt x="0" y="315"/>
                    <a:pt x="31" y="312"/>
                    <a:pt x="5" y="312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AutoShape 16"/>
            <p:cNvSpPr>
              <a:spLocks noChangeShapeType="1"/>
            </p:cNvSpPr>
            <p:nvPr/>
          </p:nvSpPr>
          <p:spPr bwMode="auto">
            <a:xfrm>
              <a:off x="1474191" y="2820821"/>
              <a:ext cx="274335" cy="358086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 Box 13"/>
            <p:cNvSpPr txBox="1">
              <a:spLocks noChangeArrowheads="1"/>
            </p:cNvSpPr>
            <p:nvPr/>
          </p:nvSpPr>
          <p:spPr bwMode="auto">
            <a:xfrm>
              <a:off x="2446431" y="3133829"/>
              <a:ext cx="791255" cy="262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27.3 mm</a:t>
              </a:r>
              <a:endPara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AutoShape 12"/>
            <p:cNvSpPr>
              <a:spLocks noChangeShapeType="1"/>
            </p:cNvSpPr>
            <p:nvPr/>
          </p:nvSpPr>
          <p:spPr bwMode="auto">
            <a:xfrm>
              <a:off x="2071760" y="3564294"/>
              <a:ext cx="1076386" cy="0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AutoShape 11"/>
            <p:cNvSpPr>
              <a:spLocks noChangeShapeType="1"/>
            </p:cNvSpPr>
            <p:nvPr/>
          </p:nvSpPr>
          <p:spPr bwMode="auto">
            <a:xfrm flipH="1">
              <a:off x="2490248" y="2995420"/>
              <a:ext cx="8891" cy="56887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AutoShape 10"/>
            <p:cNvSpPr>
              <a:spLocks noChangeShapeType="1"/>
            </p:cNvSpPr>
            <p:nvPr/>
          </p:nvSpPr>
          <p:spPr bwMode="auto">
            <a:xfrm flipV="1">
              <a:off x="1610724" y="1725611"/>
              <a:ext cx="0" cy="1286316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1861563" y="1818942"/>
              <a:ext cx="259095" cy="313008"/>
            </a:xfrm>
            <a:custGeom>
              <a:avLst/>
              <a:gdLst/>
              <a:ahLst/>
              <a:cxnLst>
                <a:cxn ang="0">
                  <a:pos x="0" y="493"/>
                </a:cxn>
                <a:cxn ang="0">
                  <a:pos x="14" y="153"/>
                </a:cxn>
                <a:cxn ang="0">
                  <a:pos x="68" y="31"/>
                </a:cxn>
                <a:cxn ang="0">
                  <a:pos x="177" y="4"/>
                </a:cxn>
                <a:cxn ang="0">
                  <a:pos x="408" y="4"/>
                </a:cxn>
              </a:cxnLst>
              <a:rect l="0" t="0" r="r" b="b"/>
              <a:pathLst>
                <a:path w="408" h="493">
                  <a:moveTo>
                    <a:pt x="0" y="493"/>
                  </a:moveTo>
                  <a:cubicBezTo>
                    <a:pt x="5" y="380"/>
                    <a:pt x="6" y="266"/>
                    <a:pt x="14" y="153"/>
                  </a:cubicBezTo>
                  <a:cubicBezTo>
                    <a:pt x="16" y="122"/>
                    <a:pt x="43" y="51"/>
                    <a:pt x="68" y="31"/>
                  </a:cubicBezTo>
                  <a:cubicBezTo>
                    <a:pt x="97" y="8"/>
                    <a:pt x="140" y="6"/>
                    <a:pt x="177" y="4"/>
                  </a:cubicBezTo>
                  <a:cubicBezTo>
                    <a:pt x="254" y="0"/>
                    <a:pt x="331" y="4"/>
                    <a:pt x="408" y="4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 Box 8"/>
            <p:cNvSpPr txBox="1">
              <a:spLocks noChangeArrowheads="1"/>
            </p:cNvSpPr>
            <p:nvPr/>
          </p:nvSpPr>
          <p:spPr bwMode="auto">
            <a:xfrm>
              <a:off x="2112402" y="1709738"/>
              <a:ext cx="791255" cy="262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23.3 mm</a:t>
              </a:r>
              <a:endPara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AutoShape 7"/>
            <p:cNvSpPr>
              <a:spLocks noChangeShapeType="1"/>
            </p:cNvSpPr>
            <p:nvPr/>
          </p:nvSpPr>
          <p:spPr bwMode="auto">
            <a:xfrm>
              <a:off x="1610724" y="2133219"/>
              <a:ext cx="425474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715000" y="1447800"/>
            <a:ext cx="3000522" cy="2209800"/>
            <a:chOff x="3809853" y="1890051"/>
            <a:chExt cx="2619522" cy="1918681"/>
          </a:xfrm>
        </p:grpSpPr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3809853" y="2213217"/>
              <a:ext cx="2491880" cy="532050"/>
            </a:xfrm>
            <a:prstGeom prst="rect">
              <a:avLst/>
            </a:prstGeom>
            <a:gradFill rotWithShape="1">
              <a:gsLst>
                <a:gs pos="0">
                  <a:srgbClr val="8DB3E2"/>
                </a:gs>
                <a:gs pos="100000">
                  <a:srgbClr val="8DB3E2">
                    <a:gamma/>
                    <a:tint val="97647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 rot="16200000">
              <a:off x="4523743" y="3004888"/>
              <a:ext cx="1063465" cy="532160"/>
            </a:xfrm>
            <a:prstGeom prst="rect">
              <a:avLst/>
            </a:prstGeom>
            <a:gradFill rotWithShape="1">
              <a:gsLst>
                <a:gs pos="0">
                  <a:srgbClr val="8DB3E2"/>
                </a:gs>
                <a:gs pos="100000">
                  <a:srgbClr val="8DB3E2">
                    <a:gamma/>
                    <a:tint val="97647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6" name="Group 28"/>
            <p:cNvGrpSpPr>
              <a:grpSpLocks/>
            </p:cNvGrpSpPr>
            <p:nvPr/>
          </p:nvGrpSpPr>
          <p:grpSpPr bwMode="auto">
            <a:xfrm rot="19304161" flipV="1">
              <a:off x="4881158" y="2857010"/>
              <a:ext cx="454686" cy="375229"/>
              <a:chOff x="8839" y="5842"/>
              <a:chExt cx="837" cy="722"/>
            </a:xfrm>
          </p:grpSpPr>
          <p:sp>
            <p:nvSpPr>
              <p:cNvPr id="51" name="Arc 31"/>
              <p:cNvSpPr>
                <a:spLocks/>
              </p:cNvSpPr>
              <p:nvPr/>
            </p:nvSpPr>
            <p:spPr bwMode="auto">
              <a:xfrm rot="15743643">
                <a:off x="8852" y="5829"/>
                <a:ext cx="722" cy="748"/>
              </a:xfrm>
              <a:custGeom>
                <a:avLst/>
                <a:gdLst>
                  <a:gd name="G0" fmla="+- 15601 0 0"/>
                  <a:gd name="G1" fmla="+- 21600 0 0"/>
                  <a:gd name="G2" fmla="+- 21600 0 0"/>
                  <a:gd name="T0" fmla="*/ 5094 w 37201"/>
                  <a:gd name="T1" fmla="*/ 2728 h 43200"/>
                  <a:gd name="T2" fmla="*/ 0 w 37201"/>
                  <a:gd name="T3" fmla="*/ 36539 h 43200"/>
                  <a:gd name="T4" fmla="*/ 15601 w 37201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201" h="43200" fill="none" extrusionOk="0">
                    <a:moveTo>
                      <a:pt x="5093" y="2727"/>
                    </a:moveTo>
                    <a:cubicBezTo>
                      <a:pt x="8306" y="938"/>
                      <a:pt x="11923" y="-1"/>
                      <a:pt x="15601" y="0"/>
                    </a:cubicBezTo>
                    <a:cubicBezTo>
                      <a:pt x="27530" y="0"/>
                      <a:pt x="37201" y="9670"/>
                      <a:pt x="37201" y="21600"/>
                    </a:cubicBezTo>
                    <a:cubicBezTo>
                      <a:pt x="37201" y="33529"/>
                      <a:pt x="27530" y="43200"/>
                      <a:pt x="15601" y="43200"/>
                    </a:cubicBezTo>
                    <a:cubicBezTo>
                      <a:pt x="9709" y="43200"/>
                      <a:pt x="4074" y="40793"/>
                      <a:pt x="0" y="36538"/>
                    </a:cubicBezTo>
                  </a:path>
                  <a:path w="37201" h="43200" stroke="0" extrusionOk="0">
                    <a:moveTo>
                      <a:pt x="5093" y="2727"/>
                    </a:moveTo>
                    <a:cubicBezTo>
                      <a:pt x="8306" y="938"/>
                      <a:pt x="11923" y="-1"/>
                      <a:pt x="15601" y="0"/>
                    </a:cubicBezTo>
                    <a:cubicBezTo>
                      <a:pt x="27530" y="0"/>
                      <a:pt x="37201" y="9670"/>
                      <a:pt x="37201" y="21600"/>
                    </a:cubicBezTo>
                    <a:cubicBezTo>
                      <a:pt x="37201" y="33529"/>
                      <a:pt x="27530" y="43200"/>
                      <a:pt x="15601" y="43200"/>
                    </a:cubicBezTo>
                    <a:cubicBezTo>
                      <a:pt x="9709" y="43200"/>
                      <a:pt x="4074" y="40793"/>
                      <a:pt x="0" y="36538"/>
                    </a:cubicBezTo>
                    <a:lnTo>
                      <a:pt x="15601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2" name="AutoShape 30"/>
              <p:cNvSpPr>
                <a:spLocks noChangeShapeType="1"/>
              </p:cNvSpPr>
              <p:nvPr/>
            </p:nvSpPr>
            <p:spPr bwMode="auto">
              <a:xfrm flipV="1">
                <a:off x="9509" y="6320"/>
                <a:ext cx="0" cy="191"/>
              </a:xfrm>
              <a:prstGeom prst="straightConnector1">
                <a:avLst/>
              </a:prstGeom>
              <a:noFill/>
              <a:ln w="1905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3" name="AutoShape 29"/>
              <p:cNvSpPr>
                <a:spLocks noChangeShapeType="1"/>
              </p:cNvSpPr>
              <p:nvPr/>
            </p:nvSpPr>
            <p:spPr bwMode="auto">
              <a:xfrm flipV="1">
                <a:off x="9509" y="6433"/>
                <a:ext cx="167" cy="92"/>
              </a:xfrm>
              <a:prstGeom prst="straightConnector1">
                <a:avLst/>
              </a:prstGeom>
              <a:noFill/>
              <a:ln w="1905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7" name="Oval 27"/>
            <p:cNvSpPr>
              <a:spLocks noChangeArrowheads="1"/>
            </p:cNvSpPr>
            <p:nvPr/>
          </p:nvSpPr>
          <p:spPr bwMode="auto">
            <a:xfrm>
              <a:off x="5043727" y="2974468"/>
              <a:ext cx="53978" cy="46348"/>
            </a:xfrm>
            <a:prstGeom prst="ellipse">
              <a:avLst/>
            </a:prstGeom>
            <a:gradFill rotWithShape="1">
              <a:gsLst>
                <a:gs pos="0">
                  <a:srgbClr val="002060"/>
                </a:gs>
                <a:gs pos="100000">
                  <a:srgbClr val="00206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 Box 26"/>
            <p:cNvSpPr txBox="1">
              <a:spLocks noChangeArrowheads="1"/>
            </p:cNvSpPr>
            <p:nvPr/>
          </p:nvSpPr>
          <p:spPr bwMode="auto">
            <a:xfrm>
              <a:off x="4364874" y="2351626"/>
              <a:ext cx="811576" cy="262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154.1 N</a:t>
              </a:r>
              <a:endPara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 Box 25"/>
            <p:cNvSpPr txBox="1">
              <a:spLocks noChangeArrowheads="1"/>
            </p:cNvSpPr>
            <p:nvPr/>
          </p:nvSpPr>
          <p:spPr bwMode="auto">
            <a:xfrm>
              <a:off x="5245033" y="2987166"/>
              <a:ext cx="1003992" cy="262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2.734 Nm</a:t>
              </a:r>
              <a:endPara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 Box 24"/>
            <p:cNvSpPr txBox="1">
              <a:spLocks noChangeArrowheads="1"/>
            </p:cNvSpPr>
            <p:nvPr/>
          </p:nvSpPr>
          <p:spPr bwMode="auto">
            <a:xfrm>
              <a:off x="6199492" y="2842408"/>
              <a:ext cx="229883" cy="262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x</a:t>
              </a:r>
              <a:endPara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 Box 23"/>
            <p:cNvSpPr txBox="1">
              <a:spLocks noChangeArrowheads="1"/>
            </p:cNvSpPr>
            <p:nvPr/>
          </p:nvSpPr>
          <p:spPr bwMode="auto">
            <a:xfrm>
              <a:off x="4959267" y="1890051"/>
              <a:ext cx="229883" cy="262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y</a:t>
              </a:r>
              <a:endPara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Text Box 22"/>
            <p:cNvSpPr txBox="1">
              <a:spLocks noChangeArrowheads="1"/>
            </p:cNvSpPr>
            <p:nvPr/>
          </p:nvSpPr>
          <p:spPr bwMode="auto">
            <a:xfrm>
              <a:off x="4826545" y="2949706"/>
              <a:ext cx="229883" cy="262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O</a:t>
              </a:r>
              <a:endPara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AutoShape 21"/>
            <p:cNvSpPr>
              <a:spLocks noChangeShapeType="1"/>
            </p:cNvSpPr>
            <p:nvPr/>
          </p:nvSpPr>
          <p:spPr bwMode="auto">
            <a:xfrm>
              <a:off x="4789713" y="2745267"/>
              <a:ext cx="0" cy="10621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AutoShape 20"/>
            <p:cNvSpPr>
              <a:spLocks noChangeShapeType="1"/>
            </p:cNvSpPr>
            <p:nvPr/>
          </p:nvSpPr>
          <p:spPr bwMode="auto">
            <a:xfrm>
              <a:off x="5316792" y="2746537"/>
              <a:ext cx="0" cy="10621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AutoShape 19"/>
            <p:cNvSpPr>
              <a:spLocks noChangeShapeType="1"/>
            </p:cNvSpPr>
            <p:nvPr/>
          </p:nvSpPr>
          <p:spPr bwMode="auto">
            <a:xfrm>
              <a:off x="4789713" y="3807462"/>
              <a:ext cx="520094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Text Box 18"/>
            <p:cNvSpPr txBox="1">
              <a:spLocks noChangeArrowheads="1"/>
            </p:cNvSpPr>
            <p:nvPr/>
          </p:nvSpPr>
          <p:spPr bwMode="auto">
            <a:xfrm>
              <a:off x="4359158" y="2763044"/>
              <a:ext cx="614080" cy="262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49.6</a:t>
              </a:r>
              <a:r>
                <a:rPr kumimoji="0" lang="en-GB" sz="12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0</a:t>
              </a:r>
              <a:endPara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Freeform 17"/>
            <p:cNvSpPr>
              <a:spLocks/>
            </p:cNvSpPr>
            <p:nvPr/>
          </p:nvSpPr>
          <p:spPr bwMode="auto">
            <a:xfrm>
              <a:off x="4837975" y="2829709"/>
              <a:ext cx="102241" cy="163805"/>
            </a:xfrm>
            <a:custGeom>
              <a:avLst/>
              <a:gdLst/>
              <a:ahLst/>
              <a:cxnLst>
                <a:cxn ang="0">
                  <a:pos x="35" y="288"/>
                </a:cxn>
                <a:cxn ang="0">
                  <a:pos x="35" y="76"/>
                </a:cxn>
                <a:cxn ang="0">
                  <a:pos x="243" y="0"/>
                </a:cxn>
              </a:cxnLst>
              <a:rect l="0" t="0" r="r" b="b"/>
              <a:pathLst>
                <a:path w="243" h="288">
                  <a:moveTo>
                    <a:pt x="35" y="288"/>
                  </a:moveTo>
                  <a:cubicBezTo>
                    <a:pt x="17" y="206"/>
                    <a:pt x="0" y="124"/>
                    <a:pt x="35" y="76"/>
                  </a:cubicBezTo>
                  <a:cubicBezTo>
                    <a:pt x="70" y="28"/>
                    <a:pt x="224" y="6"/>
                    <a:pt x="243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AutoShape 15"/>
            <p:cNvSpPr>
              <a:spLocks noChangeShapeType="1"/>
            </p:cNvSpPr>
            <p:nvPr/>
          </p:nvSpPr>
          <p:spPr bwMode="auto">
            <a:xfrm flipV="1">
              <a:off x="4600472" y="2996054"/>
              <a:ext cx="1670779" cy="634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AutoShape 14"/>
            <p:cNvSpPr>
              <a:spLocks noChangeShapeType="1"/>
            </p:cNvSpPr>
            <p:nvPr/>
          </p:nvSpPr>
          <p:spPr bwMode="auto">
            <a:xfrm>
              <a:off x="5057698" y="2133219"/>
              <a:ext cx="15241" cy="167043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AutoShape 6"/>
            <p:cNvSpPr>
              <a:spLocks noChangeShapeType="1"/>
            </p:cNvSpPr>
            <p:nvPr/>
          </p:nvSpPr>
          <p:spPr bwMode="auto">
            <a:xfrm>
              <a:off x="4789713" y="2644317"/>
              <a:ext cx="274335" cy="358086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54" name="Object 4"/>
          <p:cNvGraphicFramePr>
            <a:graphicFrameLocks noChangeAspect="1"/>
          </p:cNvGraphicFramePr>
          <p:nvPr/>
        </p:nvGraphicFramePr>
        <p:xfrm>
          <a:off x="381000" y="1752600"/>
          <a:ext cx="5005388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5" imgW="3263760" imgH="393480" progId="Equation.3">
                  <p:embed/>
                </p:oleObj>
              </mc:Choice>
              <mc:Fallback>
                <p:oleObj name="Equation" r:id="rId5" imgW="3263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752600"/>
                        <a:ext cx="5005388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76200" y="1431964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46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397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2D-Resultants </vt:lpstr>
      <vt:lpstr>Resultants</vt:lpstr>
      <vt:lpstr>Resultant using force polygon</vt:lpstr>
      <vt:lpstr>Resultant Calculation</vt:lpstr>
      <vt:lpstr>Algebraic Method</vt:lpstr>
      <vt:lpstr>Principle of Moments</vt:lpstr>
      <vt:lpstr>Problem</vt:lpstr>
      <vt:lpstr>PowerPoint Presentation</vt:lpstr>
      <vt:lpstr>PowerPoint Presentation</vt:lpstr>
    </vt:vector>
  </TitlesOfParts>
  <Company>King Saud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2D-Resultants</dc:title>
  <dc:creator>User</dc:creator>
  <cp:lastModifiedBy>User</cp:lastModifiedBy>
  <cp:revision>11</cp:revision>
  <dcterms:created xsi:type="dcterms:W3CDTF">2016-01-31T10:18:45Z</dcterms:created>
  <dcterms:modified xsi:type="dcterms:W3CDTF">2016-02-01T14:10:08Z</dcterms:modified>
</cp:coreProperties>
</file>