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e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image" Target="../media/image64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12" Type="http://schemas.openxmlformats.org/officeDocument/2006/relationships/image" Target="../media/image63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11" Type="http://schemas.openxmlformats.org/officeDocument/2006/relationships/image" Target="../media/image62.wmf"/><Relationship Id="rId5" Type="http://schemas.openxmlformats.org/officeDocument/2006/relationships/image" Target="../media/image56.wmf"/><Relationship Id="rId10" Type="http://schemas.openxmlformats.org/officeDocument/2006/relationships/image" Target="../media/image61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Relationship Id="rId14" Type="http://schemas.openxmlformats.org/officeDocument/2006/relationships/image" Target="../media/image6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10" Type="http://schemas.openxmlformats.org/officeDocument/2006/relationships/image" Target="../media/image37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E316-5E5A-A243-BC0A-5C22AE512428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7A1B-F9A7-6A4F-94C4-544573901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1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E316-5E5A-A243-BC0A-5C22AE512428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7A1B-F9A7-6A4F-94C4-544573901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3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E316-5E5A-A243-BC0A-5C22AE512428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7A1B-F9A7-6A4F-94C4-544573901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3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E316-5E5A-A243-BC0A-5C22AE512428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7A1B-F9A7-6A4F-94C4-544573901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2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E316-5E5A-A243-BC0A-5C22AE512428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7A1B-F9A7-6A4F-94C4-544573901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81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E316-5E5A-A243-BC0A-5C22AE512428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7A1B-F9A7-6A4F-94C4-544573901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6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E316-5E5A-A243-BC0A-5C22AE512428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7A1B-F9A7-6A4F-94C4-544573901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9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E316-5E5A-A243-BC0A-5C22AE512428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7A1B-F9A7-6A4F-94C4-544573901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7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E316-5E5A-A243-BC0A-5C22AE512428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7A1B-F9A7-6A4F-94C4-544573901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56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E316-5E5A-A243-BC0A-5C22AE512428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7A1B-F9A7-6A4F-94C4-544573901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8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E316-5E5A-A243-BC0A-5C22AE512428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7A1B-F9A7-6A4F-94C4-544573901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45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9E316-5E5A-A243-BC0A-5C22AE512428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97A1B-F9A7-6A4F-94C4-544573901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9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45.wmf"/><Relationship Id="rId3" Type="http://schemas.openxmlformats.org/officeDocument/2006/relationships/oleObject" Target="../embeddings/oleObject31.bin"/><Relationship Id="rId21" Type="http://schemas.openxmlformats.org/officeDocument/2006/relationships/oleObject" Target="../embeddings/oleObject40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wmf"/><Relationship Id="rId20" Type="http://schemas.openxmlformats.org/officeDocument/2006/relationships/image" Target="../media/image46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39.bin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43.wmf"/><Relationship Id="rId22" Type="http://schemas.openxmlformats.org/officeDocument/2006/relationships/image" Target="../media/image3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51.bin"/><Relationship Id="rId18" Type="http://schemas.openxmlformats.org/officeDocument/2006/relationships/oleObject" Target="../embeddings/oleObject54.bin"/><Relationship Id="rId26" Type="http://schemas.openxmlformats.org/officeDocument/2006/relationships/oleObject" Target="../embeddings/oleObject58.bin"/><Relationship Id="rId3" Type="http://schemas.openxmlformats.org/officeDocument/2006/relationships/oleObject" Target="../embeddings/oleObject46.bin"/><Relationship Id="rId21" Type="http://schemas.openxmlformats.org/officeDocument/2006/relationships/image" Target="../media/image60.wmf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6.wmf"/><Relationship Id="rId17" Type="http://schemas.openxmlformats.org/officeDocument/2006/relationships/image" Target="../media/image58.wmf"/><Relationship Id="rId25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3.bin"/><Relationship Id="rId20" Type="http://schemas.openxmlformats.org/officeDocument/2006/relationships/oleObject" Target="../embeddings/oleObject55.bin"/><Relationship Id="rId29" Type="http://schemas.openxmlformats.org/officeDocument/2006/relationships/oleObject" Target="../embeddings/oleObject60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0.bin"/><Relationship Id="rId24" Type="http://schemas.openxmlformats.org/officeDocument/2006/relationships/oleObject" Target="../embeddings/oleObject57.bin"/><Relationship Id="rId32" Type="http://schemas.openxmlformats.org/officeDocument/2006/relationships/image" Target="../media/image65.wmf"/><Relationship Id="rId5" Type="http://schemas.openxmlformats.org/officeDocument/2006/relationships/oleObject" Target="../embeddings/oleObject47.bin"/><Relationship Id="rId15" Type="http://schemas.openxmlformats.org/officeDocument/2006/relationships/image" Target="../media/image57.wmf"/><Relationship Id="rId23" Type="http://schemas.openxmlformats.org/officeDocument/2006/relationships/image" Target="../media/image61.wmf"/><Relationship Id="rId28" Type="http://schemas.openxmlformats.org/officeDocument/2006/relationships/oleObject" Target="../embeddings/oleObject59.bin"/><Relationship Id="rId10" Type="http://schemas.openxmlformats.org/officeDocument/2006/relationships/image" Target="../media/image55.wmf"/><Relationship Id="rId19" Type="http://schemas.openxmlformats.org/officeDocument/2006/relationships/image" Target="../media/image59.wmf"/><Relationship Id="rId31" Type="http://schemas.openxmlformats.org/officeDocument/2006/relationships/oleObject" Target="../embeddings/oleObject61.bin"/><Relationship Id="rId4" Type="http://schemas.openxmlformats.org/officeDocument/2006/relationships/image" Target="../media/image52.wmf"/><Relationship Id="rId9" Type="http://schemas.openxmlformats.org/officeDocument/2006/relationships/oleObject" Target="../embeddings/oleObject49.bin"/><Relationship Id="rId14" Type="http://schemas.openxmlformats.org/officeDocument/2006/relationships/oleObject" Target="../embeddings/oleObject52.bin"/><Relationship Id="rId22" Type="http://schemas.openxmlformats.org/officeDocument/2006/relationships/oleObject" Target="../embeddings/oleObject56.bin"/><Relationship Id="rId27" Type="http://schemas.openxmlformats.org/officeDocument/2006/relationships/image" Target="../media/image63.wmf"/><Relationship Id="rId30" Type="http://schemas.openxmlformats.org/officeDocument/2006/relationships/image" Target="../media/image6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68.jpeg"/><Relationship Id="rId4" Type="http://schemas.openxmlformats.org/officeDocument/2006/relationships/image" Target="../media/image6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69.wmf"/><Relationship Id="rId9" Type="http://schemas.openxmlformats.org/officeDocument/2006/relationships/image" Target="../media/image6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oleObject" Target="../embeddings/oleObject12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9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image" Target="../media/image18.jpg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24.jp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6.jpeg"/><Relationship Id="rId4" Type="http://schemas.openxmlformats.org/officeDocument/2006/relationships/image" Target="../media/image2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Moment in 3D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57984"/>
            <a:ext cx="8229600" cy="1143000"/>
          </a:xfrm>
        </p:spPr>
        <p:txBody>
          <a:bodyPr/>
          <a:lstStyle/>
          <a:p>
            <a:r>
              <a:rPr lang="en-US" dirty="0" smtClean="0"/>
              <a:t>Couple Moment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86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Couple moment: Scalar formula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3" name="Group 35"/>
          <p:cNvGrpSpPr/>
          <p:nvPr/>
        </p:nvGrpSpPr>
        <p:grpSpPr>
          <a:xfrm>
            <a:off x="3657600" y="1676400"/>
            <a:ext cx="2291233" cy="2245970"/>
            <a:chOff x="5334000" y="2438400"/>
            <a:chExt cx="2291233" cy="2245970"/>
          </a:xfrm>
        </p:grpSpPr>
        <p:sp>
          <p:nvSpPr>
            <p:cNvPr id="8" name="Freeform 7"/>
            <p:cNvSpPr/>
            <p:nvPr/>
          </p:nvSpPr>
          <p:spPr>
            <a:xfrm>
              <a:off x="5334000" y="2438400"/>
              <a:ext cx="2291233" cy="2245970"/>
            </a:xfrm>
            <a:custGeom>
              <a:avLst/>
              <a:gdLst>
                <a:gd name="connsiteX0" fmla="*/ 723690 w 2291233"/>
                <a:gd name="connsiteY0" fmla="*/ 94203 h 2245970"/>
                <a:gd name="connsiteX1" fmla="*/ 1507462 w 2291233"/>
                <a:gd name="connsiteY1" fmla="*/ 137746 h 2245970"/>
                <a:gd name="connsiteX2" fmla="*/ 1659862 w 2291233"/>
                <a:gd name="connsiteY2" fmla="*/ 192175 h 2245970"/>
                <a:gd name="connsiteX3" fmla="*/ 1779605 w 2291233"/>
                <a:gd name="connsiteY3" fmla="*/ 268375 h 2245970"/>
                <a:gd name="connsiteX4" fmla="*/ 1877576 w 2291233"/>
                <a:gd name="connsiteY4" fmla="*/ 311918 h 2245970"/>
                <a:gd name="connsiteX5" fmla="*/ 1997319 w 2291233"/>
                <a:gd name="connsiteY5" fmla="*/ 442546 h 2245970"/>
                <a:gd name="connsiteX6" fmla="*/ 2029976 w 2291233"/>
                <a:gd name="connsiteY6" fmla="*/ 529632 h 2245970"/>
                <a:gd name="connsiteX7" fmla="*/ 2160605 w 2291233"/>
                <a:gd name="connsiteY7" fmla="*/ 801775 h 2245970"/>
                <a:gd name="connsiteX8" fmla="*/ 2171490 w 2291233"/>
                <a:gd name="connsiteY8" fmla="*/ 899746 h 2245970"/>
                <a:gd name="connsiteX9" fmla="*/ 2182376 w 2291233"/>
                <a:gd name="connsiteY9" fmla="*/ 975946 h 2245970"/>
                <a:gd name="connsiteX10" fmla="*/ 2149719 w 2291233"/>
                <a:gd name="connsiteY10" fmla="*/ 1248089 h 2245970"/>
                <a:gd name="connsiteX11" fmla="*/ 2138833 w 2291233"/>
                <a:gd name="connsiteY11" fmla="*/ 1302518 h 2245970"/>
                <a:gd name="connsiteX12" fmla="*/ 2127948 w 2291233"/>
                <a:gd name="connsiteY12" fmla="*/ 1356946 h 2245970"/>
                <a:gd name="connsiteX13" fmla="*/ 2106176 w 2291233"/>
                <a:gd name="connsiteY13" fmla="*/ 1411375 h 2245970"/>
                <a:gd name="connsiteX14" fmla="*/ 2095290 w 2291233"/>
                <a:gd name="connsiteY14" fmla="*/ 1444032 h 2245970"/>
                <a:gd name="connsiteX15" fmla="*/ 2062633 w 2291233"/>
                <a:gd name="connsiteY15" fmla="*/ 1487575 h 2245970"/>
                <a:gd name="connsiteX16" fmla="*/ 2051748 w 2291233"/>
                <a:gd name="connsiteY16" fmla="*/ 1520232 h 2245970"/>
                <a:gd name="connsiteX17" fmla="*/ 2019090 w 2291233"/>
                <a:gd name="connsiteY17" fmla="*/ 1585546 h 2245970"/>
                <a:gd name="connsiteX18" fmla="*/ 2029976 w 2291233"/>
                <a:gd name="connsiteY18" fmla="*/ 1825032 h 2245970"/>
                <a:gd name="connsiteX19" fmla="*/ 2236805 w 2291233"/>
                <a:gd name="connsiteY19" fmla="*/ 2108061 h 2245970"/>
                <a:gd name="connsiteX20" fmla="*/ 2291233 w 2291233"/>
                <a:gd name="connsiteY20" fmla="*/ 2184261 h 2245970"/>
                <a:gd name="connsiteX21" fmla="*/ 2269462 w 2291233"/>
                <a:gd name="connsiteY21" fmla="*/ 2216918 h 2245970"/>
                <a:gd name="connsiteX22" fmla="*/ 1986433 w 2291233"/>
                <a:gd name="connsiteY22" fmla="*/ 2206032 h 2245970"/>
                <a:gd name="connsiteX23" fmla="*/ 1812262 w 2291233"/>
                <a:gd name="connsiteY23" fmla="*/ 2162489 h 2245970"/>
                <a:gd name="connsiteX24" fmla="*/ 1529233 w 2291233"/>
                <a:gd name="connsiteY24" fmla="*/ 2108061 h 2245970"/>
                <a:gd name="connsiteX25" fmla="*/ 854319 w 2291233"/>
                <a:gd name="connsiteY25" fmla="*/ 1923003 h 2245970"/>
                <a:gd name="connsiteX26" fmla="*/ 527748 w 2291233"/>
                <a:gd name="connsiteY26" fmla="*/ 1814146 h 2245970"/>
                <a:gd name="connsiteX27" fmla="*/ 124976 w 2291233"/>
                <a:gd name="connsiteY27" fmla="*/ 1727061 h 2245970"/>
                <a:gd name="connsiteX28" fmla="*/ 5233 w 2291233"/>
                <a:gd name="connsiteY28" fmla="*/ 1661746 h 2245970"/>
                <a:gd name="connsiteX29" fmla="*/ 16119 w 2291233"/>
                <a:gd name="connsiteY29" fmla="*/ 1574661 h 2245970"/>
                <a:gd name="connsiteX30" fmla="*/ 27005 w 2291233"/>
                <a:gd name="connsiteY30" fmla="*/ 1531118 h 2245970"/>
                <a:gd name="connsiteX31" fmla="*/ 37890 w 2291233"/>
                <a:gd name="connsiteY31" fmla="*/ 1313403 h 2245970"/>
                <a:gd name="connsiteX32" fmla="*/ 81433 w 2291233"/>
                <a:gd name="connsiteY32" fmla="*/ 1204546 h 2245970"/>
                <a:gd name="connsiteX33" fmla="*/ 92319 w 2291233"/>
                <a:gd name="connsiteY33" fmla="*/ 1161003 h 2245970"/>
                <a:gd name="connsiteX34" fmla="*/ 103205 w 2291233"/>
                <a:gd name="connsiteY34" fmla="*/ 682032 h 2245970"/>
                <a:gd name="connsiteX35" fmla="*/ 146748 w 2291233"/>
                <a:gd name="connsiteY35" fmla="*/ 627603 h 2245970"/>
                <a:gd name="connsiteX36" fmla="*/ 179405 w 2291233"/>
                <a:gd name="connsiteY36" fmla="*/ 605832 h 2245970"/>
                <a:gd name="connsiteX37" fmla="*/ 233833 w 2291233"/>
                <a:gd name="connsiteY37" fmla="*/ 562289 h 2245970"/>
                <a:gd name="connsiteX38" fmla="*/ 299148 w 2291233"/>
                <a:gd name="connsiteY38" fmla="*/ 529632 h 2245970"/>
                <a:gd name="connsiteX39" fmla="*/ 342690 w 2291233"/>
                <a:gd name="connsiteY39" fmla="*/ 453432 h 2245970"/>
                <a:gd name="connsiteX40" fmla="*/ 320919 w 2291233"/>
                <a:gd name="connsiteY40" fmla="*/ 420775 h 2245970"/>
                <a:gd name="connsiteX41" fmla="*/ 277376 w 2291233"/>
                <a:gd name="connsiteY41" fmla="*/ 344575 h 2245970"/>
                <a:gd name="connsiteX42" fmla="*/ 288262 w 2291233"/>
                <a:gd name="connsiteY42" fmla="*/ 181289 h 2245970"/>
                <a:gd name="connsiteX43" fmla="*/ 320919 w 2291233"/>
                <a:gd name="connsiteY43" fmla="*/ 137746 h 2245970"/>
                <a:gd name="connsiteX44" fmla="*/ 353576 w 2291233"/>
                <a:gd name="connsiteY44" fmla="*/ 115975 h 2245970"/>
                <a:gd name="connsiteX45" fmla="*/ 408005 w 2291233"/>
                <a:gd name="connsiteY45" fmla="*/ 83318 h 2245970"/>
                <a:gd name="connsiteX46" fmla="*/ 429776 w 2291233"/>
                <a:gd name="connsiteY46" fmla="*/ 61546 h 2245970"/>
                <a:gd name="connsiteX47" fmla="*/ 484205 w 2291233"/>
                <a:gd name="connsiteY47" fmla="*/ 18003 h 2245970"/>
                <a:gd name="connsiteX48" fmla="*/ 560405 w 2291233"/>
                <a:gd name="connsiteY48" fmla="*/ 61546 h 2245970"/>
                <a:gd name="connsiteX49" fmla="*/ 603948 w 2291233"/>
                <a:gd name="connsiteY49" fmla="*/ 83318 h 2245970"/>
                <a:gd name="connsiteX50" fmla="*/ 669262 w 2291233"/>
                <a:gd name="connsiteY50" fmla="*/ 126861 h 2245970"/>
                <a:gd name="connsiteX51" fmla="*/ 691033 w 2291233"/>
                <a:gd name="connsiteY51" fmla="*/ 105089 h 2245970"/>
                <a:gd name="connsiteX52" fmla="*/ 701919 w 2291233"/>
                <a:gd name="connsiteY52" fmla="*/ 72432 h 2245970"/>
                <a:gd name="connsiteX53" fmla="*/ 756348 w 2291233"/>
                <a:gd name="connsiteY53" fmla="*/ 83318 h 2245970"/>
                <a:gd name="connsiteX54" fmla="*/ 789005 w 2291233"/>
                <a:gd name="connsiteY54" fmla="*/ 105089 h 2245970"/>
                <a:gd name="connsiteX55" fmla="*/ 745462 w 2291233"/>
                <a:gd name="connsiteY55" fmla="*/ 94203 h 2245970"/>
                <a:gd name="connsiteX56" fmla="*/ 723690 w 2291233"/>
                <a:gd name="connsiteY56" fmla="*/ 94203 h 224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2291233" h="2245970">
                  <a:moveTo>
                    <a:pt x="723690" y="94203"/>
                  </a:moveTo>
                  <a:lnTo>
                    <a:pt x="1507462" y="137746"/>
                  </a:lnTo>
                  <a:cubicBezTo>
                    <a:pt x="1559583" y="151645"/>
                    <a:pt x="1611231" y="168832"/>
                    <a:pt x="1659862" y="192175"/>
                  </a:cubicBezTo>
                  <a:cubicBezTo>
                    <a:pt x="1702514" y="212648"/>
                    <a:pt x="1738151" y="245575"/>
                    <a:pt x="1779605" y="268375"/>
                  </a:cubicBezTo>
                  <a:cubicBezTo>
                    <a:pt x="1810918" y="285597"/>
                    <a:pt x="1844919" y="297404"/>
                    <a:pt x="1877576" y="311918"/>
                  </a:cubicBezTo>
                  <a:cubicBezTo>
                    <a:pt x="1903860" y="338202"/>
                    <a:pt x="1977550" y="407950"/>
                    <a:pt x="1997319" y="442546"/>
                  </a:cubicBezTo>
                  <a:cubicBezTo>
                    <a:pt x="2012701" y="469464"/>
                    <a:pt x="2016560" y="501682"/>
                    <a:pt x="2029976" y="529632"/>
                  </a:cubicBezTo>
                  <a:cubicBezTo>
                    <a:pt x="2179946" y="842069"/>
                    <a:pt x="2086787" y="604927"/>
                    <a:pt x="2160605" y="801775"/>
                  </a:cubicBezTo>
                  <a:cubicBezTo>
                    <a:pt x="2164233" y="834432"/>
                    <a:pt x="2167415" y="867142"/>
                    <a:pt x="2171490" y="899746"/>
                  </a:cubicBezTo>
                  <a:cubicBezTo>
                    <a:pt x="2174672" y="925206"/>
                    <a:pt x="2182376" y="950288"/>
                    <a:pt x="2182376" y="975946"/>
                  </a:cubicBezTo>
                  <a:cubicBezTo>
                    <a:pt x="2182376" y="1109413"/>
                    <a:pt x="2173133" y="1131016"/>
                    <a:pt x="2149719" y="1248089"/>
                  </a:cubicBezTo>
                  <a:lnTo>
                    <a:pt x="2138833" y="1302518"/>
                  </a:lnTo>
                  <a:cubicBezTo>
                    <a:pt x="2135205" y="1320661"/>
                    <a:pt x="2134820" y="1339767"/>
                    <a:pt x="2127948" y="1356946"/>
                  </a:cubicBezTo>
                  <a:cubicBezTo>
                    <a:pt x="2120691" y="1375089"/>
                    <a:pt x="2113037" y="1393079"/>
                    <a:pt x="2106176" y="1411375"/>
                  </a:cubicBezTo>
                  <a:cubicBezTo>
                    <a:pt x="2102147" y="1422119"/>
                    <a:pt x="2100983" y="1434069"/>
                    <a:pt x="2095290" y="1444032"/>
                  </a:cubicBezTo>
                  <a:cubicBezTo>
                    <a:pt x="2086289" y="1459784"/>
                    <a:pt x="2073519" y="1473061"/>
                    <a:pt x="2062633" y="1487575"/>
                  </a:cubicBezTo>
                  <a:cubicBezTo>
                    <a:pt x="2059005" y="1498461"/>
                    <a:pt x="2056408" y="1509747"/>
                    <a:pt x="2051748" y="1520232"/>
                  </a:cubicBezTo>
                  <a:cubicBezTo>
                    <a:pt x="2041862" y="1542475"/>
                    <a:pt x="2020824" y="1561267"/>
                    <a:pt x="2019090" y="1585546"/>
                  </a:cubicBezTo>
                  <a:cubicBezTo>
                    <a:pt x="2013396" y="1665254"/>
                    <a:pt x="2012641" y="1747024"/>
                    <a:pt x="2029976" y="1825032"/>
                  </a:cubicBezTo>
                  <a:cubicBezTo>
                    <a:pt x="2068397" y="1997925"/>
                    <a:pt x="2136834" y="1974768"/>
                    <a:pt x="2236805" y="2108061"/>
                  </a:cubicBezTo>
                  <a:cubicBezTo>
                    <a:pt x="2277312" y="2162069"/>
                    <a:pt x="2259399" y="2136507"/>
                    <a:pt x="2291233" y="2184261"/>
                  </a:cubicBezTo>
                  <a:cubicBezTo>
                    <a:pt x="2283976" y="2195147"/>
                    <a:pt x="2281417" y="2211605"/>
                    <a:pt x="2269462" y="2216918"/>
                  </a:cubicBezTo>
                  <a:cubicBezTo>
                    <a:pt x="2204094" y="2245970"/>
                    <a:pt x="2004092" y="2207891"/>
                    <a:pt x="1986433" y="2206032"/>
                  </a:cubicBezTo>
                  <a:cubicBezTo>
                    <a:pt x="1928376" y="2191518"/>
                    <a:pt x="1870777" y="2175028"/>
                    <a:pt x="1812262" y="2162489"/>
                  </a:cubicBezTo>
                  <a:cubicBezTo>
                    <a:pt x="1718323" y="2142359"/>
                    <a:pt x="1622436" y="2131362"/>
                    <a:pt x="1529233" y="2108061"/>
                  </a:cubicBezTo>
                  <a:cubicBezTo>
                    <a:pt x="1302923" y="2051483"/>
                    <a:pt x="1075623" y="1996771"/>
                    <a:pt x="854319" y="1923003"/>
                  </a:cubicBezTo>
                  <a:cubicBezTo>
                    <a:pt x="745462" y="1886717"/>
                    <a:pt x="637926" y="1846198"/>
                    <a:pt x="527748" y="1814146"/>
                  </a:cubicBezTo>
                  <a:cubicBezTo>
                    <a:pt x="341779" y="1760046"/>
                    <a:pt x="286538" y="1753987"/>
                    <a:pt x="124976" y="1727061"/>
                  </a:cubicBezTo>
                  <a:cubicBezTo>
                    <a:pt x="119987" y="1725190"/>
                    <a:pt x="11889" y="1698354"/>
                    <a:pt x="5233" y="1661746"/>
                  </a:cubicBezTo>
                  <a:cubicBezTo>
                    <a:pt x="0" y="1632964"/>
                    <a:pt x="11309" y="1603517"/>
                    <a:pt x="16119" y="1574661"/>
                  </a:cubicBezTo>
                  <a:cubicBezTo>
                    <a:pt x="18579" y="1559904"/>
                    <a:pt x="23376" y="1545632"/>
                    <a:pt x="27005" y="1531118"/>
                  </a:cubicBezTo>
                  <a:cubicBezTo>
                    <a:pt x="30633" y="1458546"/>
                    <a:pt x="25945" y="1385077"/>
                    <a:pt x="37890" y="1313403"/>
                  </a:cubicBezTo>
                  <a:cubicBezTo>
                    <a:pt x="44315" y="1274854"/>
                    <a:pt x="71954" y="1242460"/>
                    <a:pt x="81433" y="1204546"/>
                  </a:cubicBezTo>
                  <a:lnTo>
                    <a:pt x="92319" y="1161003"/>
                  </a:lnTo>
                  <a:cubicBezTo>
                    <a:pt x="95948" y="1001346"/>
                    <a:pt x="93032" y="841406"/>
                    <a:pt x="103205" y="682032"/>
                  </a:cubicBezTo>
                  <a:cubicBezTo>
                    <a:pt x="103966" y="670107"/>
                    <a:pt x="136673" y="635663"/>
                    <a:pt x="146748" y="627603"/>
                  </a:cubicBezTo>
                  <a:cubicBezTo>
                    <a:pt x="156964" y="619430"/>
                    <a:pt x="168939" y="613682"/>
                    <a:pt x="179405" y="605832"/>
                  </a:cubicBezTo>
                  <a:cubicBezTo>
                    <a:pt x="197992" y="591892"/>
                    <a:pt x="214231" y="574763"/>
                    <a:pt x="233833" y="562289"/>
                  </a:cubicBezTo>
                  <a:cubicBezTo>
                    <a:pt x="254369" y="549221"/>
                    <a:pt x="277376" y="540518"/>
                    <a:pt x="299148" y="529632"/>
                  </a:cubicBezTo>
                  <a:cubicBezTo>
                    <a:pt x="306434" y="519918"/>
                    <a:pt x="346468" y="476101"/>
                    <a:pt x="342690" y="453432"/>
                  </a:cubicBezTo>
                  <a:cubicBezTo>
                    <a:pt x="340539" y="440527"/>
                    <a:pt x="327410" y="432134"/>
                    <a:pt x="320919" y="420775"/>
                  </a:cubicBezTo>
                  <a:cubicBezTo>
                    <a:pt x="265683" y="324110"/>
                    <a:pt x="330413" y="424128"/>
                    <a:pt x="277376" y="344575"/>
                  </a:cubicBezTo>
                  <a:cubicBezTo>
                    <a:pt x="281005" y="290146"/>
                    <a:pt x="277024" y="234668"/>
                    <a:pt x="288262" y="181289"/>
                  </a:cubicBezTo>
                  <a:cubicBezTo>
                    <a:pt x="292000" y="163535"/>
                    <a:pt x="308090" y="150575"/>
                    <a:pt x="320919" y="137746"/>
                  </a:cubicBezTo>
                  <a:cubicBezTo>
                    <a:pt x="330170" y="128495"/>
                    <a:pt x="343360" y="124148"/>
                    <a:pt x="353576" y="115975"/>
                  </a:cubicBezTo>
                  <a:cubicBezTo>
                    <a:pt x="396270" y="81820"/>
                    <a:pt x="351292" y="102221"/>
                    <a:pt x="408005" y="83318"/>
                  </a:cubicBezTo>
                  <a:cubicBezTo>
                    <a:pt x="415262" y="76061"/>
                    <a:pt x="421762" y="67957"/>
                    <a:pt x="429776" y="61546"/>
                  </a:cubicBezTo>
                  <a:cubicBezTo>
                    <a:pt x="498443" y="6612"/>
                    <a:pt x="431632" y="70576"/>
                    <a:pt x="484205" y="18003"/>
                  </a:cubicBezTo>
                  <a:cubicBezTo>
                    <a:pt x="615789" y="83797"/>
                    <a:pt x="452700" y="0"/>
                    <a:pt x="560405" y="61546"/>
                  </a:cubicBezTo>
                  <a:cubicBezTo>
                    <a:pt x="574494" y="69597"/>
                    <a:pt x="590033" y="74969"/>
                    <a:pt x="603948" y="83318"/>
                  </a:cubicBezTo>
                  <a:cubicBezTo>
                    <a:pt x="626385" y="96780"/>
                    <a:pt x="669262" y="126861"/>
                    <a:pt x="669262" y="126861"/>
                  </a:cubicBezTo>
                  <a:cubicBezTo>
                    <a:pt x="676519" y="119604"/>
                    <a:pt x="685753" y="113890"/>
                    <a:pt x="691033" y="105089"/>
                  </a:cubicBezTo>
                  <a:cubicBezTo>
                    <a:pt x="696937" y="95250"/>
                    <a:pt x="691033" y="76060"/>
                    <a:pt x="701919" y="72432"/>
                  </a:cubicBezTo>
                  <a:cubicBezTo>
                    <a:pt x="719472" y="66581"/>
                    <a:pt x="738205" y="79689"/>
                    <a:pt x="756348" y="83318"/>
                  </a:cubicBezTo>
                  <a:cubicBezTo>
                    <a:pt x="767234" y="90575"/>
                    <a:pt x="798256" y="95838"/>
                    <a:pt x="789005" y="105089"/>
                  </a:cubicBezTo>
                  <a:cubicBezTo>
                    <a:pt x="778425" y="115668"/>
                    <a:pt x="758844" y="100894"/>
                    <a:pt x="745462" y="94203"/>
                  </a:cubicBezTo>
                  <a:cubicBezTo>
                    <a:pt x="736282" y="89613"/>
                    <a:pt x="596690" y="86946"/>
                    <a:pt x="723690" y="94203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6629400" y="3581400"/>
              <a:ext cx="533400" cy="5334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>
              <a:off x="6324600" y="3200400"/>
              <a:ext cx="533400" cy="5334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5299" name="Content Placeholder 12"/>
            <p:cNvGraphicFramePr>
              <a:graphicFrameLocks noChangeAspect="1"/>
            </p:cNvGraphicFramePr>
            <p:nvPr/>
          </p:nvGraphicFramePr>
          <p:xfrm>
            <a:off x="6581775" y="2714625"/>
            <a:ext cx="412750" cy="414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5" name="Equation" r:id="rId3" imgW="164880" imgH="164880" progId="Equation.3">
                    <p:embed/>
                  </p:oleObj>
                </mc:Choice>
                <mc:Fallback>
                  <p:oleObj name="Equation" r:id="rId3" imgW="1648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81775" y="2714625"/>
                          <a:ext cx="412750" cy="4143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6" name="Straight Connector 15"/>
            <p:cNvCxnSpPr/>
            <p:nvPr/>
          </p:nvCxnSpPr>
          <p:spPr>
            <a:xfrm>
              <a:off x="5540824" y="3407232"/>
              <a:ext cx="9906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3" name="Content Placeholder 12"/>
            <p:cNvGraphicFramePr>
              <a:graphicFrameLocks noGrp="1" noChangeAspect="1"/>
            </p:cNvGraphicFramePr>
            <p:nvPr>
              <p:ph sz="half" idx="4294967295"/>
            </p:nvPr>
          </p:nvGraphicFramePr>
          <p:xfrm>
            <a:off x="7162800" y="3352800"/>
            <a:ext cx="373062" cy="373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6" name="Equation" r:id="rId5" imgW="164880" imgH="164880" progId="Equation.3">
                    <p:embed/>
                  </p:oleObj>
                </mc:Choice>
                <mc:Fallback>
                  <p:oleObj name="Equation" r:id="rId5" imgW="1648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2800" y="3352800"/>
                          <a:ext cx="373062" cy="3730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0" name="Straight Connector 19"/>
            <p:cNvCxnSpPr/>
            <p:nvPr/>
          </p:nvCxnSpPr>
          <p:spPr>
            <a:xfrm rot="5400000">
              <a:off x="6096000" y="3886200"/>
              <a:ext cx="762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6477000" y="4191000"/>
              <a:ext cx="762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5486400" y="3352800"/>
              <a:ext cx="1524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5" name="Object 24"/>
            <p:cNvGraphicFramePr>
              <a:graphicFrameLocks noChangeAspect="1"/>
            </p:cNvGraphicFramePr>
            <p:nvPr/>
          </p:nvGraphicFramePr>
          <p:xfrm>
            <a:off x="5486400" y="3200400"/>
            <a:ext cx="1524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7" name="Equation" r:id="rId7" imgW="152280" imgH="177480" progId="Equation.3">
                    <p:embed/>
                  </p:oleObj>
                </mc:Choice>
                <mc:Fallback>
                  <p:oleObj name="Equation" r:id="rId7" imgW="152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86400" y="3200400"/>
                          <a:ext cx="152400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302" name="Object 6"/>
            <p:cNvGraphicFramePr>
              <a:graphicFrameLocks noChangeAspect="1"/>
            </p:cNvGraphicFramePr>
            <p:nvPr/>
          </p:nvGraphicFramePr>
          <p:xfrm>
            <a:off x="5715000" y="3352800"/>
            <a:ext cx="292100" cy="3213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8" name="Equation" r:id="rId9" imgW="126720" imgH="139680" progId="Equation.3">
                    <p:embed/>
                  </p:oleObj>
                </mc:Choice>
                <mc:Fallback>
                  <p:oleObj name="Equation" r:id="rId9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000" y="3352800"/>
                          <a:ext cx="292100" cy="3213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303" name="Object 7"/>
            <p:cNvGraphicFramePr>
              <a:graphicFrameLocks noChangeAspect="1"/>
            </p:cNvGraphicFramePr>
            <p:nvPr/>
          </p:nvGraphicFramePr>
          <p:xfrm>
            <a:off x="6254752" y="3777335"/>
            <a:ext cx="298450" cy="3798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9" name="Equation" r:id="rId11" imgW="139680" imgH="177480" progId="Equation.3">
                    <p:embed/>
                  </p:oleObj>
                </mc:Choice>
                <mc:Fallback>
                  <p:oleObj name="Equation" r:id="rId11" imgW="1396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54752" y="3777335"/>
                          <a:ext cx="298450" cy="3798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3657600" y="4343400"/>
          <a:ext cx="2895600" cy="382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Equation" r:id="rId13" imgW="1536480" imgH="203040" progId="Equation.3">
                  <p:embed/>
                </p:oleObj>
              </mc:Choice>
              <mc:Fallback>
                <p:oleObj name="Equation" r:id="rId13" imgW="1536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343400"/>
                        <a:ext cx="2895600" cy="3828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Equation" r:id="rId15" imgW="114120" imgH="215640" progId="Equation.3">
                  <p:embed/>
                </p:oleObj>
              </mc:Choice>
              <mc:Fallback>
                <p:oleObj name="Equation" r:id="rId1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143000" y="51054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Thus moment of a couple is same for </a:t>
            </a:r>
            <a:r>
              <a:rPr lang="en-US" b="1" i="1" dirty="0" smtClean="0"/>
              <a:t>all </a:t>
            </a:r>
            <a:r>
              <a:rPr lang="en-US" b="1" dirty="0" smtClean="0"/>
              <a:t>moment centers.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960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Couple moment: Vector formula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4" name="Group 62"/>
          <p:cNvGrpSpPr/>
          <p:nvPr/>
        </p:nvGrpSpPr>
        <p:grpSpPr>
          <a:xfrm>
            <a:off x="3505200" y="1676400"/>
            <a:ext cx="2291233" cy="2245970"/>
            <a:chOff x="1295400" y="3886200"/>
            <a:chExt cx="2291233" cy="2245970"/>
          </a:xfrm>
        </p:grpSpPr>
        <p:sp>
          <p:nvSpPr>
            <p:cNvPr id="38" name="Freeform 37"/>
            <p:cNvSpPr/>
            <p:nvPr/>
          </p:nvSpPr>
          <p:spPr>
            <a:xfrm>
              <a:off x="1295400" y="3886200"/>
              <a:ext cx="2291233" cy="2245970"/>
            </a:xfrm>
            <a:custGeom>
              <a:avLst/>
              <a:gdLst>
                <a:gd name="connsiteX0" fmla="*/ 723690 w 2291233"/>
                <a:gd name="connsiteY0" fmla="*/ 94203 h 2245970"/>
                <a:gd name="connsiteX1" fmla="*/ 1507462 w 2291233"/>
                <a:gd name="connsiteY1" fmla="*/ 137746 h 2245970"/>
                <a:gd name="connsiteX2" fmla="*/ 1659862 w 2291233"/>
                <a:gd name="connsiteY2" fmla="*/ 192175 h 2245970"/>
                <a:gd name="connsiteX3" fmla="*/ 1779605 w 2291233"/>
                <a:gd name="connsiteY3" fmla="*/ 268375 h 2245970"/>
                <a:gd name="connsiteX4" fmla="*/ 1877576 w 2291233"/>
                <a:gd name="connsiteY4" fmla="*/ 311918 h 2245970"/>
                <a:gd name="connsiteX5" fmla="*/ 1997319 w 2291233"/>
                <a:gd name="connsiteY5" fmla="*/ 442546 h 2245970"/>
                <a:gd name="connsiteX6" fmla="*/ 2029976 w 2291233"/>
                <a:gd name="connsiteY6" fmla="*/ 529632 h 2245970"/>
                <a:gd name="connsiteX7" fmla="*/ 2160605 w 2291233"/>
                <a:gd name="connsiteY7" fmla="*/ 801775 h 2245970"/>
                <a:gd name="connsiteX8" fmla="*/ 2171490 w 2291233"/>
                <a:gd name="connsiteY8" fmla="*/ 899746 h 2245970"/>
                <a:gd name="connsiteX9" fmla="*/ 2182376 w 2291233"/>
                <a:gd name="connsiteY9" fmla="*/ 975946 h 2245970"/>
                <a:gd name="connsiteX10" fmla="*/ 2149719 w 2291233"/>
                <a:gd name="connsiteY10" fmla="*/ 1248089 h 2245970"/>
                <a:gd name="connsiteX11" fmla="*/ 2138833 w 2291233"/>
                <a:gd name="connsiteY11" fmla="*/ 1302518 h 2245970"/>
                <a:gd name="connsiteX12" fmla="*/ 2127948 w 2291233"/>
                <a:gd name="connsiteY12" fmla="*/ 1356946 h 2245970"/>
                <a:gd name="connsiteX13" fmla="*/ 2106176 w 2291233"/>
                <a:gd name="connsiteY13" fmla="*/ 1411375 h 2245970"/>
                <a:gd name="connsiteX14" fmla="*/ 2095290 w 2291233"/>
                <a:gd name="connsiteY14" fmla="*/ 1444032 h 2245970"/>
                <a:gd name="connsiteX15" fmla="*/ 2062633 w 2291233"/>
                <a:gd name="connsiteY15" fmla="*/ 1487575 h 2245970"/>
                <a:gd name="connsiteX16" fmla="*/ 2051748 w 2291233"/>
                <a:gd name="connsiteY16" fmla="*/ 1520232 h 2245970"/>
                <a:gd name="connsiteX17" fmla="*/ 2019090 w 2291233"/>
                <a:gd name="connsiteY17" fmla="*/ 1585546 h 2245970"/>
                <a:gd name="connsiteX18" fmla="*/ 2029976 w 2291233"/>
                <a:gd name="connsiteY18" fmla="*/ 1825032 h 2245970"/>
                <a:gd name="connsiteX19" fmla="*/ 2236805 w 2291233"/>
                <a:gd name="connsiteY19" fmla="*/ 2108061 h 2245970"/>
                <a:gd name="connsiteX20" fmla="*/ 2291233 w 2291233"/>
                <a:gd name="connsiteY20" fmla="*/ 2184261 h 2245970"/>
                <a:gd name="connsiteX21" fmla="*/ 2269462 w 2291233"/>
                <a:gd name="connsiteY21" fmla="*/ 2216918 h 2245970"/>
                <a:gd name="connsiteX22" fmla="*/ 1986433 w 2291233"/>
                <a:gd name="connsiteY22" fmla="*/ 2206032 h 2245970"/>
                <a:gd name="connsiteX23" fmla="*/ 1812262 w 2291233"/>
                <a:gd name="connsiteY23" fmla="*/ 2162489 h 2245970"/>
                <a:gd name="connsiteX24" fmla="*/ 1529233 w 2291233"/>
                <a:gd name="connsiteY24" fmla="*/ 2108061 h 2245970"/>
                <a:gd name="connsiteX25" fmla="*/ 854319 w 2291233"/>
                <a:gd name="connsiteY25" fmla="*/ 1923003 h 2245970"/>
                <a:gd name="connsiteX26" fmla="*/ 527748 w 2291233"/>
                <a:gd name="connsiteY26" fmla="*/ 1814146 h 2245970"/>
                <a:gd name="connsiteX27" fmla="*/ 124976 w 2291233"/>
                <a:gd name="connsiteY27" fmla="*/ 1727061 h 2245970"/>
                <a:gd name="connsiteX28" fmla="*/ 5233 w 2291233"/>
                <a:gd name="connsiteY28" fmla="*/ 1661746 h 2245970"/>
                <a:gd name="connsiteX29" fmla="*/ 16119 w 2291233"/>
                <a:gd name="connsiteY29" fmla="*/ 1574661 h 2245970"/>
                <a:gd name="connsiteX30" fmla="*/ 27005 w 2291233"/>
                <a:gd name="connsiteY30" fmla="*/ 1531118 h 2245970"/>
                <a:gd name="connsiteX31" fmla="*/ 37890 w 2291233"/>
                <a:gd name="connsiteY31" fmla="*/ 1313403 h 2245970"/>
                <a:gd name="connsiteX32" fmla="*/ 81433 w 2291233"/>
                <a:gd name="connsiteY32" fmla="*/ 1204546 h 2245970"/>
                <a:gd name="connsiteX33" fmla="*/ 92319 w 2291233"/>
                <a:gd name="connsiteY33" fmla="*/ 1161003 h 2245970"/>
                <a:gd name="connsiteX34" fmla="*/ 103205 w 2291233"/>
                <a:gd name="connsiteY34" fmla="*/ 682032 h 2245970"/>
                <a:gd name="connsiteX35" fmla="*/ 146748 w 2291233"/>
                <a:gd name="connsiteY35" fmla="*/ 627603 h 2245970"/>
                <a:gd name="connsiteX36" fmla="*/ 179405 w 2291233"/>
                <a:gd name="connsiteY36" fmla="*/ 605832 h 2245970"/>
                <a:gd name="connsiteX37" fmla="*/ 233833 w 2291233"/>
                <a:gd name="connsiteY37" fmla="*/ 562289 h 2245970"/>
                <a:gd name="connsiteX38" fmla="*/ 299148 w 2291233"/>
                <a:gd name="connsiteY38" fmla="*/ 529632 h 2245970"/>
                <a:gd name="connsiteX39" fmla="*/ 342690 w 2291233"/>
                <a:gd name="connsiteY39" fmla="*/ 453432 h 2245970"/>
                <a:gd name="connsiteX40" fmla="*/ 320919 w 2291233"/>
                <a:gd name="connsiteY40" fmla="*/ 420775 h 2245970"/>
                <a:gd name="connsiteX41" fmla="*/ 277376 w 2291233"/>
                <a:gd name="connsiteY41" fmla="*/ 344575 h 2245970"/>
                <a:gd name="connsiteX42" fmla="*/ 288262 w 2291233"/>
                <a:gd name="connsiteY42" fmla="*/ 181289 h 2245970"/>
                <a:gd name="connsiteX43" fmla="*/ 320919 w 2291233"/>
                <a:gd name="connsiteY43" fmla="*/ 137746 h 2245970"/>
                <a:gd name="connsiteX44" fmla="*/ 353576 w 2291233"/>
                <a:gd name="connsiteY44" fmla="*/ 115975 h 2245970"/>
                <a:gd name="connsiteX45" fmla="*/ 408005 w 2291233"/>
                <a:gd name="connsiteY45" fmla="*/ 83318 h 2245970"/>
                <a:gd name="connsiteX46" fmla="*/ 429776 w 2291233"/>
                <a:gd name="connsiteY46" fmla="*/ 61546 h 2245970"/>
                <a:gd name="connsiteX47" fmla="*/ 484205 w 2291233"/>
                <a:gd name="connsiteY47" fmla="*/ 18003 h 2245970"/>
                <a:gd name="connsiteX48" fmla="*/ 560405 w 2291233"/>
                <a:gd name="connsiteY48" fmla="*/ 61546 h 2245970"/>
                <a:gd name="connsiteX49" fmla="*/ 603948 w 2291233"/>
                <a:gd name="connsiteY49" fmla="*/ 83318 h 2245970"/>
                <a:gd name="connsiteX50" fmla="*/ 669262 w 2291233"/>
                <a:gd name="connsiteY50" fmla="*/ 126861 h 2245970"/>
                <a:gd name="connsiteX51" fmla="*/ 691033 w 2291233"/>
                <a:gd name="connsiteY51" fmla="*/ 105089 h 2245970"/>
                <a:gd name="connsiteX52" fmla="*/ 701919 w 2291233"/>
                <a:gd name="connsiteY52" fmla="*/ 72432 h 2245970"/>
                <a:gd name="connsiteX53" fmla="*/ 756348 w 2291233"/>
                <a:gd name="connsiteY53" fmla="*/ 83318 h 2245970"/>
                <a:gd name="connsiteX54" fmla="*/ 789005 w 2291233"/>
                <a:gd name="connsiteY54" fmla="*/ 105089 h 2245970"/>
                <a:gd name="connsiteX55" fmla="*/ 745462 w 2291233"/>
                <a:gd name="connsiteY55" fmla="*/ 94203 h 2245970"/>
                <a:gd name="connsiteX56" fmla="*/ 723690 w 2291233"/>
                <a:gd name="connsiteY56" fmla="*/ 94203 h 224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2291233" h="2245970">
                  <a:moveTo>
                    <a:pt x="723690" y="94203"/>
                  </a:moveTo>
                  <a:lnTo>
                    <a:pt x="1507462" y="137746"/>
                  </a:lnTo>
                  <a:cubicBezTo>
                    <a:pt x="1559583" y="151645"/>
                    <a:pt x="1611231" y="168832"/>
                    <a:pt x="1659862" y="192175"/>
                  </a:cubicBezTo>
                  <a:cubicBezTo>
                    <a:pt x="1702514" y="212648"/>
                    <a:pt x="1738151" y="245575"/>
                    <a:pt x="1779605" y="268375"/>
                  </a:cubicBezTo>
                  <a:cubicBezTo>
                    <a:pt x="1810918" y="285597"/>
                    <a:pt x="1844919" y="297404"/>
                    <a:pt x="1877576" y="311918"/>
                  </a:cubicBezTo>
                  <a:cubicBezTo>
                    <a:pt x="1903860" y="338202"/>
                    <a:pt x="1977550" y="407950"/>
                    <a:pt x="1997319" y="442546"/>
                  </a:cubicBezTo>
                  <a:cubicBezTo>
                    <a:pt x="2012701" y="469464"/>
                    <a:pt x="2016560" y="501682"/>
                    <a:pt x="2029976" y="529632"/>
                  </a:cubicBezTo>
                  <a:cubicBezTo>
                    <a:pt x="2179946" y="842069"/>
                    <a:pt x="2086787" y="604927"/>
                    <a:pt x="2160605" y="801775"/>
                  </a:cubicBezTo>
                  <a:cubicBezTo>
                    <a:pt x="2164233" y="834432"/>
                    <a:pt x="2167415" y="867142"/>
                    <a:pt x="2171490" y="899746"/>
                  </a:cubicBezTo>
                  <a:cubicBezTo>
                    <a:pt x="2174672" y="925206"/>
                    <a:pt x="2182376" y="950288"/>
                    <a:pt x="2182376" y="975946"/>
                  </a:cubicBezTo>
                  <a:cubicBezTo>
                    <a:pt x="2182376" y="1109413"/>
                    <a:pt x="2173133" y="1131016"/>
                    <a:pt x="2149719" y="1248089"/>
                  </a:cubicBezTo>
                  <a:lnTo>
                    <a:pt x="2138833" y="1302518"/>
                  </a:lnTo>
                  <a:cubicBezTo>
                    <a:pt x="2135205" y="1320661"/>
                    <a:pt x="2134820" y="1339767"/>
                    <a:pt x="2127948" y="1356946"/>
                  </a:cubicBezTo>
                  <a:cubicBezTo>
                    <a:pt x="2120691" y="1375089"/>
                    <a:pt x="2113037" y="1393079"/>
                    <a:pt x="2106176" y="1411375"/>
                  </a:cubicBezTo>
                  <a:cubicBezTo>
                    <a:pt x="2102147" y="1422119"/>
                    <a:pt x="2100983" y="1434069"/>
                    <a:pt x="2095290" y="1444032"/>
                  </a:cubicBezTo>
                  <a:cubicBezTo>
                    <a:pt x="2086289" y="1459784"/>
                    <a:pt x="2073519" y="1473061"/>
                    <a:pt x="2062633" y="1487575"/>
                  </a:cubicBezTo>
                  <a:cubicBezTo>
                    <a:pt x="2059005" y="1498461"/>
                    <a:pt x="2056408" y="1509747"/>
                    <a:pt x="2051748" y="1520232"/>
                  </a:cubicBezTo>
                  <a:cubicBezTo>
                    <a:pt x="2041862" y="1542475"/>
                    <a:pt x="2020824" y="1561267"/>
                    <a:pt x="2019090" y="1585546"/>
                  </a:cubicBezTo>
                  <a:cubicBezTo>
                    <a:pt x="2013396" y="1665254"/>
                    <a:pt x="2012641" y="1747024"/>
                    <a:pt x="2029976" y="1825032"/>
                  </a:cubicBezTo>
                  <a:cubicBezTo>
                    <a:pt x="2068397" y="1997925"/>
                    <a:pt x="2136834" y="1974768"/>
                    <a:pt x="2236805" y="2108061"/>
                  </a:cubicBezTo>
                  <a:cubicBezTo>
                    <a:pt x="2277312" y="2162069"/>
                    <a:pt x="2259399" y="2136507"/>
                    <a:pt x="2291233" y="2184261"/>
                  </a:cubicBezTo>
                  <a:cubicBezTo>
                    <a:pt x="2283976" y="2195147"/>
                    <a:pt x="2281417" y="2211605"/>
                    <a:pt x="2269462" y="2216918"/>
                  </a:cubicBezTo>
                  <a:cubicBezTo>
                    <a:pt x="2204094" y="2245970"/>
                    <a:pt x="2004092" y="2207891"/>
                    <a:pt x="1986433" y="2206032"/>
                  </a:cubicBezTo>
                  <a:cubicBezTo>
                    <a:pt x="1928376" y="2191518"/>
                    <a:pt x="1870777" y="2175028"/>
                    <a:pt x="1812262" y="2162489"/>
                  </a:cubicBezTo>
                  <a:cubicBezTo>
                    <a:pt x="1718323" y="2142359"/>
                    <a:pt x="1622436" y="2131362"/>
                    <a:pt x="1529233" y="2108061"/>
                  </a:cubicBezTo>
                  <a:cubicBezTo>
                    <a:pt x="1302923" y="2051483"/>
                    <a:pt x="1075623" y="1996771"/>
                    <a:pt x="854319" y="1923003"/>
                  </a:cubicBezTo>
                  <a:cubicBezTo>
                    <a:pt x="745462" y="1886717"/>
                    <a:pt x="637926" y="1846198"/>
                    <a:pt x="527748" y="1814146"/>
                  </a:cubicBezTo>
                  <a:cubicBezTo>
                    <a:pt x="341779" y="1760046"/>
                    <a:pt x="286538" y="1753987"/>
                    <a:pt x="124976" y="1727061"/>
                  </a:cubicBezTo>
                  <a:cubicBezTo>
                    <a:pt x="119987" y="1725190"/>
                    <a:pt x="11889" y="1698354"/>
                    <a:pt x="5233" y="1661746"/>
                  </a:cubicBezTo>
                  <a:cubicBezTo>
                    <a:pt x="0" y="1632964"/>
                    <a:pt x="11309" y="1603517"/>
                    <a:pt x="16119" y="1574661"/>
                  </a:cubicBezTo>
                  <a:cubicBezTo>
                    <a:pt x="18579" y="1559904"/>
                    <a:pt x="23376" y="1545632"/>
                    <a:pt x="27005" y="1531118"/>
                  </a:cubicBezTo>
                  <a:cubicBezTo>
                    <a:pt x="30633" y="1458546"/>
                    <a:pt x="25945" y="1385077"/>
                    <a:pt x="37890" y="1313403"/>
                  </a:cubicBezTo>
                  <a:cubicBezTo>
                    <a:pt x="44315" y="1274854"/>
                    <a:pt x="71954" y="1242460"/>
                    <a:pt x="81433" y="1204546"/>
                  </a:cubicBezTo>
                  <a:lnTo>
                    <a:pt x="92319" y="1161003"/>
                  </a:lnTo>
                  <a:cubicBezTo>
                    <a:pt x="95948" y="1001346"/>
                    <a:pt x="93032" y="841406"/>
                    <a:pt x="103205" y="682032"/>
                  </a:cubicBezTo>
                  <a:cubicBezTo>
                    <a:pt x="103966" y="670107"/>
                    <a:pt x="136673" y="635663"/>
                    <a:pt x="146748" y="627603"/>
                  </a:cubicBezTo>
                  <a:cubicBezTo>
                    <a:pt x="156964" y="619430"/>
                    <a:pt x="168939" y="613682"/>
                    <a:pt x="179405" y="605832"/>
                  </a:cubicBezTo>
                  <a:cubicBezTo>
                    <a:pt x="197992" y="591892"/>
                    <a:pt x="214231" y="574763"/>
                    <a:pt x="233833" y="562289"/>
                  </a:cubicBezTo>
                  <a:cubicBezTo>
                    <a:pt x="254369" y="549221"/>
                    <a:pt x="277376" y="540518"/>
                    <a:pt x="299148" y="529632"/>
                  </a:cubicBezTo>
                  <a:cubicBezTo>
                    <a:pt x="306434" y="519918"/>
                    <a:pt x="346468" y="476101"/>
                    <a:pt x="342690" y="453432"/>
                  </a:cubicBezTo>
                  <a:cubicBezTo>
                    <a:pt x="340539" y="440527"/>
                    <a:pt x="327410" y="432134"/>
                    <a:pt x="320919" y="420775"/>
                  </a:cubicBezTo>
                  <a:cubicBezTo>
                    <a:pt x="265683" y="324110"/>
                    <a:pt x="330413" y="424128"/>
                    <a:pt x="277376" y="344575"/>
                  </a:cubicBezTo>
                  <a:cubicBezTo>
                    <a:pt x="281005" y="290146"/>
                    <a:pt x="277024" y="234668"/>
                    <a:pt x="288262" y="181289"/>
                  </a:cubicBezTo>
                  <a:cubicBezTo>
                    <a:pt x="292000" y="163535"/>
                    <a:pt x="308090" y="150575"/>
                    <a:pt x="320919" y="137746"/>
                  </a:cubicBezTo>
                  <a:cubicBezTo>
                    <a:pt x="330170" y="128495"/>
                    <a:pt x="343360" y="124148"/>
                    <a:pt x="353576" y="115975"/>
                  </a:cubicBezTo>
                  <a:cubicBezTo>
                    <a:pt x="396270" y="81820"/>
                    <a:pt x="351292" y="102221"/>
                    <a:pt x="408005" y="83318"/>
                  </a:cubicBezTo>
                  <a:cubicBezTo>
                    <a:pt x="415262" y="76061"/>
                    <a:pt x="421762" y="67957"/>
                    <a:pt x="429776" y="61546"/>
                  </a:cubicBezTo>
                  <a:cubicBezTo>
                    <a:pt x="498443" y="6612"/>
                    <a:pt x="431632" y="70576"/>
                    <a:pt x="484205" y="18003"/>
                  </a:cubicBezTo>
                  <a:cubicBezTo>
                    <a:pt x="615789" y="83797"/>
                    <a:pt x="452700" y="0"/>
                    <a:pt x="560405" y="61546"/>
                  </a:cubicBezTo>
                  <a:cubicBezTo>
                    <a:pt x="574494" y="69597"/>
                    <a:pt x="590033" y="74969"/>
                    <a:pt x="603948" y="83318"/>
                  </a:cubicBezTo>
                  <a:cubicBezTo>
                    <a:pt x="626385" y="96780"/>
                    <a:pt x="669262" y="126861"/>
                    <a:pt x="669262" y="126861"/>
                  </a:cubicBezTo>
                  <a:cubicBezTo>
                    <a:pt x="676519" y="119604"/>
                    <a:pt x="685753" y="113890"/>
                    <a:pt x="691033" y="105089"/>
                  </a:cubicBezTo>
                  <a:cubicBezTo>
                    <a:pt x="696937" y="95250"/>
                    <a:pt x="691033" y="76060"/>
                    <a:pt x="701919" y="72432"/>
                  </a:cubicBezTo>
                  <a:cubicBezTo>
                    <a:pt x="719472" y="66581"/>
                    <a:pt x="738205" y="79689"/>
                    <a:pt x="756348" y="83318"/>
                  </a:cubicBezTo>
                  <a:cubicBezTo>
                    <a:pt x="767234" y="90575"/>
                    <a:pt x="798256" y="95838"/>
                    <a:pt x="789005" y="105089"/>
                  </a:cubicBezTo>
                  <a:cubicBezTo>
                    <a:pt x="778425" y="115668"/>
                    <a:pt x="758844" y="100894"/>
                    <a:pt x="745462" y="94203"/>
                  </a:cubicBezTo>
                  <a:cubicBezTo>
                    <a:pt x="736282" y="89613"/>
                    <a:pt x="596690" y="86946"/>
                    <a:pt x="723690" y="94203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2286000" y="4648200"/>
              <a:ext cx="533400" cy="5334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rot="5400000">
              <a:off x="2590800" y="5029200"/>
              <a:ext cx="533400" cy="5334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2" name="Content Placeholder 12"/>
            <p:cNvGraphicFramePr>
              <a:graphicFrameLocks noChangeAspect="1"/>
            </p:cNvGraphicFramePr>
            <p:nvPr/>
          </p:nvGraphicFramePr>
          <p:xfrm>
            <a:off x="2590800" y="4247910"/>
            <a:ext cx="492582" cy="3764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77" name="Equation" r:id="rId3" imgW="266400" imgH="203040" progId="Equation.3">
                    <p:embed/>
                  </p:oleObj>
                </mc:Choice>
                <mc:Fallback>
                  <p:oleObj name="Equation" r:id="rId3" imgW="2664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0800" y="4247910"/>
                          <a:ext cx="492582" cy="3764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Content Placeholder 12"/>
            <p:cNvGraphicFramePr>
              <a:graphicFrameLocks noGrp="1" noChangeAspect="1"/>
            </p:cNvGraphicFramePr>
            <p:nvPr>
              <p:ph sz="quarter" idx="1"/>
            </p:nvPr>
          </p:nvGraphicFramePr>
          <p:xfrm>
            <a:off x="2404110" y="5535930"/>
            <a:ext cx="304800" cy="375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78" name="Equation" r:id="rId5" imgW="164880" imgH="203040" progId="Equation.3">
                    <p:embed/>
                  </p:oleObj>
                </mc:Choice>
                <mc:Fallback>
                  <p:oleObj name="Equation" r:id="rId5" imgW="1648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4110" y="5535930"/>
                          <a:ext cx="304800" cy="375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46"/>
            <p:cNvGraphicFramePr>
              <a:graphicFrameLocks noChangeAspect="1"/>
            </p:cNvGraphicFramePr>
            <p:nvPr/>
          </p:nvGraphicFramePr>
          <p:xfrm>
            <a:off x="1447800" y="4724400"/>
            <a:ext cx="1524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79" name="Equation" r:id="rId7" imgW="152280" imgH="177480" progId="Equation.3">
                    <p:embed/>
                  </p:oleObj>
                </mc:Choice>
                <mc:Fallback>
                  <p:oleObj name="Equation" r:id="rId7" imgW="152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7800" y="4724400"/>
                          <a:ext cx="152400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6"/>
            <p:cNvGraphicFramePr>
              <a:graphicFrameLocks noChangeAspect="1"/>
            </p:cNvGraphicFramePr>
            <p:nvPr/>
          </p:nvGraphicFramePr>
          <p:xfrm>
            <a:off x="2590800" y="4724401"/>
            <a:ext cx="281844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0" name="Equation" r:id="rId9" imgW="152280" imgH="164880" progId="Equation.3">
                    <p:embed/>
                  </p:oleObj>
                </mc:Choice>
                <mc:Fallback>
                  <p:oleObj name="Equation" r:id="rId9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0800" y="4724401"/>
                          <a:ext cx="281844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7"/>
            <p:cNvGraphicFramePr>
              <a:graphicFrameLocks noChangeAspect="1"/>
            </p:cNvGraphicFramePr>
            <p:nvPr/>
          </p:nvGraphicFramePr>
          <p:xfrm>
            <a:off x="2743200" y="5257800"/>
            <a:ext cx="297319" cy="320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1" name="Equation" r:id="rId11" imgW="152280" imgH="164880" progId="Equation.3">
                    <p:embed/>
                  </p:oleObj>
                </mc:Choice>
                <mc:Fallback>
                  <p:oleObj name="Equation" r:id="rId11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3200" y="5257800"/>
                          <a:ext cx="297319" cy="320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1" name="Straight Arrow Connector 50"/>
            <p:cNvCxnSpPr/>
            <p:nvPr/>
          </p:nvCxnSpPr>
          <p:spPr>
            <a:xfrm>
              <a:off x="1524000" y="4876800"/>
              <a:ext cx="1066800" cy="1588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1524000" y="4876800"/>
              <a:ext cx="1219200" cy="5334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16200000" flipH="1">
              <a:off x="2400300" y="5067300"/>
              <a:ext cx="533400" cy="1524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7" name="Object 56"/>
            <p:cNvGraphicFramePr>
              <a:graphicFrameLocks noChangeAspect="1"/>
            </p:cNvGraphicFramePr>
            <p:nvPr/>
          </p:nvGraphicFramePr>
          <p:xfrm>
            <a:off x="1981200" y="5105400"/>
            <a:ext cx="3048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2" name="Equation" r:id="rId13" imgW="152280" imgH="215640" progId="Equation.3">
                    <p:embed/>
                  </p:oleObj>
                </mc:Choice>
                <mc:Fallback>
                  <p:oleObj name="Equation" r:id="rId13" imgW="1522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1200" y="5105400"/>
                          <a:ext cx="304800" cy="431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311" name="Object 15"/>
            <p:cNvGraphicFramePr>
              <a:graphicFrameLocks noChangeAspect="1"/>
            </p:cNvGraphicFramePr>
            <p:nvPr/>
          </p:nvGraphicFramePr>
          <p:xfrm>
            <a:off x="1981200" y="4495800"/>
            <a:ext cx="3048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3" name="Equation" r:id="rId15" imgW="152280" imgH="215640" progId="Equation.3">
                    <p:embed/>
                  </p:oleObj>
                </mc:Choice>
                <mc:Fallback>
                  <p:oleObj name="Equation" r:id="rId15" imgW="1522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1200" y="4495800"/>
                          <a:ext cx="304800" cy="431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0" name="Curved Connector 59"/>
            <p:cNvCxnSpPr/>
            <p:nvPr/>
          </p:nvCxnSpPr>
          <p:spPr>
            <a:xfrm flipV="1">
              <a:off x="2667000" y="4724400"/>
              <a:ext cx="457200" cy="381000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5312" name="Object 16"/>
            <p:cNvGraphicFramePr>
              <a:graphicFrameLocks noChangeAspect="1"/>
            </p:cNvGraphicFramePr>
            <p:nvPr/>
          </p:nvGraphicFramePr>
          <p:xfrm>
            <a:off x="3149600" y="4546600"/>
            <a:ext cx="2540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4" name="Equation" r:id="rId17" imgW="126720" imgH="164880" progId="Equation.3">
                    <p:embed/>
                  </p:oleObj>
                </mc:Choice>
                <mc:Fallback>
                  <p:oleObj name="Equation" r:id="rId17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9600" y="4546600"/>
                          <a:ext cx="254000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2" name="Object 61"/>
          <p:cNvGraphicFramePr>
            <a:graphicFrameLocks noChangeAspect="1"/>
          </p:cNvGraphicFramePr>
          <p:nvPr/>
        </p:nvGraphicFramePr>
        <p:xfrm>
          <a:off x="2057400" y="4038600"/>
          <a:ext cx="4645025" cy="137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5" name="Equation" r:id="rId19" imgW="2450880" imgH="723600" progId="Equation.3">
                  <p:embed/>
                </p:oleObj>
              </mc:Choice>
              <mc:Fallback>
                <p:oleObj name="Equation" r:id="rId19" imgW="245088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038600"/>
                        <a:ext cx="4645025" cy="1370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6" name="Equation" r:id="rId21" imgW="114120" imgH="215640" progId="Equation.3">
                  <p:embed/>
                </p:oleObj>
              </mc:Choice>
              <mc:Fallback>
                <p:oleObj name="Equation" r:id="rId21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066800" y="56388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Thus moment of a couple is same for </a:t>
            </a:r>
            <a:r>
              <a:rPr lang="en-US" b="1" i="1" dirty="0" smtClean="0"/>
              <a:t>all </a:t>
            </a:r>
            <a:r>
              <a:rPr lang="en-US" b="1" dirty="0" smtClean="0"/>
              <a:t>moment centers.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0881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Direction of couple moment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3" name="Group 59"/>
          <p:cNvGrpSpPr/>
          <p:nvPr/>
        </p:nvGrpSpPr>
        <p:grpSpPr>
          <a:xfrm>
            <a:off x="3452812" y="1600200"/>
            <a:ext cx="2291233" cy="3277394"/>
            <a:chOff x="1219200" y="1828800"/>
            <a:chExt cx="2291233" cy="3277394"/>
          </a:xfrm>
        </p:grpSpPr>
        <p:cxnSp>
          <p:nvCxnSpPr>
            <p:cNvPr id="47" name="Straight Connector 46"/>
            <p:cNvCxnSpPr/>
            <p:nvPr/>
          </p:nvCxnSpPr>
          <p:spPr>
            <a:xfrm rot="5400000">
              <a:off x="1143000" y="4648200"/>
              <a:ext cx="9144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58"/>
            <p:cNvGrpSpPr/>
            <p:nvPr/>
          </p:nvGrpSpPr>
          <p:grpSpPr>
            <a:xfrm>
              <a:off x="1219200" y="1828800"/>
              <a:ext cx="2291233" cy="2855570"/>
              <a:chOff x="1219200" y="1828800"/>
              <a:chExt cx="2291233" cy="2855570"/>
            </a:xfrm>
          </p:grpSpPr>
          <p:grpSp>
            <p:nvGrpSpPr>
              <p:cNvPr id="8" name="Group 57"/>
              <p:cNvGrpSpPr/>
              <p:nvPr/>
            </p:nvGrpSpPr>
            <p:grpSpPr>
              <a:xfrm>
                <a:off x="1219200" y="2438400"/>
                <a:ext cx="2291233" cy="2245970"/>
                <a:chOff x="1219200" y="2438400"/>
                <a:chExt cx="2291233" cy="2245970"/>
              </a:xfrm>
            </p:grpSpPr>
            <p:sp>
              <p:nvSpPr>
                <p:cNvPr id="9" name="Freeform 8"/>
                <p:cNvSpPr/>
                <p:nvPr/>
              </p:nvSpPr>
              <p:spPr>
                <a:xfrm>
                  <a:off x="1219200" y="2438400"/>
                  <a:ext cx="2291233" cy="2245970"/>
                </a:xfrm>
                <a:custGeom>
                  <a:avLst/>
                  <a:gdLst>
                    <a:gd name="connsiteX0" fmla="*/ 723690 w 2291233"/>
                    <a:gd name="connsiteY0" fmla="*/ 94203 h 2245970"/>
                    <a:gd name="connsiteX1" fmla="*/ 1507462 w 2291233"/>
                    <a:gd name="connsiteY1" fmla="*/ 137746 h 2245970"/>
                    <a:gd name="connsiteX2" fmla="*/ 1659862 w 2291233"/>
                    <a:gd name="connsiteY2" fmla="*/ 192175 h 2245970"/>
                    <a:gd name="connsiteX3" fmla="*/ 1779605 w 2291233"/>
                    <a:gd name="connsiteY3" fmla="*/ 268375 h 2245970"/>
                    <a:gd name="connsiteX4" fmla="*/ 1877576 w 2291233"/>
                    <a:gd name="connsiteY4" fmla="*/ 311918 h 2245970"/>
                    <a:gd name="connsiteX5" fmla="*/ 1997319 w 2291233"/>
                    <a:gd name="connsiteY5" fmla="*/ 442546 h 2245970"/>
                    <a:gd name="connsiteX6" fmla="*/ 2029976 w 2291233"/>
                    <a:gd name="connsiteY6" fmla="*/ 529632 h 2245970"/>
                    <a:gd name="connsiteX7" fmla="*/ 2160605 w 2291233"/>
                    <a:gd name="connsiteY7" fmla="*/ 801775 h 2245970"/>
                    <a:gd name="connsiteX8" fmla="*/ 2171490 w 2291233"/>
                    <a:gd name="connsiteY8" fmla="*/ 899746 h 2245970"/>
                    <a:gd name="connsiteX9" fmla="*/ 2182376 w 2291233"/>
                    <a:gd name="connsiteY9" fmla="*/ 975946 h 2245970"/>
                    <a:gd name="connsiteX10" fmla="*/ 2149719 w 2291233"/>
                    <a:gd name="connsiteY10" fmla="*/ 1248089 h 2245970"/>
                    <a:gd name="connsiteX11" fmla="*/ 2138833 w 2291233"/>
                    <a:gd name="connsiteY11" fmla="*/ 1302518 h 2245970"/>
                    <a:gd name="connsiteX12" fmla="*/ 2127948 w 2291233"/>
                    <a:gd name="connsiteY12" fmla="*/ 1356946 h 2245970"/>
                    <a:gd name="connsiteX13" fmla="*/ 2106176 w 2291233"/>
                    <a:gd name="connsiteY13" fmla="*/ 1411375 h 2245970"/>
                    <a:gd name="connsiteX14" fmla="*/ 2095290 w 2291233"/>
                    <a:gd name="connsiteY14" fmla="*/ 1444032 h 2245970"/>
                    <a:gd name="connsiteX15" fmla="*/ 2062633 w 2291233"/>
                    <a:gd name="connsiteY15" fmla="*/ 1487575 h 2245970"/>
                    <a:gd name="connsiteX16" fmla="*/ 2051748 w 2291233"/>
                    <a:gd name="connsiteY16" fmla="*/ 1520232 h 2245970"/>
                    <a:gd name="connsiteX17" fmla="*/ 2019090 w 2291233"/>
                    <a:gd name="connsiteY17" fmla="*/ 1585546 h 2245970"/>
                    <a:gd name="connsiteX18" fmla="*/ 2029976 w 2291233"/>
                    <a:gd name="connsiteY18" fmla="*/ 1825032 h 2245970"/>
                    <a:gd name="connsiteX19" fmla="*/ 2236805 w 2291233"/>
                    <a:gd name="connsiteY19" fmla="*/ 2108061 h 2245970"/>
                    <a:gd name="connsiteX20" fmla="*/ 2291233 w 2291233"/>
                    <a:gd name="connsiteY20" fmla="*/ 2184261 h 2245970"/>
                    <a:gd name="connsiteX21" fmla="*/ 2269462 w 2291233"/>
                    <a:gd name="connsiteY21" fmla="*/ 2216918 h 2245970"/>
                    <a:gd name="connsiteX22" fmla="*/ 1986433 w 2291233"/>
                    <a:gd name="connsiteY22" fmla="*/ 2206032 h 2245970"/>
                    <a:gd name="connsiteX23" fmla="*/ 1812262 w 2291233"/>
                    <a:gd name="connsiteY23" fmla="*/ 2162489 h 2245970"/>
                    <a:gd name="connsiteX24" fmla="*/ 1529233 w 2291233"/>
                    <a:gd name="connsiteY24" fmla="*/ 2108061 h 2245970"/>
                    <a:gd name="connsiteX25" fmla="*/ 854319 w 2291233"/>
                    <a:gd name="connsiteY25" fmla="*/ 1923003 h 2245970"/>
                    <a:gd name="connsiteX26" fmla="*/ 527748 w 2291233"/>
                    <a:gd name="connsiteY26" fmla="*/ 1814146 h 2245970"/>
                    <a:gd name="connsiteX27" fmla="*/ 124976 w 2291233"/>
                    <a:gd name="connsiteY27" fmla="*/ 1727061 h 2245970"/>
                    <a:gd name="connsiteX28" fmla="*/ 5233 w 2291233"/>
                    <a:gd name="connsiteY28" fmla="*/ 1661746 h 2245970"/>
                    <a:gd name="connsiteX29" fmla="*/ 16119 w 2291233"/>
                    <a:gd name="connsiteY29" fmla="*/ 1574661 h 2245970"/>
                    <a:gd name="connsiteX30" fmla="*/ 27005 w 2291233"/>
                    <a:gd name="connsiteY30" fmla="*/ 1531118 h 2245970"/>
                    <a:gd name="connsiteX31" fmla="*/ 37890 w 2291233"/>
                    <a:gd name="connsiteY31" fmla="*/ 1313403 h 2245970"/>
                    <a:gd name="connsiteX32" fmla="*/ 81433 w 2291233"/>
                    <a:gd name="connsiteY32" fmla="*/ 1204546 h 2245970"/>
                    <a:gd name="connsiteX33" fmla="*/ 92319 w 2291233"/>
                    <a:gd name="connsiteY33" fmla="*/ 1161003 h 2245970"/>
                    <a:gd name="connsiteX34" fmla="*/ 103205 w 2291233"/>
                    <a:gd name="connsiteY34" fmla="*/ 682032 h 2245970"/>
                    <a:gd name="connsiteX35" fmla="*/ 146748 w 2291233"/>
                    <a:gd name="connsiteY35" fmla="*/ 627603 h 2245970"/>
                    <a:gd name="connsiteX36" fmla="*/ 179405 w 2291233"/>
                    <a:gd name="connsiteY36" fmla="*/ 605832 h 2245970"/>
                    <a:gd name="connsiteX37" fmla="*/ 233833 w 2291233"/>
                    <a:gd name="connsiteY37" fmla="*/ 562289 h 2245970"/>
                    <a:gd name="connsiteX38" fmla="*/ 299148 w 2291233"/>
                    <a:gd name="connsiteY38" fmla="*/ 529632 h 2245970"/>
                    <a:gd name="connsiteX39" fmla="*/ 342690 w 2291233"/>
                    <a:gd name="connsiteY39" fmla="*/ 453432 h 2245970"/>
                    <a:gd name="connsiteX40" fmla="*/ 320919 w 2291233"/>
                    <a:gd name="connsiteY40" fmla="*/ 420775 h 2245970"/>
                    <a:gd name="connsiteX41" fmla="*/ 277376 w 2291233"/>
                    <a:gd name="connsiteY41" fmla="*/ 344575 h 2245970"/>
                    <a:gd name="connsiteX42" fmla="*/ 288262 w 2291233"/>
                    <a:gd name="connsiteY42" fmla="*/ 181289 h 2245970"/>
                    <a:gd name="connsiteX43" fmla="*/ 320919 w 2291233"/>
                    <a:gd name="connsiteY43" fmla="*/ 137746 h 2245970"/>
                    <a:gd name="connsiteX44" fmla="*/ 353576 w 2291233"/>
                    <a:gd name="connsiteY44" fmla="*/ 115975 h 2245970"/>
                    <a:gd name="connsiteX45" fmla="*/ 408005 w 2291233"/>
                    <a:gd name="connsiteY45" fmla="*/ 83318 h 2245970"/>
                    <a:gd name="connsiteX46" fmla="*/ 429776 w 2291233"/>
                    <a:gd name="connsiteY46" fmla="*/ 61546 h 2245970"/>
                    <a:gd name="connsiteX47" fmla="*/ 484205 w 2291233"/>
                    <a:gd name="connsiteY47" fmla="*/ 18003 h 2245970"/>
                    <a:gd name="connsiteX48" fmla="*/ 560405 w 2291233"/>
                    <a:gd name="connsiteY48" fmla="*/ 61546 h 2245970"/>
                    <a:gd name="connsiteX49" fmla="*/ 603948 w 2291233"/>
                    <a:gd name="connsiteY49" fmla="*/ 83318 h 2245970"/>
                    <a:gd name="connsiteX50" fmla="*/ 669262 w 2291233"/>
                    <a:gd name="connsiteY50" fmla="*/ 126861 h 2245970"/>
                    <a:gd name="connsiteX51" fmla="*/ 691033 w 2291233"/>
                    <a:gd name="connsiteY51" fmla="*/ 105089 h 2245970"/>
                    <a:gd name="connsiteX52" fmla="*/ 701919 w 2291233"/>
                    <a:gd name="connsiteY52" fmla="*/ 72432 h 2245970"/>
                    <a:gd name="connsiteX53" fmla="*/ 756348 w 2291233"/>
                    <a:gd name="connsiteY53" fmla="*/ 83318 h 2245970"/>
                    <a:gd name="connsiteX54" fmla="*/ 789005 w 2291233"/>
                    <a:gd name="connsiteY54" fmla="*/ 105089 h 2245970"/>
                    <a:gd name="connsiteX55" fmla="*/ 745462 w 2291233"/>
                    <a:gd name="connsiteY55" fmla="*/ 94203 h 2245970"/>
                    <a:gd name="connsiteX56" fmla="*/ 723690 w 2291233"/>
                    <a:gd name="connsiteY56" fmla="*/ 94203 h 22459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</a:cxnLst>
                  <a:rect l="l" t="t" r="r" b="b"/>
                  <a:pathLst>
                    <a:path w="2291233" h="2245970">
                      <a:moveTo>
                        <a:pt x="723690" y="94203"/>
                      </a:moveTo>
                      <a:lnTo>
                        <a:pt x="1507462" y="137746"/>
                      </a:lnTo>
                      <a:cubicBezTo>
                        <a:pt x="1559583" y="151645"/>
                        <a:pt x="1611231" y="168832"/>
                        <a:pt x="1659862" y="192175"/>
                      </a:cubicBezTo>
                      <a:cubicBezTo>
                        <a:pt x="1702514" y="212648"/>
                        <a:pt x="1738151" y="245575"/>
                        <a:pt x="1779605" y="268375"/>
                      </a:cubicBezTo>
                      <a:cubicBezTo>
                        <a:pt x="1810918" y="285597"/>
                        <a:pt x="1844919" y="297404"/>
                        <a:pt x="1877576" y="311918"/>
                      </a:cubicBezTo>
                      <a:cubicBezTo>
                        <a:pt x="1903860" y="338202"/>
                        <a:pt x="1977550" y="407950"/>
                        <a:pt x="1997319" y="442546"/>
                      </a:cubicBezTo>
                      <a:cubicBezTo>
                        <a:pt x="2012701" y="469464"/>
                        <a:pt x="2016560" y="501682"/>
                        <a:pt x="2029976" y="529632"/>
                      </a:cubicBezTo>
                      <a:cubicBezTo>
                        <a:pt x="2179946" y="842069"/>
                        <a:pt x="2086787" y="604927"/>
                        <a:pt x="2160605" y="801775"/>
                      </a:cubicBezTo>
                      <a:cubicBezTo>
                        <a:pt x="2164233" y="834432"/>
                        <a:pt x="2167415" y="867142"/>
                        <a:pt x="2171490" y="899746"/>
                      </a:cubicBezTo>
                      <a:cubicBezTo>
                        <a:pt x="2174672" y="925206"/>
                        <a:pt x="2182376" y="950288"/>
                        <a:pt x="2182376" y="975946"/>
                      </a:cubicBezTo>
                      <a:cubicBezTo>
                        <a:pt x="2182376" y="1109413"/>
                        <a:pt x="2173133" y="1131016"/>
                        <a:pt x="2149719" y="1248089"/>
                      </a:cubicBezTo>
                      <a:lnTo>
                        <a:pt x="2138833" y="1302518"/>
                      </a:lnTo>
                      <a:cubicBezTo>
                        <a:pt x="2135205" y="1320661"/>
                        <a:pt x="2134820" y="1339767"/>
                        <a:pt x="2127948" y="1356946"/>
                      </a:cubicBezTo>
                      <a:cubicBezTo>
                        <a:pt x="2120691" y="1375089"/>
                        <a:pt x="2113037" y="1393079"/>
                        <a:pt x="2106176" y="1411375"/>
                      </a:cubicBezTo>
                      <a:cubicBezTo>
                        <a:pt x="2102147" y="1422119"/>
                        <a:pt x="2100983" y="1434069"/>
                        <a:pt x="2095290" y="1444032"/>
                      </a:cubicBezTo>
                      <a:cubicBezTo>
                        <a:pt x="2086289" y="1459784"/>
                        <a:pt x="2073519" y="1473061"/>
                        <a:pt x="2062633" y="1487575"/>
                      </a:cubicBezTo>
                      <a:cubicBezTo>
                        <a:pt x="2059005" y="1498461"/>
                        <a:pt x="2056408" y="1509747"/>
                        <a:pt x="2051748" y="1520232"/>
                      </a:cubicBezTo>
                      <a:cubicBezTo>
                        <a:pt x="2041862" y="1542475"/>
                        <a:pt x="2020824" y="1561267"/>
                        <a:pt x="2019090" y="1585546"/>
                      </a:cubicBezTo>
                      <a:cubicBezTo>
                        <a:pt x="2013396" y="1665254"/>
                        <a:pt x="2012641" y="1747024"/>
                        <a:pt x="2029976" y="1825032"/>
                      </a:cubicBezTo>
                      <a:cubicBezTo>
                        <a:pt x="2068397" y="1997925"/>
                        <a:pt x="2136834" y="1974768"/>
                        <a:pt x="2236805" y="2108061"/>
                      </a:cubicBezTo>
                      <a:cubicBezTo>
                        <a:pt x="2277312" y="2162069"/>
                        <a:pt x="2259399" y="2136507"/>
                        <a:pt x="2291233" y="2184261"/>
                      </a:cubicBezTo>
                      <a:cubicBezTo>
                        <a:pt x="2283976" y="2195147"/>
                        <a:pt x="2281417" y="2211605"/>
                        <a:pt x="2269462" y="2216918"/>
                      </a:cubicBezTo>
                      <a:cubicBezTo>
                        <a:pt x="2204094" y="2245970"/>
                        <a:pt x="2004092" y="2207891"/>
                        <a:pt x="1986433" y="2206032"/>
                      </a:cubicBezTo>
                      <a:cubicBezTo>
                        <a:pt x="1928376" y="2191518"/>
                        <a:pt x="1870777" y="2175028"/>
                        <a:pt x="1812262" y="2162489"/>
                      </a:cubicBezTo>
                      <a:cubicBezTo>
                        <a:pt x="1718323" y="2142359"/>
                        <a:pt x="1622436" y="2131362"/>
                        <a:pt x="1529233" y="2108061"/>
                      </a:cubicBezTo>
                      <a:cubicBezTo>
                        <a:pt x="1302923" y="2051483"/>
                        <a:pt x="1075623" y="1996771"/>
                        <a:pt x="854319" y="1923003"/>
                      </a:cubicBezTo>
                      <a:cubicBezTo>
                        <a:pt x="745462" y="1886717"/>
                        <a:pt x="637926" y="1846198"/>
                        <a:pt x="527748" y="1814146"/>
                      </a:cubicBezTo>
                      <a:cubicBezTo>
                        <a:pt x="341779" y="1760046"/>
                        <a:pt x="286538" y="1753987"/>
                        <a:pt x="124976" y="1727061"/>
                      </a:cubicBezTo>
                      <a:cubicBezTo>
                        <a:pt x="119987" y="1725190"/>
                        <a:pt x="11889" y="1698354"/>
                        <a:pt x="5233" y="1661746"/>
                      </a:cubicBezTo>
                      <a:cubicBezTo>
                        <a:pt x="0" y="1632964"/>
                        <a:pt x="11309" y="1603517"/>
                        <a:pt x="16119" y="1574661"/>
                      </a:cubicBezTo>
                      <a:cubicBezTo>
                        <a:pt x="18579" y="1559904"/>
                        <a:pt x="23376" y="1545632"/>
                        <a:pt x="27005" y="1531118"/>
                      </a:cubicBezTo>
                      <a:cubicBezTo>
                        <a:pt x="30633" y="1458546"/>
                        <a:pt x="25945" y="1385077"/>
                        <a:pt x="37890" y="1313403"/>
                      </a:cubicBezTo>
                      <a:cubicBezTo>
                        <a:pt x="44315" y="1274854"/>
                        <a:pt x="71954" y="1242460"/>
                        <a:pt x="81433" y="1204546"/>
                      </a:cubicBezTo>
                      <a:lnTo>
                        <a:pt x="92319" y="1161003"/>
                      </a:lnTo>
                      <a:cubicBezTo>
                        <a:pt x="95948" y="1001346"/>
                        <a:pt x="93032" y="841406"/>
                        <a:pt x="103205" y="682032"/>
                      </a:cubicBezTo>
                      <a:cubicBezTo>
                        <a:pt x="103966" y="670107"/>
                        <a:pt x="136673" y="635663"/>
                        <a:pt x="146748" y="627603"/>
                      </a:cubicBezTo>
                      <a:cubicBezTo>
                        <a:pt x="156964" y="619430"/>
                        <a:pt x="168939" y="613682"/>
                        <a:pt x="179405" y="605832"/>
                      </a:cubicBezTo>
                      <a:cubicBezTo>
                        <a:pt x="197992" y="591892"/>
                        <a:pt x="214231" y="574763"/>
                        <a:pt x="233833" y="562289"/>
                      </a:cubicBezTo>
                      <a:cubicBezTo>
                        <a:pt x="254369" y="549221"/>
                        <a:pt x="277376" y="540518"/>
                        <a:pt x="299148" y="529632"/>
                      </a:cubicBezTo>
                      <a:cubicBezTo>
                        <a:pt x="306434" y="519918"/>
                        <a:pt x="346468" y="476101"/>
                        <a:pt x="342690" y="453432"/>
                      </a:cubicBezTo>
                      <a:cubicBezTo>
                        <a:pt x="340539" y="440527"/>
                        <a:pt x="327410" y="432134"/>
                        <a:pt x="320919" y="420775"/>
                      </a:cubicBezTo>
                      <a:cubicBezTo>
                        <a:pt x="265683" y="324110"/>
                        <a:pt x="330413" y="424128"/>
                        <a:pt x="277376" y="344575"/>
                      </a:cubicBezTo>
                      <a:cubicBezTo>
                        <a:pt x="281005" y="290146"/>
                        <a:pt x="277024" y="234668"/>
                        <a:pt x="288262" y="181289"/>
                      </a:cubicBezTo>
                      <a:cubicBezTo>
                        <a:pt x="292000" y="163535"/>
                        <a:pt x="308090" y="150575"/>
                        <a:pt x="320919" y="137746"/>
                      </a:cubicBezTo>
                      <a:cubicBezTo>
                        <a:pt x="330170" y="128495"/>
                        <a:pt x="343360" y="124148"/>
                        <a:pt x="353576" y="115975"/>
                      </a:cubicBezTo>
                      <a:cubicBezTo>
                        <a:pt x="396270" y="81820"/>
                        <a:pt x="351292" y="102221"/>
                        <a:pt x="408005" y="83318"/>
                      </a:cubicBezTo>
                      <a:cubicBezTo>
                        <a:pt x="415262" y="76061"/>
                        <a:pt x="421762" y="67957"/>
                        <a:pt x="429776" y="61546"/>
                      </a:cubicBezTo>
                      <a:cubicBezTo>
                        <a:pt x="498443" y="6612"/>
                        <a:pt x="431632" y="70576"/>
                        <a:pt x="484205" y="18003"/>
                      </a:cubicBezTo>
                      <a:cubicBezTo>
                        <a:pt x="615789" y="83797"/>
                        <a:pt x="452700" y="0"/>
                        <a:pt x="560405" y="61546"/>
                      </a:cubicBezTo>
                      <a:cubicBezTo>
                        <a:pt x="574494" y="69597"/>
                        <a:pt x="590033" y="74969"/>
                        <a:pt x="603948" y="83318"/>
                      </a:cubicBezTo>
                      <a:cubicBezTo>
                        <a:pt x="626385" y="96780"/>
                        <a:pt x="669262" y="126861"/>
                        <a:pt x="669262" y="126861"/>
                      </a:cubicBezTo>
                      <a:cubicBezTo>
                        <a:pt x="676519" y="119604"/>
                        <a:pt x="685753" y="113890"/>
                        <a:pt x="691033" y="105089"/>
                      </a:cubicBezTo>
                      <a:cubicBezTo>
                        <a:pt x="696937" y="95250"/>
                        <a:pt x="691033" y="76060"/>
                        <a:pt x="701919" y="72432"/>
                      </a:cubicBezTo>
                      <a:cubicBezTo>
                        <a:pt x="719472" y="66581"/>
                        <a:pt x="738205" y="79689"/>
                        <a:pt x="756348" y="83318"/>
                      </a:cubicBezTo>
                      <a:cubicBezTo>
                        <a:pt x="767234" y="90575"/>
                        <a:pt x="798256" y="95838"/>
                        <a:pt x="789005" y="105089"/>
                      </a:cubicBezTo>
                      <a:cubicBezTo>
                        <a:pt x="778425" y="115668"/>
                        <a:pt x="758844" y="100894"/>
                        <a:pt x="745462" y="94203"/>
                      </a:cubicBezTo>
                      <a:cubicBezTo>
                        <a:pt x="736282" y="89613"/>
                        <a:pt x="596690" y="86946"/>
                        <a:pt x="723690" y="94203"/>
                      </a:cubicBezTo>
                      <a:close/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" name="Straight Arrow Connector 9"/>
                <p:cNvCxnSpPr/>
                <p:nvPr/>
              </p:nvCxnSpPr>
              <p:spPr>
                <a:xfrm rot="5400000" flipH="1" flipV="1">
                  <a:off x="2286000" y="3352800"/>
                  <a:ext cx="533400" cy="533400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Arrow Connector 10"/>
                <p:cNvCxnSpPr/>
                <p:nvPr/>
              </p:nvCxnSpPr>
              <p:spPr>
                <a:xfrm rot="5400000">
                  <a:off x="1981200" y="3124200"/>
                  <a:ext cx="533400" cy="533400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13" name="Content Placeholder 12"/>
                <p:cNvGraphicFramePr>
                  <a:graphicFrameLocks noChangeAspect="1"/>
                </p:cNvGraphicFramePr>
                <p:nvPr/>
              </p:nvGraphicFramePr>
              <p:xfrm>
                <a:off x="2185988" y="3810000"/>
                <a:ext cx="467348" cy="35718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271" name="Equation" r:id="rId3" imgW="266400" imgH="203040" progId="Equation.3">
                        <p:embed/>
                      </p:oleObj>
                    </mc:Choice>
                    <mc:Fallback>
                      <p:oleObj name="Equation" r:id="rId3" imgW="266400" imgH="20304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185988" y="3810000"/>
                              <a:ext cx="467348" cy="35718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2" name="Content Placeholder 12"/>
                <p:cNvGraphicFramePr>
                  <a:graphicFrameLocks noGrp="1" noChangeAspect="1"/>
                </p:cNvGraphicFramePr>
                <p:nvPr>
                  <p:ph sz="quarter" idx="1"/>
                </p:nvPr>
              </p:nvGraphicFramePr>
              <p:xfrm>
                <a:off x="2490788" y="2743200"/>
                <a:ext cx="304800" cy="37513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272" name="Equation" r:id="rId5" imgW="164880" imgH="203040" progId="Equation.3">
                        <p:embed/>
                      </p:oleObj>
                    </mc:Choice>
                    <mc:Fallback>
                      <p:oleObj name="Equation" r:id="rId5" imgW="164880" imgH="20304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490788" y="2743200"/>
                              <a:ext cx="304800" cy="37513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8" name="Object 17"/>
                <p:cNvGraphicFramePr>
                  <a:graphicFrameLocks noChangeAspect="1"/>
                </p:cNvGraphicFramePr>
                <p:nvPr/>
              </p:nvGraphicFramePr>
              <p:xfrm>
                <a:off x="1447800" y="3428999"/>
                <a:ext cx="204788" cy="23891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273" name="Equation" r:id="rId7" imgW="152280" imgH="177480" progId="Equation.3">
                        <p:embed/>
                      </p:oleObj>
                    </mc:Choice>
                    <mc:Fallback>
                      <p:oleObj name="Equation" r:id="rId7" imgW="152280" imgH="1774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47800" y="3428999"/>
                              <a:ext cx="204788" cy="238919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48" name="Content Placeholder 31"/>
              <p:cNvGraphicFramePr>
                <a:graphicFrameLocks noChangeAspect="1"/>
              </p:cNvGraphicFramePr>
              <p:nvPr/>
            </p:nvGraphicFramePr>
            <p:xfrm>
              <a:off x="2362200" y="2133600"/>
              <a:ext cx="455612" cy="4556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74" name="Equation" r:id="rId9" imgW="203040" imgH="203040" progId="Equation.3">
                      <p:embed/>
                    </p:oleObj>
                  </mc:Choice>
                  <mc:Fallback>
                    <p:oleObj name="Equation" r:id="rId9" imgW="20304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62200" y="2133600"/>
                            <a:ext cx="455612" cy="4556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56" name="Straight Connector 55"/>
              <p:cNvCxnSpPr/>
              <p:nvPr/>
            </p:nvCxnSpPr>
            <p:spPr>
              <a:xfrm rot="5400000">
                <a:off x="2058194" y="2818606"/>
                <a:ext cx="304800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Curved Right Arrow 56"/>
              <p:cNvSpPr/>
              <p:nvPr/>
            </p:nvSpPr>
            <p:spPr>
              <a:xfrm>
                <a:off x="2057400" y="2362200"/>
                <a:ext cx="304800" cy="304800"/>
              </a:xfrm>
              <a:prstGeom prst="curv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4" name="Straight Arrow Connector 53"/>
              <p:cNvCxnSpPr/>
              <p:nvPr/>
            </p:nvCxnSpPr>
            <p:spPr>
              <a:xfrm rot="5400000" flipH="1" flipV="1">
                <a:off x="1867694" y="2170906"/>
                <a:ext cx="685800" cy="1588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Connector 42"/>
            <p:cNvCxnSpPr/>
            <p:nvPr/>
          </p:nvCxnSpPr>
          <p:spPr>
            <a:xfrm rot="5400000" flipH="1" flipV="1">
              <a:off x="990600" y="2819400"/>
              <a:ext cx="12192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1828800" y="5257800"/>
          <a:ext cx="614934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Equation" r:id="rId11" imgW="3416040" imgH="507960" progId="Equation.3">
                  <p:embed/>
                </p:oleObj>
              </mc:Choice>
              <mc:Fallback>
                <p:oleObj name="Equation" r:id="rId11" imgW="34160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257800"/>
                        <a:ext cx="614934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477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Force-couple System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9656" name="Object 24"/>
          <p:cNvGraphicFramePr>
            <a:graphicFrameLocks noChangeAspect="1"/>
          </p:cNvGraphicFramePr>
          <p:nvPr/>
        </p:nvGraphicFramePr>
        <p:xfrm>
          <a:off x="1981200" y="5638800"/>
          <a:ext cx="5599113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1" name="Equation" r:id="rId3" imgW="3695400" imgH="507960" progId="Equation.3">
                  <p:embed/>
                </p:oleObj>
              </mc:Choice>
              <mc:Fallback>
                <p:oleObj name="Equation" r:id="rId3" imgW="36954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638800"/>
                        <a:ext cx="5599113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56"/>
          <p:cNvGrpSpPr/>
          <p:nvPr/>
        </p:nvGrpSpPr>
        <p:grpSpPr>
          <a:xfrm>
            <a:off x="381000" y="4191000"/>
            <a:ext cx="2133600" cy="1524000"/>
            <a:chOff x="457200" y="1600201"/>
            <a:chExt cx="2133600" cy="1524000"/>
          </a:xfrm>
        </p:grpSpPr>
        <p:sp>
          <p:nvSpPr>
            <p:cNvPr id="8" name="Freeform 7"/>
            <p:cNvSpPr/>
            <p:nvPr/>
          </p:nvSpPr>
          <p:spPr>
            <a:xfrm>
              <a:off x="457200" y="1600201"/>
              <a:ext cx="2133600" cy="1524000"/>
            </a:xfrm>
            <a:custGeom>
              <a:avLst/>
              <a:gdLst>
                <a:gd name="connsiteX0" fmla="*/ 708031 w 2190375"/>
                <a:gd name="connsiteY0" fmla="*/ 61578 h 1629121"/>
                <a:gd name="connsiteX1" fmla="*/ 740689 w 2190375"/>
                <a:gd name="connsiteY1" fmla="*/ 50693 h 1629121"/>
                <a:gd name="connsiteX2" fmla="*/ 1622431 w 2190375"/>
                <a:gd name="connsiteY2" fmla="*/ 39807 h 1629121"/>
                <a:gd name="connsiteX3" fmla="*/ 1905460 w 2190375"/>
                <a:gd name="connsiteY3" fmla="*/ 420807 h 1629121"/>
                <a:gd name="connsiteX4" fmla="*/ 2057860 w 2190375"/>
                <a:gd name="connsiteY4" fmla="*/ 573207 h 1629121"/>
                <a:gd name="connsiteX5" fmla="*/ 2177603 w 2190375"/>
                <a:gd name="connsiteY5" fmla="*/ 714721 h 1629121"/>
                <a:gd name="connsiteX6" fmla="*/ 2188489 w 2190375"/>
                <a:gd name="connsiteY6" fmla="*/ 747378 h 1629121"/>
                <a:gd name="connsiteX7" fmla="*/ 2166717 w 2190375"/>
                <a:gd name="connsiteY7" fmla="*/ 780035 h 1629121"/>
                <a:gd name="connsiteX8" fmla="*/ 2101403 w 2190375"/>
                <a:gd name="connsiteY8" fmla="*/ 867121 h 1629121"/>
                <a:gd name="connsiteX9" fmla="*/ 2079631 w 2190375"/>
                <a:gd name="connsiteY9" fmla="*/ 921550 h 1629121"/>
                <a:gd name="connsiteX10" fmla="*/ 2068746 w 2190375"/>
                <a:gd name="connsiteY10" fmla="*/ 986864 h 1629121"/>
                <a:gd name="connsiteX11" fmla="*/ 2057860 w 2190375"/>
                <a:gd name="connsiteY11" fmla="*/ 1030407 h 1629121"/>
                <a:gd name="connsiteX12" fmla="*/ 2057860 w 2190375"/>
                <a:gd name="connsiteY12" fmla="*/ 1454950 h 1629121"/>
                <a:gd name="connsiteX13" fmla="*/ 2025203 w 2190375"/>
                <a:gd name="connsiteY13" fmla="*/ 1465835 h 1629121"/>
                <a:gd name="connsiteX14" fmla="*/ 1916346 w 2190375"/>
                <a:gd name="connsiteY14" fmla="*/ 1509378 h 1629121"/>
                <a:gd name="connsiteX15" fmla="*/ 1829260 w 2190375"/>
                <a:gd name="connsiteY15" fmla="*/ 1563807 h 1629121"/>
                <a:gd name="connsiteX16" fmla="*/ 1807489 w 2190375"/>
                <a:gd name="connsiteY16" fmla="*/ 1596464 h 1629121"/>
                <a:gd name="connsiteX17" fmla="*/ 1687746 w 2190375"/>
                <a:gd name="connsiteY17" fmla="*/ 1629121 h 1629121"/>
                <a:gd name="connsiteX18" fmla="*/ 1328517 w 2190375"/>
                <a:gd name="connsiteY18" fmla="*/ 1607350 h 1629121"/>
                <a:gd name="connsiteX19" fmla="*/ 1284974 w 2190375"/>
                <a:gd name="connsiteY19" fmla="*/ 1585578 h 1629121"/>
                <a:gd name="connsiteX20" fmla="*/ 1045489 w 2190375"/>
                <a:gd name="connsiteY20" fmla="*/ 1531150 h 1629121"/>
                <a:gd name="connsiteX21" fmla="*/ 936631 w 2190375"/>
                <a:gd name="connsiteY21" fmla="*/ 1520264 h 1629121"/>
                <a:gd name="connsiteX22" fmla="*/ 795117 w 2190375"/>
                <a:gd name="connsiteY22" fmla="*/ 1498493 h 1629121"/>
                <a:gd name="connsiteX23" fmla="*/ 718917 w 2190375"/>
                <a:gd name="connsiteY23" fmla="*/ 1476721 h 1629121"/>
                <a:gd name="connsiteX24" fmla="*/ 642717 w 2190375"/>
                <a:gd name="connsiteY24" fmla="*/ 1465835 h 1629121"/>
                <a:gd name="connsiteX25" fmla="*/ 533860 w 2190375"/>
                <a:gd name="connsiteY25" fmla="*/ 1444064 h 1629121"/>
                <a:gd name="connsiteX26" fmla="*/ 501203 w 2190375"/>
                <a:gd name="connsiteY26" fmla="*/ 1433178 h 1629121"/>
                <a:gd name="connsiteX27" fmla="*/ 435889 w 2190375"/>
                <a:gd name="connsiteY27" fmla="*/ 1422293 h 1629121"/>
                <a:gd name="connsiteX28" fmla="*/ 403231 w 2190375"/>
                <a:gd name="connsiteY28" fmla="*/ 1411407 h 1629121"/>
                <a:gd name="connsiteX29" fmla="*/ 305260 w 2190375"/>
                <a:gd name="connsiteY29" fmla="*/ 1356978 h 1629121"/>
                <a:gd name="connsiteX30" fmla="*/ 250831 w 2190375"/>
                <a:gd name="connsiteY30" fmla="*/ 1313435 h 1629121"/>
                <a:gd name="connsiteX31" fmla="*/ 120203 w 2190375"/>
                <a:gd name="connsiteY31" fmla="*/ 1204578 h 1629121"/>
                <a:gd name="connsiteX32" fmla="*/ 44003 w 2190375"/>
                <a:gd name="connsiteY32" fmla="*/ 1073950 h 1629121"/>
                <a:gd name="connsiteX33" fmla="*/ 460 w 2190375"/>
                <a:gd name="connsiteY33" fmla="*/ 997750 h 1629121"/>
                <a:gd name="connsiteX34" fmla="*/ 22231 w 2190375"/>
                <a:gd name="connsiteY34" fmla="*/ 834464 h 1629121"/>
                <a:gd name="connsiteX35" fmla="*/ 76660 w 2190375"/>
                <a:gd name="connsiteY35" fmla="*/ 769150 h 1629121"/>
                <a:gd name="connsiteX36" fmla="*/ 109317 w 2190375"/>
                <a:gd name="connsiteY36" fmla="*/ 714721 h 1629121"/>
                <a:gd name="connsiteX37" fmla="*/ 131089 w 2190375"/>
                <a:gd name="connsiteY37" fmla="*/ 682064 h 1629121"/>
                <a:gd name="connsiteX38" fmla="*/ 163746 w 2190375"/>
                <a:gd name="connsiteY38" fmla="*/ 660293 h 1629121"/>
                <a:gd name="connsiteX39" fmla="*/ 207289 w 2190375"/>
                <a:gd name="connsiteY39" fmla="*/ 605864 h 1629121"/>
                <a:gd name="connsiteX40" fmla="*/ 239946 w 2190375"/>
                <a:gd name="connsiteY40" fmla="*/ 388150 h 1629121"/>
                <a:gd name="connsiteX41" fmla="*/ 261717 w 2190375"/>
                <a:gd name="connsiteY41" fmla="*/ 311950 h 1629121"/>
                <a:gd name="connsiteX42" fmla="*/ 316146 w 2190375"/>
                <a:gd name="connsiteY42" fmla="*/ 257521 h 1629121"/>
                <a:gd name="connsiteX43" fmla="*/ 348803 w 2190375"/>
                <a:gd name="connsiteY43" fmla="*/ 224864 h 1629121"/>
                <a:gd name="connsiteX44" fmla="*/ 403231 w 2190375"/>
                <a:gd name="connsiteY44" fmla="*/ 181321 h 1629121"/>
                <a:gd name="connsiteX45" fmla="*/ 414117 w 2190375"/>
                <a:gd name="connsiteY45" fmla="*/ 148664 h 1629121"/>
                <a:gd name="connsiteX46" fmla="*/ 457660 w 2190375"/>
                <a:gd name="connsiteY46" fmla="*/ 126893 h 1629121"/>
                <a:gd name="connsiteX47" fmla="*/ 577403 w 2190375"/>
                <a:gd name="connsiteY47" fmla="*/ 94235 h 1629121"/>
                <a:gd name="connsiteX48" fmla="*/ 620946 w 2190375"/>
                <a:gd name="connsiteY48" fmla="*/ 83350 h 1629121"/>
                <a:gd name="connsiteX49" fmla="*/ 708031 w 2190375"/>
                <a:gd name="connsiteY49" fmla="*/ 61578 h 1629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190375" h="1629121">
                  <a:moveTo>
                    <a:pt x="708031" y="61578"/>
                  </a:moveTo>
                  <a:cubicBezTo>
                    <a:pt x="727988" y="56135"/>
                    <a:pt x="729281" y="51926"/>
                    <a:pt x="740689" y="50693"/>
                  </a:cubicBezTo>
                  <a:cubicBezTo>
                    <a:pt x="1209600" y="0"/>
                    <a:pt x="1085250" y="16948"/>
                    <a:pt x="1622431" y="39807"/>
                  </a:cubicBezTo>
                  <a:cubicBezTo>
                    <a:pt x="1707161" y="166901"/>
                    <a:pt x="1797945" y="313292"/>
                    <a:pt x="1905460" y="420807"/>
                  </a:cubicBezTo>
                  <a:cubicBezTo>
                    <a:pt x="1956260" y="471607"/>
                    <a:pt x="2012367" y="517604"/>
                    <a:pt x="2057860" y="573207"/>
                  </a:cubicBezTo>
                  <a:cubicBezTo>
                    <a:pt x="2162330" y="700893"/>
                    <a:pt x="2119364" y="656484"/>
                    <a:pt x="2177603" y="714721"/>
                  </a:cubicBezTo>
                  <a:cubicBezTo>
                    <a:pt x="2181232" y="725607"/>
                    <a:pt x="2190375" y="736060"/>
                    <a:pt x="2188489" y="747378"/>
                  </a:cubicBezTo>
                  <a:cubicBezTo>
                    <a:pt x="2186338" y="760283"/>
                    <a:pt x="2173651" y="768941"/>
                    <a:pt x="2166717" y="780035"/>
                  </a:cubicBezTo>
                  <a:cubicBezTo>
                    <a:pt x="2121629" y="852175"/>
                    <a:pt x="2152303" y="816221"/>
                    <a:pt x="2101403" y="867121"/>
                  </a:cubicBezTo>
                  <a:cubicBezTo>
                    <a:pt x="2094146" y="885264"/>
                    <a:pt x="2084772" y="902698"/>
                    <a:pt x="2079631" y="921550"/>
                  </a:cubicBezTo>
                  <a:cubicBezTo>
                    <a:pt x="2073824" y="942844"/>
                    <a:pt x="2073075" y="965221"/>
                    <a:pt x="2068746" y="986864"/>
                  </a:cubicBezTo>
                  <a:cubicBezTo>
                    <a:pt x="2065812" y="1001535"/>
                    <a:pt x="2061489" y="1015893"/>
                    <a:pt x="2057860" y="1030407"/>
                  </a:cubicBezTo>
                  <a:cubicBezTo>
                    <a:pt x="2074375" y="1195559"/>
                    <a:pt x="2098818" y="1291115"/>
                    <a:pt x="2057860" y="1454950"/>
                  </a:cubicBezTo>
                  <a:cubicBezTo>
                    <a:pt x="2055077" y="1466082"/>
                    <a:pt x="2036089" y="1462207"/>
                    <a:pt x="2025203" y="1465835"/>
                  </a:cubicBezTo>
                  <a:cubicBezTo>
                    <a:pt x="1964606" y="1526434"/>
                    <a:pt x="2024115" y="1479987"/>
                    <a:pt x="1916346" y="1509378"/>
                  </a:cubicBezTo>
                  <a:cubicBezTo>
                    <a:pt x="1885040" y="1517916"/>
                    <a:pt x="1853962" y="1545281"/>
                    <a:pt x="1829260" y="1563807"/>
                  </a:cubicBezTo>
                  <a:cubicBezTo>
                    <a:pt x="1822003" y="1574693"/>
                    <a:pt x="1817540" y="1588089"/>
                    <a:pt x="1807489" y="1596464"/>
                  </a:cubicBezTo>
                  <a:cubicBezTo>
                    <a:pt x="1773097" y="1625123"/>
                    <a:pt x="1729255" y="1623191"/>
                    <a:pt x="1687746" y="1629121"/>
                  </a:cubicBezTo>
                  <a:cubicBezTo>
                    <a:pt x="1684198" y="1628952"/>
                    <a:pt x="1381270" y="1617241"/>
                    <a:pt x="1328517" y="1607350"/>
                  </a:cubicBezTo>
                  <a:cubicBezTo>
                    <a:pt x="1312567" y="1604359"/>
                    <a:pt x="1300463" y="1590418"/>
                    <a:pt x="1284974" y="1585578"/>
                  </a:cubicBezTo>
                  <a:cubicBezTo>
                    <a:pt x="1254676" y="1576110"/>
                    <a:pt x="1086041" y="1535205"/>
                    <a:pt x="1045489" y="1531150"/>
                  </a:cubicBezTo>
                  <a:lnTo>
                    <a:pt x="936631" y="1520264"/>
                  </a:lnTo>
                  <a:cubicBezTo>
                    <a:pt x="850929" y="1491696"/>
                    <a:pt x="974026" y="1530065"/>
                    <a:pt x="795117" y="1498493"/>
                  </a:cubicBezTo>
                  <a:cubicBezTo>
                    <a:pt x="769103" y="1493902"/>
                    <a:pt x="744747" y="1482256"/>
                    <a:pt x="718917" y="1476721"/>
                  </a:cubicBezTo>
                  <a:cubicBezTo>
                    <a:pt x="693829" y="1471345"/>
                    <a:pt x="667984" y="1470294"/>
                    <a:pt x="642717" y="1465835"/>
                  </a:cubicBezTo>
                  <a:cubicBezTo>
                    <a:pt x="606276" y="1459404"/>
                    <a:pt x="569917" y="1452385"/>
                    <a:pt x="533860" y="1444064"/>
                  </a:cubicBezTo>
                  <a:cubicBezTo>
                    <a:pt x="522679" y="1441484"/>
                    <a:pt x="512404" y="1435667"/>
                    <a:pt x="501203" y="1433178"/>
                  </a:cubicBezTo>
                  <a:cubicBezTo>
                    <a:pt x="479657" y="1428390"/>
                    <a:pt x="457660" y="1425921"/>
                    <a:pt x="435889" y="1422293"/>
                  </a:cubicBezTo>
                  <a:cubicBezTo>
                    <a:pt x="425003" y="1418664"/>
                    <a:pt x="413262" y="1416980"/>
                    <a:pt x="403231" y="1411407"/>
                  </a:cubicBezTo>
                  <a:cubicBezTo>
                    <a:pt x="290936" y="1349021"/>
                    <a:pt x="379156" y="1381611"/>
                    <a:pt x="305260" y="1356978"/>
                  </a:cubicBezTo>
                  <a:cubicBezTo>
                    <a:pt x="287117" y="1342464"/>
                    <a:pt x="270163" y="1326323"/>
                    <a:pt x="250831" y="1313435"/>
                  </a:cubicBezTo>
                  <a:cubicBezTo>
                    <a:pt x="184364" y="1269124"/>
                    <a:pt x="183867" y="1313716"/>
                    <a:pt x="120203" y="1204578"/>
                  </a:cubicBezTo>
                  <a:lnTo>
                    <a:pt x="44003" y="1073950"/>
                  </a:lnTo>
                  <a:cubicBezTo>
                    <a:pt x="29345" y="1048632"/>
                    <a:pt x="460" y="997750"/>
                    <a:pt x="460" y="997750"/>
                  </a:cubicBezTo>
                  <a:cubicBezTo>
                    <a:pt x="2891" y="968582"/>
                    <a:pt x="0" y="878926"/>
                    <a:pt x="22231" y="834464"/>
                  </a:cubicBezTo>
                  <a:cubicBezTo>
                    <a:pt x="47615" y="783696"/>
                    <a:pt x="40550" y="817297"/>
                    <a:pt x="76660" y="769150"/>
                  </a:cubicBezTo>
                  <a:cubicBezTo>
                    <a:pt x="89355" y="752223"/>
                    <a:pt x="98103" y="732663"/>
                    <a:pt x="109317" y="714721"/>
                  </a:cubicBezTo>
                  <a:cubicBezTo>
                    <a:pt x="116251" y="703627"/>
                    <a:pt x="121838" y="691315"/>
                    <a:pt x="131089" y="682064"/>
                  </a:cubicBezTo>
                  <a:cubicBezTo>
                    <a:pt x="140340" y="672813"/>
                    <a:pt x="153530" y="668466"/>
                    <a:pt x="163746" y="660293"/>
                  </a:cubicBezTo>
                  <a:cubicBezTo>
                    <a:pt x="185902" y="642568"/>
                    <a:pt x="191125" y="630109"/>
                    <a:pt x="207289" y="605864"/>
                  </a:cubicBezTo>
                  <a:cubicBezTo>
                    <a:pt x="249866" y="478131"/>
                    <a:pt x="216992" y="594740"/>
                    <a:pt x="239946" y="388150"/>
                  </a:cubicBezTo>
                  <a:cubicBezTo>
                    <a:pt x="240274" y="385197"/>
                    <a:pt x="256331" y="319131"/>
                    <a:pt x="261717" y="311950"/>
                  </a:cubicBezTo>
                  <a:cubicBezTo>
                    <a:pt x="277112" y="291424"/>
                    <a:pt x="298003" y="275664"/>
                    <a:pt x="316146" y="257521"/>
                  </a:cubicBezTo>
                  <a:cubicBezTo>
                    <a:pt x="327032" y="246635"/>
                    <a:pt x="335994" y="233403"/>
                    <a:pt x="348803" y="224864"/>
                  </a:cubicBezTo>
                  <a:cubicBezTo>
                    <a:pt x="390000" y="197400"/>
                    <a:pt x="372209" y="212344"/>
                    <a:pt x="403231" y="181321"/>
                  </a:cubicBezTo>
                  <a:cubicBezTo>
                    <a:pt x="406860" y="170435"/>
                    <a:pt x="406003" y="156778"/>
                    <a:pt x="414117" y="148664"/>
                  </a:cubicBezTo>
                  <a:cubicBezTo>
                    <a:pt x="425592" y="137190"/>
                    <a:pt x="442745" y="133285"/>
                    <a:pt x="457660" y="126893"/>
                  </a:cubicBezTo>
                  <a:cubicBezTo>
                    <a:pt x="486149" y="114683"/>
                    <a:pt x="564076" y="97567"/>
                    <a:pt x="577403" y="94235"/>
                  </a:cubicBezTo>
                  <a:lnTo>
                    <a:pt x="620946" y="83350"/>
                  </a:lnTo>
                  <a:cubicBezTo>
                    <a:pt x="674737" y="47488"/>
                    <a:pt x="688074" y="67021"/>
                    <a:pt x="708031" y="61578"/>
                  </a:cubicBez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1496348" y="2598164"/>
              <a:ext cx="445349" cy="14256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1245870" y="2526030"/>
            <a:ext cx="3048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2" name="Equation" r:id="rId5" imgW="152280" imgH="164880" progId="Equation.3">
                    <p:embed/>
                  </p:oleObj>
                </mc:Choice>
                <mc:Fallback>
                  <p:oleObj name="Equation" r:id="rId5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5870" y="2526030"/>
                          <a:ext cx="304800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635" name="Object 3"/>
            <p:cNvGraphicFramePr>
              <a:graphicFrameLocks noChangeAspect="1"/>
            </p:cNvGraphicFramePr>
            <p:nvPr/>
          </p:nvGraphicFramePr>
          <p:xfrm>
            <a:off x="1421130" y="1905000"/>
            <a:ext cx="3048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3" name="Equation" r:id="rId7" imgW="152280" imgH="164880" progId="Equation.3">
                    <p:embed/>
                  </p:oleObj>
                </mc:Choice>
                <mc:Fallback>
                  <p:oleObj name="Equation" r:id="rId7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1130" y="1905000"/>
                          <a:ext cx="304800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639" name="Object 7"/>
            <p:cNvGraphicFramePr>
              <a:graphicFrameLocks noChangeAspect="1"/>
            </p:cNvGraphicFramePr>
            <p:nvPr/>
          </p:nvGraphicFramePr>
          <p:xfrm>
            <a:off x="1905000" y="2514601"/>
            <a:ext cx="3302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4" name="Equation" r:id="rId9" imgW="164880" imgH="203040" progId="Equation.3">
                    <p:embed/>
                  </p:oleObj>
                </mc:Choice>
                <mc:Fallback>
                  <p:oleObj name="Equation" r:id="rId9" imgW="1648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2514601"/>
                          <a:ext cx="330200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0" name="Object 59"/>
          <p:cNvGraphicFramePr>
            <a:graphicFrameLocks noChangeAspect="1"/>
          </p:cNvGraphicFramePr>
          <p:nvPr/>
        </p:nvGraphicFramePr>
        <p:xfrm>
          <a:off x="2667000" y="4724400"/>
          <a:ext cx="520700" cy="468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5" name="Equation" r:id="rId11" imgW="126720" imgH="114120" progId="Equation.3">
                  <p:embed/>
                </p:oleObj>
              </mc:Choice>
              <mc:Fallback>
                <p:oleObj name="Equation" r:id="rId11" imgW="126720" imgH="11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724400"/>
                        <a:ext cx="520700" cy="4686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58" name="Object 26"/>
          <p:cNvGraphicFramePr>
            <a:graphicFrameLocks noChangeAspect="1"/>
          </p:cNvGraphicFramePr>
          <p:nvPr/>
        </p:nvGraphicFramePr>
        <p:xfrm>
          <a:off x="5715000" y="4724400"/>
          <a:ext cx="5207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" name="Equation" r:id="rId13" imgW="126720" imgH="114120" progId="Equation.3">
                  <p:embed/>
                </p:oleObj>
              </mc:Choice>
              <mc:Fallback>
                <p:oleObj name="Equation" r:id="rId13" imgW="126720" imgH="11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724400"/>
                        <a:ext cx="520700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381000" y="15240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A force acting on a body has the tendency</a:t>
            </a:r>
          </a:p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To push or pull the body in the direction of the force; and</a:t>
            </a:r>
          </a:p>
          <a:p>
            <a:pPr marL="342900" indent="-342900">
              <a:buAutoNum type="arabicPeriod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To rotate the body about an axis which does not intersect the line of action of the force.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1000" y="27432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00FF"/>
                </a:solidFill>
              </a:rPr>
              <a:t>This dual effect of a given force is often shown by replacing the given force by an equal-parallel force and a couple. This system of force and couple is known as force-couple system.</a:t>
            </a:r>
          </a:p>
        </p:txBody>
      </p:sp>
      <p:grpSp>
        <p:nvGrpSpPr>
          <p:cNvPr id="9" name="Group 43"/>
          <p:cNvGrpSpPr/>
          <p:nvPr/>
        </p:nvGrpSpPr>
        <p:grpSpPr>
          <a:xfrm>
            <a:off x="3352800" y="4114800"/>
            <a:ext cx="2133600" cy="1524000"/>
            <a:chOff x="3352800" y="4114800"/>
            <a:chExt cx="2133600" cy="1524000"/>
          </a:xfrm>
        </p:grpSpPr>
        <p:grpSp>
          <p:nvGrpSpPr>
            <p:cNvPr id="10" name="Group 57"/>
            <p:cNvGrpSpPr/>
            <p:nvPr/>
          </p:nvGrpSpPr>
          <p:grpSpPr>
            <a:xfrm>
              <a:off x="3352800" y="4114800"/>
              <a:ext cx="2133600" cy="1524000"/>
              <a:chOff x="3124200" y="1828800"/>
              <a:chExt cx="2133600" cy="1524000"/>
            </a:xfrm>
          </p:grpSpPr>
          <p:sp>
            <p:nvSpPr>
              <p:cNvPr id="12" name="Freeform 11"/>
              <p:cNvSpPr/>
              <p:nvPr/>
            </p:nvSpPr>
            <p:spPr>
              <a:xfrm>
                <a:off x="3124200" y="1828800"/>
                <a:ext cx="2133600" cy="1524000"/>
              </a:xfrm>
              <a:custGeom>
                <a:avLst/>
                <a:gdLst>
                  <a:gd name="connsiteX0" fmla="*/ 708031 w 2190375"/>
                  <a:gd name="connsiteY0" fmla="*/ 61578 h 1629121"/>
                  <a:gd name="connsiteX1" fmla="*/ 740689 w 2190375"/>
                  <a:gd name="connsiteY1" fmla="*/ 50693 h 1629121"/>
                  <a:gd name="connsiteX2" fmla="*/ 1622431 w 2190375"/>
                  <a:gd name="connsiteY2" fmla="*/ 39807 h 1629121"/>
                  <a:gd name="connsiteX3" fmla="*/ 1905460 w 2190375"/>
                  <a:gd name="connsiteY3" fmla="*/ 420807 h 1629121"/>
                  <a:gd name="connsiteX4" fmla="*/ 2057860 w 2190375"/>
                  <a:gd name="connsiteY4" fmla="*/ 573207 h 1629121"/>
                  <a:gd name="connsiteX5" fmla="*/ 2177603 w 2190375"/>
                  <a:gd name="connsiteY5" fmla="*/ 714721 h 1629121"/>
                  <a:gd name="connsiteX6" fmla="*/ 2188489 w 2190375"/>
                  <a:gd name="connsiteY6" fmla="*/ 747378 h 1629121"/>
                  <a:gd name="connsiteX7" fmla="*/ 2166717 w 2190375"/>
                  <a:gd name="connsiteY7" fmla="*/ 780035 h 1629121"/>
                  <a:gd name="connsiteX8" fmla="*/ 2101403 w 2190375"/>
                  <a:gd name="connsiteY8" fmla="*/ 867121 h 1629121"/>
                  <a:gd name="connsiteX9" fmla="*/ 2079631 w 2190375"/>
                  <a:gd name="connsiteY9" fmla="*/ 921550 h 1629121"/>
                  <a:gd name="connsiteX10" fmla="*/ 2068746 w 2190375"/>
                  <a:gd name="connsiteY10" fmla="*/ 986864 h 1629121"/>
                  <a:gd name="connsiteX11" fmla="*/ 2057860 w 2190375"/>
                  <a:gd name="connsiteY11" fmla="*/ 1030407 h 1629121"/>
                  <a:gd name="connsiteX12" fmla="*/ 2057860 w 2190375"/>
                  <a:gd name="connsiteY12" fmla="*/ 1454950 h 1629121"/>
                  <a:gd name="connsiteX13" fmla="*/ 2025203 w 2190375"/>
                  <a:gd name="connsiteY13" fmla="*/ 1465835 h 1629121"/>
                  <a:gd name="connsiteX14" fmla="*/ 1916346 w 2190375"/>
                  <a:gd name="connsiteY14" fmla="*/ 1509378 h 1629121"/>
                  <a:gd name="connsiteX15" fmla="*/ 1829260 w 2190375"/>
                  <a:gd name="connsiteY15" fmla="*/ 1563807 h 1629121"/>
                  <a:gd name="connsiteX16" fmla="*/ 1807489 w 2190375"/>
                  <a:gd name="connsiteY16" fmla="*/ 1596464 h 1629121"/>
                  <a:gd name="connsiteX17" fmla="*/ 1687746 w 2190375"/>
                  <a:gd name="connsiteY17" fmla="*/ 1629121 h 1629121"/>
                  <a:gd name="connsiteX18" fmla="*/ 1328517 w 2190375"/>
                  <a:gd name="connsiteY18" fmla="*/ 1607350 h 1629121"/>
                  <a:gd name="connsiteX19" fmla="*/ 1284974 w 2190375"/>
                  <a:gd name="connsiteY19" fmla="*/ 1585578 h 1629121"/>
                  <a:gd name="connsiteX20" fmla="*/ 1045489 w 2190375"/>
                  <a:gd name="connsiteY20" fmla="*/ 1531150 h 1629121"/>
                  <a:gd name="connsiteX21" fmla="*/ 936631 w 2190375"/>
                  <a:gd name="connsiteY21" fmla="*/ 1520264 h 1629121"/>
                  <a:gd name="connsiteX22" fmla="*/ 795117 w 2190375"/>
                  <a:gd name="connsiteY22" fmla="*/ 1498493 h 1629121"/>
                  <a:gd name="connsiteX23" fmla="*/ 718917 w 2190375"/>
                  <a:gd name="connsiteY23" fmla="*/ 1476721 h 1629121"/>
                  <a:gd name="connsiteX24" fmla="*/ 642717 w 2190375"/>
                  <a:gd name="connsiteY24" fmla="*/ 1465835 h 1629121"/>
                  <a:gd name="connsiteX25" fmla="*/ 533860 w 2190375"/>
                  <a:gd name="connsiteY25" fmla="*/ 1444064 h 1629121"/>
                  <a:gd name="connsiteX26" fmla="*/ 501203 w 2190375"/>
                  <a:gd name="connsiteY26" fmla="*/ 1433178 h 1629121"/>
                  <a:gd name="connsiteX27" fmla="*/ 435889 w 2190375"/>
                  <a:gd name="connsiteY27" fmla="*/ 1422293 h 1629121"/>
                  <a:gd name="connsiteX28" fmla="*/ 403231 w 2190375"/>
                  <a:gd name="connsiteY28" fmla="*/ 1411407 h 1629121"/>
                  <a:gd name="connsiteX29" fmla="*/ 305260 w 2190375"/>
                  <a:gd name="connsiteY29" fmla="*/ 1356978 h 1629121"/>
                  <a:gd name="connsiteX30" fmla="*/ 250831 w 2190375"/>
                  <a:gd name="connsiteY30" fmla="*/ 1313435 h 1629121"/>
                  <a:gd name="connsiteX31" fmla="*/ 120203 w 2190375"/>
                  <a:gd name="connsiteY31" fmla="*/ 1204578 h 1629121"/>
                  <a:gd name="connsiteX32" fmla="*/ 44003 w 2190375"/>
                  <a:gd name="connsiteY32" fmla="*/ 1073950 h 1629121"/>
                  <a:gd name="connsiteX33" fmla="*/ 460 w 2190375"/>
                  <a:gd name="connsiteY33" fmla="*/ 997750 h 1629121"/>
                  <a:gd name="connsiteX34" fmla="*/ 22231 w 2190375"/>
                  <a:gd name="connsiteY34" fmla="*/ 834464 h 1629121"/>
                  <a:gd name="connsiteX35" fmla="*/ 76660 w 2190375"/>
                  <a:gd name="connsiteY35" fmla="*/ 769150 h 1629121"/>
                  <a:gd name="connsiteX36" fmla="*/ 109317 w 2190375"/>
                  <a:gd name="connsiteY36" fmla="*/ 714721 h 1629121"/>
                  <a:gd name="connsiteX37" fmla="*/ 131089 w 2190375"/>
                  <a:gd name="connsiteY37" fmla="*/ 682064 h 1629121"/>
                  <a:gd name="connsiteX38" fmla="*/ 163746 w 2190375"/>
                  <a:gd name="connsiteY38" fmla="*/ 660293 h 1629121"/>
                  <a:gd name="connsiteX39" fmla="*/ 207289 w 2190375"/>
                  <a:gd name="connsiteY39" fmla="*/ 605864 h 1629121"/>
                  <a:gd name="connsiteX40" fmla="*/ 239946 w 2190375"/>
                  <a:gd name="connsiteY40" fmla="*/ 388150 h 1629121"/>
                  <a:gd name="connsiteX41" fmla="*/ 261717 w 2190375"/>
                  <a:gd name="connsiteY41" fmla="*/ 311950 h 1629121"/>
                  <a:gd name="connsiteX42" fmla="*/ 316146 w 2190375"/>
                  <a:gd name="connsiteY42" fmla="*/ 257521 h 1629121"/>
                  <a:gd name="connsiteX43" fmla="*/ 348803 w 2190375"/>
                  <a:gd name="connsiteY43" fmla="*/ 224864 h 1629121"/>
                  <a:gd name="connsiteX44" fmla="*/ 403231 w 2190375"/>
                  <a:gd name="connsiteY44" fmla="*/ 181321 h 1629121"/>
                  <a:gd name="connsiteX45" fmla="*/ 414117 w 2190375"/>
                  <a:gd name="connsiteY45" fmla="*/ 148664 h 1629121"/>
                  <a:gd name="connsiteX46" fmla="*/ 457660 w 2190375"/>
                  <a:gd name="connsiteY46" fmla="*/ 126893 h 1629121"/>
                  <a:gd name="connsiteX47" fmla="*/ 577403 w 2190375"/>
                  <a:gd name="connsiteY47" fmla="*/ 94235 h 1629121"/>
                  <a:gd name="connsiteX48" fmla="*/ 620946 w 2190375"/>
                  <a:gd name="connsiteY48" fmla="*/ 83350 h 1629121"/>
                  <a:gd name="connsiteX49" fmla="*/ 708031 w 2190375"/>
                  <a:gd name="connsiteY49" fmla="*/ 61578 h 1629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190375" h="1629121">
                    <a:moveTo>
                      <a:pt x="708031" y="61578"/>
                    </a:moveTo>
                    <a:cubicBezTo>
                      <a:pt x="727988" y="56135"/>
                      <a:pt x="729281" y="51926"/>
                      <a:pt x="740689" y="50693"/>
                    </a:cubicBezTo>
                    <a:cubicBezTo>
                      <a:pt x="1209600" y="0"/>
                      <a:pt x="1085250" y="16948"/>
                      <a:pt x="1622431" y="39807"/>
                    </a:cubicBezTo>
                    <a:cubicBezTo>
                      <a:pt x="1707161" y="166901"/>
                      <a:pt x="1797945" y="313292"/>
                      <a:pt x="1905460" y="420807"/>
                    </a:cubicBezTo>
                    <a:cubicBezTo>
                      <a:pt x="1956260" y="471607"/>
                      <a:pt x="2012367" y="517604"/>
                      <a:pt x="2057860" y="573207"/>
                    </a:cubicBezTo>
                    <a:cubicBezTo>
                      <a:pt x="2162330" y="700893"/>
                      <a:pt x="2119364" y="656484"/>
                      <a:pt x="2177603" y="714721"/>
                    </a:cubicBezTo>
                    <a:cubicBezTo>
                      <a:pt x="2181232" y="725607"/>
                      <a:pt x="2190375" y="736060"/>
                      <a:pt x="2188489" y="747378"/>
                    </a:cubicBezTo>
                    <a:cubicBezTo>
                      <a:pt x="2186338" y="760283"/>
                      <a:pt x="2173651" y="768941"/>
                      <a:pt x="2166717" y="780035"/>
                    </a:cubicBezTo>
                    <a:cubicBezTo>
                      <a:pt x="2121629" y="852175"/>
                      <a:pt x="2152303" y="816221"/>
                      <a:pt x="2101403" y="867121"/>
                    </a:cubicBezTo>
                    <a:cubicBezTo>
                      <a:pt x="2094146" y="885264"/>
                      <a:pt x="2084772" y="902698"/>
                      <a:pt x="2079631" y="921550"/>
                    </a:cubicBezTo>
                    <a:cubicBezTo>
                      <a:pt x="2073824" y="942844"/>
                      <a:pt x="2073075" y="965221"/>
                      <a:pt x="2068746" y="986864"/>
                    </a:cubicBezTo>
                    <a:cubicBezTo>
                      <a:pt x="2065812" y="1001535"/>
                      <a:pt x="2061489" y="1015893"/>
                      <a:pt x="2057860" y="1030407"/>
                    </a:cubicBezTo>
                    <a:cubicBezTo>
                      <a:pt x="2074375" y="1195559"/>
                      <a:pt x="2098818" y="1291115"/>
                      <a:pt x="2057860" y="1454950"/>
                    </a:cubicBezTo>
                    <a:cubicBezTo>
                      <a:pt x="2055077" y="1466082"/>
                      <a:pt x="2036089" y="1462207"/>
                      <a:pt x="2025203" y="1465835"/>
                    </a:cubicBezTo>
                    <a:cubicBezTo>
                      <a:pt x="1964606" y="1526434"/>
                      <a:pt x="2024115" y="1479987"/>
                      <a:pt x="1916346" y="1509378"/>
                    </a:cubicBezTo>
                    <a:cubicBezTo>
                      <a:pt x="1885040" y="1517916"/>
                      <a:pt x="1853962" y="1545281"/>
                      <a:pt x="1829260" y="1563807"/>
                    </a:cubicBezTo>
                    <a:cubicBezTo>
                      <a:pt x="1822003" y="1574693"/>
                      <a:pt x="1817540" y="1588089"/>
                      <a:pt x="1807489" y="1596464"/>
                    </a:cubicBezTo>
                    <a:cubicBezTo>
                      <a:pt x="1773097" y="1625123"/>
                      <a:pt x="1729255" y="1623191"/>
                      <a:pt x="1687746" y="1629121"/>
                    </a:cubicBezTo>
                    <a:cubicBezTo>
                      <a:pt x="1684198" y="1628952"/>
                      <a:pt x="1381270" y="1617241"/>
                      <a:pt x="1328517" y="1607350"/>
                    </a:cubicBezTo>
                    <a:cubicBezTo>
                      <a:pt x="1312567" y="1604359"/>
                      <a:pt x="1300463" y="1590418"/>
                      <a:pt x="1284974" y="1585578"/>
                    </a:cubicBezTo>
                    <a:cubicBezTo>
                      <a:pt x="1254676" y="1576110"/>
                      <a:pt x="1086041" y="1535205"/>
                      <a:pt x="1045489" y="1531150"/>
                    </a:cubicBezTo>
                    <a:lnTo>
                      <a:pt x="936631" y="1520264"/>
                    </a:lnTo>
                    <a:cubicBezTo>
                      <a:pt x="850929" y="1491696"/>
                      <a:pt x="974026" y="1530065"/>
                      <a:pt x="795117" y="1498493"/>
                    </a:cubicBezTo>
                    <a:cubicBezTo>
                      <a:pt x="769103" y="1493902"/>
                      <a:pt x="744747" y="1482256"/>
                      <a:pt x="718917" y="1476721"/>
                    </a:cubicBezTo>
                    <a:cubicBezTo>
                      <a:pt x="693829" y="1471345"/>
                      <a:pt x="667984" y="1470294"/>
                      <a:pt x="642717" y="1465835"/>
                    </a:cubicBezTo>
                    <a:cubicBezTo>
                      <a:pt x="606276" y="1459404"/>
                      <a:pt x="569917" y="1452385"/>
                      <a:pt x="533860" y="1444064"/>
                    </a:cubicBezTo>
                    <a:cubicBezTo>
                      <a:pt x="522679" y="1441484"/>
                      <a:pt x="512404" y="1435667"/>
                      <a:pt x="501203" y="1433178"/>
                    </a:cubicBezTo>
                    <a:cubicBezTo>
                      <a:pt x="479657" y="1428390"/>
                      <a:pt x="457660" y="1425921"/>
                      <a:pt x="435889" y="1422293"/>
                    </a:cubicBezTo>
                    <a:cubicBezTo>
                      <a:pt x="425003" y="1418664"/>
                      <a:pt x="413262" y="1416980"/>
                      <a:pt x="403231" y="1411407"/>
                    </a:cubicBezTo>
                    <a:cubicBezTo>
                      <a:pt x="290936" y="1349021"/>
                      <a:pt x="379156" y="1381611"/>
                      <a:pt x="305260" y="1356978"/>
                    </a:cubicBezTo>
                    <a:cubicBezTo>
                      <a:pt x="287117" y="1342464"/>
                      <a:pt x="270163" y="1326323"/>
                      <a:pt x="250831" y="1313435"/>
                    </a:cubicBezTo>
                    <a:cubicBezTo>
                      <a:pt x="184364" y="1269124"/>
                      <a:pt x="183867" y="1313716"/>
                      <a:pt x="120203" y="1204578"/>
                    </a:cubicBezTo>
                    <a:lnTo>
                      <a:pt x="44003" y="1073950"/>
                    </a:lnTo>
                    <a:cubicBezTo>
                      <a:pt x="29345" y="1048632"/>
                      <a:pt x="460" y="997750"/>
                      <a:pt x="460" y="997750"/>
                    </a:cubicBezTo>
                    <a:cubicBezTo>
                      <a:pt x="2891" y="968582"/>
                      <a:pt x="0" y="878926"/>
                      <a:pt x="22231" y="834464"/>
                    </a:cubicBezTo>
                    <a:cubicBezTo>
                      <a:pt x="47615" y="783696"/>
                      <a:pt x="40550" y="817297"/>
                      <a:pt x="76660" y="769150"/>
                    </a:cubicBezTo>
                    <a:cubicBezTo>
                      <a:pt x="89355" y="752223"/>
                      <a:pt x="98103" y="732663"/>
                      <a:pt x="109317" y="714721"/>
                    </a:cubicBezTo>
                    <a:cubicBezTo>
                      <a:pt x="116251" y="703627"/>
                      <a:pt x="121838" y="691315"/>
                      <a:pt x="131089" y="682064"/>
                    </a:cubicBezTo>
                    <a:cubicBezTo>
                      <a:pt x="140340" y="672813"/>
                      <a:pt x="153530" y="668466"/>
                      <a:pt x="163746" y="660293"/>
                    </a:cubicBezTo>
                    <a:cubicBezTo>
                      <a:pt x="185902" y="642568"/>
                      <a:pt x="191125" y="630109"/>
                      <a:pt x="207289" y="605864"/>
                    </a:cubicBezTo>
                    <a:cubicBezTo>
                      <a:pt x="249866" y="478131"/>
                      <a:pt x="216992" y="594740"/>
                      <a:pt x="239946" y="388150"/>
                    </a:cubicBezTo>
                    <a:cubicBezTo>
                      <a:pt x="240274" y="385197"/>
                      <a:pt x="256331" y="319131"/>
                      <a:pt x="261717" y="311950"/>
                    </a:cubicBezTo>
                    <a:cubicBezTo>
                      <a:pt x="277112" y="291424"/>
                      <a:pt x="298003" y="275664"/>
                      <a:pt x="316146" y="257521"/>
                    </a:cubicBezTo>
                    <a:cubicBezTo>
                      <a:pt x="327032" y="246635"/>
                      <a:pt x="335994" y="233403"/>
                      <a:pt x="348803" y="224864"/>
                    </a:cubicBezTo>
                    <a:cubicBezTo>
                      <a:pt x="390000" y="197400"/>
                      <a:pt x="372209" y="212344"/>
                      <a:pt x="403231" y="181321"/>
                    </a:cubicBezTo>
                    <a:cubicBezTo>
                      <a:pt x="406860" y="170435"/>
                      <a:pt x="406003" y="156778"/>
                      <a:pt x="414117" y="148664"/>
                    </a:cubicBezTo>
                    <a:cubicBezTo>
                      <a:pt x="425592" y="137190"/>
                      <a:pt x="442745" y="133285"/>
                      <a:pt x="457660" y="126893"/>
                    </a:cubicBezTo>
                    <a:cubicBezTo>
                      <a:pt x="486149" y="114683"/>
                      <a:pt x="564076" y="97567"/>
                      <a:pt x="577403" y="94235"/>
                    </a:cubicBezTo>
                    <a:lnTo>
                      <a:pt x="620946" y="83350"/>
                    </a:lnTo>
                    <a:cubicBezTo>
                      <a:pt x="674737" y="47488"/>
                      <a:pt x="688074" y="67021"/>
                      <a:pt x="708031" y="61578"/>
                    </a:cubicBezTo>
                    <a:close/>
                  </a:path>
                </a:pathLst>
              </a:cu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 rot="5400000">
                <a:off x="4023724" y="2538689"/>
                <a:ext cx="427699" cy="148450"/>
              </a:xfrm>
              <a:prstGeom prst="line">
                <a:avLst/>
              </a:prstGeom>
              <a:ln w="19050">
                <a:solidFill>
                  <a:srgbClr val="4338D4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4163348" y="2826763"/>
                <a:ext cx="445349" cy="142566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69636" name="Object 4"/>
              <p:cNvGraphicFramePr>
                <a:graphicFrameLocks noChangeAspect="1"/>
              </p:cNvGraphicFramePr>
              <p:nvPr/>
            </p:nvGraphicFramePr>
            <p:xfrm>
              <a:off x="3962400" y="2362200"/>
              <a:ext cx="254000" cy="406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67" name="Equation" r:id="rId14" imgW="126720" imgH="203040" progId="Equation.3">
                      <p:embed/>
                    </p:oleObj>
                  </mc:Choice>
                  <mc:Fallback>
                    <p:oleObj name="Equation" r:id="rId14" imgW="12672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62400" y="2362200"/>
                            <a:ext cx="254000" cy="406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23" name="Straight Arrow Connector 22"/>
              <p:cNvCxnSpPr/>
              <p:nvPr/>
            </p:nvCxnSpPr>
            <p:spPr>
              <a:xfrm>
                <a:off x="4320540" y="2405198"/>
                <a:ext cx="445349" cy="142566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69637" name="Object 5"/>
              <p:cNvGraphicFramePr>
                <a:graphicFrameLocks noChangeAspect="1"/>
              </p:cNvGraphicFramePr>
              <p:nvPr/>
            </p:nvGraphicFramePr>
            <p:xfrm>
              <a:off x="4267200" y="1981200"/>
              <a:ext cx="304800" cy="330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68" name="Equation" r:id="rId16" imgW="152280" imgH="164880" progId="Equation.3">
                      <p:embed/>
                    </p:oleObj>
                  </mc:Choice>
                  <mc:Fallback>
                    <p:oleObj name="Equation" r:id="rId16" imgW="15228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67200" y="1981200"/>
                            <a:ext cx="304800" cy="3302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9638" name="Object 6"/>
              <p:cNvGraphicFramePr>
                <a:graphicFrameLocks noChangeAspect="1"/>
              </p:cNvGraphicFramePr>
              <p:nvPr/>
            </p:nvGraphicFramePr>
            <p:xfrm>
              <a:off x="3962400" y="2819400"/>
              <a:ext cx="304800" cy="330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69" name="Equation" r:id="rId18" imgW="152280" imgH="164880" progId="Equation.3">
                      <p:embed/>
                    </p:oleObj>
                  </mc:Choice>
                  <mc:Fallback>
                    <p:oleObj name="Equation" r:id="rId18" imgW="15228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62400" y="2819400"/>
                            <a:ext cx="304800" cy="3302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9640" name="Object 8"/>
              <p:cNvGraphicFramePr>
                <a:graphicFrameLocks noChangeAspect="1"/>
              </p:cNvGraphicFramePr>
              <p:nvPr/>
            </p:nvGraphicFramePr>
            <p:xfrm>
              <a:off x="4635500" y="2819400"/>
              <a:ext cx="355600" cy="406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70" name="Equation" r:id="rId20" imgW="177480" imgH="203040" progId="Equation.3">
                      <p:embed/>
                    </p:oleObj>
                  </mc:Choice>
                  <mc:Fallback>
                    <p:oleObj name="Equation" r:id="rId20" imgW="17748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35500" y="2819400"/>
                            <a:ext cx="355600" cy="406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9641" name="Object 9"/>
              <p:cNvGraphicFramePr>
                <a:graphicFrameLocks noChangeAspect="1"/>
              </p:cNvGraphicFramePr>
              <p:nvPr/>
            </p:nvGraphicFramePr>
            <p:xfrm>
              <a:off x="4787900" y="2362200"/>
              <a:ext cx="355600" cy="406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71" name="Equation" r:id="rId22" imgW="177480" imgH="203040" progId="Equation.3">
                      <p:embed/>
                    </p:oleObj>
                  </mc:Choice>
                  <mc:Fallback>
                    <p:oleObj name="Equation" r:id="rId22" imgW="17748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87900" y="2362200"/>
                            <a:ext cx="355600" cy="406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9642" name="Object 10"/>
              <p:cNvGraphicFramePr>
                <a:graphicFrameLocks noChangeAspect="1"/>
              </p:cNvGraphicFramePr>
              <p:nvPr/>
            </p:nvGraphicFramePr>
            <p:xfrm>
              <a:off x="3383280" y="1977390"/>
              <a:ext cx="558800" cy="406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72" name="Equation" r:id="rId24" imgW="279360" imgH="203040" progId="Equation.3">
                      <p:embed/>
                    </p:oleObj>
                  </mc:Choice>
                  <mc:Fallback>
                    <p:oleObj name="Equation" r:id="rId24" imgW="27936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83280" y="1977390"/>
                            <a:ext cx="558800" cy="406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43" name="Straight Arrow Connector 42"/>
            <p:cNvCxnSpPr/>
            <p:nvPr/>
          </p:nvCxnSpPr>
          <p:spPr>
            <a:xfrm rot="10800000">
              <a:off x="4080931" y="4536113"/>
              <a:ext cx="445349" cy="14256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6324600" y="3276600"/>
            <a:ext cx="2201862" cy="2244090"/>
            <a:chOff x="6324600" y="3276600"/>
            <a:chExt cx="2201862" cy="2244090"/>
          </a:xfrm>
        </p:grpSpPr>
        <p:grpSp>
          <p:nvGrpSpPr>
            <p:cNvPr id="7" name="Group 58"/>
            <p:cNvGrpSpPr/>
            <p:nvPr/>
          </p:nvGrpSpPr>
          <p:grpSpPr>
            <a:xfrm>
              <a:off x="6324600" y="3505200"/>
              <a:ext cx="2201862" cy="2015490"/>
              <a:chOff x="6400800" y="1489710"/>
              <a:chExt cx="2201862" cy="2015490"/>
            </a:xfrm>
          </p:grpSpPr>
          <p:sp>
            <p:nvSpPr>
              <p:cNvPr id="31" name="Freeform 30"/>
              <p:cNvSpPr/>
              <p:nvPr/>
            </p:nvSpPr>
            <p:spPr>
              <a:xfrm>
                <a:off x="6400800" y="1981200"/>
                <a:ext cx="2133600" cy="1524000"/>
              </a:xfrm>
              <a:custGeom>
                <a:avLst/>
                <a:gdLst>
                  <a:gd name="connsiteX0" fmla="*/ 708031 w 2190375"/>
                  <a:gd name="connsiteY0" fmla="*/ 61578 h 1629121"/>
                  <a:gd name="connsiteX1" fmla="*/ 740689 w 2190375"/>
                  <a:gd name="connsiteY1" fmla="*/ 50693 h 1629121"/>
                  <a:gd name="connsiteX2" fmla="*/ 1622431 w 2190375"/>
                  <a:gd name="connsiteY2" fmla="*/ 39807 h 1629121"/>
                  <a:gd name="connsiteX3" fmla="*/ 1905460 w 2190375"/>
                  <a:gd name="connsiteY3" fmla="*/ 420807 h 1629121"/>
                  <a:gd name="connsiteX4" fmla="*/ 2057860 w 2190375"/>
                  <a:gd name="connsiteY4" fmla="*/ 573207 h 1629121"/>
                  <a:gd name="connsiteX5" fmla="*/ 2177603 w 2190375"/>
                  <a:gd name="connsiteY5" fmla="*/ 714721 h 1629121"/>
                  <a:gd name="connsiteX6" fmla="*/ 2188489 w 2190375"/>
                  <a:gd name="connsiteY6" fmla="*/ 747378 h 1629121"/>
                  <a:gd name="connsiteX7" fmla="*/ 2166717 w 2190375"/>
                  <a:gd name="connsiteY7" fmla="*/ 780035 h 1629121"/>
                  <a:gd name="connsiteX8" fmla="*/ 2101403 w 2190375"/>
                  <a:gd name="connsiteY8" fmla="*/ 867121 h 1629121"/>
                  <a:gd name="connsiteX9" fmla="*/ 2079631 w 2190375"/>
                  <a:gd name="connsiteY9" fmla="*/ 921550 h 1629121"/>
                  <a:gd name="connsiteX10" fmla="*/ 2068746 w 2190375"/>
                  <a:gd name="connsiteY10" fmla="*/ 986864 h 1629121"/>
                  <a:gd name="connsiteX11" fmla="*/ 2057860 w 2190375"/>
                  <a:gd name="connsiteY11" fmla="*/ 1030407 h 1629121"/>
                  <a:gd name="connsiteX12" fmla="*/ 2057860 w 2190375"/>
                  <a:gd name="connsiteY12" fmla="*/ 1454950 h 1629121"/>
                  <a:gd name="connsiteX13" fmla="*/ 2025203 w 2190375"/>
                  <a:gd name="connsiteY13" fmla="*/ 1465835 h 1629121"/>
                  <a:gd name="connsiteX14" fmla="*/ 1916346 w 2190375"/>
                  <a:gd name="connsiteY14" fmla="*/ 1509378 h 1629121"/>
                  <a:gd name="connsiteX15" fmla="*/ 1829260 w 2190375"/>
                  <a:gd name="connsiteY15" fmla="*/ 1563807 h 1629121"/>
                  <a:gd name="connsiteX16" fmla="*/ 1807489 w 2190375"/>
                  <a:gd name="connsiteY16" fmla="*/ 1596464 h 1629121"/>
                  <a:gd name="connsiteX17" fmla="*/ 1687746 w 2190375"/>
                  <a:gd name="connsiteY17" fmla="*/ 1629121 h 1629121"/>
                  <a:gd name="connsiteX18" fmla="*/ 1328517 w 2190375"/>
                  <a:gd name="connsiteY18" fmla="*/ 1607350 h 1629121"/>
                  <a:gd name="connsiteX19" fmla="*/ 1284974 w 2190375"/>
                  <a:gd name="connsiteY19" fmla="*/ 1585578 h 1629121"/>
                  <a:gd name="connsiteX20" fmla="*/ 1045489 w 2190375"/>
                  <a:gd name="connsiteY20" fmla="*/ 1531150 h 1629121"/>
                  <a:gd name="connsiteX21" fmla="*/ 936631 w 2190375"/>
                  <a:gd name="connsiteY21" fmla="*/ 1520264 h 1629121"/>
                  <a:gd name="connsiteX22" fmla="*/ 795117 w 2190375"/>
                  <a:gd name="connsiteY22" fmla="*/ 1498493 h 1629121"/>
                  <a:gd name="connsiteX23" fmla="*/ 718917 w 2190375"/>
                  <a:gd name="connsiteY23" fmla="*/ 1476721 h 1629121"/>
                  <a:gd name="connsiteX24" fmla="*/ 642717 w 2190375"/>
                  <a:gd name="connsiteY24" fmla="*/ 1465835 h 1629121"/>
                  <a:gd name="connsiteX25" fmla="*/ 533860 w 2190375"/>
                  <a:gd name="connsiteY25" fmla="*/ 1444064 h 1629121"/>
                  <a:gd name="connsiteX26" fmla="*/ 501203 w 2190375"/>
                  <a:gd name="connsiteY26" fmla="*/ 1433178 h 1629121"/>
                  <a:gd name="connsiteX27" fmla="*/ 435889 w 2190375"/>
                  <a:gd name="connsiteY27" fmla="*/ 1422293 h 1629121"/>
                  <a:gd name="connsiteX28" fmla="*/ 403231 w 2190375"/>
                  <a:gd name="connsiteY28" fmla="*/ 1411407 h 1629121"/>
                  <a:gd name="connsiteX29" fmla="*/ 305260 w 2190375"/>
                  <a:gd name="connsiteY29" fmla="*/ 1356978 h 1629121"/>
                  <a:gd name="connsiteX30" fmla="*/ 250831 w 2190375"/>
                  <a:gd name="connsiteY30" fmla="*/ 1313435 h 1629121"/>
                  <a:gd name="connsiteX31" fmla="*/ 120203 w 2190375"/>
                  <a:gd name="connsiteY31" fmla="*/ 1204578 h 1629121"/>
                  <a:gd name="connsiteX32" fmla="*/ 44003 w 2190375"/>
                  <a:gd name="connsiteY32" fmla="*/ 1073950 h 1629121"/>
                  <a:gd name="connsiteX33" fmla="*/ 460 w 2190375"/>
                  <a:gd name="connsiteY33" fmla="*/ 997750 h 1629121"/>
                  <a:gd name="connsiteX34" fmla="*/ 22231 w 2190375"/>
                  <a:gd name="connsiteY34" fmla="*/ 834464 h 1629121"/>
                  <a:gd name="connsiteX35" fmla="*/ 76660 w 2190375"/>
                  <a:gd name="connsiteY35" fmla="*/ 769150 h 1629121"/>
                  <a:gd name="connsiteX36" fmla="*/ 109317 w 2190375"/>
                  <a:gd name="connsiteY36" fmla="*/ 714721 h 1629121"/>
                  <a:gd name="connsiteX37" fmla="*/ 131089 w 2190375"/>
                  <a:gd name="connsiteY37" fmla="*/ 682064 h 1629121"/>
                  <a:gd name="connsiteX38" fmla="*/ 163746 w 2190375"/>
                  <a:gd name="connsiteY38" fmla="*/ 660293 h 1629121"/>
                  <a:gd name="connsiteX39" fmla="*/ 207289 w 2190375"/>
                  <a:gd name="connsiteY39" fmla="*/ 605864 h 1629121"/>
                  <a:gd name="connsiteX40" fmla="*/ 239946 w 2190375"/>
                  <a:gd name="connsiteY40" fmla="*/ 388150 h 1629121"/>
                  <a:gd name="connsiteX41" fmla="*/ 261717 w 2190375"/>
                  <a:gd name="connsiteY41" fmla="*/ 311950 h 1629121"/>
                  <a:gd name="connsiteX42" fmla="*/ 316146 w 2190375"/>
                  <a:gd name="connsiteY42" fmla="*/ 257521 h 1629121"/>
                  <a:gd name="connsiteX43" fmla="*/ 348803 w 2190375"/>
                  <a:gd name="connsiteY43" fmla="*/ 224864 h 1629121"/>
                  <a:gd name="connsiteX44" fmla="*/ 403231 w 2190375"/>
                  <a:gd name="connsiteY44" fmla="*/ 181321 h 1629121"/>
                  <a:gd name="connsiteX45" fmla="*/ 414117 w 2190375"/>
                  <a:gd name="connsiteY45" fmla="*/ 148664 h 1629121"/>
                  <a:gd name="connsiteX46" fmla="*/ 457660 w 2190375"/>
                  <a:gd name="connsiteY46" fmla="*/ 126893 h 1629121"/>
                  <a:gd name="connsiteX47" fmla="*/ 577403 w 2190375"/>
                  <a:gd name="connsiteY47" fmla="*/ 94235 h 1629121"/>
                  <a:gd name="connsiteX48" fmla="*/ 620946 w 2190375"/>
                  <a:gd name="connsiteY48" fmla="*/ 83350 h 1629121"/>
                  <a:gd name="connsiteX49" fmla="*/ 708031 w 2190375"/>
                  <a:gd name="connsiteY49" fmla="*/ 61578 h 1629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190375" h="1629121">
                    <a:moveTo>
                      <a:pt x="708031" y="61578"/>
                    </a:moveTo>
                    <a:cubicBezTo>
                      <a:pt x="727988" y="56135"/>
                      <a:pt x="729281" y="51926"/>
                      <a:pt x="740689" y="50693"/>
                    </a:cubicBezTo>
                    <a:cubicBezTo>
                      <a:pt x="1209600" y="0"/>
                      <a:pt x="1085250" y="16948"/>
                      <a:pt x="1622431" y="39807"/>
                    </a:cubicBezTo>
                    <a:cubicBezTo>
                      <a:pt x="1707161" y="166901"/>
                      <a:pt x="1797945" y="313292"/>
                      <a:pt x="1905460" y="420807"/>
                    </a:cubicBezTo>
                    <a:cubicBezTo>
                      <a:pt x="1956260" y="471607"/>
                      <a:pt x="2012367" y="517604"/>
                      <a:pt x="2057860" y="573207"/>
                    </a:cubicBezTo>
                    <a:cubicBezTo>
                      <a:pt x="2162330" y="700893"/>
                      <a:pt x="2119364" y="656484"/>
                      <a:pt x="2177603" y="714721"/>
                    </a:cubicBezTo>
                    <a:cubicBezTo>
                      <a:pt x="2181232" y="725607"/>
                      <a:pt x="2190375" y="736060"/>
                      <a:pt x="2188489" y="747378"/>
                    </a:cubicBezTo>
                    <a:cubicBezTo>
                      <a:pt x="2186338" y="760283"/>
                      <a:pt x="2173651" y="768941"/>
                      <a:pt x="2166717" y="780035"/>
                    </a:cubicBezTo>
                    <a:cubicBezTo>
                      <a:pt x="2121629" y="852175"/>
                      <a:pt x="2152303" y="816221"/>
                      <a:pt x="2101403" y="867121"/>
                    </a:cubicBezTo>
                    <a:cubicBezTo>
                      <a:pt x="2094146" y="885264"/>
                      <a:pt x="2084772" y="902698"/>
                      <a:pt x="2079631" y="921550"/>
                    </a:cubicBezTo>
                    <a:cubicBezTo>
                      <a:pt x="2073824" y="942844"/>
                      <a:pt x="2073075" y="965221"/>
                      <a:pt x="2068746" y="986864"/>
                    </a:cubicBezTo>
                    <a:cubicBezTo>
                      <a:pt x="2065812" y="1001535"/>
                      <a:pt x="2061489" y="1015893"/>
                      <a:pt x="2057860" y="1030407"/>
                    </a:cubicBezTo>
                    <a:cubicBezTo>
                      <a:pt x="2074375" y="1195559"/>
                      <a:pt x="2098818" y="1291115"/>
                      <a:pt x="2057860" y="1454950"/>
                    </a:cubicBezTo>
                    <a:cubicBezTo>
                      <a:pt x="2055077" y="1466082"/>
                      <a:pt x="2036089" y="1462207"/>
                      <a:pt x="2025203" y="1465835"/>
                    </a:cubicBezTo>
                    <a:cubicBezTo>
                      <a:pt x="1964606" y="1526434"/>
                      <a:pt x="2024115" y="1479987"/>
                      <a:pt x="1916346" y="1509378"/>
                    </a:cubicBezTo>
                    <a:cubicBezTo>
                      <a:pt x="1885040" y="1517916"/>
                      <a:pt x="1853962" y="1545281"/>
                      <a:pt x="1829260" y="1563807"/>
                    </a:cubicBezTo>
                    <a:cubicBezTo>
                      <a:pt x="1822003" y="1574693"/>
                      <a:pt x="1817540" y="1588089"/>
                      <a:pt x="1807489" y="1596464"/>
                    </a:cubicBezTo>
                    <a:cubicBezTo>
                      <a:pt x="1773097" y="1625123"/>
                      <a:pt x="1729255" y="1623191"/>
                      <a:pt x="1687746" y="1629121"/>
                    </a:cubicBezTo>
                    <a:cubicBezTo>
                      <a:pt x="1684198" y="1628952"/>
                      <a:pt x="1381270" y="1617241"/>
                      <a:pt x="1328517" y="1607350"/>
                    </a:cubicBezTo>
                    <a:cubicBezTo>
                      <a:pt x="1312567" y="1604359"/>
                      <a:pt x="1300463" y="1590418"/>
                      <a:pt x="1284974" y="1585578"/>
                    </a:cubicBezTo>
                    <a:cubicBezTo>
                      <a:pt x="1254676" y="1576110"/>
                      <a:pt x="1086041" y="1535205"/>
                      <a:pt x="1045489" y="1531150"/>
                    </a:cubicBezTo>
                    <a:lnTo>
                      <a:pt x="936631" y="1520264"/>
                    </a:lnTo>
                    <a:cubicBezTo>
                      <a:pt x="850929" y="1491696"/>
                      <a:pt x="974026" y="1530065"/>
                      <a:pt x="795117" y="1498493"/>
                    </a:cubicBezTo>
                    <a:cubicBezTo>
                      <a:pt x="769103" y="1493902"/>
                      <a:pt x="744747" y="1482256"/>
                      <a:pt x="718917" y="1476721"/>
                    </a:cubicBezTo>
                    <a:cubicBezTo>
                      <a:pt x="693829" y="1471345"/>
                      <a:pt x="667984" y="1470294"/>
                      <a:pt x="642717" y="1465835"/>
                    </a:cubicBezTo>
                    <a:cubicBezTo>
                      <a:pt x="606276" y="1459404"/>
                      <a:pt x="569917" y="1452385"/>
                      <a:pt x="533860" y="1444064"/>
                    </a:cubicBezTo>
                    <a:cubicBezTo>
                      <a:pt x="522679" y="1441484"/>
                      <a:pt x="512404" y="1435667"/>
                      <a:pt x="501203" y="1433178"/>
                    </a:cubicBezTo>
                    <a:cubicBezTo>
                      <a:pt x="479657" y="1428390"/>
                      <a:pt x="457660" y="1425921"/>
                      <a:pt x="435889" y="1422293"/>
                    </a:cubicBezTo>
                    <a:cubicBezTo>
                      <a:pt x="425003" y="1418664"/>
                      <a:pt x="413262" y="1416980"/>
                      <a:pt x="403231" y="1411407"/>
                    </a:cubicBezTo>
                    <a:cubicBezTo>
                      <a:pt x="290936" y="1349021"/>
                      <a:pt x="379156" y="1381611"/>
                      <a:pt x="305260" y="1356978"/>
                    </a:cubicBezTo>
                    <a:cubicBezTo>
                      <a:pt x="287117" y="1342464"/>
                      <a:pt x="270163" y="1326323"/>
                      <a:pt x="250831" y="1313435"/>
                    </a:cubicBezTo>
                    <a:cubicBezTo>
                      <a:pt x="184364" y="1269124"/>
                      <a:pt x="183867" y="1313716"/>
                      <a:pt x="120203" y="1204578"/>
                    </a:cubicBezTo>
                    <a:lnTo>
                      <a:pt x="44003" y="1073950"/>
                    </a:lnTo>
                    <a:cubicBezTo>
                      <a:pt x="29345" y="1048632"/>
                      <a:pt x="460" y="997750"/>
                      <a:pt x="460" y="997750"/>
                    </a:cubicBezTo>
                    <a:cubicBezTo>
                      <a:pt x="2891" y="968582"/>
                      <a:pt x="0" y="878926"/>
                      <a:pt x="22231" y="834464"/>
                    </a:cubicBezTo>
                    <a:cubicBezTo>
                      <a:pt x="47615" y="783696"/>
                      <a:pt x="40550" y="817297"/>
                      <a:pt x="76660" y="769150"/>
                    </a:cubicBezTo>
                    <a:cubicBezTo>
                      <a:pt x="89355" y="752223"/>
                      <a:pt x="98103" y="732663"/>
                      <a:pt x="109317" y="714721"/>
                    </a:cubicBezTo>
                    <a:cubicBezTo>
                      <a:pt x="116251" y="703627"/>
                      <a:pt x="121838" y="691315"/>
                      <a:pt x="131089" y="682064"/>
                    </a:cubicBezTo>
                    <a:cubicBezTo>
                      <a:pt x="140340" y="672813"/>
                      <a:pt x="153530" y="668466"/>
                      <a:pt x="163746" y="660293"/>
                    </a:cubicBezTo>
                    <a:cubicBezTo>
                      <a:pt x="185902" y="642568"/>
                      <a:pt x="191125" y="630109"/>
                      <a:pt x="207289" y="605864"/>
                    </a:cubicBezTo>
                    <a:cubicBezTo>
                      <a:pt x="249866" y="478131"/>
                      <a:pt x="216992" y="594740"/>
                      <a:pt x="239946" y="388150"/>
                    </a:cubicBezTo>
                    <a:cubicBezTo>
                      <a:pt x="240274" y="385197"/>
                      <a:pt x="256331" y="319131"/>
                      <a:pt x="261717" y="311950"/>
                    </a:cubicBezTo>
                    <a:cubicBezTo>
                      <a:pt x="277112" y="291424"/>
                      <a:pt x="298003" y="275664"/>
                      <a:pt x="316146" y="257521"/>
                    </a:cubicBezTo>
                    <a:cubicBezTo>
                      <a:pt x="327032" y="246635"/>
                      <a:pt x="335994" y="233403"/>
                      <a:pt x="348803" y="224864"/>
                    </a:cubicBezTo>
                    <a:cubicBezTo>
                      <a:pt x="390000" y="197400"/>
                      <a:pt x="372209" y="212344"/>
                      <a:pt x="403231" y="181321"/>
                    </a:cubicBezTo>
                    <a:cubicBezTo>
                      <a:pt x="406860" y="170435"/>
                      <a:pt x="406003" y="156778"/>
                      <a:pt x="414117" y="148664"/>
                    </a:cubicBezTo>
                    <a:cubicBezTo>
                      <a:pt x="425592" y="137190"/>
                      <a:pt x="442745" y="133285"/>
                      <a:pt x="457660" y="126893"/>
                    </a:cubicBezTo>
                    <a:cubicBezTo>
                      <a:pt x="486149" y="114683"/>
                      <a:pt x="564076" y="97567"/>
                      <a:pt x="577403" y="94235"/>
                    </a:cubicBezTo>
                    <a:lnTo>
                      <a:pt x="620946" y="83350"/>
                    </a:lnTo>
                    <a:cubicBezTo>
                      <a:pt x="674737" y="47488"/>
                      <a:pt x="688074" y="67021"/>
                      <a:pt x="708031" y="61578"/>
                    </a:cubicBezTo>
                    <a:close/>
                  </a:path>
                </a:pathLst>
              </a:cu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>
                <a:off x="7696200" y="2556510"/>
                <a:ext cx="445349" cy="142566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37" name="Object 5"/>
              <p:cNvGraphicFramePr>
                <a:graphicFrameLocks noChangeAspect="1"/>
              </p:cNvGraphicFramePr>
              <p:nvPr/>
            </p:nvGraphicFramePr>
            <p:xfrm>
              <a:off x="7655924" y="2208714"/>
              <a:ext cx="304800" cy="330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73" name="Equation" r:id="rId26" imgW="152280" imgH="164880" progId="Equation.3">
                      <p:embed/>
                    </p:oleObj>
                  </mc:Choice>
                  <mc:Fallback>
                    <p:oleObj name="Equation" r:id="rId26" imgW="15228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655924" y="2208714"/>
                            <a:ext cx="304800" cy="3302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8" name="Object 6"/>
              <p:cNvGraphicFramePr>
                <a:graphicFrameLocks noChangeAspect="1"/>
              </p:cNvGraphicFramePr>
              <p:nvPr/>
            </p:nvGraphicFramePr>
            <p:xfrm>
              <a:off x="7399020" y="2948940"/>
              <a:ext cx="304800" cy="330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74" name="Equation" r:id="rId28" imgW="152280" imgH="164880" progId="Equation.3">
                      <p:embed/>
                    </p:oleObj>
                  </mc:Choice>
                  <mc:Fallback>
                    <p:oleObj name="Equation" r:id="rId28" imgW="15228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399020" y="2948940"/>
                            <a:ext cx="304800" cy="3302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9" name="Object 8"/>
              <p:cNvGraphicFramePr>
                <a:graphicFrameLocks noChangeAspect="1"/>
              </p:cNvGraphicFramePr>
              <p:nvPr/>
            </p:nvGraphicFramePr>
            <p:xfrm>
              <a:off x="7543800" y="1565910"/>
              <a:ext cx="1058862" cy="3190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75" name="Equation" r:id="rId29" imgW="672840" imgH="203040" progId="Equation.3">
                      <p:embed/>
                    </p:oleObj>
                  </mc:Choice>
                  <mc:Fallback>
                    <p:oleObj name="Equation" r:id="rId29" imgW="67284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543800" y="1565910"/>
                            <a:ext cx="1058862" cy="3190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0" name="Object 9"/>
              <p:cNvGraphicFramePr>
                <a:graphicFrameLocks noChangeAspect="1"/>
              </p:cNvGraphicFramePr>
              <p:nvPr/>
            </p:nvGraphicFramePr>
            <p:xfrm>
              <a:off x="8064500" y="2514600"/>
              <a:ext cx="355600" cy="406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76" name="Equation" r:id="rId31" imgW="177480" imgH="203040" progId="Equation.3">
                      <p:embed/>
                    </p:oleObj>
                  </mc:Choice>
                  <mc:Fallback>
                    <p:oleObj name="Equation" r:id="rId31" imgW="17748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064500" y="2514600"/>
                            <a:ext cx="355600" cy="406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2" name="Curved Right Arrow 41"/>
              <p:cNvSpPr/>
              <p:nvPr/>
            </p:nvSpPr>
            <p:spPr>
              <a:xfrm>
                <a:off x="7151370" y="1489710"/>
                <a:ext cx="381000" cy="533400"/>
              </a:xfrm>
              <a:prstGeom prst="curv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6" name="Straight Arrow Connector 45"/>
            <p:cNvCxnSpPr/>
            <p:nvPr/>
          </p:nvCxnSpPr>
          <p:spPr>
            <a:xfrm rot="16200000" flipV="1">
              <a:off x="6907530" y="3429000"/>
              <a:ext cx="533400" cy="228600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7272095" y="4208855"/>
              <a:ext cx="463400" cy="179070"/>
            </a:xfrm>
            <a:prstGeom prst="line">
              <a:avLst/>
            </a:prstGeom>
            <a:ln w="28575">
              <a:solidFill>
                <a:srgbClr val="00206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2318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Addition of two couple vectors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33400" y="1524000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tx2"/>
                </a:solidFill>
              </a:rPr>
              <a:t>Couple vectors obey all of the rules which govern vector quantities. Thus, in shown Figure, the couple vector </a:t>
            </a:r>
            <a:r>
              <a:rPr lang="en-US" sz="2000" b="1" dirty="0" smtClean="0">
                <a:solidFill>
                  <a:schemeClr val="tx2"/>
                </a:solidFill>
              </a:rPr>
              <a:t>M</a:t>
            </a:r>
            <a:r>
              <a:rPr lang="en-US" sz="20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000" i="1" dirty="0" smtClean="0">
                <a:solidFill>
                  <a:schemeClr val="tx2"/>
                </a:solidFill>
              </a:rPr>
              <a:t> due to </a:t>
            </a:r>
            <a:r>
              <a:rPr lang="en-US" sz="2000" b="1" dirty="0" smtClean="0">
                <a:solidFill>
                  <a:schemeClr val="tx2"/>
                </a:solidFill>
              </a:rPr>
              <a:t>F</a:t>
            </a:r>
            <a:r>
              <a:rPr lang="en-US" sz="20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000" i="1" baseline="-25000" dirty="0" smtClean="0">
                <a:solidFill>
                  <a:schemeClr val="tx2"/>
                </a:solidFill>
              </a:rPr>
              <a:t> </a:t>
            </a:r>
            <a:r>
              <a:rPr lang="en-US" sz="2000" i="1" dirty="0" smtClean="0">
                <a:solidFill>
                  <a:schemeClr val="tx2"/>
                </a:solidFill>
              </a:rPr>
              <a:t> and </a:t>
            </a:r>
            <a:r>
              <a:rPr lang="en-US" sz="2000" b="1" dirty="0" smtClean="0">
                <a:solidFill>
                  <a:schemeClr val="tx2"/>
                </a:solidFill>
              </a:rPr>
              <a:t>–F</a:t>
            </a:r>
            <a:r>
              <a:rPr lang="en-US" sz="20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000" b="1" i="1" dirty="0" smtClean="0">
                <a:solidFill>
                  <a:schemeClr val="tx2"/>
                </a:solidFill>
              </a:rPr>
              <a:t> </a:t>
            </a:r>
            <a:r>
              <a:rPr lang="en-US" sz="2000" i="1" dirty="0" smtClean="0">
                <a:solidFill>
                  <a:schemeClr val="tx2"/>
                </a:solidFill>
              </a:rPr>
              <a:t>may be added as shown to the couple vector </a:t>
            </a:r>
            <a:r>
              <a:rPr lang="en-US" sz="2000" b="1" dirty="0" smtClean="0">
                <a:solidFill>
                  <a:schemeClr val="tx2"/>
                </a:solidFill>
              </a:rPr>
              <a:t>M</a:t>
            </a:r>
            <a:r>
              <a:rPr lang="en-US" sz="2000" b="1" baseline="-25000" dirty="0" smtClean="0">
                <a:solidFill>
                  <a:schemeClr val="tx2"/>
                </a:solidFill>
              </a:rPr>
              <a:t>2</a:t>
            </a:r>
            <a:r>
              <a:rPr lang="en-US" sz="2000" i="1" dirty="0" smtClean="0">
                <a:solidFill>
                  <a:schemeClr val="tx2"/>
                </a:solidFill>
              </a:rPr>
              <a:t> due to </a:t>
            </a:r>
            <a:r>
              <a:rPr lang="en-US" sz="2000" b="1" dirty="0" smtClean="0">
                <a:solidFill>
                  <a:schemeClr val="tx2"/>
                </a:solidFill>
              </a:rPr>
              <a:t>F</a:t>
            </a:r>
            <a:r>
              <a:rPr lang="en-US" sz="2000" b="1" baseline="-25000" dirty="0" smtClean="0">
                <a:solidFill>
                  <a:schemeClr val="tx2"/>
                </a:solidFill>
              </a:rPr>
              <a:t>2</a:t>
            </a:r>
            <a:r>
              <a:rPr lang="en-US" sz="2000" i="1" baseline="-25000" dirty="0" smtClean="0">
                <a:solidFill>
                  <a:schemeClr val="tx2"/>
                </a:solidFill>
              </a:rPr>
              <a:t> </a:t>
            </a:r>
            <a:r>
              <a:rPr lang="en-US" sz="2000" i="1" dirty="0" smtClean="0">
                <a:solidFill>
                  <a:schemeClr val="tx2"/>
                </a:solidFill>
              </a:rPr>
              <a:t> and </a:t>
            </a:r>
            <a:r>
              <a:rPr lang="en-US" sz="2000" b="1" dirty="0" smtClean="0">
                <a:solidFill>
                  <a:schemeClr val="tx2"/>
                </a:solidFill>
              </a:rPr>
              <a:t>–F</a:t>
            </a:r>
            <a:r>
              <a:rPr lang="en-US" sz="2000" b="1" baseline="-25000" dirty="0" smtClean="0">
                <a:solidFill>
                  <a:schemeClr val="tx2"/>
                </a:solidFill>
              </a:rPr>
              <a:t>2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i="1" dirty="0" smtClean="0">
                <a:solidFill>
                  <a:schemeClr val="tx2"/>
                </a:solidFill>
              </a:rPr>
              <a:t>to produce the couple </a:t>
            </a:r>
            <a:r>
              <a:rPr lang="en-US" sz="2000" b="1" dirty="0" smtClean="0">
                <a:solidFill>
                  <a:schemeClr val="tx2"/>
                </a:solidFill>
              </a:rPr>
              <a:t>M</a:t>
            </a:r>
            <a:r>
              <a:rPr lang="en-US" sz="2000" i="1" dirty="0" smtClean="0">
                <a:solidFill>
                  <a:schemeClr val="tx2"/>
                </a:solidFill>
              </a:rPr>
              <a:t>, which in turn can be produced by </a:t>
            </a:r>
            <a:r>
              <a:rPr lang="en-US" sz="2000" b="1" dirty="0" smtClean="0">
                <a:solidFill>
                  <a:schemeClr val="tx2"/>
                </a:solidFill>
              </a:rPr>
              <a:t>F</a:t>
            </a:r>
            <a:r>
              <a:rPr lang="en-US" sz="2000" i="1" dirty="0" smtClean="0">
                <a:solidFill>
                  <a:schemeClr val="tx2"/>
                </a:solidFill>
              </a:rPr>
              <a:t> and </a:t>
            </a:r>
            <a:r>
              <a:rPr lang="en-US" sz="2000" b="1" dirty="0" smtClean="0">
                <a:solidFill>
                  <a:schemeClr val="tx2"/>
                </a:solidFill>
              </a:rPr>
              <a:t>–F</a:t>
            </a:r>
            <a:r>
              <a:rPr lang="en-US" sz="2000" i="1" dirty="0" smtClean="0">
                <a:solidFill>
                  <a:schemeClr val="tx2"/>
                </a:solidFill>
              </a:rPr>
              <a:t>.</a:t>
            </a:r>
            <a:endParaRPr lang="en-US" sz="2000" i="1" dirty="0">
              <a:solidFill>
                <a:schemeClr val="tx2"/>
              </a:solidFill>
            </a:endParaRPr>
          </a:p>
        </p:txBody>
      </p:sp>
      <p:pic>
        <p:nvPicPr>
          <p:cNvPr id="136196" name="Picture 4"/>
          <p:cNvPicPr>
            <a:picLocks noChangeAspect="1" noChangeArrowheads="1"/>
          </p:cNvPicPr>
          <p:nvPr/>
        </p:nvPicPr>
        <p:blipFill>
          <a:blip r:embed="rId2" cstate="print"/>
          <a:srcRect l="10100" r="7838"/>
          <a:stretch>
            <a:fillRect/>
          </a:stretch>
        </p:blipFill>
        <p:spPr bwMode="auto">
          <a:xfrm>
            <a:off x="2133600" y="3048000"/>
            <a:ext cx="4953000" cy="2895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4926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2" name="Group 17"/>
          <p:cNvGrpSpPr/>
          <p:nvPr/>
        </p:nvGrpSpPr>
        <p:grpSpPr>
          <a:xfrm>
            <a:off x="228600" y="1447800"/>
            <a:ext cx="8610600" cy="923330"/>
            <a:chOff x="228600" y="1383268"/>
            <a:chExt cx="861060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228600" y="1383268"/>
              <a:ext cx="8610600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</a:rPr>
                <a:t>A force of 400 N is applied at </a:t>
              </a:r>
              <a:r>
                <a:rPr lang="en-US" i="1" dirty="0" smtClean="0">
                  <a:solidFill>
                    <a:srgbClr val="002060"/>
                  </a:solidFill>
                </a:rPr>
                <a:t>A</a:t>
              </a:r>
              <a:r>
                <a:rPr lang="en-US" dirty="0" smtClean="0">
                  <a:solidFill>
                    <a:srgbClr val="002060"/>
                  </a:solidFill>
                </a:rPr>
                <a:t> to the handle of control level which is attached to the fixed shaft </a:t>
              </a:r>
              <a:r>
                <a:rPr lang="en-US" i="1" dirty="0" smtClean="0">
                  <a:solidFill>
                    <a:srgbClr val="002060"/>
                  </a:solidFill>
                </a:rPr>
                <a:t>OB</a:t>
              </a:r>
              <a:r>
                <a:rPr lang="en-US" dirty="0" smtClean="0">
                  <a:solidFill>
                    <a:srgbClr val="002060"/>
                  </a:solidFill>
                </a:rPr>
                <a:t>. Replace this force by an equivalent force at </a:t>
              </a:r>
              <a:r>
                <a:rPr lang="en-US" i="1" dirty="0" smtClean="0">
                  <a:solidFill>
                    <a:srgbClr val="002060"/>
                  </a:solidFill>
                </a:rPr>
                <a:t>O</a:t>
              </a:r>
              <a:r>
                <a:rPr lang="en-US" dirty="0" smtClean="0">
                  <a:solidFill>
                    <a:srgbClr val="002060"/>
                  </a:solidFill>
                </a:rPr>
                <a:t> and a couple. Describe this couple as a vector     .</a:t>
              </a:r>
              <a:endParaRPr lang="en-US" i="1" dirty="0" smtClean="0">
                <a:solidFill>
                  <a:srgbClr val="002060"/>
                </a:solidFill>
              </a:endParaRPr>
            </a:p>
          </p:txBody>
        </p:sp>
        <p:graphicFrame>
          <p:nvGraphicFramePr>
            <p:cNvPr id="117767" name="Object 7"/>
            <p:cNvGraphicFramePr>
              <a:graphicFrameLocks noChangeAspect="1"/>
            </p:cNvGraphicFramePr>
            <p:nvPr/>
          </p:nvGraphicFramePr>
          <p:xfrm>
            <a:off x="3464625" y="1957450"/>
            <a:ext cx="3048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5" name="Equation" r:id="rId3" imgW="203040" imgH="203040" progId="Equation.3">
                    <p:embed/>
                  </p:oleObj>
                </mc:Choice>
                <mc:Fallback>
                  <p:oleObj name="Equation" r:id="rId3" imgW="2030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4625" y="1957450"/>
                          <a:ext cx="304800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17776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2667000"/>
            <a:ext cx="4054475" cy="25304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6601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117771" name="Object 11"/>
          <p:cNvGraphicFramePr>
            <a:graphicFrameLocks noChangeAspect="1"/>
          </p:cNvGraphicFramePr>
          <p:nvPr/>
        </p:nvGraphicFramePr>
        <p:xfrm>
          <a:off x="381001" y="1631390"/>
          <a:ext cx="3200400" cy="479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3" imgW="1612800" imgH="241200" progId="Equation.3">
                  <p:embed/>
                </p:oleObj>
              </mc:Choice>
              <mc:Fallback>
                <p:oleObj name="Equation" r:id="rId3" imgW="1612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631390"/>
                        <a:ext cx="3200400" cy="4799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3" name="Object 13"/>
          <p:cNvGraphicFramePr>
            <a:graphicFrameLocks noChangeAspect="1"/>
          </p:cNvGraphicFramePr>
          <p:nvPr/>
        </p:nvGraphicFramePr>
        <p:xfrm>
          <a:off x="381000" y="2209800"/>
          <a:ext cx="4129088" cy="179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5" imgW="2336760" imgH="1015920" progId="Equation.3">
                  <p:embed/>
                </p:oleObj>
              </mc:Choice>
              <mc:Fallback>
                <p:oleObj name="Equation" r:id="rId5" imgW="233676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09800"/>
                        <a:ext cx="4129088" cy="179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5" name="Object 15"/>
          <p:cNvGraphicFramePr>
            <a:graphicFrameLocks noChangeAspect="1"/>
          </p:cNvGraphicFramePr>
          <p:nvPr/>
        </p:nvGraphicFramePr>
        <p:xfrm>
          <a:off x="533400" y="4267200"/>
          <a:ext cx="5834063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7" imgW="2997000" imgH="1015920" progId="Equation.3">
                  <p:embed/>
                </p:oleObj>
              </mc:Choice>
              <mc:Fallback>
                <p:oleObj name="Equation" r:id="rId7" imgW="299700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267200"/>
                        <a:ext cx="5834063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7776" name="Picture 1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24400" y="1828800"/>
            <a:ext cx="4054475" cy="25304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8567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 in 3D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 two-dimensional analyses it is often convenient to determine a moment magnitude by scalar multiplication using the moment-arm rule. In three dimensions, however, the determination of the </a:t>
            </a:r>
            <a:r>
              <a:rPr lang="en-US" sz="2000" dirty="0" smtClean="0"/>
              <a:t>perpendicular </a:t>
            </a:r>
            <a:r>
              <a:rPr lang="en-US" sz="2000" dirty="0"/>
              <a:t>distance between a point or line and the line of action of the force can be a tedious computation. A vector approach with cross-product multiplication then becomes advantageous. 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sz="2000" dirty="0"/>
              <a:t>In some two-dimensional and many of </a:t>
            </a:r>
            <a:r>
              <a:rPr lang="en-US" sz="2000" dirty="0">
                <a:solidFill>
                  <a:srgbClr val="FF0000"/>
                </a:solidFill>
              </a:rPr>
              <a:t>the three-dimensional </a:t>
            </a:r>
            <a:r>
              <a:rPr lang="en-US" sz="2000" dirty="0" smtClean="0"/>
              <a:t>problems </a:t>
            </a:r>
            <a:r>
              <a:rPr lang="en-US" sz="2000" dirty="0"/>
              <a:t>to follow, it is convenient to use a vector approach for moment </a:t>
            </a:r>
            <a:r>
              <a:rPr lang="en-US" sz="2000" dirty="0" smtClean="0"/>
              <a:t>calculations</a:t>
            </a:r>
            <a:r>
              <a:rPr lang="en-US" sz="2000" dirty="0"/>
              <a:t>. 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Moment: Vector Definition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494526"/>
              </p:ext>
            </p:extLst>
          </p:nvPr>
        </p:nvGraphicFramePr>
        <p:xfrm>
          <a:off x="990600" y="1752600"/>
          <a:ext cx="1514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" name="Equation" r:id="rId3" imgW="672808" imgH="203112" progId="Equation.3">
                  <p:embed/>
                </p:oleObj>
              </mc:Choice>
              <mc:Fallback>
                <p:oleObj name="Equation" r:id="rId3" imgW="67280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52600"/>
                        <a:ext cx="15144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991743"/>
              </p:ext>
            </p:extLst>
          </p:nvPr>
        </p:nvGraphicFramePr>
        <p:xfrm>
          <a:off x="990600" y="2362200"/>
          <a:ext cx="50974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Equation" r:id="rId5" imgW="3238500" imgH="457200" progId="Equation.3">
                  <p:embed/>
                </p:oleObj>
              </mc:Choice>
              <mc:Fallback>
                <p:oleObj name="Equation" r:id="rId5" imgW="3238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362200"/>
                        <a:ext cx="5097463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355632"/>
              </p:ext>
            </p:extLst>
          </p:nvPr>
        </p:nvGraphicFramePr>
        <p:xfrm>
          <a:off x="1055688" y="3429000"/>
          <a:ext cx="468630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Equation" r:id="rId7" imgW="2298700" imgH="482600" progId="Equation.3">
                  <p:embed/>
                </p:oleObj>
              </mc:Choice>
              <mc:Fallback>
                <p:oleObj name="Equation" r:id="rId7" imgW="22987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3429000"/>
                        <a:ext cx="4686300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6019800" y="1676400"/>
            <a:ext cx="2862943" cy="4267200"/>
            <a:chOff x="5638800" y="1447800"/>
            <a:chExt cx="3243943" cy="4854575"/>
          </a:xfrm>
        </p:grpSpPr>
        <p:grpSp>
          <p:nvGrpSpPr>
            <p:cNvPr id="10" name="Group 34"/>
            <p:cNvGrpSpPr/>
            <p:nvPr/>
          </p:nvGrpSpPr>
          <p:grpSpPr>
            <a:xfrm>
              <a:off x="5638800" y="1447800"/>
              <a:ext cx="3243943" cy="3305634"/>
              <a:chOff x="870857" y="783766"/>
              <a:chExt cx="3243943" cy="3305634"/>
            </a:xfrm>
          </p:grpSpPr>
          <p:grpSp>
            <p:nvGrpSpPr>
              <p:cNvPr id="12" name="Group 85"/>
              <p:cNvGrpSpPr/>
              <p:nvPr/>
            </p:nvGrpSpPr>
            <p:grpSpPr>
              <a:xfrm>
                <a:off x="870857" y="783766"/>
                <a:ext cx="3243943" cy="3305634"/>
                <a:chOff x="870857" y="783766"/>
                <a:chExt cx="3243943" cy="3305634"/>
              </a:xfrm>
            </p:grpSpPr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2009209" y="3531621"/>
                  <a:ext cx="55517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" name="Group 84"/>
                <p:cNvGrpSpPr/>
                <p:nvPr/>
              </p:nvGrpSpPr>
              <p:grpSpPr>
                <a:xfrm>
                  <a:off x="870857" y="783766"/>
                  <a:ext cx="3243943" cy="3305634"/>
                  <a:chOff x="870857" y="783766"/>
                  <a:chExt cx="3243943" cy="3305634"/>
                </a:xfrm>
              </p:grpSpPr>
              <p:sp>
                <p:nvSpPr>
                  <p:cNvPr id="16" name="Freeform 15"/>
                  <p:cNvSpPr/>
                  <p:nvPr/>
                </p:nvSpPr>
                <p:spPr>
                  <a:xfrm>
                    <a:off x="870857" y="2155371"/>
                    <a:ext cx="2681033" cy="1195190"/>
                  </a:xfrm>
                  <a:custGeom>
                    <a:avLst/>
                    <a:gdLst>
                      <a:gd name="connsiteX0" fmla="*/ 217714 w 2681033"/>
                      <a:gd name="connsiteY0" fmla="*/ 337458 h 1195190"/>
                      <a:gd name="connsiteX1" fmla="*/ 239486 w 2681033"/>
                      <a:gd name="connsiteY1" fmla="*/ 304800 h 1195190"/>
                      <a:gd name="connsiteX2" fmla="*/ 359229 w 2681033"/>
                      <a:gd name="connsiteY2" fmla="*/ 217715 h 1195190"/>
                      <a:gd name="connsiteX3" fmla="*/ 402772 w 2681033"/>
                      <a:gd name="connsiteY3" fmla="*/ 195943 h 1195190"/>
                      <a:gd name="connsiteX4" fmla="*/ 609600 w 2681033"/>
                      <a:gd name="connsiteY4" fmla="*/ 76200 h 1195190"/>
                      <a:gd name="connsiteX5" fmla="*/ 707572 w 2681033"/>
                      <a:gd name="connsiteY5" fmla="*/ 43543 h 1195190"/>
                      <a:gd name="connsiteX6" fmla="*/ 772886 w 2681033"/>
                      <a:gd name="connsiteY6" fmla="*/ 21772 h 1195190"/>
                      <a:gd name="connsiteX7" fmla="*/ 805543 w 2681033"/>
                      <a:gd name="connsiteY7" fmla="*/ 10886 h 1195190"/>
                      <a:gd name="connsiteX8" fmla="*/ 849086 w 2681033"/>
                      <a:gd name="connsiteY8" fmla="*/ 0 h 1195190"/>
                      <a:gd name="connsiteX9" fmla="*/ 1524000 w 2681033"/>
                      <a:gd name="connsiteY9" fmla="*/ 21772 h 1195190"/>
                      <a:gd name="connsiteX10" fmla="*/ 1883229 w 2681033"/>
                      <a:gd name="connsiteY10" fmla="*/ 43543 h 1195190"/>
                      <a:gd name="connsiteX11" fmla="*/ 1915886 w 2681033"/>
                      <a:gd name="connsiteY11" fmla="*/ 54429 h 1195190"/>
                      <a:gd name="connsiteX12" fmla="*/ 2046514 w 2681033"/>
                      <a:gd name="connsiteY12" fmla="*/ 76200 h 1195190"/>
                      <a:gd name="connsiteX13" fmla="*/ 2198914 w 2681033"/>
                      <a:gd name="connsiteY13" fmla="*/ 152400 h 1195190"/>
                      <a:gd name="connsiteX14" fmla="*/ 2198914 w 2681033"/>
                      <a:gd name="connsiteY14" fmla="*/ 152400 h 1195190"/>
                      <a:gd name="connsiteX15" fmla="*/ 2286000 w 2681033"/>
                      <a:gd name="connsiteY15" fmla="*/ 185058 h 1195190"/>
                      <a:gd name="connsiteX16" fmla="*/ 2340429 w 2681033"/>
                      <a:gd name="connsiteY16" fmla="*/ 195943 h 1195190"/>
                      <a:gd name="connsiteX17" fmla="*/ 2373086 w 2681033"/>
                      <a:gd name="connsiteY17" fmla="*/ 228600 h 1195190"/>
                      <a:gd name="connsiteX18" fmla="*/ 2405743 w 2681033"/>
                      <a:gd name="connsiteY18" fmla="*/ 239486 h 1195190"/>
                      <a:gd name="connsiteX19" fmla="*/ 2503714 w 2681033"/>
                      <a:gd name="connsiteY19" fmla="*/ 283029 h 1195190"/>
                      <a:gd name="connsiteX20" fmla="*/ 2558143 w 2681033"/>
                      <a:gd name="connsiteY20" fmla="*/ 337458 h 1195190"/>
                      <a:gd name="connsiteX21" fmla="*/ 2634343 w 2681033"/>
                      <a:gd name="connsiteY21" fmla="*/ 391886 h 1195190"/>
                      <a:gd name="connsiteX22" fmla="*/ 2656114 w 2681033"/>
                      <a:gd name="connsiteY22" fmla="*/ 424543 h 1195190"/>
                      <a:gd name="connsiteX23" fmla="*/ 2677886 w 2681033"/>
                      <a:gd name="connsiteY23" fmla="*/ 446315 h 1195190"/>
                      <a:gd name="connsiteX24" fmla="*/ 2667000 w 2681033"/>
                      <a:gd name="connsiteY24" fmla="*/ 587829 h 1195190"/>
                      <a:gd name="connsiteX25" fmla="*/ 2656114 w 2681033"/>
                      <a:gd name="connsiteY25" fmla="*/ 620486 h 1195190"/>
                      <a:gd name="connsiteX26" fmla="*/ 2645229 w 2681033"/>
                      <a:gd name="connsiteY26" fmla="*/ 664029 h 1195190"/>
                      <a:gd name="connsiteX27" fmla="*/ 2634343 w 2681033"/>
                      <a:gd name="connsiteY27" fmla="*/ 696686 h 1195190"/>
                      <a:gd name="connsiteX28" fmla="*/ 2601686 w 2681033"/>
                      <a:gd name="connsiteY28" fmla="*/ 772886 h 1195190"/>
                      <a:gd name="connsiteX29" fmla="*/ 2569029 w 2681033"/>
                      <a:gd name="connsiteY29" fmla="*/ 827315 h 1195190"/>
                      <a:gd name="connsiteX30" fmla="*/ 2536372 w 2681033"/>
                      <a:gd name="connsiteY30" fmla="*/ 838200 h 1195190"/>
                      <a:gd name="connsiteX31" fmla="*/ 2492829 w 2681033"/>
                      <a:gd name="connsiteY31" fmla="*/ 870858 h 1195190"/>
                      <a:gd name="connsiteX32" fmla="*/ 2438400 w 2681033"/>
                      <a:gd name="connsiteY32" fmla="*/ 914400 h 1195190"/>
                      <a:gd name="connsiteX33" fmla="*/ 2318657 w 2681033"/>
                      <a:gd name="connsiteY33" fmla="*/ 957943 h 1195190"/>
                      <a:gd name="connsiteX34" fmla="*/ 2275114 w 2681033"/>
                      <a:gd name="connsiteY34" fmla="*/ 979715 h 1195190"/>
                      <a:gd name="connsiteX35" fmla="*/ 2242457 w 2681033"/>
                      <a:gd name="connsiteY35" fmla="*/ 990600 h 1195190"/>
                      <a:gd name="connsiteX36" fmla="*/ 2198914 w 2681033"/>
                      <a:gd name="connsiteY36" fmla="*/ 1012372 h 1195190"/>
                      <a:gd name="connsiteX37" fmla="*/ 2166257 w 2681033"/>
                      <a:gd name="connsiteY37" fmla="*/ 1023258 h 1195190"/>
                      <a:gd name="connsiteX38" fmla="*/ 2090057 w 2681033"/>
                      <a:gd name="connsiteY38" fmla="*/ 1066800 h 1195190"/>
                      <a:gd name="connsiteX39" fmla="*/ 2002972 w 2681033"/>
                      <a:gd name="connsiteY39" fmla="*/ 1077686 h 1195190"/>
                      <a:gd name="connsiteX40" fmla="*/ 1121229 w 2681033"/>
                      <a:gd name="connsiteY40" fmla="*/ 1088572 h 1195190"/>
                      <a:gd name="connsiteX41" fmla="*/ 1066800 w 2681033"/>
                      <a:gd name="connsiteY41" fmla="*/ 1110343 h 1195190"/>
                      <a:gd name="connsiteX42" fmla="*/ 1023257 w 2681033"/>
                      <a:gd name="connsiteY42" fmla="*/ 1132115 h 1195190"/>
                      <a:gd name="connsiteX43" fmla="*/ 881743 w 2681033"/>
                      <a:gd name="connsiteY43" fmla="*/ 1153886 h 1195190"/>
                      <a:gd name="connsiteX44" fmla="*/ 653143 w 2681033"/>
                      <a:gd name="connsiteY44" fmla="*/ 1164772 h 1195190"/>
                      <a:gd name="connsiteX45" fmla="*/ 348343 w 2681033"/>
                      <a:gd name="connsiteY45" fmla="*/ 1153886 h 1195190"/>
                      <a:gd name="connsiteX46" fmla="*/ 293914 w 2681033"/>
                      <a:gd name="connsiteY46" fmla="*/ 1132115 h 1195190"/>
                      <a:gd name="connsiteX47" fmla="*/ 261257 w 2681033"/>
                      <a:gd name="connsiteY47" fmla="*/ 1121229 h 1195190"/>
                      <a:gd name="connsiteX48" fmla="*/ 174172 w 2681033"/>
                      <a:gd name="connsiteY48" fmla="*/ 1077686 h 1195190"/>
                      <a:gd name="connsiteX49" fmla="*/ 119743 w 2681033"/>
                      <a:gd name="connsiteY49" fmla="*/ 1023258 h 1195190"/>
                      <a:gd name="connsiteX50" fmla="*/ 76200 w 2681033"/>
                      <a:gd name="connsiteY50" fmla="*/ 979715 h 1195190"/>
                      <a:gd name="connsiteX51" fmla="*/ 54429 w 2681033"/>
                      <a:gd name="connsiteY51" fmla="*/ 936172 h 1195190"/>
                      <a:gd name="connsiteX52" fmla="*/ 32657 w 2681033"/>
                      <a:gd name="connsiteY52" fmla="*/ 914400 h 1195190"/>
                      <a:gd name="connsiteX53" fmla="*/ 10886 w 2681033"/>
                      <a:gd name="connsiteY53" fmla="*/ 849086 h 1195190"/>
                      <a:gd name="connsiteX54" fmla="*/ 0 w 2681033"/>
                      <a:gd name="connsiteY54" fmla="*/ 751115 h 1195190"/>
                      <a:gd name="connsiteX55" fmla="*/ 21772 w 2681033"/>
                      <a:gd name="connsiteY55" fmla="*/ 587829 h 1195190"/>
                      <a:gd name="connsiteX56" fmla="*/ 32657 w 2681033"/>
                      <a:gd name="connsiteY56" fmla="*/ 555172 h 1195190"/>
                      <a:gd name="connsiteX57" fmla="*/ 54429 w 2681033"/>
                      <a:gd name="connsiteY57" fmla="*/ 435429 h 1195190"/>
                      <a:gd name="connsiteX58" fmla="*/ 87086 w 2681033"/>
                      <a:gd name="connsiteY58" fmla="*/ 402772 h 1195190"/>
                      <a:gd name="connsiteX59" fmla="*/ 97972 w 2681033"/>
                      <a:gd name="connsiteY59" fmla="*/ 370115 h 1195190"/>
                      <a:gd name="connsiteX60" fmla="*/ 152400 w 2681033"/>
                      <a:gd name="connsiteY60" fmla="*/ 326572 h 1195190"/>
                      <a:gd name="connsiteX61" fmla="*/ 217714 w 2681033"/>
                      <a:gd name="connsiteY61" fmla="*/ 337458 h 11951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2681033" h="1195190">
                        <a:moveTo>
                          <a:pt x="217714" y="337458"/>
                        </a:moveTo>
                        <a:cubicBezTo>
                          <a:pt x="232228" y="333829"/>
                          <a:pt x="230235" y="314051"/>
                          <a:pt x="239486" y="304800"/>
                        </a:cubicBezTo>
                        <a:cubicBezTo>
                          <a:pt x="259349" y="284937"/>
                          <a:pt x="336521" y="229069"/>
                          <a:pt x="359229" y="217715"/>
                        </a:cubicBezTo>
                        <a:cubicBezTo>
                          <a:pt x="373743" y="210458"/>
                          <a:pt x="388857" y="204292"/>
                          <a:pt x="402772" y="195943"/>
                        </a:cubicBezTo>
                        <a:cubicBezTo>
                          <a:pt x="478314" y="150617"/>
                          <a:pt x="515377" y="107607"/>
                          <a:pt x="609600" y="76200"/>
                        </a:cubicBezTo>
                        <a:lnTo>
                          <a:pt x="707572" y="43543"/>
                        </a:lnTo>
                        <a:lnTo>
                          <a:pt x="772886" y="21772"/>
                        </a:lnTo>
                        <a:cubicBezTo>
                          <a:pt x="783772" y="18143"/>
                          <a:pt x="794411" y="13669"/>
                          <a:pt x="805543" y="10886"/>
                        </a:cubicBezTo>
                        <a:lnTo>
                          <a:pt x="849086" y="0"/>
                        </a:lnTo>
                        <a:cubicBezTo>
                          <a:pt x="1074057" y="7257"/>
                          <a:pt x="1299324" y="8156"/>
                          <a:pt x="1524000" y="21772"/>
                        </a:cubicBezTo>
                        <a:lnTo>
                          <a:pt x="1883229" y="43543"/>
                        </a:lnTo>
                        <a:cubicBezTo>
                          <a:pt x="1894115" y="47172"/>
                          <a:pt x="1904754" y="51646"/>
                          <a:pt x="1915886" y="54429"/>
                        </a:cubicBezTo>
                        <a:cubicBezTo>
                          <a:pt x="1958338" y="65042"/>
                          <a:pt x="2003496" y="70055"/>
                          <a:pt x="2046514" y="76200"/>
                        </a:cubicBezTo>
                        <a:cubicBezTo>
                          <a:pt x="2144304" y="108797"/>
                          <a:pt x="2092368" y="85809"/>
                          <a:pt x="2198914" y="152400"/>
                        </a:cubicBezTo>
                        <a:lnTo>
                          <a:pt x="2198914" y="152400"/>
                        </a:lnTo>
                        <a:cubicBezTo>
                          <a:pt x="2215557" y="159057"/>
                          <a:pt x="2263250" y="179371"/>
                          <a:pt x="2286000" y="185058"/>
                        </a:cubicBezTo>
                        <a:cubicBezTo>
                          <a:pt x="2303950" y="189545"/>
                          <a:pt x="2322286" y="192315"/>
                          <a:pt x="2340429" y="195943"/>
                        </a:cubicBezTo>
                        <a:cubicBezTo>
                          <a:pt x="2351315" y="206829"/>
                          <a:pt x="2360277" y="220061"/>
                          <a:pt x="2373086" y="228600"/>
                        </a:cubicBezTo>
                        <a:cubicBezTo>
                          <a:pt x="2382633" y="234965"/>
                          <a:pt x="2395257" y="234826"/>
                          <a:pt x="2405743" y="239486"/>
                        </a:cubicBezTo>
                        <a:cubicBezTo>
                          <a:pt x="2519109" y="289871"/>
                          <a:pt x="2430151" y="258507"/>
                          <a:pt x="2503714" y="283029"/>
                        </a:cubicBezTo>
                        <a:cubicBezTo>
                          <a:pt x="2521857" y="301172"/>
                          <a:pt x="2537616" y="322063"/>
                          <a:pt x="2558143" y="337458"/>
                        </a:cubicBezTo>
                        <a:cubicBezTo>
                          <a:pt x="2612152" y="377965"/>
                          <a:pt x="2586590" y="360051"/>
                          <a:pt x="2634343" y="391886"/>
                        </a:cubicBezTo>
                        <a:cubicBezTo>
                          <a:pt x="2641600" y="402772"/>
                          <a:pt x="2647941" y="414327"/>
                          <a:pt x="2656114" y="424543"/>
                        </a:cubicBezTo>
                        <a:cubicBezTo>
                          <a:pt x="2662525" y="432557"/>
                          <a:pt x="2677203" y="436074"/>
                          <a:pt x="2677886" y="446315"/>
                        </a:cubicBezTo>
                        <a:cubicBezTo>
                          <a:pt x="2681033" y="493521"/>
                          <a:pt x="2672868" y="540884"/>
                          <a:pt x="2667000" y="587829"/>
                        </a:cubicBezTo>
                        <a:cubicBezTo>
                          <a:pt x="2665577" y="599215"/>
                          <a:pt x="2659266" y="609453"/>
                          <a:pt x="2656114" y="620486"/>
                        </a:cubicBezTo>
                        <a:cubicBezTo>
                          <a:pt x="2652004" y="634871"/>
                          <a:pt x="2649339" y="649644"/>
                          <a:pt x="2645229" y="664029"/>
                        </a:cubicBezTo>
                        <a:cubicBezTo>
                          <a:pt x="2642077" y="675062"/>
                          <a:pt x="2637495" y="685653"/>
                          <a:pt x="2634343" y="696686"/>
                        </a:cubicBezTo>
                        <a:cubicBezTo>
                          <a:pt x="2604135" y="802412"/>
                          <a:pt x="2645878" y="684503"/>
                          <a:pt x="2601686" y="772886"/>
                        </a:cubicBezTo>
                        <a:cubicBezTo>
                          <a:pt x="2587009" y="802241"/>
                          <a:pt x="2599402" y="809091"/>
                          <a:pt x="2569029" y="827315"/>
                        </a:cubicBezTo>
                        <a:cubicBezTo>
                          <a:pt x="2559190" y="833219"/>
                          <a:pt x="2547258" y="834572"/>
                          <a:pt x="2536372" y="838200"/>
                        </a:cubicBezTo>
                        <a:cubicBezTo>
                          <a:pt x="2521858" y="849086"/>
                          <a:pt x="2506767" y="859243"/>
                          <a:pt x="2492829" y="870858"/>
                        </a:cubicBezTo>
                        <a:cubicBezTo>
                          <a:pt x="2462456" y="896169"/>
                          <a:pt x="2478768" y="894216"/>
                          <a:pt x="2438400" y="914400"/>
                        </a:cubicBezTo>
                        <a:cubicBezTo>
                          <a:pt x="2390787" y="938207"/>
                          <a:pt x="2369481" y="937614"/>
                          <a:pt x="2318657" y="957943"/>
                        </a:cubicBezTo>
                        <a:cubicBezTo>
                          <a:pt x="2303590" y="963970"/>
                          <a:pt x="2290030" y="973323"/>
                          <a:pt x="2275114" y="979715"/>
                        </a:cubicBezTo>
                        <a:cubicBezTo>
                          <a:pt x="2264567" y="984235"/>
                          <a:pt x="2253004" y="986080"/>
                          <a:pt x="2242457" y="990600"/>
                        </a:cubicBezTo>
                        <a:cubicBezTo>
                          <a:pt x="2227541" y="996992"/>
                          <a:pt x="2213829" y="1005979"/>
                          <a:pt x="2198914" y="1012372"/>
                        </a:cubicBezTo>
                        <a:cubicBezTo>
                          <a:pt x="2188367" y="1016892"/>
                          <a:pt x="2176520" y="1018126"/>
                          <a:pt x="2166257" y="1023258"/>
                        </a:cubicBezTo>
                        <a:cubicBezTo>
                          <a:pt x="2133864" y="1039454"/>
                          <a:pt x="2128226" y="1057258"/>
                          <a:pt x="2090057" y="1066800"/>
                        </a:cubicBezTo>
                        <a:cubicBezTo>
                          <a:pt x="2061676" y="1073895"/>
                          <a:pt x="2032219" y="1077029"/>
                          <a:pt x="2002972" y="1077686"/>
                        </a:cubicBezTo>
                        <a:cubicBezTo>
                          <a:pt x="1709109" y="1084290"/>
                          <a:pt x="1415143" y="1084943"/>
                          <a:pt x="1121229" y="1088572"/>
                        </a:cubicBezTo>
                        <a:cubicBezTo>
                          <a:pt x="1103086" y="1095829"/>
                          <a:pt x="1084656" y="1102407"/>
                          <a:pt x="1066800" y="1110343"/>
                        </a:cubicBezTo>
                        <a:cubicBezTo>
                          <a:pt x="1051971" y="1116934"/>
                          <a:pt x="1038451" y="1126417"/>
                          <a:pt x="1023257" y="1132115"/>
                        </a:cubicBezTo>
                        <a:cubicBezTo>
                          <a:pt x="985823" y="1146153"/>
                          <a:pt x="911157" y="1151925"/>
                          <a:pt x="881743" y="1153886"/>
                        </a:cubicBezTo>
                        <a:cubicBezTo>
                          <a:pt x="805626" y="1158961"/>
                          <a:pt x="729343" y="1161143"/>
                          <a:pt x="653143" y="1164772"/>
                        </a:cubicBezTo>
                        <a:cubicBezTo>
                          <a:pt x="531476" y="1195190"/>
                          <a:pt x="585643" y="1186617"/>
                          <a:pt x="348343" y="1153886"/>
                        </a:cubicBezTo>
                        <a:cubicBezTo>
                          <a:pt x="328986" y="1151216"/>
                          <a:pt x="312210" y="1138976"/>
                          <a:pt x="293914" y="1132115"/>
                        </a:cubicBezTo>
                        <a:cubicBezTo>
                          <a:pt x="283170" y="1128086"/>
                          <a:pt x="271703" y="1125977"/>
                          <a:pt x="261257" y="1121229"/>
                        </a:cubicBezTo>
                        <a:cubicBezTo>
                          <a:pt x="231711" y="1107799"/>
                          <a:pt x="174172" y="1077686"/>
                          <a:pt x="174172" y="1077686"/>
                        </a:cubicBezTo>
                        <a:cubicBezTo>
                          <a:pt x="132240" y="1014790"/>
                          <a:pt x="176189" y="1071640"/>
                          <a:pt x="119743" y="1023258"/>
                        </a:cubicBezTo>
                        <a:cubicBezTo>
                          <a:pt x="104158" y="1009900"/>
                          <a:pt x="76200" y="979715"/>
                          <a:pt x="76200" y="979715"/>
                        </a:cubicBezTo>
                        <a:cubicBezTo>
                          <a:pt x="68943" y="965201"/>
                          <a:pt x="63430" y="949674"/>
                          <a:pt x="54429" y="936172"/>
                        </a:cubicBezTo>
                        <a:cubicBezTo>
                          <a:pt x="48736" y="927632"/>
                          <a:pt x="37247" y="923580"/>
                          <a:pt x="32657" y="914400"/>
                        </a:cubicBezTo>
                        <a:cubicBezTo>
                          <a:pt x="22394" y="893874"/>
                          <a:pt x="10886" y="849086"/>
                          <a:pt x="10886" y="849086"/>
                        </a:cubicBezTo>
                        <a:cubicBezTo>
                          <a:pt x="7257" y="816429"/>
                          <a:pt x="0" y="783973"/>
                          <a:pt x="0" y="751115"/>
                        </a:cubicBezTo>
                        <a:cubicBezTo>
                          <a:pt x="0" y="710302"/>
                          <a:pt x="10192" y="634152"/>
                          <a:pt x="21772" y="587829"/>
                        </a:cubicBezTo>
                        <a:cubicBezTo>
                          <a:pt x="24555" y="576697"/>
                          <a:pt x="29029" y="566058"/>
                          <a:pt x="32657" y="555172"/>
                        </a:cubicBezTo>
                        <a:cubicBezTo>
                          <a:pt x="33119" y="551478"/>
                          <a:pt x="38939" y="458664"/>
                          <a:pt x="54429" y="435429"/>
                        </a:cubicBezTo>
                        <a:cubicBezTo>
                          <a:pt x="62968" y="422620"/>
                          <a:pt x="76200" y="413658"/>
                          <a:pt x="87086" y="402772"/>
                        </a:cubicBezTo>
                        <a:cubicBezTo>
                          <a:pt x="90715" y="391886"/>
                          <a:pt x="92068" y="379954"/>
                          <a:pt x="97972" y="370115"/>
                        </a:cubicBezTo>
                        <a:cubicBezTo>
                          <a:pt x="104611" y="359050"/>
                          <a:pt x="142285" y="328595"/>
                          <a:pt x="152400" y="326572"/>
                        </a:cubicBezTo>
                        <a:cubicBezTo>
                          <a:pt x="177307" y="321591"/>
                          <a:pt x="203200" y="341087"/>
                          <a:pt x="217714" y="337458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 w="38100"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7" name="Straight Arrow Connector 16"/>
                  <p:cNvCxnSpPr/>
                  <p:nvPr/>
                </p:nvCxnSpPr>
                <p:spPr>
                  <a:xfrm>
                    <a:off x="2286000" y="2667000"/>
                    <a:ext cx="762000" cy="1588"/>
                  </a:xfrm>
                  <a:prstGeom prst="straightConnector1">
                    <a:avLst/>
                  </a:prstGeom>
                  <a:ln w="28575">
                    <a:solidFill>
                      <a:srgbClr val="FFFF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Arrow Connector 17"/>
                  <p:cNvCxnSpPr/>
                  <p:nvPr/>
                </p:nvCxnSpPr>
                <p:spPr>
                  <a:xfrm flipV="1">
                    <a:off x="3048000" y="2133600"/>
                    <a:ext cx="762000" cy="533400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 rot="10800000" flipV="1">
                    <a:off x="1524000" y="2667000"/>
                    <a:ext cx="1524000" cy="9144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aphicFrame>
                <p:nvGraphicFramePr>
                  <p:cNvPr id="20" name="Content Placeholder 31"/>
                  <p:cNvGraphicFramePr>
                    <a:graphicFrameLocks noGrp="1" noChangeAspect="1"/>
                  </p:cNvGraphicFramePr>
                  <p:nvPr>
                    <p:ph sz="quarter" idx="1"/>
                  </p:nvPr>
                </p:nvGraphicFramePr>
                <p:xfrm>
                  <a:off x="3657600" y="1752600"/>
                  <a:ext cx="304800" cy="375138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160" name="Equation" r:id="rId9" imgW="164880" imgH="203040" progId="Equation.3">
                          <p:embed/>
                        </p:oleObj>
                      </mc:Choice>
                      <mc:Fallback>
                        <p:oleObj name="Equation" r:id="rId9" imgW="164880" imgH="20304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0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3657600" y="1752600"/>
                                <a:ext cx="304800" cy="375138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21" name="Curved Right Arrow 20"/>
                  <p:cNvSpPr/>
                  <p:nvPr/>
                </p:nvSpPr>
                <p:spPr>
                  <a:xfrm>
                    <a:off x="2133600" y="2133600"/>
                    <a:ext cx="304800" cy="304800"/>
                  </a:xfrm>
                  <a:prstGeom prst="curvedRightArrow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22" name="Straight Arrow Connector 21"/>
                  <p:cNvCxnSpPr/>
                  <p:nvPr/>
                </p:nvCxnSpPr>
                <p:spPr>
                  <a:xfrm rot="5400000" flipH="1" flipV="1">
                    <a:off x="2069080" y="2057400"/>
                    <a:ext cx="456406" cy="794"/>
                  </a:xfrm>
                  <a:prstGeom prst="straightConnector1">
                    <a:avLst/>
                  </a:prstGeom>
                  <a:ln w="28575">
                    <a:solidFill>
                      <a:srgbClr val="7030A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/>
                  <p:nvPr/>
                </p:nvCxnSpPr>
                <p:spPr>
                  <a:xfrm rot="5400000" flipH="1" flipV="1">
                    <a:off x="2144486" y="2525480"/>
                    <a:ext cx="304800" cy="1588"/>
                  </a:xfrm>
                  <a:prstGeom prst="line">
                    <a:avLst/>
                  </a:prstGeom>
                  <a:ln w="285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aphicFrame>
                <p:nvGraphicFramePr>
                  <p:cNvPr id="24" name="Object 23"/>
                  <p:cNvGraphicFramePr>
                    <a:graphicFrameLocks noChangeAspect="1"/>
                  </p:cNvGraphicFramePr>
                  <p:nvPr/>
                </p:nvGraphicFramePr>
                <p:xfrm>
                  <a:off x="2514600" y="2296884"/>
                  <a:ext cx="292100" cy="37973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161" name="Equation" r:id="rId11" imgW="126720" imgH="164880" progId="Equation.3">
                          <p:embed/>
                        </p:oleObj>
                      </mc:Choice>
                      <mc:Fallback>
                        <p:oleObj name="Equation" r:id="rId11" imgW="126720" imgH="16488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2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514600" y="2296884"/>
                                <a:ext cx="292100" cy="37973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cxnSp>
                <p:nvCxnSpPr>
                  <p:cNvPr id="25" name="Straight Connector 24"/>
                  <p:cNvCxnSpPr/>
                  <p:nvPr/>
                </p:nvCxnSpPr>
                <p:spPr>
                  <a:xfrm rot="16200000" flipH="1">
                    <a:off x="2247900" y="2705100"/>
                    <a:ext cx="304800" cy="22860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9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aphicFrame>
                <p:nvGraphicFramePr>
                  <p:cNvPr id="26" name="Object 25"/>
                  <p:cNvGraphicFramePr>
                    <a:graphicFrameLocks noChangeAspect="1"/>
                  </p:cNvGraphicFramePr>
                  <p:nvPr/>
                </p:nvGraphicFramePr>
                <p:xfrm>
                  <a:off x="2198908" y="2743199"/>
                  <a:ext cx="228600" cy="29094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162" name="Equation" r:id="rId13" imgW="139680" imgH="177480" progId="Equation.3">
                          <p:embed/>
                        </p:oleObj>
                      </mc:Choice>
                      <mc:Fallback>
                        <p:oleObj name="Equation" r:id="rId13" imgW="139680" imgH="17748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198908" y="2743199"/>
                                <a:ext cx="228600" cy="290945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7" name="Content Placeholder 31"/>
                  <p:cNvGraphicFramePr>
                    <a:graphicFrameLocks noChangeAspect="1"/>
                  </p:cNvGraphicFramePr>
                  <p:nvPr/>
                </p:nvGraphicFramePr>
                <p:xfrm>
                  <a:off x="1752600" y="2209800"/>
                  <a:ext cx="455612" cy="45561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163" name="Equation" r:id="rId15" imgW="203040" imgH="203040" progId="Equation.3">
                          <p:embed/>
                        </p:oleObj>
                      </mc:Choice>
                      <mc:Fallback>
                        <p:oleObj name="Equation" r:id="rId15" imgW="203040" imgH="20304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752600" y="2209800"/>
                                <a:ext cx="455612" cy="455613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cxnSp>
                <p:nvCxnSpPr>
                  <p:cNvPr id="28" name="Straight Connector 27"/>
                  <p:cNvCxnSpPr/>
                  <p:nvPr/>
                </p:nvCxnSpPr>
                <p:spPr>
                  <a:xfrm rot="5400000">
                    <a:off x="1916680" y="1468778"/>
                    <a:ext cx="7620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aphicFrame>
                <p:nvGraphicFramePr>
                  <p:cNvPr id="29" name="Object 28"/>
                  <p:cNvGraphicFramePr>
                    <a:graphicFrameLocks noChangeAspect="1"/>
                  </p:cNvGraphicFramePr>
                  <p:nvPr/>
                </p:nvGraphicFramePr>
                <p:xfrm>
                  <a:off x="2166256" y="783766"/>
                  <a:ext cx="304800" cy="35560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164" name="Equation" r:id="rId17" imgW="152280" imgH="177480" progId="Equation.3">
                          <p:embed/>
                        </p:oleObj>
                      </mc:Choice>
                      <mc:Fallback>
                        <p:oleObj name="Equation" r:id="rId17" imgW="152280" imgH="17748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166256" y="783766"/>
                                <a:ext cx="304800" cy="35560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30" name="Object 13"/>
                  <p:cNvGraphicFramePr>
                    <a:graphicFrameLocks noChangeAspect="1"/>
                  </p:cNvGraphicFramePr>
                  <p:nvPr/>
                </p:nvGraphicFramePr>
                <p:xfrm>
                  <a:off x="2133600" y="3733800"/>
                  <a:ext cx="304800" cy="35560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165" name="Equation" r:id="rId19" imgW="152280" imgH="177480" progId="Equation.3">
                          <p:embed/>
                        </p:oleObj>
                      </mc:Choice>
                      <mc:Fallback>
                        <p:oleObj name="Equation" r:id="rId19" imgW="152280" imgH="17748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0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133600" y="3733800"/>
                                <a:ext cx="304800" cy="35560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cxnSp>
                <p:nvCxnSpPr>
                  <p:cNvPr id="31" name="Straight Connector 30"/>
                  <p:cNvCxnSpPr/>
                  <p:nvPr/>
                </p:nvCxnSpPr>
                <p:spPr>
                  <a:xfrm>
                    <a:off x="3048000" y="2667000"/>
                    <a:ext cx="1066800" cy="1588"/>
                  </a:xfrm>
                  <a:prstGeom prst="line">
                    <a:avLst/>
                  </a:prstGeom>
                  <a:ln>
                    <a:solidFill>
                      <a:srgbClr val="00206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/>
                  <p:nvPr/>
                </p:nvSpPr>
                <p:spPr>
                  <a:xfrm>
                    <a:off x="3243942" y="2286002"/>
                    <a:ext cx="457200" cy="762000"/>
                  </a:xfrm>
                  <a:prstGeom prst="arc">
                    <a:avLst>
                      <a:gd name="adj1" fmla="val 16968320"/>
                      <a:gd name="adj2" fmla="val 0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aphicFrame>
                <p:nvGraphicFramePr>
                  <p:cNvPr id="33" name="Object 32"/>
                  <p:cNvGraphicFramePr>
                    <a:graphicFrameLocks noChangeAspect="1"/>
                  </p:cNvGraphicFramePr>
                  <p:nvPr/>
                </p:nvGraphicFramePr>
                <p:xfrm>
                  <a:off x="3646712" y="2318658"/>
                  <a:ext cx="381000" cy="34925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166" name="Equation" r:id="rId21" imgW="152280" imgH="139680" progId="Equation.3">
                          <p:embed/>
                        </p:oleObj>
                      </mc:Choice>
                      <mc:Fallback>
                        <p:oleObj name="Equation" r:id="rId21" imgW="152280" imgH="13968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2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3646712" y="2318658"/>
                                <a:ext cx="381000" cy="34925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</p:grpSp>
          <p:graphicFrame>
            <p:nvGraphicFramePr>
              <p:cNvPr id="13" name="Object 17"/>
              <p:cNvGraphicFramePr>
                <a:graphicFrameLocks noChangeAspect="1"/>
              </p:cNvGraphicFramePr>
              <p:nvPr/>
            </p:nvGraphicFramePr>
            <p:xfrm>
              <a:off x="2057400" y="2514600"/>
              <a:ext cx="280987" cy="304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67" name="Equation" r:id="rId23" imgW="152280" imgH="164880" progId="Equation.3">
                      <p:embed/>
                    </p:oleObj>
                  </mc:Choice>
                  <mc:Fallback>
                    <p:oleObj name="Equation" r:id="rId23" imgW="15228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57400" y="2514600"/>
                            <a:ext cx="280987" cy="3048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11" name="Picture 18"/>
            <p:cNvPicPr>
              <a:picLocks noChangeAspect="1" noChangeArrowheads="1"/>
            </p:cNvPicPr>
            <p:nvPr/>
          </p:nvPicPr>
          <p:blipFill>
            <a:blip r:embed="rId25"/>
            <a:srcRect/>
            <a:stretch>
              <a:fillRect/>
            </a:stretch>
          </p:blipFill>
          <p:spPr bwMode="auto">
            <a:xfrm>
              <a:off x="6629400" y="4876800"/>
              <a:ext cx="830263" cy="142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094121"/>
              </p:ext>
            </p:extLst>
          </p:nvPr>
        </p:nvGraphicFramePr>
        <p:xfrm>
          <a:off x="685800" y="4553467"/>
          <a:ext cx="6370638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" name="Equation" r:id="rId26" imgW="3936960" imgH="939600" progId="Equation.3">
                  <p:embed/>
                </p:oleObj>
              </mc:Choice>
              <mc:Fallback>
                <p:oleObj name="Equation" r:id="rId26" imgW="39369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53467"/>
                        <a:ext cx="6370638" cy="152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504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Evaluating the Cross Product </a:t>
            </a:r>
            <a:endParaRPr lang="en-US" dirty="0"/>
          </a:p>
        </p:txBody>
      </p:sp>
      <p:graphicFrame>
        <p:nvGraphicFramePr>
          <p:cNvPr id="4" name="Object 1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346306"/>
              </p:ext>
            </p:extLst>
          </p:nvPr>
        </p:nvGraphicFramePr>
        <p:xfrm>
          <a:off x="921858" y="1601233"/>
          <a:ext cx="2717931" cy="656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3" imgW="1104840" imgH="266400" progId="Equation.3">
                  <p:embed/>
                </p:oleObj>
              </mc:Choice>
              <mc:Fallback>
                <p:oleObj name="Equation" r:id="rId3" imgW="11048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1858" y="1601233"/>
                        <a:ext cx="2717931" cy="6560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631066"/>
              </p:ext>
            </p:extLst>
          </p:nvPr>
        </p:nvGraphicFramePr>
        <p:xfrm>
          <a:off x="921858" y="2329527"/>
          <a:ext cx="26066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5" imgW="1269720" imgH="266400" progId="Equation.3">
                  <p:embed/>
                </p:oleObj>
              </mc:Choice>
              <mc:Fallback>
                <p:oleObj name="Equation" r:id="rId5" imgW="126972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1858" y="2329527"/>
                        <a:ext cx="2606675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646806"/>
              </p:ext>
            </p:extLst>
          </p:nvPr>
        </p:nvGraphicFramePr>
        <p:xfrm>
          <a:off x="921858" y="2875627"/>
          <a:ext cx="1371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7" imgW="685800" imgH="203040" progId="Equation.3">
                  <p:embed/>
                </p:oleObj>
              </mc:Choice>
              <mc:Fallback>
                <p:oleObj name="Equation" r:id="rId7" imgW="685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1858" y="2875627"/>
                        <a:ext cx="1371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418230"/>
              </p:ext>
            </p:extLst>
          </p:nvPr>
        </p:nvGraphicFramePr>
        <p:xfrm>
          <a:off x="769458" y="3407272"/>
          <a:ext cx="3048000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9" imgW="1485720" imgH="1041120" progId="Equation.3">
                  <p:embed/>
                </p:oleObj>
              </mc:Choice>
              <mc:Fallback>
                <p:oleObj name="Equation" r:id="rId9" imgW="148572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458" y="3407272"/>
                        <a:ext cx="3048000" cy="213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3D moment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714" y="1169804"/>
            <a:ext cx="4606437" cy="4564417"/>
          </a:xfrm>
          <a:prstGeom prst="rect">
            <a:avLst/>
          </a:prstGeom>
        </p:spPr>
      </p:pic>
      <p:pic>
        <p:nvPicPr>
          <p:cNvPr id="8" name="Content Placeholder 3" descr="Mx,My,Mz.jpg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-4176"/>
          <a:stretch/>
        </p:blipFill>
        <p:spPr>
          <a:xfrm>
            <a:off x="380601" y="5631677"/>
            <a:ext cx="8464550" cy="122632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16194" y="5544047"/>
            <a:ext cx="1589518" cy="1901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7099" y="6665311"/>
            <a:ext cx="1589518" cy="1901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498699" y="6665311"/>
            <a:ext cx="1589518" cy="1901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88217" y="6665311"/>
            <a:ext cx="1589518" cy="1901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612876" y="6665311"/>
            <a:ext cx="1589518" cy="1901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860990" y="6639265"/>
            <a:ext cx="1589518" cy="1901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61600" y="6665311"/>
            <a:ext cx="1589518" cy="1901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8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199" y="1865462"/>
            <a:ext cx="347687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baseline="30000" dirty="0"/>
              <a:t>Moment about an Arbitrary Axis</a:t>
            </a:r>
            <a:endParaRPr lang="en-US" sz="2800" b="1" dirty="0"/>
          </a:p>
        </p:txBody>
      </p:sp>
      <p:pic>
        <p:nvPicPr>
          <p:cNvPr id="7" name="Picture 6" descr="moment3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658" y="2534807"/>
            <a:ext cx="3955366" cy="3570377"/>
          </a:xfrm>
          <a:prstGeom prst="rect">
            <a:avLst/>
          </a:prstGeom>
        </p:spPr>
      </p:pic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691587"/>
              </p:ext>
            </p:extLst>
          </p:nvPr>
        </p:nvGraphicFramePr>
        <p:xfrm>
          <a:off x="457199" y="2244725"/>
          <a:ext cx="8062957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4" imgW="4863960" imgH="482400" progId="Equation.3">
                  <p:embed/>
                </p:oleObj>
              </mc:Choice>
              <mc:Fallback>
                <p:oleObj name="Equation" r:id="rId4" imgW="48639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99" y="2244725"/>
                        <a:ext cx="8062957" cy="8207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596332"/>
              </p:ext>
            </p:extLst>
          </p:nvPr>
        </p:nvGraphicFramePr>
        <p:xfrm>
          <a:off x="1057943" y="3213410"/>
          <a:ext cx="2057400" cy="1003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6" imgW="1041120" imgH="507960" progId="Equation.3">
                  <p:embed/>
                </p:oleObj>
              </mc:Choice>
              <mc:Fallback>
                <p:oleObj name="Equation" r:id="rId6" imgW="10411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943" y="3213410"/>
                        <a:ext cx="2057400" cy="10036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934370"/>
              </p:ext>
            </p:extLst>
          </p:nvPr>
        </p:nvGraphicFramePr>
        <p:xfrm>
          <a:off x="733669" y="4217020"/>
          <a:ext cx="3200400" cy="1411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8" imgW="1612800" imgH="711000" progId="Equation.3">
                  <p:embed/>
                </p:oleObj>
              </mc:Choice>
              <mc:Fallback>
                <p:oleObj name="Equation" r:id="rId8" imgW="16128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669" y="4217020"/>
                        <a:ext cx="3200400" cy="14116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2"/>
          <p:cNvGraphicFramePr>
            <a:graphicFrameLocks noChangeAspect="1"/>
          </p:cNvGraphicFramePr>
          <p:nvPr/>
        </p:nvGraphicFramePr>
        <p:xfrm>
          <a:off x="609600" y="5791200"/>
          <a:ext cx="552856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10" imgW="2755800" imgH="203040" progId="Equation.3">
                  <p:embed/>
                </p:oleObj>
              </mc:Choice>
              <mc:Fallback>
                <p:oleObj name="Equation" r:id="rId10" imgW="2755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791200"/>
                        <a:ext cx="5528567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0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/>
              <a:t>Varignon’s</a:t>
            </a:r>
            <a:r>
              <a:rPr lang="en-US" sz="3600" b="1" dirty="0"/>
              <a:t> Theorem in Three Dimensions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23963"/>
            <a:ext cx="8229600" cy="490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smtClean="0"/>
              <a:t>The sum of the moments of a system of concurrent forces about a given point equals the moment of their sum about the same point.</a:t>
            </a:r>
            <a:endParaRPr lang="en-US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376256"/>
              </p:ext>
            </p:extLst>
          </p:nvPr>
        </p:nvGraphicFramePr>
        <p:xfrm>
          <a:off x="817742" y="4729798"/>
          <a:ext cx="5867400" cy="1396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3" imgW="3200400" imgH="761760" progId="Equation.3">
                  <p:embed/>
                </p:oleObj>
              </mc:Choice>
              <mc:Fallback>
                <p:oleObj name="Equation" r:id="rId3" imgW="320040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742" y="4729798"/>
                        <a:ext cx="5867400" cy="13963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5" cstate="print"/>
          <a:srcRect l="14953"/>
          <a:stretch>
            <a:fillRect/>
          </a:stretch>
        </p:blipFill>
        <p:spPr bwMode="auto">
          <a:xfrm>
            <a:off x="5482915" y="2206055"/>
            <a:ext cx="3203885" cy="23478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1134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718"/>
            <a:ext cx="8229600" cy="1143000"/>
          </a:xfrm>
        </p:spPr>
        <p:txBody>
          <a:bodyPr/>
          <a:lstStyle/>
          <a:p>
            <a:r>
              <a:rPr lang="en-US" dirty="0" smtClean="0"/>
              <a:t>Problem-1</a:t>
            </a:r>
            <a:endParaRPr lang="en-US" dirty="0"/>
          </a:p>
        </p:txBody>
      </p:sp>
      <p:sp>
        <p:nvSpPr>
          <p:cNvPr id="5" name="Rectangle 37"/>
          <p:cNvSpPr>
            <a:spLocks noGrp="1" noChangeArrowheads="1"/>
          </p:cNvSpPr>
          <p:nvPr>
            <p:ph idx="1"/>
          </p:nvPr>
        </p:nvSpPr>
        <p:spPr bwMode="auto">
          <a:xfrm>
            <a:off x="255850" y="1291863"/>
            <a:ext cx="8229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turnbuckle is tightened until the tension in the cable </a:t>
            </a:r>
            <a:r>
              <a:rPr kumimoji="0" lang="en-GB" sz="20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equals 20 kN (Figure). </a:t>
            </a:r>
            <a:endParaRPr kumimoji="0" lang="en-US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Determine the moment of the tension </a:t>
            </a:r>
            <a:r>
              <a:rPr kumimoji="0" lang="en-GB" sz="20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about point </a:t>
            </a:r>
            <a:r>
              <a:rPr kumimoji="0" lang="en-GB" sz="20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(ii) Determine the moment of the tension </a:t>
            </a:r>
            <a:r>
              <a:rPr kumimoji="0" lang="en-GB" sz="20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about point </a:t>
            </a:r>
            <a:r>
              <a:rPr kumimoji="0" lang="en-GB" sz="20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(iii)Calculate the moment of the tension </a:t>
            </a:r>
            <a:r>
              <a:rPr kumimoji="0" lang="en-GB" sz="20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about line </a:t>
            </a:r>
            <a:r>
              <a:rPr kumimoji="0" lang="en-GB" sz="20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OC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Note that points </a:t>
            </a:r>
            <a:r>
              <a:rPr kumimoji="0" lang="en-GB" sz="20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B, C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</a:t>
            </a:r>
            <a:r>
              <a:rPr kumimoji="0" lang="en-GB" sz="20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lie in the </a:t>
            </a:r>
            <a:r>
              <a:rPr kumimoji="0" lang="en-GB" sz="20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x-y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plane.</a:t>
            </a:r>
            <a:endParaRPr kumimoji="0" lang="en-GB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42"/>
          <p:cNvGrpSpPr/>
          <p:nvPr/>
        </p:nvGrpSpPr>
        <p:grpSpPr>
          <a:xfrm>
            <a:off x="5566064" y="2460311"/>
            <a:ext cx="3448051" cy="4295775"/>
            <a:chOff x="5562600" y="946241"/>
            <a:chExt cx="3448051" cy="4295775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5562600" y="4260306"/>
              <a:ext cx="263476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x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638787" y="946241"/>
              <a:ext cx="3371864" cy="4295775"/>
              <a:chOff x="6155" y="1501"/>
              <a:chExt cx="5311" cy="6765"/>
            </a:xfrm>
          </p:grpSpPr>
          <p:sp>
            <p:nvSpPr>
              <p:cNvPr id="9" name="Text Box 5"/>
              <p:cNvSpPr txBox="1">
                <a:spLocks noChangeArrowheads="1"/>
              </p:cNvSpPr>
              <p:nvPr/>
            </p:nvSpPr>
            <p:spPr bwMode="auto">
              <a:xfrm>
                <a:off x="6536" y="7488"/>
                <a:ext cx="360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B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0" name="Group 6"/>
              <p:cNvGrpSpPr>
                <a:grpSpLocks/>
              </p:cNvGrpSpPr>
              <p:nvPr/>
            </p:nvGrpSpPr>
            <p:grpSpPr bwMode="auto">
              <a:xfrm>
                <a:off x="6155" y="1501"/>
                <a:ext cx="5311" cy="6765"/>
                <a:chOff x="6155" y="1501"/>
                <a:chExt cx="5311" cy="6765"/>
              </a:xfrm>
            </p:grpSpPr>
            <p:sp>
              <p:nvSpPr>
                <p:cNvPr id="1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8846" y="1501"/>
                  <a:ext cx="415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z</a:t>
                  </a: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12" name="Group 11"/>
                <p:cNvGrpSpPr>
                  <a:grpSpLocks/>
                </p:cNvGrpSpPr>
                <p:nvPr/>
              </p:nvGrpSpPr>
              <p:grpSpPr bwMode="auto">
                <a:xfrm>
                  <a:off x="6155" y="1854"/>
                  <a:ext cx="5311" cy="6412"/>
                  <a:chOff x="6155" y="1854"/>
                  <a:chExt cx="5311" cy="6412"/>
                </a:xfrm>
              </p:grpSpPr>
              <p:sp>
                <p:nvSpPr>
                  <p:cNvPr id="13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549" y="7766"/>
                    <a:ext cx="389" cy="5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y</a:t>
                    </a:r>
                    <a:endPara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4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71" y="7406"/>
                    <a:ext cx="360" cy="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E</a:t>
                    </a: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5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45" y="7533"/>
                    <a:ext cx="704" cy="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8 m</a:t>
                    </a:r>
                    <a:endPara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6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96" y="2835"/>
                    <a:ext cx="360" cy="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A</a:t>
                    </a: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7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724" y="6554"/>
                    <a:ext cx="360" cy="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D</a:t>
                    </a: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8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50" y="7533"/>
                    <a:ext cx="360" cy="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C</a:t>
                    </a: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9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846" y="6840"/>
                    <a:ext cx="704" cy="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O</a:t>
                    </a:r>
                    <a:endPara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0" name="Line 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621" y="5776"/>
                    <a:ext cx="771" cy="222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1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26" y="4293"/>
                    <a:ext cx="1323" cy="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T</a:t>
                    </a: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=20 kN</a:t>
                    </a: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2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15" y="6963"/>
                    <a:ext cx="704" cy="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6 m</a:t>
                    </a: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3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11" y="7533"/>
                    <a:ext cx="704" cy="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5 m</a:t>
                    </a:r>
                    <a:endPara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4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6155" y="6807"/>
                    <a:ext cx="4954" cy="7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5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6906" y="7582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stealth" w="med" len="med"/>
                    <a:tailEnd type="stealth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6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96" y="1854"/>
                    <a:ext cx="10" cy="58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7" name="AutoShape 23" descr="Cork"/>
                  <p:cNvSpPr>
                    <a:spLocks noChangeArrowheads="1"/>
                  </p:cNvSpPr>
                  <p:nvPr/>
                </p:nvSpPr>
                <p:spPr bwMode="auto">
                  <a:xfrm>
                    <a:off x="8747" y="2558"/>
                    <a:ext cx="472" cy="4335"/>
                  </a:xfrm>
                  <a:prstGeom prst="can">
                    <a:avLst>
                      <a:gd name="adj" fmla="val 20962"/>
                    </a:avLst>
                  </a:prstGeom>
                  <a:blipFill dpi="0" rotWithShape="1">
                    <a:blip r:embed="rId2"/>
                    <a:srcRect/>
                    <a:tile tx="0" ty="0" sx="100000" sy="100000" flip="none" algn="tl"/>
                  </a:blip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8" name="AutoShape 24" descr="Paper bag"/>
                  <p:cNvSpPr>
                    <a:spLocks noChangeArrowheads="1"/>
                  </p:cNvSpPr>
                  <p:nvPr/>
                </p:nvSpPr>
                <p:spPr bwMode="auto">
                  <a:xfrm rot="1567040">
                    <a:off x="7626" y="2678"/>
                    <a:ext cx="3840" cy="331"/>
                  </a:xfrm>
                  <a:prstGeom prst="can">
                    <a:avLst>
                      <a:gd name="adj" fmla="val 25000"/>
                    </a:avLst>
                  </a:pr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9" name="AutoShape 25" descr="Paper bag"/>
                  <p:cNvSpPr>
                    <a:spLocks noChangeArrowheads="1"/>
                  </p:cNvSpPr>
                  <p:nvPr/>
                </p:nvSpPr>
                <p:spPr bwMode="auto">
                  <a:xfrm rot="20032960" flipV="1">
                    <a:off x="6581" y="2679"/>
                    <a:ext cx="3840" cy="331"/>
                  </a:xfrm>
                  <a:prstGeom prst="can">
                    <a:avLst>
                      <a:gd name="adj" fmla="val 25000"/>
                    </a:avLst>
                  </a:pr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0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40" y="2820"/>
                    <a:ext cx="656" cy="171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8996" y="2820"/>
                    <a:ext cx="0" cy="412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2" name="Line 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900" y="4509"/>
                    <a:ext cx="1440" cy="3137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3" name="Line 2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585" y="6879"/>
                    <a:ext cx="346" cy="68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stealth" w="med" len="med"/>
                    <a:tailEnd type="stealth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34" name="AutoShape 30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7600" y="6895"/>
                    <a:ext cx="1396" cy="687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35" name="Oval 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970" y="2788"/>
                    <a:ext cx="56" cy="47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36" name="AutoShape 3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9006" y="2788"/>
                    <a:ext cx="2013" cy="4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37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7590" y="7591"/>
                    <a:ext cx="1173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stealth" w="med" len="med"/>
                    <a:tailEnd type="stealth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38" name="AutoShape 3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0419" y="2835"/>
                    <a:ext cx="1" cy="4058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</p:spPr>
              </p:cxnSp>
              <p:sp>
                <p:nvSpPr>
                  <p:cNvPr id="39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346" y="4530"/>
                    <a:ext cx="840" cy="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30 m</a:t>
                    </a: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40211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22795"/>
              </p:ext>
            </p:extLst>
          </p:nvPr>
        </p:nvGraphicFramePr>
        <p:xfrm>
          <a:off x="304800" y="734032"/>
          <a:ext cx="5287248" cy="227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3" imgW="3593880" imgH="1549080" progId="Equation.3">
                  <p:embed/>
                </p:oleObj>
              </mc:Choice>
              <mc:Fallback>
                <p:oleObj name="Equation" r:id="rId3" imgW="3593880" imgH="1549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734032"/>
                        <a:ext cx="5287248" cy="227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324613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Solution (ii) 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As the line of action of 20 kN force is passing through </a:t>
            </a:r>
            <a:r>
              <a:rPr lang="en-GB" i="1" dirty="0" smtClean="0">
                <a:solidFill>
                  <a:srgbClr val="002060"/>
                </a:solidFill>
              </a:rPr>
              <a:t>B</a:t>
            </a:r>
            <a:r>
              <a:rPr lang="en-GB" dirty="0" smtClean="0">
                <a:solidFill>
                  <a:srgbClr val="002060"/>
                </a:solidFill>
              </a:rPr>
              <a:t>, the force will not produce any moment about point </a:t>
            </a:r>
            <a:r>
              <a:rPr lang="en-GB" i="1" dirty="0" smtClean="0">
                <a:solidFill>
                  <a:srgbClr val="002060"/>
                </a:solidFill>
              </a:rPr>
              <a:t>B</a:t>
            </a:r>
            <a:r>
              <a:rPr lang="en-GB" dirty="0" smtClean="0">
                <a:solidFill>
                  <a:srgbClr val="002060"/>
                </a:solidFill>
              </a:rPr>
              <a:t>.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GB" dirty="0" smtClean="0">
                <a:solidFill>
                  <a:srgbClr val="002060"/>
                </a:solidFill>
              </a:rPr>
              <a:t>That is </a:t>
            </a:r>
            <a:r>
              <a:rPr lang="en-GB" i="1" dirty="0" smtClean="0">
                <a:solidFill>
                  <a:srgbClr val="002060"/>
                </a:solidFill>
              </a:rPr>
              <a:t>M</a:t>
            </a:r>
            <a:r>
              <a:rPr lang="en-GB" i="1" baseline="-25000" dirty="0" smtClean="0">
                <a:solidFill>
                  <a:srgbClr val="002060"/>
                </a:solidFill>
              </a:rPr>
              <a:t>B</a:t>
            </a:r>
            <a:r>
              <a:rPr lang="en-GB" dirty="0" smtClean="0">
                <a:solidFill>
                  <a:srgbClr val="002060"/>
                </a:solidFill>
              </a:rPr>
              <a:t> = 0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5334000" y="1447800"/>
            <a:ext cx="3449637" cy="4475162"/>
            <a:chOff x="6003" y="8532"/>
            <a:chExt cx="5431" cy="7047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6213" y="14969"/>
              <a:ext cx="1323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(13, 6, 0)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9187" y="14133"/>
              <a:ext cx="1323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(0, 0, 0)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9261" y="10495"/>
              <a:ext cx="1323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(0, 0, 30)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7392" y="15035"/>
              <a:ext cx="1323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(8, 6, 0)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6003" y="8532"/>
              <a:ext cx="5431" cy="6765"/>
              <a:chOff x="6035" y="1501"/>
              <a:chExt cx="5431" cy="6765"/>
            </a:xfrm>
          </p:grpSpPr>
          <p:sp>
            <p:nvSpPr>
              <p:cNvPr id="16" name="Text Box 8"/>
              <p:cNvSpPr txBox="1">
                <a:spLocks noChangeArrowheads="1"/>
              </p:cNvSpPr>
              <p:nvPr/>
            </p:nvSpPr>
            <p:spPr bwMode="auto">
              <a:xfrm>
                <a:off x="6035" y="6720"/>
                <a:ext cx="415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x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7" name="Group 9"/>
              <p:cNvGrpSpPr>
                <a:grpSpLocks/>
              </p:cNvGrpSpPr>
              <p:nvPr/>
            </p:nvGrpSpPr>
            <p:grpSpPr bwMode="auto">
              <a:xfrm>
                <a:off x="6536" y="1501"/>
                <a:ext cx="4930" cy="6765"/>
                <a:chOff x="6536" y="1501"/>
                <a:chExt cx="4930" cy="6765"/>
              </a:xfrm>
            </p:grpSpPr>
            <p:sp>
              <p:nvSpPr>
                <p:cNvPr id="19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6536" y="7488"/>
                  <a:ext cx="360" cy="4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B</a:t>
                  </a: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20" name="Group 11"/>
                <p:cNvGrpSpPr>
                  <a:grpSpLocks/>
                </p:cNvGrpSpPr>
                <p:nvPr/>
              </p:nvGrpSpPr>
              <p:grpSpPr bwMode="auto">
                <a:xfrm>
                  <a:off x="6581" y="1501"/>
                  <a:ext cx="4885" cy="6765"/>
                  <a:chOff x="6581" y="1501"/>
                  <a:chExt cx="4885" cy="6765"/>
                </a:xfrm>
              </p:grpSpPr>
              <p:sp>
                <p:nvSpPr>
                  <p:cNvPr id="21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846" y="1501"/>
                    <a:ext cx="415" cy="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z</a:t>
                    </a:r>
                    <a:endPara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22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6581" y="1854"/>
                    <a:ext cx="4885" cy="6412"/>
                    <a:chOff x="6581" y="1854"/>
                    <a:chExt cx="4885" cy="6412"/>
                  </a:xfrm>
                </p:grpSpPr>
                <p:sp>
                  <p:nvSpPr>
                    <p:cNvPr id="23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549" y="7766"/>
                      <a:ext cx="389" cy="50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4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671" y="7406"/>
                      <a:ext cx="360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5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845" y="7533"/>
                      <a:ext cx="704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8 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6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096" y="2835"/>
                      <a:ext cx="360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7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724" y="6554"/>
                      <a:ext cx="360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8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450" y="7533"/>
                      <a:ext cx="360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C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9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846" y="6840"/>
                      <a:ext cx="704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O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0" name="Line 2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621" y="5776"/>
                      <a:ext cx="771" cy="222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1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26" y="4293"/>
                      <a:ext cx="1323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=20 kN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2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15" y="6963"/>
                      <a:ext cx="704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6 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3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911" y="7533"/>
                      <a:ext cx="704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5 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4" name="Line 2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996" y="6879"/>
                      <a:ext cx="2113" cy="15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5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906" y="7582"/>
                      <a:ext cx="72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6" name="Line 2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996" y="1854"/>
                      <a:ext cx="10" cy="585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7" name="AutoShape 28" descr="Cork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747" y="2558"/>
                      <a:ext cx="472" cy="4335"/>
                    </a:xfrm>
                    <a:prstGeom prst="can">
                      <a:avLst>
                        <a:gd name="adj" fmla="val 20962"/>
                      </a:avLst>
                    </a:prstGeom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8" name="AutoShape 29" descr="Paper bag"/>
                    <p:cNvSpPr>
                      <a:spLocks noChangeArrowheads="1"/>
                    </p:cNvSpPr>
                    <p:nvPr/>
                  </p:nvSpPr>
                  <p:spPr bwMode="auto">
                    <a:xfrm rot="1567040">
                      <a:off x="7626" y="2678"/>
                      <a:ext cx="3840" cy="331"/>
                    </a:xfrm>
                    <a:prstGeom prst="can">
                      <a:avLst>
                        <a:gd name="adj" fmla="val 25000"/>
                      </a:avLst>
                    </a:prstGeom>
                    <a:blipFill dpi="0" rotWithShape="1">
                      <a:blip r:embed="rId6"/>
                      <a:srcRect/>
                      <a:tile tx="0" ty="0" sx="100000" sy="100000" flip="none" algn="tl"/>
                    </a:blip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9" name="AutoShape 30" descr="Paper bag"/>
                    <p:cNvSpPr>
                      <a:spLocks noChangeArrowheads="1"/>
                    </p:cNvSpPr>
                    <p:nvPr/>
                  </p:nvSpPr>
                  <p:spPr bwMode="auto">
                    <a:xfrm rot="20032960" flipV="1">
                      <a:off x="6581" y="2679"/>
                      <a:ext cx="3840" cy="331"/>
                    </a:xfrm>
                    <a:prstGeom prst="can">
                      <a:avLst>
                        <a:gd name="adj" fmla="val 25000"/>
                      </a:avLst>
                    </a:prstGeom>
                    <a:blipFill dpi="0" rotWithShape="1">
                      <a:blip r:embed="rId6"/>
                      <a:srcRect/>
                      <a:tile tx="0" ty="0" sx="100000" sy="100000" flip="none" algn="tl"/>
                    </a:blip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0" name="Line 3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340" y="2820"/>
                      <a:ext cx="656" cy="171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1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996" y="2820"/>
                      <a:ext cx="0" cy="41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2" name="Line 3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900" y="4509"/>
                      <a:ext cx="1440" cy="3137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3" name="Line 3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585" y="6879"/>
                      <a:ext cx="346" cy="6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cxnSp>
                  <p:nvCxnSpPr>
                    <p:cNvPr id="44" name="AutoShape 35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7600" y="6895"/>
                      <a:ext cx="1396" cy="687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45" name="Oval 3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970" y="2788"/>
                      <a:ext cx="56" cy="47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cxnSp>
                  <p:nvCxnSpPr>
                    <p:cNvPr id="46" name="AutoShape 3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9006" y="2788"/>
                      <a:ext cx="2013" cy="4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47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590" y="7591"/>
                      <a:ext cx="117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cxnSp>
                  <p:nvCxnSpPr>
                    <p:cNvPr id="48" name="AutoShape 3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644" y="2835"/>
                      <a:ext cx="1" cy="4058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</p:cxnSp>
                <p:sp>
                  <p:nvSpPr>
                    <p:cNvPr id="49" name="Text Box 4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594" y="4621"/>
                      <a:ext cx="840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30 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</p:grpSp>
          <p:sp>
            <p:nvSpPr>
              <p:cNvPr id="18" name="Line 41"/>
              <p:cNvSpPr>
                <a:spLocks noChangeShapeType="1"/>
              </p:cNvSpPr>
              <p:nvPr/>
            </p:nvSpPr>
            <p:spPr bwMode="auto">
              <a:xfrm>
                <a:off x="6360" y="6894"/>
                <a:ext cx="26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2" name="Freeform 42"/>
            <p:cNvSpPr>
              <a:spLocks/>
            </p:cNvSpPr>
            <p:nvPr/>
          </p:nvSpPr>
          <p:spPr bwMode="auto">
            <a:xfrm>
              <a:off x="9120" y="14160"/>
              <a:ext cx="195" cy="1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75"/>
                </a:cxn>
                <a:cxn ang="0">
                  <a:pos x="165" y="120"/>
                </a:cxn>
                <a:cxn ang="0">
                  <a:pos x="195" y="165"/>
                </a:cxn>
              </a:cxnLst>
              <a:rect l="0" t="0" r="r" b="b"/>
              <a:pathLst>
                <a:path w="195" h="165">
                  <a:moveTo>
                    <a:pt x="0" y="0"/>
                  </a:moveTo>
                  <a:cubicBezTo>
                    <a:pt x="40" y="25"/>
                    <a:pt x="87" y="42"/>
                    <a:pt x="120" y="75"/>
                  </a:cubicBezTo>
                  <a:cubicBezTo>
                    <a:pt x="135" y="90"/>
                    <a:pt x="151" y="104"/>
                    <a:pt x="165" y="120"/>
                  </a:cubicBezTo>
                  <a:cubicBezTo>
                    <a:pt x="177" y="134"/>
                    <a:pt x="195" y="165"/>
                    <a:pt x="195" y="16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Freeform 43"/>
            <p:cNvSpPr>
              <a:spLocks/>
            </p:cNvSpPr>
            <p:nvPr/>
          </p:nvSpPr>
          <p:spPr bwMode="auto">
            <a:xfrm>
              <a:off x="6705" y="14850"/>
              <a:ext cx="214" cy="2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5" y="180"/>
                </a:cxn>
                <a:cxn ang="0">
                  <a:pos x="210" y="225"/>
                </a:cxn>
              </a:cxnLst>
              <a:rect l="0" t="0" r="r" b="b"/>
              <a:pathLst>
                <a:path w="214" h="229">
                  <a:moveTo>
                    <a:pt x="0" y="0"/>
                  </a:moveTo>
                  <a:cubicBezTo>
                    <a:pt x="65" y="98"/>
                    <a:pt x="17" y="32"/>
                    <a:pt x="165" y="180"/>
                  </a:cubicBezTo>
                  <a:cubicBezTo>
                    <a:pt x="214" y="229"/>
                    <a:pt x="172" y="225"/>
                    <a:pt x="210" y="22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Freeform 44"/>
            <p:cNvSpPr>
              <a:spLocks/>
            </p:cNvSpPr>
            <p:nvPr/>
          </p:nvSpPr>
          <p:spPr bwMode="auto">
            <a:xfrm>
              <a:off x="7680" y="14865"/>
              <a:ext cx="169" cy="2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195"/>
                </a:cxn>
                <a:cxn ang="0">
                  <a:pos x="165" y="255"/>
                </a:cxn>
              </a:cxnLst>
              <a:rect l="0" t="0" r="r" b="b"/>
              <a:pathLst>
                <a:path w="169" h="268">
                  <a:moveTo>
                    <a:pt x="0" y="0"/>
                  </a:moveTo>
                  <a:cubicBezTo>
                    <a:pt x="24" y="72"/>
                    <a:pt x="78" y="132"/>
                    <a:pt x="120" y="195"/>
                  </a:cubicBezTo>
                  <a:cubicBezTo>
                    <a:pt x="169" y="268"/>
                    <a:pt x="165" y="213"/>
                    <a:pt x="165" y="25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Freeform 45"/>
            <p:cNvSpPr>
              <a:spLocks/>
            </p:cNvSpPr>
            <p:nvPr/>
          </p:nvSpPr>
          <p:spPr bwMode="auto">
            <a:xfrm>
              <a:off x="9345" y="10170"/>
              <a:ext cx="240" cy="3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0" y="225"/>
                </a:cxn>
                <a:cxn ang="0">
                  <a:pos x="240" y="390"/>
                </a:cxn>
              </a:cxnLst>
              <a:rect l="0" t="0" r="r" b="b"/>
              <a:pathLst>
                <a:path w="240" h="390">
                  <a:moveTo>
                    <a:pt x="0" y="0"/>
                  </a:moveTo>
                  <a:cubicBezTo>
                    <a:pt x="49" y="73"/>
                    <a:pt x="98" y="155"/>
                    <a:pt x="150" y="225"/>
                  </a:cubicBezTo>
                  <a:cubicBezTo>
                    <a:pt x="186" y="272"/>
                    <a:pt x="240" y="326"/>
                    <a:pt x="24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195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185182"/>
              </p:ext>
            </p:extLst>
          </p:nvPr>
        </p:nvGraphicFramePr>
        <p:xfrm>
          <a:off x="304800" y="610116"/>
          <a:ext cx="5446712" cy="263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3" imgW="3733560" imgH="1803240" progId="Equation.3">
                  <p:embed/>
                </p:oleObj>
              </mc:Choice>
              <mc:Fallback>
                <p:oleObj name="Equation" r:id="rId3" imgW="3733560" imgH="1803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0116"/>
                        <a:ext cx="5446712" cy="2633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5486400" y="1447800"/>
            <a:ext cx="3449637" cy="4475162"/>
            <a:chOff x="6003" y="8532"/>
            <a:chExt cx="5431" cy="7047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6213" y="14969"/>
              <a:ext cx="1323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(13, 6, 0)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9187" y="14133"/>
              <a:ext cx="1323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(0, 0, 0)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9261" y="10495"/>
              <a:ext cx="1323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(0, 0, 30)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7392" y="15035"/>
              <a:ext cx="1323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(8, 6, 0)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6003" y="8532"/>
              <a:ext cx="5431" cy="6765"/>
              <a:chOff x="6035" y="1501"/>
              <a:chExt cx="5431" cy="6765"/>
            </a:xfrm>
          </p:grpSpPr>
          <p:sp>
            <p:nvSpPr>
              <p:cNvPr id="15" name="Text Box 8"/>
              <p:cNvSpPr txBox="1">
                <a:spLocks noChangeArrowheads="1"/>
              </p:cNvSpPr>
              <p:nvPr/>
            </p:nvSpPr>
            <p:spPr bwMode="auto">
              <a:xfrm>
                <a:off x="6035" y="6720"/>
                <a:ext cx="415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x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6" name="Group 9"/>
              <p:cNvGrpSpPr>
                <a:grpSpLocks/>
              </p:cNvGrpSpPr>
              <p:nvPr/>
            </p:nvGrpSpPr>
            <p:grpSpPr bwMode="auto">
              <a:xfrm>
                <a:off x="6536" y="1501"/>
                <a:ext cx="4930" cy="6765"/>
                <a:chOff x="6536" y="1501"/>
                <a:chExt cx="4930" cy="6765"/>
              </a:xfrm>
            </p:grpSpPr>
            <p:sp>
              <p:nvSpPr>
                <p:cNvPr id="1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6536" y="7488"/>
                  <a:ext cx="360" cy="4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B</a:t>
                  </a: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19" name="Group 11"/>
                <p:cNvGrpSpPr>
                  <a:grpSpLocks/>
                </p:cNvGrpSpPr>
                <p:nvPr/>
              </p:nvGrpSpPr>
              <p:grpSpPr bwMode="auto">
                <a:xfrm>
                  <a:off x="6581" y="1501"/>
                  <a:ext cx="4885" cy="6765"/>
                  <a:chOff x="6581" y="1501"/>
                  <a:chExt cx="4885" cy="6765"/>
                </a:xfrm>
              </p:grpSpPr>
              <p:sp>
                <p:nvSpPr>
                  <p:cNvPr id="20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846" y="1501"/>
                    <a:ext cx="415" cy="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z</a:t>
                    </a:r>
                    <a:endPara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21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6581" y="1854"/>
                    <a:ext cx="4885" cy="6412"/>
                    <a:chOff x="6581" y="1854"/>
                    <a:chExt cx="4885" cy="6412"/>
                  </a:xfrm>
                </p:grpSpPr>
                <p:sp>
                  <p:nvSpPr>
                    <p:cNvPr id="22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549" y="7766"/>
                      <a:ext cx="389" cy="50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3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671" y="7406"/>
                      <a:ext cx="360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4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845" y="7533"/>
                      <a:ext cx="704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8 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5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096" y="2835"/>
                      <a:ext cx="360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6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724" y="6554"/>
                      <a:ext cx="360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7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450" y="7533"/>
                      <a:ext cx="360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C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8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846" y="6840"/>
                      <a:ext cx="704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O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9" name="Line 2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621" y="5776"/>
                      <a:ext cx="771" cy="222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0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26" y="4293"/>
                      <a:ext cx="1323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=20 kN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1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15" y="6963"/>
                      <a:ext cx="704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6 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2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911" y="7533"/>
                      <a:ext cx="704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5 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3" name="Line 2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996" y="6879"/>
                      <a:ext cx="2113" cy="15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4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906" y="7582"/>
                      <a:ext cx="72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5" name="Line 2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996" y="1854"/>
                      <a:ext cx="10" cy="585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6" name="AutoShape 28" descr="Cork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747" y="2558"/>
                      <a:ext cx="472" cy="4335"/>
                    </a:xfrm>
                    <a:prstGeom prst="can">
                      <a:avLst>
                        <a:gd name="adj" fmla="val 20962"/>
                      </a:avLst>
                    </a:prstGeom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7" name="AutoShape 29" descr="Paper bag"/>
                    <p:cNvSpPr>
                      <a:spLocks noChangeArrowheads="1"/>
                    </p:cNvSpPr>
                    <p:nvPr/>
                  </p:nvSpPr>
                  <p:spPr bwMode="auto">
                    <a:xfrm rot="1567040">
                      <a:off x="7626" y="2678"/>
                      <a:ext cx="3840" cy="331"/>
                    </a:xfrm>
                    <a:prstGeom prst="can">
                      <a:avLst>
                        <a:gd name="adj" fmla="val 25000"/>
                      </a:avLst>
                    </a:prstGeom>
                    <a:blipFill dpi="0" rotWithShape="1">
                      <a:blip r:embed="rId6"/>
                      <a:srcRect/>
                      <a:tile tx="0" ty="0" sx="100000" sy="100000" flip="none" algn="tl"/>
                    </a:blip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8" name="AutoShape 30" descr="Paper bag"/>
                    <p:cNvSpPr>
                      <a:spLocks noChangeArrowheads="1"/>
                    </p:cNvSpPr>
                    <p:nvPr/>
                  </p:nvSpPr>
                  <p:spPr bwMode="auto">
                    <a:xfrm rot="20032960" flipV="1">
                      <a:off x="6581" y="2679"/>
                      <a:ext cx="3840" cy="331"/>
                    </a:xfrm>
                    <a:prstGeom prst="can">
                      <a:avLst>
                        <a:gd name="adj" fmla="val 25000"/>
                      </a:avLst>
                    </a:prstGeom>
                    <a:blipFill dpi="0" rotWithShape="1">
                      <a:blip r:embed="rId6"/>
                      <a:srcRect/>
                      <a:tile tx="0" ty="0" sx="100000" sy="100000" flip="none" algn="tl"/>
                    </a:blip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9" name="Line 3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340" y="2820"/>
                      <a:ext cx="656" cy="171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0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996" y="2820"/>
                      <a:ext cx="0" cy="41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1" name="Line 3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900" y="4509"/>
                      <a:ext cx="1440" cy="3137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2" name="Line 3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585" y="6879"/>
                      <a:ext cx="346" cy="6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cxnSp>
                  <p:nvCxnSpPr>
                    <p:cNvPr id="43" name="AutoShape 35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7600" y="6895"/>
                      <a:ext cx="1396" cy="687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44" name="Oval 3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970" y="2788"/>
                      <a:ext cx="56" cy="47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cxnSp>
                  <p:nvCxnSpPr>
                    <p:cNvPr id="45" name="AutoShape 3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9006" y="2788"/>
                      <a:ext cx="2013" cy="4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46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590" y="7591"/>
                      <a:ext cx="117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cxnSp>
                  <p:nvCxnSpPr>
                    <p:cNvPr id="47" name="AutoShape 3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434" y="2835"/>
                      <a:ext cx="1" cy="4058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</p:cxnSp>
                <p:sp>
                  <p:nvSpPr>
                    <p:cNvPr id="48" name="Text Box 4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346" y="4530"/>
                      <a:ext cx="840" cy="3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30 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</p:grpSp>
          <p:sp>
            <p:nvSpPr>
              <p:cNvPr id="17" name="Line 41"/>
              <p:cNvSpPr>
                <a:spLocks noChangeShapeType="1"/>
              </p:cNvSpPr>
              <p:nvPr/>
            </p:nvSpPr>
            <p:spPr bwMode="auto">
              <a:xfrm>
                <a:off x="6360" y="6894"/>
                <a:ext cx="26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1" name="Freeform 42"/>
            <p:cNvSpPr>
              <a:spLocks/>
            </p:cNvSpPr>
            <p:nvPr/>
          </p:nvSpPr>
          <p:spPr bwMode="auto">
            <a:xfrm>
              <a:off x="9120" y="14160"/>
              <a:ext cx="195" cy="1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75"/>
                </a:cxn>
                <a:cxn ang="0">
                  <a:pos x="165" y="120"/>
                </a:cxn>
                <a:cxn ang="0">
                  <a:pos x="195" y="165"/>
                </a:cxn>
              </a:cxnLst>
              <a:rect l="0" t="0" r="r" b="b"/>
              <a:pathLst>
                <a:path w="195" h="165">
                  <a:moveTo>
                    <a:pt x="0" y="0"/>
                  </a:moveTo>
                  <a:cubicBezTo>
                    <a:pt x="40" y="25"/>
                    <a:pt x="87" y="42"/>
                    <a:pt x="120" y="75"/>
                  </a:cubicBezTo>
                  <a:cubicBezTo>
                    <a:pt x="135" y="90"/>
                    <a:pt x="151" y="104"/>
                    <a:pt x="165" y="120"/>
                  </a:cubicBezTo>
                  <a:cubicBezTo>
                    <a:pt x="177" y="134"/>
                    <a:pt x="195" y="165"/>
                    <a:pt x="195" y="16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Freeform 43"/>
            <p:cNvSpPr>
              <a:spLocks/>
            </p:cNvSpPr>
            <p:nvPr/>
          </p:nvSpPr>
          <p:spPr bwMode="auto">
            <a:xfrm>
              <a:off x="6705" y="14850"/>
              <a:ext cx="214" cy="2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5" y="180"/>
                </a:cxn>
                <a:cxn ang="0">
                  <a:pos x="210" y="225"/>
                </a:cxn>
              </a:cxnLst>
              <a:rect l="0" t="0" r="r" b="b"/>
              <a:pathLst>
                <a:path w="214" h="229">
                  <a:moveTo>
                    <a:pt x="0" y="0"/>
                  </a:moveTo>
                  <a:cubicBezTo>
                    <a:pt x="65" y="98"/>
                    <a:pt x="17" y="32"/>
                    <a:pt x="165" y="180"/>
                  </a:cubicBezTo>
                  <a:cubicBezTo>
                    <a:pt x="214" y="229"/>
                    <a:pt x="172" y="225"/>
                    <a:pt x="210" y="22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Freeform 44"/>
            <p:cNvSpPr>
              <a:spLocks/>
            </p:cNvSpPr>
            <p:nvPr/>
          </p:nvSpPr>
          <p:spPr bwMode="auto">
            <a:xfrm>
              <a:off x="7680" y="14865"/>
              <a:ext cx="169" cy="2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195"/>
                </a:cxn>
                <a:cxn ang="0">
                  <a:pos x="165" y="255"/>
                </a:cxn>
              </a:cxnLst>
              <a:rect l="0" t="0" r="r" b="b"/>
              <a:pathLst>
                <a:path w="169" h="268">
                  <a:moveTo>
                    <a:pt x="0" y="0"/>
                  </a:moveTo>
                  <a:cubicBezTo>
                    <a:pt x="24" y="72"/>
                    <a:pt x="78" y="132"/>
                    <a:pt x="120" y="195"/>
                  </a:cubicBezTo>
                  <a:cubicBezTo>
                    <a:pt x="169" y="268"/>
                    <a:pt x="165" y="213"/>
                    <a:pt x="165" y="25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Freeform 45"/>
            <p:cNvSpPr>
              <a:spLocks/>
            </p:cNvSpPr>
            <p:nvPr/>
          </p:nvSpPr>
          <p:spPr bwMode="auto">
            <a:xfrm>
              <a:off x="9345" y="10170"/>
              <a:ext cx="240" cy="3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0" y="225"/>
                </a:cxn>
                <a:cxn ang="0">
                  <a:pos x="240" y="390"/>
                </a:cxn>
              </a:cxnLst>
              <a:rect l="0" t="0" r="r" b="b"/>
              <a:pathLst>
                <a:path w="240" h="390">
                  <a:moveTo>
                    <a:pt x="0" y="0"/>
                  </a:moveTo>
                  <a:cubicBezTo>
                    <a:pt x="49" y="73"/>
                    <a:pt x="98" y="155"/>
                    <a:pt x="150" y="225"/>
                  </a:cubicBezTo>
                  <a:cubicBezTo>
                    <a:pt x="186" y="272"/>
                    <a:pt x="240" y="326"/>
                    <a:pt x="24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590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567</Words>
  <Application>Microsoft Office PowerPoint</Application>
  <PresentationFormat>On-screen Show (4:3)</PresentationFormat>
  <Paragraphs>97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Equation</vt:lpstr>
      <vt:lpstr>Microsoft Equation 3.0</vt:lpstr>
      <vt:lpstr>Moment in 3D</vt:lpstr>
      <vt:lpstr>Moment in 3D</vt:lpstr>
      <vt:lpstr>Moment: Vector Definition</vt:lpstr>
      <vt:lpstr>Evaluating the Cross Product </vt:lpstr>
      <vt:lpstr>PowerPoint Presentation</vt:lpstr>
      <vt:lpstr>Varignon’s Theorem in Three Dimensions  </vt:lpstr>
      <vt:lpstr>Problem-1</vt:lpstr>
      <vt:lpstr>PowerPoint Presentation</vt:lpstr>
      <vt:lpstr>PowerPoint Presentation</vt:lpstr>
      <vt:lpstr>Couple Moment</vt:lpstr>
      <vt:lpstr>Couple moment: Scalar formula</vt:lpstr>
      <vt:lpstr>Couple moment: Vector formula</vt:lpstr>
      <vt:lpstr>Direction of couple moment</vt:lpstr>
      <vt:lpstr>Force-couple System</vt:lpstr>
      <vt:lpstr>Addition of two couple vectors</vt:lpstr>
      <vt:lpstr>Problem</vt:lpstr>
      <vt:lpstr>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 in 3D</dc:title>
  <dc:creator>Fahad Alrshoudi</dc:creator>
  <cp:lastModifiedBy>User</cp:lastModifiedBy>
  <cp:revision>13</cp:revision>
  <dcterms:created xsi:type="dcterms:W3CDTF">2016-02-07T20:07:21Z</dcterms:created>
  <dcterms:modified xsi:type="dcterms:W3CDTF">2016-02-08T10:55:13Z</dcterms:modified>
</cp:coreProperties>
</file>