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image" Target="../media/image9.wmf"/><Relationship Id="rId7" Type="http://schemas.openxmlformats.org/officeDocument/2006/relationships/image" Target="../media/image13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Relationship Id="rId9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3CB7B8-D2E1-4FB8-9BBC-6A794BCCE1FB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28713B-8D1E-47A9-9E25-847C8AAE1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03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 a title slide.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5341E8-EBA3-41B3-A002-218A6D0FA36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633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647B-DD4A-44BE-9848-2B3A0CC7CCEB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F79B-806A-42ED-B707-4659875BE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048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647B-DD4A-44BE-9848-2B3A0CC7CCEB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F79B-806A-42ED-B707-4659875BE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641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647B-DD4A-44BE-9848-2B3A0CC7CCEB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F79B-806A-42ED-B707-4659875BE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602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647B-DD4A-44BE-9848-2B3A0CC7CCEB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F79B-806A-42ED-B707-4659875BE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315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647B-DD4A-44BE-9848-2B3A0CC7CCEB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F79B-806A-42ED-B707-4659875BE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716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647B-DD4A-44BE-9848-2B3A0CC7CCEB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F79B-806A-42ED-B707-4659875BE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579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647B-DD4A-44BE-9848-2B3A0CC7CCEB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F79B-806A-42ED-B707-4659875BE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296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647B-DD4A-44BE-9848-2B3A0CC7CCEB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F79B-806A-42ED-B707-4659875BE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919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647B-DD4A-44BE-9848-2B3A0CC7CCEB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F79B-806A-42ED-B707-4659875BE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45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647B-DD4A-44BE-9848-2B3A0CC7CCEB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F79B-806A-42ED-B707-4659875BE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59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647B-DD4A-44BE-9848-2B3A0CC7CCEB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F79B-806A-42ED-B707-4659875BE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916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36647B-DD4A-44BE-9848-2B3A0CC7CCEB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23F79B-806A-42ED-B707-4659875BE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654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https://www.youtube.com/embed/nqvCjGSdAhc" TargetMode="External"/><Relationship Id="rId1" Type="http://schemas.openxmlformats.org/officeDocument/2006/relationships/video" Target="NULL" TargetMode="Externa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jpeg"/><Relationship Id="rId4" Type="http://schemas.openxmlformats.org/officeDocument/2006/relationships/image" Target="../media/image4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oleObject" Target="../embeddings/oleObject8.bin"/><Relationship Id="rId18" Type="http://schemas.openxmlformats.org/officeDocument/2006/relationships/image" Target="../media/image14.wmf"/><Relationship Id="rId26" Type="http://schemas.openxmlformats.org/officeDocument/2006/relationships/oleObject" Target="../embeddings/oleObject17.bin"/><Relationship Id="rId3" Type="http://schemas.openxmlformats.org/officeDocument/2006/relationships/oleObject" Target="../embeddings/oleObject3.bin"/><Relationship Id="rId21" Type="http://schemas.openxmlformats.org/officeDocument/2006/relationships/oleObject" Target="../embeddings/oleObject12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11.wmf"/><Relationship Id="rId17" Type="http://schemas.openxmlformats.org/officeDocument/2006/relationships/oleObject" Target="../embeddings/oleObject10.bin"/><Relationship Id="rId25" Type="http://schemas.openxmlformats.org/officeDocument/2006/relationships/oleObject" Target="../embeddings/oleObject16.bin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13.wmf"/><Relationship Id="rId20" Type="http://schemas.openxmlformats.org/officeDocument/2006/relationships/image" Target="../media/image15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wmf"/><Relationship Id="rId11" Type="http://schemas.openxmlformats.org/officeDocument/2006/relationships/oleObject" Target="../embeddings/oleObject7.bin"/><Relationship Id="rId24" Type="http://schemas.openxmlformats.org/officeDocument/2006/relationships/oleObject" Target="../embeddings/oleObject15.bin"/><Relationship Id="rId5" Type="http://schemas.openxmlformats.org/officeDocument/2006/relationships/oleObject" Target="../embeddings/oleObject4.bin"/><Relationship Id="rId15" Type="http://schemas.openxmlformats.org/officeDocument/2006/relationships/oleObject" Target="../embeddings/oleObject9.bin"/><Relationship Id="rId23" Type="http://schemas.openxmlformats.org/officeDocument/2006/relationships/oleObject" Target="../embeddings/oleObject14.bin"/><Relationship Id="rId10" Type="http://schemas.openxmlformats.org/officeDocument/2006/relationships/image" Target="../media/image10.wmf"/><Relationship Id="rId19" Type="http://schemas.openxmlformats.org/officeDocument/2006/relationships/oleObject" Target="../embeddings/oleObject11.bin"/><Relationship Id="rId4" Type="http://schemas.openxmlformats.org/officeDocument/2006/relationships/image" Target="../media/image7.wmf"/><Relationship Id="rId9" Type="http://schemas.openxmlformats.org/officeDocument/2006/relationships/oleObject" Target="../embeddings/oleObject6.bin"/><Relationship Id="rId14" Type="http://schemas.openxmlformats.org/officeDocument/2006/relationships/image" Target="../media/image12.wmf"/><Relationship Id="rId22" Type="http://schemas.openxmlformats.org/officeDocument/2006/relationships/oleObject" Target="../embeddings/oleObject13.bin"/><Relationship Id="rId27" Type="http://schemas.openxmlformats.org/officeDocument/2006/relationships/oleObject" Target="../embeddings/oleObject18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2717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Objectives of the Present lecture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explain what  the “Statics” is.</a:t>
            </a:r>
          </a:p>
          <a:p>
            <a:r>
              <a:rPr lang="en-US" sz="28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provide an overview of the course contents</a:t>
            </a:r>
          </a:p>
          <a:p>
            <a:r>
              <a:rPr lang="en-US" sz="28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explain the learning outcomes of the present course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0C53E-DA1E-46D5-871E-E8C68DAB21D3}" type="datetime4">
              <a:rPr lang="en-US" smtClean="0"/>
              <a:pPr/>
              <a:t>3/2/2016 February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GE 201: Dr. </a:t>
            </a:r>
            <a:r>
              <a:rPr lang="sv-SE" dirty="0" err="1" smtClean="0"/>
              <a:t>Fahed</a:t>
            </a:r>
            <a:r>
              <a:rPr lang="sv-SE" dirty="0" smtClean="0"/>
              <a:t> Alrshoudi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491909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8C24E-6B7D-4B48-8B9A-78AE8192A9EB}" type="datetime4">
              <a:rPr lang="en-US" smtClean="0"/>
              <a:pPr/>
              <a:t>3/2/2016 February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GE 201: Dr. </a:t>
            </a:r>
            <a:r>
              <a:rPr lang="sv-SE" dirty="0" err="1" smtClean="0"/>
              <a:t>Fahed</a:t>
            </a:r>
            <a:r>
              <a:rPr lang="sv-SE" dirty="0" smtClean="0"/>
              <a:t> Alrshoudi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57150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             </a:t>
            </a:r>
            <a:br>
              <a:rPr lang="en-US" dirty="0" smtClean="0"/>
            </a:br>
            <a:r>
              <a:rPr lang="en-US" dirty="0" smtClean="0"/>
              <a:t>Engineering Mechanics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33400" y="1447800"/>
            <a:ext cx="830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>
                <a:solidFill>
                  <a:srgbClr val="002060"/>
                </a:solidFill>
              </a:rPr>
              <a:t>A branch of science concerned with the action of forces on material bodies in rest or in motion</a:t>
            </a:r>
            <a:endParaRPr lang="en-US" sz="2000" b="1" i="1" dirty="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2438400"/>
            <a:ext cx="7848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sz="2400" dirty="0"/>
              <a:t>Categories of Mechanics:</a:t>
            </a:r>
          </a:p>
          <a:p>
            <a:pPr lvl="1">
              <a:buFont typeface="Times New Roman" charset="0"/>
              <a:buChar char="-"/>
            </a:pPr>
            <a:r>
              <a:rPr lang="en-US" sz="2400" dirty="0"/>
              <a:t>Rigid bodies</a:t>
            </a:r>
          </a:p>
          <a:p>
            <a:pPr lvl="2">
              <a:buFont typeface="Times New Roman" charset="0"/>
              <a:buChar char="-"/>
            </a:pPr>
            <a:r>
              <a:rPr lang="en-US" sz="2400" dirty="0"/>
              <a:t>Statics (deals with equilibrium of bodies at rest)</a:t>
            </a:r>
          </a:p>
          <a:p>
            <a:pPr lvl="2">
              <a:buFont typeface="Times New Roman" charset="0"/>
              <a:buChar char="-"/>
            </a:pPr>
            <a:r>
              <a:rPr lang="en-US" sz="2400" dirty="0"/>
              <a:t>Dynamics (deals with the accelerated motion of bodies)</a:t>
            </a:r>
          </a:p>
          <a:p>
            <a:pPr lvl="1">
              <a:buFont typeface="Times New Roman" charset="0"/>
              <a:buChar char="-"/>
            </a:pPr>
            <a:r>
              <a:rPr lang="en-US" sz="2400" dirty="0"/>
              <a:t>Deformable bodies</a:t>
            </a:r>
          </a:p>
          <a:p>
            <a:pPr lvl="1">
              <a:buFont typeface="Times New Roman" charset="0"/>
              <a:buChar char="-"/>
            </a:pPr>
            <a:r>
              <a:rPr lang="en-US" sz="2400" dirty="0"/>
              <a:t>Fluids</a:t>
            </a:r>
          </a:p>
        </p:txBody>
      </p:sp>
    </p:spTree>
    <p:extLst>
      <p:ext uri="{BB962C8B-B14F-4D97-AF65-F5344CB8AC3E}">
        <p14:creationId xmlns:p14="http://schemas.microsoft.com/office/powerpoint/2010/main" val="1760532774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 Real Life Application</a:t>
            </a:r>
            <a:endParaRPr lang="en-GB" dirty="0"/>
          </a:p>
        </p:txBody>
      </p:sp>
      <p:pic>
        <p:nvPicPr>
          <p:cNvPr id="9" name="nqvCjGSdAhc"/>
          <p:cNvPicPr>
            <a:picLocks noGrp="1" noRot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4"/>
          <a:srcRect t="13336" b="13336"/>
          <a:stretch>
            <a:fillRect/>
          </a:stretch>
        </p:blipFill>
        <p:spPr>
          <a:xfrm>
            <a:off x="457200" y="1600200"/>
            <a:ext cx="8229600" cy="32766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52D3C-182B-4611-8303-2498ECBF0C3C}" type="datetime4">
              <a:rPr lang="en-US" smtClean="0"/>
              <a:pPr/>
              <a:t>3/2/2016 February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GE 201: Dr. </a:t>
            </a:r>
            <a:r>
              <a:rPr lang="sv-SE" dirty="0" err="1" smtClean="0"/>
              <a:t>Fahed</a:t>
            </a:r>
            <a:r>
              <a:rPr lang="sv-SE" dirty="0" smtClean="0"/>
              <a:t> Alrshoudi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3400" y="4953000"/>
            <a:ext cx="80802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00B050"/>
                </a:solidFill>
              </a:rPr>
              <a:t>Engineering Design of a </a:t>
            </a:r>
            <a:r>
              <a:rPr lang="en-US" i="1" dirty="0" smtClean="0">
                <a:solidFill>
                  <a:srgbClr val="00B050"/>
                </a:solidFill>
              </a:rPr>
              <a:t>building </a:t>
            </a:r>
            <a:r>
              <a:rPr lang="en-US" i="1" dirty="0">
                <a:solidFill>
                  <a:srgbClr val="00B050"/>
                </a:solidFill>
              </a:rPr>
              <a:t>is an application of Statics knowledge. </a:t>
            </a:r>
          </a:p>
          <a:p>
            <a:endParaRPr lang="en-US" dirty="0"/>
          </a:p>
          <a:p>
            <a:r>
              <a:rPr lang="en-US" i="1" dirty="0">
                <a:solidFill>
                  <a:srgbClr val="3A34BC"/>
                </a:solidFill>
              </a:rPr>
              <a:t>Design of its various components are primarily based on the Principles of Static equilibrium and Strain compatibility.</a:t>
            </a:r>
          </a:p>
        </p:txBody>
      </p:sp>
    </p:spTree>
    <p:extLst>
      <p:ext uri="{BB962C8B-B14F-4D97-AF65-F5344CB8AC3E}">
        <p14:creationId xmlns:p14="http://schemas.microsoft.com/office/powerpoint/2010/main" val="2833581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Newton’s Laws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Law I:</a:t>
            </a:r>
            <a:r>
              <a:rPr lang="en-US" sz="2400" dirty="0" smtClean="0"/>
              <a:t> If the resultant force on a particle is zero, the particle will remain at rest </a:t>
            </a:r>
            <a:r>
              <a:rPr lang="tr-TR" sz="2400" dirty="0" smtClean="0"/>
              <a:t>(</a:t>
            </a:r>
            <a:r>
              <a:rPr lang="tr-TR" sz="2400" dirty="0" err="1" smtClean="0"/>
              <a:t>if</a:t>
            </a:r>
            <a:r>
              <a:rPr lang="tr-TR" sz="2400" dirty="0" smtClean="0"/>
              <a:t> </a:t>
            </a:r>
            <a:r>
              <a:rPr lang="tr-TR" sz="2400" dirty="0" err="1" smtClean="0"/>
              <a:t>originally</a:t>
            </a:r>
            <a:r>
              <a:rPr lang="tr-TR" sz="2400" dirty="0" smtClean="0"/>
              <a:t> at rest) </a:t>
            </a:r>
            <a:r>
              <a:rPr lang="en-US" sz="2400" dirty="0" smtClean="0"/>
              <a:t>or </a:t>
            </a:r>
            <a:r>
              <a:rPr lang="tr-TR" sz="2400" dirty="0" err="1" smtClean="0"/>
              <a:t>will</a:t>
            </a:r>
            <a:r>
              <a:rPr lang="tr-TR" sz="2400" dirty="0" smtClean="0"/>
              <a:t> </a:t>
            </a:r>
            <a:r>
              <a:rPr lang="tr-TR" sz="2400" dirty="0" err="1" smtClean="0"/>
              <a:t>move</a:t>
            </a:r>
            <a:r>
              <a:rPr lang="tr-TR" sz="2400" dirty="0" smtClean="0"/>
              <a:t> </a:t>
            </a:r>
            <a:r>
              <a:rPr lang="tr-TR" sz="2400" dirty="0" err="1" smtClean="0"/>
              <a:t>with</a:t>
            </a:r>
            <a:r>
              <a:rPr lang="tr-TR" sz="2400" dirty="0" smtClean="0"/>
              <a:t> </a:t>
            </a:r>
            <a:r>
              <a:rPr lang="tr-TR" sz="2400" dirty="0" err="1" smtClean="0"/>
              <a:t>constant</a:t>
            </a:r>
            <a:r>
              <a:rPr lang="tr-TR" sz="2400" dirty="0" smtClean="0"/>
              <a:t> </a:t>
            </a:r>
            <a:r>
              <a:rPr lang="tr-TR" sz="2400" dirty="0" err="1" smtClean="0"/>
              <a:t>speed</a:t>
            </a:r>
            <a:r>
              <a:rPr lang="tr-TR" sz="2400" dirty="0" smtClean="0"/>
              <a:t> </a:t>
            </a:r>
            <a:r>
              <a:rPr lang="en-US" sz="2400" dirty="0" smtClean="0"/>
              <a:t>in a straight line</a:t>
            </a:r>
            <a:r>
              <a:rPr lang="tr-TR" sz="2400" dirty="0" smtClean="0"/>
              <a:t> (</a:t>
            </a:r>
            <a:r>
              <a:rPr lang="tr-TR" sz="2400" dirty="0" err="1" smtClean="0"/>
              <a:t>if</a:t>
            </a:r>
            <a:r>
              <a:rPr lang="tr-TR" sz="2400" dirty="0" smtClean="0"/>
              <a:t> </a:t>
            </a:r>
            <a:r>
              <a:rPr lang="tr-TR" sz="2400" dirty="0" err="1" smtClean="0"/>
              <a:t>originally</a:t>
            </a:r>
            <a:r>
              <a:rPr lang="tr-TR" sz="2400" dirty="0" smtClean="0"/>
              <a:t> in </a:t>
            </a:r>
            <a:r>
              <a:rPr lang="tr-TR" sz="2400" dirty="0" err="1" smtClean="0"/>
              <a:t>motion</a:t>
            </a:r>
            <a:r>
              <a:rPr lang="tr-TR" sz="2400" dirty="0" smtClean="0"/>
              <a:t>)</a:t>
            </a:r>
            <a:r>
              <a:rPr lang="en-US" sz="2400" dirty="0" smtClean="0"/>
              <a:t>.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rgbClr val="FF0000"/>
                </a:solidFill>
              </a:rPr>
              <a:t>Law II: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02060"/>
                </a:solidFill>
              </a:rPr>
              <a:t>The acceleration of a particle is proportional to the resultant force acting on it in the direction of this force.</a:t>
            </a:r>
          </a:p>
          <a:p>
            <a:pPr lvl="1"/>
            <a:r>
              <a:rPr lang="en-US" dirty="0" smtClean="0"/>
              <a:t>If above Law (II law) is applied to a particle of mass </a:t>
            </a:r>
            <a:r>
              <a:rPr lang="en-US" i="1" dirty="0" smtClean="0"/>
              <a:t>m</a:t>
            </a:r>
            <a:r>
              <a:rPr lang="en-US" dirty="0" smtClean="0"/>
              <a:t>, it may be stated as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sz="2400" b="1" dirty="0" smtClean="0">
                <a:solidFill>
                  <a:srgbClr val="FF0000"/>
                </a:solidFill>
              </a:rPr>
              <a:t>Law III: </a:t>
            </a:r>
            <a:r>
              <a:rPr lang="en-US" sz="2400" dirty="0" smtClean="0">
                <a:solidFill>
                  <a:srgbClr val="002060"/>
                </a:solidFill>
              </a:rPr>
              <a:t>The forces of action and reaction between interacting bodies are equal in magnitude, opposite in direction, and collinear.</a:t>
            </a:r>
          </a:p>
          <a:p>
            <a:pPr lvl="1"/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39D41-C4D7-42A3-B844-0F858ADACD88}" type="datetime4">
              <a:rPr lang="en-US" smtClean="0"/>
              <a:pPr/>
              <a:t>3/2/2016 February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GE 201: Dr. </a:t>
            </a:r>
            <a:r>
              <a:rPr lang="sv-SE" dirty="0" err="1" smtClean="0"/>
              <a:t>Fahed</a:t>
            </a:r>
            <a:r>
              <a:rPr lang="sv-SE" dirty="0" smtClean="0"/>
              <a:t> Alrshoudi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143000" y="4191000"/>
          <a:ext cx="7123113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3" imgW="3759120" imgH="203040" progId="Equation.3">
                  <p:embed/>
                </p:oleObj>
              </mc:Choice>
              <mc:Fallback>
                <p:oleObj name="Equation" r:id="rId3" imgW="37591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191000"/>
                        <a:ext cx="7123113" cy="385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5301" name="Picture 5" descr="http://teachingjobsportal.com/wp-content/uploads/sir_isaac_newton_17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42514" y="261258"/>
            <a:ext cx="734268" cy="914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658577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Weight of the body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gravitational attraction of the earth on a body is known as the weight of the body. This force exists whether the body is at rest or in motion.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Since this attraction is a force, the weight of a body should be expressed in 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Newtons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(N) in SI units and in pounds (lb) in U.S. customary units.</a:t>
            </a: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Note: </a:t>
            </a:r>
            <a:r>
              <a:rPr lang="en-US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Unfortunately in common practice the mass unit kilogram (kg) has been frequently used as a measure of weight. </a:t>
            </a:r>
            <a:r>
              <a:rPr lang="en-US" sz="2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usage should disappear in time because in SI units the kilogram is used exclusively for mass and the Newton is used for force, including weight.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AE7D9-9B07-4E31-9758-1B57CADB6720}" type="datetime4">
              <a:rPr lang="en-US" smtClean="0"/>
              <a:pPr/>
              <a:t>3/2/2016 February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GE 201: Dr. </a:t>
            </a:r>
            <a:r>
              <a:rPr lang="sv-SE" dirty="0" err="1" smtClean="0"/>
              <a:t>Fahed</a:t>
            </a:r>
            <a:r>
              <a:rPr lang="sv-SE" dirty="0" smtClean="0"/>
              <a:t> Alrshoudi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276600" y="2514600"/>
          <a:ext cx="1296988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3" imgW="545760" imgH="203040" progId="Equation.3">
                  <p:embed/>
                </p:oleObj>
              </mc:Choice>
              <mc:Fallback>
                <p:oleObj name="Equation" r:id="rId3" imgW="5457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514600"/>
                        <a:ext cx="1296988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6463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C000"/>
                </a:solidFill>
              </a:rPr>
              <a:t>Law of </a:t>
            </a:r>
            <a:r>
              <a:rPr lang="en-US" dirty="0" err="1" smtClean="0">
                <a:solidFill>
                  <a:srgbClr val="FFC000"/>
                </a:solidFill>
              </a:rPr>
              <a:t>sines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C000"/>
                </a:solidFill>
              </a:rPr>
              <a:t>Law of cosines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539C1-F8F7-4960-BBD4-C17551DA168C}" type="datetime4">
              <a:rPr lang="en-US" smtClean="0"/>
              <a:pPr/>
              <a:t>3/2/2016 February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GE 201: Dr. </a:t>
            </a:r>
            <a:r>
              <a:rPr lang="sv-SE" dirty="0" err="1" smtClean="0"/>
              <a:t>Fahed</a:t>
            </a:r>
            <a:r>
              <a:rPr lang="sv-SE" dirty="0"/>
              <a:t> </a:t>
            </a:r>
            <a:r>
              <a:rPr lang="sv-SE" dirty="0" smtClean="0"/>
              <a:t>Alrshoudi</a:t>
            </a:r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1524000" y="2438400"/>
            <a:ext cx="2362994" cy="1476100"/>
            <a:chOff x="1600200" y="2514600"/>
            <a:chExt cx="2362994" cy="1476100"/>
          </a:xfrm>
        </p:grpSpPr>
        <p:sp>
          <p:nvSpPr>
            <p:cNvPr id="10" name="Isosceles Triangle 9"/>
            <p:cNvSpPr/>
            <p:nvPr/>
          </p:nvSpPr>
          <p:spPr>
            <a:xfrm>
              <a:off x="1600200" y="2514600"/>
              <a:ext cx="1524000" cy="1143000"/>
            </a:xfrm>
            <a:prstGeom prst="triangle">
              <a:avLst/>
            </a:prstGeom>
            <a:noFill/>
            <a:ln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 rot="16200000" flipH="1">
              <a:off x="3543300" y="3227614"/>
              <a:ext cx="1588" cy="838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5" name="Object 14"/>
            <p:cNvGraphicFramePr>
              <a:graphicFrameLocks noChangeAspect="1"/>
            </p:cNvGraphicFramePr>
            <p:nvPr/>
          </p:nvGraphicFramePr>
          <p:xfrm>
            <a:off x="2590800" y="3276600"/>
            <a:ext cx="381000" cy="444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4" name="Equation" r:id="rId3" imgW="152280" imgH="177480" progId="Equation.3">
                    <p:embed/>
                  </p:oleObj>
                </mc:Choice>
                <mc:Fallback>
                  <p:oleObj name="Equation" r:id="rId3" imgW="15228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90800" y="3276600"/>
                          <a:ext cx="381000" cy="4445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16"/>
            <p:cNvGraphicFramePr>
              <a:graphicFrameLocks noChangeAspect="1"/>
            </p:cNvGraphicFramePr>
            <p:nvPr/>
          </p:nvGraphicFramePr>
          <p:xfrm>
            <a:off x="3124200" y="3276600"/>
            <a:ext cx="387350" cy="387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5" name="Equation" r:id="rId5" imgW="164880" imgH="164880" progId="Equation.3">
                    <p:embed/>
                  </p:oleObj>
                </mc:Choice>
                <mc:Fallback>
                  <p:oleObj name="Equation" r:id="rId5" imgW="16488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24200" y="3276600"/>
                          <a:ext cx="387350" cy="3873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Content Placeholder 12"/>
            <p:cNvGraphicFramePr>
              <a:graphicFrameLocks noGrp="1" noChangeAspect="1"/>
            </p:cNvGraphicFramePr>
            <p:nvPr>
              <p:ph sz="quarter" idx="2"/>
            </p:nvPr>
          </p:nvGraphicFramePr>
          <p:xfrm>
            <a:off x="1698625" y="3319463"/>
            <a:ext cx="304800" cy="330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6" name="Equation" r:id="rId7" imgW="152280" imgH="164880" progId="Equation.3">
                    <p:embed/>
                  </p:oleObj>
                </mc:Choice>
                <mc:Fallback>
                  <p:oleObj name="Equation" r:id="rId7" imgW="15228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98625" y="3319463"/>
                          <a:ext cx="304800" cy="330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Content Placeholder 13"/>
            <p:cNvGraphicFramePr>
              <a:graphicFrameLocks noGrp="1" noChangeAspect="1"/>
            </p:cNvGraphicFramePr>
            <p:nvPr>
              <p:ph sz="quarter" idx="4"/>
            </p:nvPr>
          </p:nvGraphicFramePr>
          <p:xfrm>
            <a:off x="2209800" y="2590800"/>
            <a:ext cx="304800" cy="330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7" name="Equation" r:id="rId9" imgW="152280" imgH="164880" progId="Equation.3">
                    <p:embed/>
                  </p:oleObj>
                </mc:Choice>
                <mc:Fallback>
                  <p:oleObj name="Equation" r:id="rId9" imgW="15228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09800" y="2590800"/>
                          <a:ext cx="304800" cy="330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17"/>
            <p:cNvGraphicFramePr>
              <a:graphicFrameLocks noChangeAspect="1"/>
            </p:cNvGraphicFramePr>
            <p:nvPr/>
          </p:nvGraphicFramePr>
          <p:xfrm>
            <a:off x="2819400" y="2895600"/>
            <a:ext cx="228600" cy="2514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8" name="Equation" r:id="rId11" imgW="126720" imgH="139680" progId="Equation.3">
                    <p:embed/>
                  </p:oleObj>
                </mc:Choice>
                <mc:Fallback>
                  <p:oleObj name="Equation" r:id="rId11" imgW="126720" imgH="1396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19400" y="2895600"/>
                          <a:ext cx="228600" cy="25146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Object 18"/>
            <p:cNvGraphicFramePr>
              <a:graphicFrameLocks noChangeAspect="1"/>
            </p:cNvGraphicFramePr>
            <p:nvPr/>
          </p:nvGraphicFramePr>
          <p:xfrm>
            <a:off x="2286000" y="3624940"/>
            <a:ext cx="304800" cy="3657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9" name="Equation" r:id="rId13" imgW="126720" imgH="177480" progId="Equation.3">
                    <p:embed/>
                  </p:oleObj>
                </mc:Choice>
                <mc:Fallback>
                  <p:oleObj name="Equation" r:id="rId13" imgW="12672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86000" y="3624940"/>
                          <a:ext cx="304800" cy="36576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19"/>
            <p:cNvGraphicFramePr>
              <a:graphicFrameLocks noChangeAspect="1"/>
            </p:cNvGraphicFramePr>
            <p:nvPr/>
          </p:nvGraphicFramePr>
          <p:xfrm>
            <a:off x="1752602" y="2855688"/>
            <a:ext cx="266700" cy="355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0" name="Equation" r:id="rId15" imgW="114120" imgH="139680" progId="Equation.3">
                    <p:embed/>
                  </p:oleObj>
                </mc:Choice>
                <mc:Fallback>
                  <p:oleObj name="Equation" r:id="rId15" imgW="114120" imgH="1396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52602" y="2855688"/>
                          <a:ext cx="266700" cy="355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1295400" y="4191000"/>
          <a:ext cx="2344994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Equation" r:id="rId17" imgW="1346040" imgH="393480" progId="Equation.3">
                  <p:embed/>
                </p:oleObj>
              </mc:Choice>
              <mc:Fallback>
                <p:oleObj name="Equation" r:id="rId17" imgW="13460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191000"/>
                        <a:ext cx="2344994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Law of </a:t>
            </a:r>
            <a:r>
              <a:rPr lang="en-US" b="1" dirty="0" err="1" smtClean="0"/>
              <a:t>sines</a:t>
            </a:r>
            <a:r>
              <a:rPr lang="en-US" b="1" dirty="0" smtClean="0"/>
              <a:t> and cosines</a:t>
            </a:r>
            <a:endParaRPr lang="en-US" b="1" dirty="0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5715000" y="4191000"/>
          <a:ext cx="24765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Equation" r:id="rId19" imgW="1485720" imgH="457200" progId="Equation.3">
                  <p:embed/>
                </p:oleObj>
              </mc:Choice>
              <mc:Fallback>
                <p:oleObj name="Equation" r:id="rId19" imgW="148572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4191000"/>
                        <a:ext cx="2476500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6" name="Group 25"/>
          <p:cNvGrpSpPr/>
          <p:nvPr/>
        </p:nvGrpSpPr>
        <p:grpSpPr>
          <a:xfrm>
            <a:off x="5715000" y="2590800"/>
            <a:ext cx="2362994" cy="1476100"/>
            <a:chOff x="1600200" y="2514600"/>
            <a:chExt cx="2362994" cy="1476100"/>
          </a:xfrm>
        </p:grpSpPr>
        <p:sp>
          <p:nvSpPr>
            <p:cNvPr id="27" name="Isosceles Triangle 26"/>
            <p:cNvSpPr/>
            <p:nvPr/>
          </p:nvSpPr>
          <p:spPr>
            <a:xfrm>
              <a:off x="1600200" y="2514600"/>
              <a:ext cx="1524000" cy="1143000"/>
            </a:xfrm>
            <a:prstGeom prst="triangle">
              <a:avLst/>
            </a:prstGeom>
            <a:noFill/>
            <a:ln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/>
            <p:cNvCxnSpPr/>
            <p:nvPr/>
          </p:nvCxnSpPr>
          <p:spPr>
            <a:xfrm rot="16200000" flipH="1">
              <a:off x="3543300" y="3227614"/>
              <a:ext cx="1588" cy="838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9" name="Object 28"/>
            <p:cNvGraphicFramePr>
              <a:graphicFrameLocks noChangeAspect="1"/>
            </p:cNvGraphicFramePr>
            <p:nvPr/>
          </p:nvGraphicFramePr>
          <p:xfrm>
            <a:off x="2590800" y="3276600"/>
            <a:ext cx="381000" cy="444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3" name="Equation" r:id="rId21" imgW="152280" imgH="177480" progId="Equation.3">
                    <p:embed/>
                  </p:oleObj>
                </mc:Choice>
                <mc:Fallback>
                  <p:oleObj name="Equation" r:id="rId21" imgW="15228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90800" y="3276600"/>
                          <a:ext cx="381000" cy="4445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" name="Object 29"/>
            <p:cNvGraphicFramePr>
              <a:graphicFrameLocks noChangeAspect="1"/>
            </p:cNvGraphicFramePr>
            <p:nvPr/>
          </p:nvGraphicFramePr>
          <p:xfrm>
            <a:off x="3124200" y="3276600"/>
            <a:ext cx="387350" cy="387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4" name="Equation" r:id="rId22" imgW="164880" imgH="164880" progId="Equation.3">
                    <p:embed/>
                  </p:oleObj>
                </mc:Choice>
                <mc:Fallback>
                  <p:oleObj name="Equation" r:id="rId22" imgW="16488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24200" y="3276600"/>
                          <a:ext cx="387350" cy="3873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" name="Content Placeholder 12"/>
            <p:cNvGraphicFramePr>
              <a:graphicFrameLocks noGrp="1" noChangeAspect="1"/>
            </p:cNvGraphicFramePr>
            <p:nvPr>
              <p:ph sz="quarter" idx="2"/>
            </p:nvPr>
          </p:nvGraphicFramePr>
          <p:xfrm>
            <a:off x="1698625" y="3319463"/>
            <a:ext cx="304800" cy="330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5" name="Equation" r:id="rId23" imgW="152280" imgH="164880" progId="Equation.3">
                    <p:embed/>
                  </p:oleObj>
                </mc:Choice>
                <mc:Fallback>
                  <p:oleObj name="Equation" r:id="rId23" imgW="15228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98625" y="3319463"/>
                          <a:ext cx="304800" cy="330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" name="Content Placeholder 13"/>
            <p:cNvGraphicFramePr>
              <a:graphicFrameLocks noGrp="1" noChangeAspect="1"/>
            </p:cNvGraphicFramePr>
            <p:nvPr>
              <p:ph sz="quarter" idx="4"/>
            </p:nvPr>
          </p:nvGraphicFramePr>
          <p:xfrm>
            <a:off x="2209800" y="2590800"/>
            <a:ext cx="304800" cy="330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6" name="Equation" r:id="rId24" imgW="152280" imgH="164880" progId="Equation.3">
                    <p:embed/>
                  </p:oleObj>
                </mc:Choice>
                <mc:Fallback>
                  <p:oleObj name="Equation" r:id="rId24" imgW="15228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09800" y="2590800"/>
                          <a:ext cx="304800" cy="330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" name="Object 32"/>
            <p:cNvGraphicFramePr>
              <a:graphicFrameLocks noChangeAspect="1"/>
            </p:cNvGraphicFramePr>
            <p:nvPr/>
          </p:nvGraphicFramePr>
          <p:xfrm>
            <a:off x="2819400" y="2895600"/>
            <a:ext cx="228600" cy="2514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7" name="Equation" r:id="rId25" imgW="126720" imgH="139680" progId="Equation.3">
                    <p:embed/>
                  </p:oleObj>
                </mc:Choice>
                <mc:Fallback>
                  <p:oleObj name="Equation" r:id="rId25" imgW="126720" imgH="1396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19400" y="2895600"/>
                          <a:ext cx="228600" cy="25146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" name="Object 33"/>
            <p:cNvGraphicFramePr>
              <a:graphicFrameLocks noChangeAspect="1"/>
            </p:cNvGraphicFramePr>
            <p:nvPr/>
          </p:nvGraphicFramePr>
          <p:xfrm>
            <a:off x="2286000" y="3624940"/>
            <a:ext cx="304800" cy="3657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8" name="Equation" r:id="rId26" imgW="126720" imgH="177480" progId="Equation.3">
                    <p:embed/>
                  </p:oleObj>
                </mc:Choice>
                <mc:Fallback>
                  <p:oleObj name="Equation" r:id="rId26" imgW="12672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86000" y="3624940"/>
                          <a:ext cx="304800" cy="36576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" name="Object 34"/>
            <p:cNvGraphicFramePr>
              <a:graphicFrameLocks noChangeAspect="1"/>
            </p:cNvGraphicFramePr>
            <p:nvPr/>
          </p:nvGraphicFramePr>
          <p:xfrm>
            <a:off x="1752602" y="2855688"/>
            <a:ext cx="266700" cy="355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9" name="Equation" r:id="rId27" imgW="114120" imgH="139680" progId="Equation.3">
                    <p:embed/>
                  </p:oleObj>
                </mc:Choice>
                <mc:Fallback>
                  <p:oleObj name="Equation" r:id="rId27" imgW="114120" imgH="1396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52602" y="2855688"/>
                          <a:ext cx="266700" cy="355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449886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000" b="1">
                <a:latin typeface="Arial" charset="0"/>
              </a:rPr>
              <a:t>Systems of Units</a:t>
            </a:r>
          </a:p>
        </p:txBody>
      </p:sp>
      <p:sp>
        <p:nvSpPr>
          <p:cNvPr id="1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GE 201: Dr. </a:t>
            </a:r>
            <a:r>
              <a:rPr lang="sv-SE" dirty="0" err="1" smtClean="0"/>
              <a:t>Fahed</a:t>
            </a:r>
            <a:r>
              <a:rPr lang="sv-SE" dirty="0" smtClean="0"/>
              <a:t> Alrshoudi</a:t>
            </a:r>
            <a:endParaRPr lang="en-US" dirty="0"/>
          </a:p>
        </p:txBody>
      </p:sp>
      <p:sp>
        <p:nvSpPr>
          <p:cNvPr id="2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16</a:t>
            </a:fld>
            <a:endParaRPr lang="en-US" dirty="0"/>
          </a:p>
        </p:txBody>
      </p:sp>
      <p:graphicFrame>
        <p:nvGraphicFramePr>
          <p:cNvPr id="23556" name="Object 1"/>
          <p:cNvGraphicFramePr>
            <a:graphicFrameLocks noChangeAspect="1"/>
          </p:cNvGraphicFramePr>
          <p:nvPr/>
        </p:nvGraphicFramePr>
        <p:xfrm>
          <a:off x="5780088" y="1577975"/>
          <a:ext cx="17653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Equation" r:id="rId3" imgW="1765300" imgH="1066800" progId="Equation.3">
                  <p:embed/>
                </p:oleObj>
              </mc:Choice>
              <mc:Fallback>
                <p:oleObj name="Equation" r:id="rId3" imgW="1765300" imgH="1066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0088" y="1577975"/>
                        <a:ext cx="17653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7 Dikdörtgen"/>
          <p:cNvSpPr/>
          <p:nvPr/>
        </p:nvSpPr>
        <p:spPr>
          <a:xfrm>
            <a:off x="384175" y="6605588"/>
            <a:ext cx="4356100" cy="252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tr-TR"/>
          </a:p>
        </p:txBody>
      </p:sp>
      <p:sp>
        <p:nvSpPr>
          <p:cNvPr id="15" name="6 Dikdörtgen"/>
          <p:cNvSpPr/>
          <p:nvPr/>
        </p:nvSpPr>
        <p:spPr>
          <a:xfrm>
            <a:off x="0" y="6545263"/>
            <a:ext cx="288925" cy="312737"/>
          </a:xfrm>
          <a:prstGeom prst="rect">
            <a:avLst/>
          </a:prstGeom>
          <a:solidFill>
            <a:srgbClr val="A45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tr-TR"/>
          </a:p>
        </p:txBody>
      </p:sp>
      <p:sp>
        <p:nvSpPr>
          <p:cNvPr id="16" name="7 Dikdörtgen"/>
          <p:cNvSpPr/>
          <p:nvPr/>
        </p:nvSpPr>
        <p:spPr>
          <a:xfrm>
            <a:off x="0" y="-14288"/>
            <a:ext cx="280988" cy="590551"/>
          </a:xfrm>
          <a:prstGeom prst="rect">
            <a:avLst/>
          </a:prstGeom>
          <a:solidFill>
            <a:srgbClr val="A45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tr-TR"/>
          </a:p>
        </p:txBody>
      </p:sp>
      <p:pic>
        <p:nvPicPr>
          <p:cNvPr id="23560" name="Picture 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850" y="2824163"/>
            <a:ext cx="3846513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1" name="Text Box 21"/>
          <p:cNvSpPr txBox="1">
            <a:spLocks noChangeArrowheads="1"/>
          </p:cNvSpPr>
          <p:nvPr/>
        </p:nvSpPr>
        <p:spPr bwMode="auto">
          <a:xfrm>
            <a:off x="312738" y="0"/>
            <a:ext cx="7904162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sz="2400" b="1">
                <a:solidFill>
                  <a:srgbClr val="FFFFFF"/>
                </a:solidFill>
                <a:cs typeface="Times New Roman" charset="0"/>
              </a:rPr>
              <a:t>ENGINEERING MECHANICS : STATICS</a:t>
            </a:r>
            <a:endParaRPr lang="en-US" sz="2400" b="1">
              <a:solidFill>
                <a:srgbClr val="FFFFFF"/>
              </a:solidFill>
              <a:cs typeface="Times New Roman" charset="0"/>
            </a:endParaRPr>
          </a:p>
        </p:txBody>
      </p:sp>
      <p:pic>
        <p:nvPicPr>
          <p:cNvPr id="23562" name="Picture 2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" y="3271838"/>
            <a:ext cx="8389938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3" name="Rectangle 1"/>
          <p:cNvSpPr>
            <a:spLocks noChangeArrowheads="1"/>
          </p:cNvSpPr>
          <p:nvPr/>
        </p:nvSpPr>
        <p:spPr bwMode="auto">
          <a:xfrm>
            <a:off x="4919663" y="1177925"/>
            <a:ext cx="41417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The unit of Force is derived as below,</a:t>
            </a:r>
          </a:p>
        </p:txBody>
      </p:sp>
      <p:sp>
        <p:nvSpPr>
          <p:cNvPr id="23564" name="Rectangle 3"/>
          <p:cNvSpPr>
            <a:spLocks noChangeArrowheads="1"/>
          </p:cNvSpPr>
          <p:nvPr/>
        </p:nvSpPr>
        <p:spPr bwMode="auto">
          <a:xfrm>
            <a:off x="473075" y="1169988"/>
            <a:ext cx="45720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b="1" i="1" dirty="0"/>
              <a:t>International System of Units</a:t>
            </a:r>
            <a:r>
              <a:rPr lang="en-US" b="1" dirty="0"/>
              <a:t> (SI) or Metric System :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dirty="0"/>
              <a:t>The basic units of length, time, and mass which are </a:t>
            </a:r>
            <a:r>
              <a:rPr lang="en-US" dirty="0" smtClean="0"/>
              <a:t>defined </a:t>
            </a:r>
            <a:r>
              <a:rPr lang="en-US" dirty="0"/>
              <a:t>as meter (m), second (s), and kilogram (kg). 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821613" y="2813050"/>
            <a:ext cx="1311275" cy="3603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4930775" y="1246188"/>
            <a:ext cx="0" cy="21018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Date Placeholder 5"/>
          <p:cNvSpPr txBox="1">
            <a:spLocks/>
          </p:cNvSpPr>
          <p:nvPr/>
        </p:nvSpPr>
        <p:spPr>
          <a:xfrm>
            <a:off x="609600" y="6324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21281D-F3C0-465F-BAD8-0802BB9BCF21}" type="datetime4">
              <a:rPr lang="en-US" smtClean="0"/>
              <a:pPr/>
              <a:t>3/2/2016 February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03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U. S. Customary UNITS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U.S. Customary units (or foot-pound-second (FPS) units):</a:t>
            </a:r>
          </a:p>
          <a:p>
            <a:pPr lvl="1"/>
            <a:r>
              <a:rPr 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Mass : slugs ( </a:t>
            </a:r>
            <a:r>
              <a:rPr lang="en-US" sz="20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symbol</a:t>
            </a:r>
            <a:r>
              <a:rPr 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/>
            <a:r>
              <a:rPr 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Length: foot (symbol ft)</a:t>
            </a:r>
          </a:p>
          <a:p>
            <a:pPr lvl="1"/>
            <a:r>
              <a:rPr 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Time: second (symbol sec)</a:t>
            </a:r>
          </a:p>
          <a:p>
            <a:pPr lvl="1"/>
            <a:r>
              <a:rPr 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Force: pound ( symbol lb)</a:t>
            </a:r>
          </a:p>
          <a:p>
            <a:pPr lvl="1"/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Note: In U.S. units the pound is also used on occasion as a unit of mass. When distinction between the two units is necessary, the force unit is frequently written as </a:t>
            </a:r>
            <a:r>
              <a:rPr lang="en-US" sz="2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lbf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the mass unit as </a:t>
            </a:r>
            <a:r>
              <a:rPr lang="en-US" sz="20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lbm</a:t>
            </a:r>
            <a:r>
              <a:rPr lang="en-US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 units of force in the U.S. system which are in frequent use, are the </a:t>
            </a:r>
            <a:r>
              <a:rPr lang="en-US" sz="2000" i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kilopound</a:t>
            </a:r>
            <a:r>
              <a:rPr lang="en-US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(= 1000 lb), and the </a:t>
            </a:r>
            <a:r>
              <a:rPr lang="en-US" sz="2000" i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ton</a:t>
            </a:r>
            <a:r>
              <a:rPr lang="en-US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(= 2000 lb)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71069-C3D8-4CFE-9664-C00CFFEB9662}" type="datetime4">
              <a:rPr lang="en-US" smtClean="0"/>
              <a:pPr/>
              <a:t>3/2/2016 February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GE 201: Dr. </a:t>
            </a:r>
            <a:r>
              <a:rPr lang="sv-SE" dirty="0" err="1" smtClean="0"/>
              <a:t>Fahed</a:t>
            </a:r>
            <a:r>
              <a:rPr lang="sv-SE" dirty="0" smtClean="0"/>
              <a:t> Alrshoudi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098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4500"/>
            <a:ext cx="9144000" cy="5959759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620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Thank You For Your Attention</a:t>
            </a:r>
            <a:endParaRPr lang="en-US" sz="44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BA3E2-C66D-488D-9694-8596FBFA1CE5}" type="datetime4">
              <a:rPr lang="en-US" smtClean="0"/>
              <a:pPr/>
              <a:t>3/2/2016 February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GE 201: Dr. </a:t>
            </a:r>
            <a:r>
              <a:rPr lang="sv-SE" dirty="0" err="1" smtClean="0"/>
              <a:t>Fahed</a:t>
            </a:r>
            <a:r>
              <a:rPr lang="sv-SE" dirty="0" smtClean="0"/>
              <a:t> Alrshoudi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86018" name="Picture 2" descr="http://www.nutritioneducationexperts.com/wp-content/uploads/Question-Marks1-284x30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3048000"/>
            <a:ext cx="2705100" cy="2857500"/>
          </a:xfrm>
          <a:prstGeom prst="rect">
            <a:avLst/>
          </a:prstGeom>
          <a:noFill/>
        </p:spPr>
      </p:pic>
      <p:cxnSp>
        <p:nvCxnSpPr>
          <p:cNvPr id="9" name="Straight Connector 8"/>
          <p:cNvCxnSpPr/>
          <p:nvPr/>
        </p:nvCxnSpPr>
        <p:spPr>
          <a:xfrm>
            <a:off x="1143000" y="2743200"/>
            <a:ext cx="7010400" cy="20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419600" y="1828800"/>
            <a:ext cx="3081793" cy="92333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Questions</a:t>
            </a:r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0"/>
              </a:gradFill>
            </a:endParaRPr>
          </a:p>
        </p:txBody>
      </p:sp>
      <p:pic>
        <p:nvPicPr>
          <p:cNvPr id="86020" name="Picture 4" descr="http://cachepe.samedaymusic.com/media/fit,330by330/quality,85/86469-a9dae2917d35d8b246d6ade5801c6f17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67600" y="1828800"/>
            <a:ext cx="1010728" cy="8667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06161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86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371600" y="838200"/>
            <a:ext cx="6292552" cy="1143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C00000"/>
                </a:solidFill>
              </a:rPr>
              <a:t>STATICS</a:t>
            </a:r>
            <a:br>
              <a:rPr lang="en-US" sz="2400" b="1" dirty="0" smtClean="0">
                <a:solidFill>
                  <a:srgbClr val="C00000"/>
                </a:solidFill>
              </a:rPr>
            </a:br>
            <a:r>
              <a:rPr lang="en-US" sz="2400" b="1" dirty="0" smtClean="0">
                <a:solidFill>
                  <a:srgbClr val="C00000"/>
                </a:solidFill>
              </a:rPr>
              <a:t>(ENGINEERING MECHANICS-I)</a:t>
            </a:r>
            <a:endParaRPr lang="en-US" sz="2400" b="1" i="1" dirty="0">
              <a:solidFill>
                <a:srgbClr val="002060"/>
              </a:solidFill>
              <a:cs typeface="+mn-cs"/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304800" y="2667000"/>
            <a:ext cx="8686800" cy="1447800"/>
          </a:xfrm>
        </p:spPr>
        <p:txBody>
          <a:bodyPr>
            <a:noAutofit/>
          </a:bodyPr>
          <a:lstStyle/>
          <a:p>
            <a:endParaRPr lang="en-US" sz="1800" dirty="0" smtClean="0">
              <a:solidFill>
                <a:srgbClr val="C00000"/>
              </a:solidFill>
              <a:latin typeface="Algerian" pitchFamily="82" charset="0"/>
            </a:endParaRPr>
          </a:p>
          <a:p>
            <a:r>
              <a:rPr lang="en-US" sz="2800" dirty="0" smtClean="0">
                <a:solidFill>
                  <a:srgbClr val="C00000"/>
                </a:solidFill>
                <a:latin typeface="Algerian" pitchFamily="82" charset="0"/>
              </a:rPr>
              <a:t>Lecture #</a:t>
            </a:r>
            <a:r>
              <a:rPr lang="en-US" sz="2800" dirty="0" smtClean="0">
                <a:solidFill>
                  <a:srgbClr val="C00000"/>
                </a:solidFill>
                <a:latin typeface="Algerian" pitchFamily="82" charset="0"/>
                <a:cs typeface="Times New Roman" pitchFamily="18" charset="0"/>
              </a:rPr>
              <a:t>1</a:t>
            </a:r>
          </a:p>
          <a:p>
            <a:r>
              <a:rPr lang="en-US" sz="3200" cap="none" dirty="0" smtClean="0">
                <a:solidFill>
                  <a:schemeClr val="tx1"/>
                </a:solidFill>
                <a:latin typeface="Agency FB" pitchFamily="34" charset="0"/>
                <a:ea typeface="+mj-ea"/>
                <a:cs typeface="+mj-cs"/>
              </a:rPr>
              <a:t>Course Description and Introduction</a:t>
            </a:r>
            <a:endParaRPr lang="x-none" sz="3200" cap="none" dirty="0">
              <a:solidFill>
                <a:schemeClr val="tx1"/>
              </a:solidFill>
              <a:latin typeface="Agency FB" pitchFamily="34" charset="0"/>
              <a:ea typeface="+mj-ea"/>
              <a:cs typeface="+mj-cs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45E8E-A307-41ED-A185-2E52AFF54DFF}" type="datetime4">
              <a:rPr lang="en-US" smtClean="0"/>
              <a:pPr/>
              <a:t>3/2/2016 February</a:t>
            </a:fld>
            <a:endParaRPr lang="x-none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GE 201: Dr. </a:t>
            </a:r>
            <a:r>
              <a:rPr lang="sv-SE" dirty="0" err="1" smtClean="0"/>
              <a:t>Fahed</a:t>
            </a:r>
            <a:r>
              <a:rPr lang="sv-SE" dirty="0" smtClean="0"/>
              <a:t> Alrshoudi</a:t>
            </a:r>
            <a:endParaRPr lang="x-none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53B51-63E8-4965-8E9C-542AB5A98F24}" type="slidenum">
              <a:rPr lang="x-none" smtClean="0"/>
              <a:pPr/>
              <a:t>2</a:t>
            </a:fld>
            <a:endParaRPr lang="x-none"/>
          </a:p>
        </p:txBody>
      </p:sp>
      <p:sp>
        <p:nvSpPr>
          <p:cNvPr id="4" name="مستطيل 3"/>
          <p:cNvSpPr/>
          <p:nvPr/>
        </p:nvSpPr>
        <p:spPr>
          <a:xfrm>
            <a:off x="3419872" y="260648"/>
            <a:ext cx="21653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بسم الله الرحمن الرحيم</a:t>
            </a:r>
            <a:endParaRPr lang="en-US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8" descr="D:\Local Disk (D)\King Saud University\ksuLogo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1" r="9692" b="2423"/>
          <a:stretch/>
        </p:blipFill>
        <p:spPr bwMode="auto">
          <a:xfrm>
            <a:off x="7848600" y="457200"/>
            <a:ext cx="914400" cy="12016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1" name="Straight Connector 10"/>
          <p:cNvCxnSpPr/>
          <p:nvPr/>
        </p:nvCxnSpPr>
        <p:spPr>
          <a:xfrm>
            <a:off x="3886200" y="5562600"/>
            <a:ext cx="41910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352800" y="5181600"/>
            <a:ext cx="5334000" cy="46166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2400" b="1" i="1" cap="none" spc="0" dirty="0" smtClean="0">
                <a:ln cmpd="sng">
                  <a:solidFill>
                    <a:schemeClr val="tx1"/>
                  </a:solidFill>
                </a:ln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</a:rPr>
              <a:t>Dr. </a:t>
            </a:r>
            <a:r>
              <a:rPr lang="en-US" sz="2400" b="1" i="1" cap="none" spc="0" dirty="0" err="1" smtClean="0">
                <a:ln cmpd="sng">
                  <a:solidFill>
                    <a:schemeClr val="tx1"/>
                  </a:solidFill>
                </a:ln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</a:rPr>
              <a:t>Fahed</a:t>
            </a:r>
            <a:r>
              <a:rPr lang="en-US" sz="2400" b="1" i="1" cap="none" spc="0" dirty="0" smtClean="0">
                <a:ln cmpd="sng">
                  <a:solidFill>
                    <a:schemeClr val="tx1"/>
                  </a:solidFill>
                </a:ln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</a:rPr>
              <a:t> Alrshoudi</a:t>
            </a:r>
            <a:endParaRPr lang="en-US" sz="2400" b="1" i="1" cap="none" spc="0" dirty="0">
              <a:gradFill>
                <a:gsLst>
                  <a:gs pos="0">
                    <a:srgbClr val="000000"/>
                  </a:gs>
                  <a:gs pos="20000">
                    <a:srgbClr val="000040"/>
                  </a:gs>
                  <a:gs pos="50000">
                    <a:srgbClr val="400040"/>
                  </a:gs>
                  <a:gs pos="75000">
                    <a:srgbClr val="8F0040"/>
                  </a:gs>
                  <a:gs pos="89999">
                    <a:srgbClr val="F27300"/>
                  </a:gs>
                  <a:gs pos="100000">
                    <a:srgbClr val="FFBF00"/>
                  </a:gs>
                </a:gsLst>
                <a:lin ang="5400000" scaled="0"/>
              </a:gra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43600" y="46482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By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2822160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About the Instructor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Name: </a:t>
            </a:r>
            <a:r>
              <a:rPr lang="en-US" b="1" dirty="0" smtClean="0">
                <a:solidFill>
                  <a:srgbClr val="002060"/>
                </a:solidFill>
              </a:rPr>
              <a:t>Dr. </a:t>
            </a:r>
            <a:r>
              <a:rPr lang="en-US" b="1" dirty="0" err="1" smtClean="0">
                <a:solidFill>
                  <a:srgbClr val="002060"/>
                </a:solidFill>
              </a:rPr>
              <a:t>Fahed</a:t>
            </a:r>
            <a:r>
              <a:rPr lang="en-US" b="1" dirty="0" smtClean="0">
                <a:solidFill>
                  <a:srgbClr val="002060"/>
                </a:solidFill>
              </a:rPr>
              <a:t> Alrshoudi</a:t>
            </a:r>
          </a:p>
          <a:p>
            <a:pPr>
              <a:buNone/>
            </a:pPr>
            <a:r>
              <a:rPr lang="en-US" dirty="0" smtClean="0"/>
              <a:t>Designation: </a:t>
            </a:r>
            <a:r>
              <a:rPr lang="en-US" dirty="0" smtClean="0">
                <a:solidFill>
                  <a:srgbClr val="0033CC"/>
                </a:solidFill>
              </a:rPr>
              <a:t>Assistant Professor</a:t>
            </a:r>
            <a:endParaRPr lang="en-US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dirty="0" smtClean="0"/>
              <a:t>Department: </a:t>
            </a:r>
            <a:r>
              <a:rPr lang="en-US" dirty="0" smtClean="0">
                <a:solidFill>
                  <a:srgbClr val="7030A0"/>
                </a:solidFill>
              </a:rPr>
              <a:t>Civil Engineering</a:t>
            </a:r>
          </a:p>
          <a:p>
            <a:pPr>
              <a:buNone/>
            </a:pPr>
            <a:r>
              <a:rPr lang="en-US" dirty="0" smtClean="0"/>
              <a:t>Office: 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2A69</a:t>
            </a:r>
            <a:endParaRPr lang="en-US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dirty="0" smtClean="0"/>
              <a:t>Email: </a:t>
            </a:r>
            <a:r>
              <a:rPr lang="en-US" dirty="0" err="1" smtClean="0">
                <a:solidFill>
                  <a:srgbClr val="C00000"/>
                </a:solidFill>
              </a:rPr>
              <a:t>falrshoudi@ksu.edu.sa</a:t>
            </a:r>
            <a:endParaRPr lang="en-US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dirty="0" smtClean="0"/>
              <a:t>Website</a:t>
            </a:r>
            <a:r>
              <a:rPr lang="en-US" dirty="0" smtClean="0">
                <a:solidFill>
                  <a:srgbClr val="C00000"/>
                </a:solidFill>
              </a:rPr>
              <a:t>: </a:t>
            </a:r>
            <a:r>
              <a:rPr lang="nl-NL" dirty="0" smtClean="0">
                <a:solidFill>
                  <a:srgbClr val="C00000"/>
                </a:solidFill>
              </a:rPr>
              <a:t>http://</a:t>
            </a:r>
            <a:r>
              <a:rPr lang="nl-NL" dirty="0" err="1" smtClean="0">
                <a:solidFill>
                  <a:srgbClr val="C00000"/>
                </a:solidFill>
              </a:rPr>
              <a:t>fac.ksu.edu.sa</a:t>
            </a:r>
            <a:r>
              <a:rPr lang="nl-NL" dirty="0" smtClean="0">
                <a:solidFill>
                  <a:srgbClr val="C00000"/>
                </a:solidFill>
              </a:rPr>
              <a:t>/</a:t>
            </a:r>
            <a:r>
              <a:rPr lang="nl-NL" dirty="0" err="1" smtClean="0">
                <a:solidFill>
                  <a:srgbClr val="C00000"/>
                </a:solidFill>
              </a:rPr>
              <a:t>falrshoudi</a:t>
            </a:r>
            <a:endParaRPr lang="en-US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dirty="0" smtClean="0"/>
              <a:t>Office Hours</a:t>
            </a:r>
            <a:r>
              <a:rPr lang="en-US" dirty="0" smtClean="0">
                <a:solidFill>
                  <a:srgbClr val="002060"/>
                </a:solidFill>
              </a:rPr>
              <a:t>: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Displayed on the office wall.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49B2E-DF2E-4ABE-945A-8D05CE6B765C}" type="datetime4">
              <a:rPr lang="en-US" smtClean="0"/>
              <a:pPr/>
              <a:t>3/2/2016 February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GE 201: Dr. </a:t>
            </a:r>
            <a:r>
              <a:rPr lang="sv-SE" dirty="0" err="1" smtClean="0"/>
              <a:t>Fahed</a:t>
            </a:r>
            <a:r>
              <a:rPr lang="sv-SE" dirty="0" smtClean="0"/>
              <a:t> Alrshoudi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333634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Contents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Course Description</a:t>
            </a:r>
          </a:p>
          <a:p>
            <a:r>
              <a:rPr lang="en-US" sz="2000" dirty="0" smtClean="0">
                <a:solidFill>
                  <a:schemeClr val="accent5"/>
                </a:solidFill>
              </a:rPr>
              <a:t>Course Learning Objectives</a:t>
            </a:r>
            <a:endParaRPr lang="en-US" sz="2000" dirty="0" smtClean="0">
              <a:solidFill>
                <a:schemeClr val="accent1"/>
              </a:solidFill>
            </a:endParaRPr>
          </a:p>
          <a:p>
            <a:r>
              <a:rPr lang="en-US" sz="2000" dirty="0" smtClean="0">
                <a:solidFill>
                  <a:schemeClr val="accent1"/>
                </a:solidFill>
              </a:rPr>
              <a:t>Objective of the present lecture (#1)</a:t>
            </a:r>
          </a:p>
          <a:p>
            <a:r>
              <a:rPr lang="en-US" sz="2000" dirty="0" smtClean="0">
                <a:solidFill>
                  <a:srgbClr val="0033CC"/>
                </a:solidFill>
              </a:rPr>
              <a:t>Mechanics</a:t>
            </a:r>
          </a:p>
          <a:p>
            <a:r>
              <a:rPr lang="en-US" sz="2000" dirty="0" smtClean="0">
                <a:solidFill>
                  <a:srgbClr val="FF33CC"/>
                </a:solidFill>
              </a:rPr>
              <a:t>A Real life application</a:t>
            </a:r>
          </a:p>
          <a:p>
            <a:r>
              <a:rPr lang="en-US" sz="2000" dirty="0" smtClean="0">
                <a:solidFill>
                  <a:srgbClr val="002060"/>
                </a:solidFill>
              </a:rPr>
              <a:t>Newton’s laws</a:t>
            </a:r>
          </a:p>
          <a:p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Units</a:t>
            </a:r>
          </a:p>
          <a:p>
            <a:pPr marL="0" indent="0">
              <a:buNone/>
            </a:pPr>
            <a:endParaRPr lang="en-US" dirty="0" smtClean="0">
              <a:solidFill>
                <a:schemeClr val="tx2"/>
              </a:solidFill>
            </a:endParaRP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0C53E-DA1E-46D5-871E-E8C68DAB21D3}" type="datetime4">
              <a:rPr lang="en-US" smtClean="0"/>
              <a:pPr/>
              <a:t>3/2/2016 February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GE 201: Dr. </a:t>
            </a:r>
            <a:r>
              <a:rPr lang="sv-SE" dirty="0" err="1" smtClean="0"/>
              <a:t>Fahed</a:t>
            </a:r>
            <a:r>
              <a:rPr lang="sv-SE" dirty="0" smtClean="0"/>
              <a:t> Alrshoudi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93976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Course Description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Force systems; vector analysis, moments and couples in 2D and 3D </a:t>
            </a:r>
          </a:p>
          <a:p>
            <a:r>
              <a:rPr lang="en-US" sz="2400" dirty="0" smtClean="0"/>
              <a:t>Equilibrium of force systems</a:t>
            </a:r>
          </a:p>
          <a:p>
            <a:r>
              <a:rPr lang="en-US" sz="2400" dirty="0" smtClean="0">
                <a:solidFill>
                  <a:srgbClr val="002060"/>
                </a:solidFill>
              </a:rPr>
              <a:t>Analysis of structures; plane trusses and frames. </a:t>
            </a:r>
          </a:p>
          <a:p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Distributed force system</a:t>
            </a:r>
          </a:p>
          <a:p>
            <a:r>
              <a:rPr lang="en-US" sz="2400" dirty="0" smtClean="0">
                <a:solidFill>
                  <a:srgbClr val="7030A0"/>
                </a:solidFill>
              </a:rPr>
              <a:t>Centroid of simple and composite bodies</a:t>
            </a:r>
          </a:p>
          <a:p>
            <a:r>
              <a:rPr lang="en-US" sz="2400" dirty="0" smtClean="0"/>
              <a:t>Area moments of inertia</a:t>
            </a:r>
          </a:p>
          <a:p>
            <a:r>
              <a:rPr lang="en-US" sz="2400" dirty="0" smtClean="0">
                <a:solidFill>
                  <a:srgbClr val="002060"/>
                </a:solidFill>
              </a:rPr>
              <a:t>Analysis of beams</a:t>
            </a:r>
          </a:p>
          <a:p>
            <a:r>
              <a:rPr lang="en-US" sz="2400" dirty="0" smtClean="0">
                <a:solidFill>
                  <a:srgbClr val="002060"/>
                </a:solidFill>
              </a:rPr>
              <a:t>Friction</a:t>
            </a:r>
            <a:endParaRPr lang="en-GB" sz="2400" dirty="0" smtClean="0">
              <a:solidFill>
                <a:srgbClr val="00206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FC7F-5417-4C96-8525-B20140C4C4D7}" type="datetime4">
              <a:rPr lang="en-US" smtClean="0"/>
              <a:pPr/>
              <a:t>3/2/2016 February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GE 201: Dr. </a:t>
            </a:r>
            <a:r>
              <a:rPr lang="sv-SE" dirty="0" err="1" smtClean="0"/>
              <a:t>Fahed</a:t>
            </a:r>
            <a:r>
              <a:rPr lang="sv-SE" dirty="0" smtClean="0"/>
              <a:t> Alrshoudi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629145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Course Learning Outcomes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Students completing this course will be able to</a:t>
            </a:r>
          </a:p>
          <a:p>
            <a:pPr lvl="0"/>
            <a:r>
              <a:rPr lang="en-US" sz="2400" dirty="0" smtClean="0"/>
              <a:t>Analyze </a:t>
            </a:r>
            <a:r>
              <a:rPr lang="en-US" sz="2400" dirty="0"/>
              <a:t>2D and 3D force system and calculate moment in a 2D and 3D structures</a:t>
            </a:r>
            <a:endParaRPr lang="en-GB" sz="2400" dirty="0"/>
          </a:p>
          <a:p>
            <a:pPr lvl="0"/>
            <a:r>
              <a:rPr lang="en-US" sz="2400" dirty="0">
                <a:solidFill>
                  <a:srgbClr val="0033CC"/>
                </a:solidFill>
              </a:rPr>
              <a:t>Analyze beam, and frame structures using equilibrium equations</a:t>
            </a:r>
            <a:endParaRPr lang="en-GB" sz="2400" dirty="0">
              <a:solidFill>
                <a:srgbClr val="0033CC"/>
              </a:solidFill>
            </a:endParaRPr>
          </a:p>
          <a:p>
            <a:pPr lvl="0"/>
            <a:r>
              <a:rPr lang="en-US" sz="2400" dirty="0">
                <a:solidFill>
                  <a:srgbClr val="7030A0"/>
                </a:solidFill>
              </a:rPr>
              <a:t>Analyze truss structures using various methods</a:t>
            </a:r>
            <a:endParaRPr lang="en-GB" sz="2400" dirty="0">
              <a:solidFill>
                <a:srgbClr val="7030A0"/>
              </a:solidFill>
            </a:endParaRPr>
          </a:p>
          <a:p>
            <a:pPr lvl="0"/>
            <a:r>
              <a:rPr lang="en-US" sz="2400" dirty="0">
                <a:solidFill>
                  <a:srgbClr val="C00000"/>
                </a:solidFill>
              </a:rPr>
              <a:t>Locate centroid of regular and composite cross sections</a:t>
            </a:r>
            <a:endParaRPr lang="en-GB" sz="2400" dirty="0">
              <a:solidFill>
                <a:srgbClr val="C00000"/>
              </a:solidFill>
            </a:endParaRPr>
          </a:p>
          <a:p>
            <a:pPr lvl="0"/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Evaluate area moment of inertia of engineering cross sections about different axes.</a:t>
            </a:r>
            <a:endParaRPr lang="en-GB" sz="24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Analyze and solve friction related equilibrium problems</a:t>
            </a:r>
            <a:endParaRPr lang="en-US" sz="24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755C5-6F5F-40C9-9778-6B5374BB876E}" type="datetime4">
              <a:rPr lang="en-US" smtClean="0"/>
              <a:pPr/>
              <a:t>3/2/2016 February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GE 201: Dr. </a:t>
            </a:r>
            <a:r>
              <a:rPr lang="sv-SE" dirty="0" err="1" smtClean="0"/>
              <a:t>Fahed</a:t>
            </a:r>
            <a:r>
              <a:rPr lang="sv-SE" dirty="0" smtClean="0"/>
              <a:t> Alrshoudi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084296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Text Book</a:t>
            </a:r>
            <a:endParaRPr lang="en-US" b="1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B696E-4982-4E90-A54F-5CBBD5886C15}" type="datetime4">
              <a:rPr lang="en-US" smtClean="0"/>
              <a:pPr/>
              <a:t>3/2/2016 February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GE 201: Dr. </a:t>
            </a:r>
            <a:r>
              <a:rPr lang="sv-SE" dirty="0" err="1" smtClean="0"/>
              <a:t>Fahed</a:t>
            </a:r>
            <a:r>
              <a:rPr lang="sv-SE" dirty="0" smtClean="0"/>
              <a:t> Alrshoudi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type="body" idx="4294967295"/>
          </p:nvPr>
        </p:nvSpPr>
        <p:spPr>
          <a:xfrm>
            <a:off x="0" y="1828800"/>
            <a:ext cx="5715000" cy="28956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GB" sz="2400" b="1" dirty="0" smtClean="0">
                <a:solidFill>
                  <a:srgbClr val="002060"/>
                </a:solidFill>
              </a:rPr>
              <a:t>STATICS</a:t>
            </a:r>
            <a:r>
              <a:rPr lang="en-GB" sz="2400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GB" sz="2400" b="1" dirty="0" smtClean="0">
                <a:solidFill>
                  <a:srgbClr val="002060"/>
                </a:solidFill>
              </a:rPr>
              <a:t>Authors: </a:t>
            </a:r>
            <a:r>
              <a:rPr lang="en-GB" sz="2400" b="1" i="1" dirty="0" smtClean="0">
                <a:solidFill>
                  <a:schemeClr val="accent5"/>
                </a:solidFill>
              </a:rPr>
              <a:t>JL </a:t>
            </a:r>
            <a:r>
              <a:rPr lang="en-GB" sz="2400" b="1" i="1" dirty="0" err="1" smtClean="0">
                <a:solidFill>
                  <a:schemeClr val="accent5"/>
                </a:solidFill>
              </a:rPr>
              <a:t>Meriam</a:t>
            </a:r>
            <a:r>
              <a:rPr lang="en-GB" sz="2400" b="1" i="1" dirty="0" smtClean="0">
                <a:solidFill>
                  <a:schemeClr val="accent5"/>
                </a:solidFill>
              </a:rPr>
              <a:t> &amp; LG </a:t>
            </a:r>
            <a:r>
              <a:rPr lang="en-GB" sz="2400" b="1" i="1" dirty="0" err="1" smtClean="0">
                <a:solidFill>
                  <a:schemeClr val="accent5"/>
                </a:solidFill>
              </a:rPr>
              <a:t>Kraige</a:t>
            </a:r>
            <a:endParaRPr lang="en-GB" sz="2400" b="1" i="1" dirty="0" smtClean="0">
              <a:solidFill>
                <a:schemeClr val="accent5"/>
              </a:solidFill>
            </a:endParaRPr>
          </a:p>
          <a:p>
            <a:endParaRPr lang="en-GB" sz="2400" b="1" i="1" dirty="0" smtClean="0">
              <a:solidFill>
                <a:srgbClr val="002060"/>
              </a:solidFill>
            </a:endParaRPr>
          </a:p>
          <a:p>
            <a:r>
              <a:rPr lang="en-GB" sz="2400" b="1" i="1" dirty="0" smtClean="0">
                <a:solidFill>
                  <a:srgbClr val="002060"/>
                </a:solidFill>
              </a:rPr>
              <a:t>Publisher:</a:t>
            </a:r>
            <a:r>
              <a:rPr lang="en-GB" sz="2400" b="1" i="1" dirty="0" smtClean="0">
                <a:solidFill>
                  <a:schemeClr val="bg1"/>
                </a:solidFill>
              </a:rPr>
              <a:t> </a:t>
            </a:r>
            <a:r>
              <a:rPr lang="en-GB" sz="2400" b="1" i="1" dirty="0" smtClean="0">
                <a:solidFill>
                  <a:srgbClr val="0070C0"/>
                </a:solidFill>
              </a:rPr>
              <a:t>John Wiley &amp; Sons.</a:t>
            </a:r>
          </a:p>
          <a:p>
            <a:endParaRPr lang="en-GB" sz="2400" b="1" i="1" dirty="0" smtClean="0"/>
          </a:p>
          <a:p>
            <a:r>
              <a:rPr lang="en-GB" sz="2400" b="1" i="1" dirty="0" smtClean="0"/>
              <a:t>Edition:</a:t>
            </a:r>
            <a:r>
              <a:rPr lang="en-GB" sz="2400" b="1" i="1" dirty="0" smtClean="0">
                <a:solidFill>
                  <a:schemeClr val="bg1"/>
                </a:solidFill>
              </a:rPr>
              <a:t> </a:t>
            </a:r>
            <a:r>
              <a:rPr lang="en-GB" sz="2400" b="1" i="1" dirty="0" smtClean="0">
                <a:solidFill>
                  <a:srgbClr val="7030A0"/>
                </a:solidFill>
              </a:rPr>
              <a:t>Seventh (in SI Units)</a:t>
            </a:r>
          </a:p>
        </p:txBody>
      </p:sp>
      <p:pic>
        <p:nvPicPr>
          <p:cNvPr id="87042" name="Picture 2" descr="http://media.wiley.com/product_data/coverImage300/36/EHEP0024/EHEP0024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069" y="1752600"/>
            <a:ext cx="28575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4325655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Outcome Assessment</a:t>
            </a:r>
            <a:endParaRPr lang="en-US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2819400"/>
            <a:ext cx="8229600" cy="2590800"/>
          </a:xfrm>
        </p:spPr>
        <p:txBody>
          <a:bodyPr/>
          <a:lstStyle/>
          <a:p>
            <a:r>
              <a:rPr lang="en-GB" dirty="0" smtClean="0">
                <a:solidFill>
                  <a:srgbClr val="002060"/>
                </a:solidFill>
              </a:rPr>
              <a:t>Two Midterm Exams				45%</a:t>
            </a:r>
            <a:endParaRPr lang="en-US" dirty="0" smtClean="0">
              <a:solidFill>
                <a:srgbClr val="002060"/>
              </a:solidFill>
            </a:endParaRPr>
          </a:p>
          <a:p>
            <a:r>
              <a:rPr lang="en-GB" sz="2400" dirty="0" smtClean="0">
                <a:solidFill>
                  <a:srgbClr val="002060"/>
                </a:solidFill>
              </a:rPr>
              <a:t>Model Demonstration and Report Writing</a:t>
            </a:r>
            <a:r>
              <a:rPr lang="en-GB" dirty="0" smtClean="0">
                <a:solidFill>
                  <a:srgbClr val="002060"/>
                </a:solidFill>
              </a:rPr>
              <a:t>	  5%</a:t>
            </a:r>
            <a:endParaRPr lang="en-US" dirty="0" smtClean="0">
              <a:solidFill>
                <a:srgbClr val="002060"/>
              </a:solidFill>
            </a:endParaRPr>
          </a:p>
          <a:p>
            <a:r>
              <a:rPr lang="en-GB" dirty="0" smtClean="0">
                <a:solidFill>
                  <a:srgbClr val="002060"/>
                </a:solidFill>
              </a:rPr>
              <a:t>Tutorial and Homework			  10%</a:t>
            </a:r>
            <a:endParaRPr lang="en-US" dirty="0" smtClean="0">
              <a:solidFill>
                <a:srgbClr val="002060"/>
              </a:solidFill>
            </a:endParaRPr>
          </a:p>
          <a:p>
            <a:r>
              <a:rPr lang="en-GB" dirty="0" smtClean="0">
                <a:solidFill>
                  <a:srgbClr val="002060"/>
                </a:solidFill>
              </a:rPr>
              <a:t>Final Exam					40%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62CD2-22E8-497E-A0EA-A3EFD1CE577E}" type="datetime4">
              <a:rPr lang="en-US" smtClean="0"/>
              <a:pPr/>
              <a:t>3/2/2016 February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GE 201: Dr. </a:t>
            </a:r>
            <a:r>
              <a:rPr lang="sv-SE" dirty="0" err="1" smtClean="0"/>
              <a:t>Fahed</a:t>
            </a:r>
            <a:r>
              <a:rPr lang="sv-SE" dirty="0" smtClean="0"/>
              <a:t> Alrshoudi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609167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Midterm Exams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GB" b="1" dirty="0" smtClean="0">
                <a:solidFill>
                  <a:srgbClr val="7030A0"/>
                </a:solidFill>
              </a:rPr>
              <a:t>First Midterm</a:t>
            </a:r>
            <a:endParaRPr lang="en-GB" sz="1600" b="1" dirty="0" smtClean="0"/>
          </a:p>
          <a:p>
            <a:pPr lvl="1"/>
            <a:r>
              <a:rPr lang="en-GB" b="1" dirty="0" smtClean="0">
                <a:solidFill>
                  <a:srgbClr val="002060"/>
                </a:solidFill>
              </a:rPr>
              <a:t>Date: </a:t>
            </a:r>
            <a:r>
              <a:rPr lang="en-US" b="1" dirty="0"/>
              <a:t>21 Jumada I </a:t>
            </a:r>
            <a:r>
              <a:rPr lang="en-US" b="1" dirty="0" smtClean="0"/>
              <a:t>1437</a:t>
            </a:r>
            <a:r>
              <a:rPr lang="en-GB" dirty="0" smtClean="0"/>
              <a:t> </a:t>
            </a:r>
            <a:r>
              <a:rPr lang="en-GB" b="1" dirty="0" smtClean="0">
                <a:solidFill>
                  <a:srgbClr val="002060"/>
                </a:solidFill>
              </a:rPr>
              <a:t>(</a:t>
            </a:r>
            <a:r>
              <a:rPr lang="en-US" dirty="0"/>
              <a:t>1 March 2016</a:t>
            </a:r>
            <a:r>
              <a:rPr lang="en-GB" dirty="0"/>
              <a:t> </a:t>
            </a:r>
            <a:r>
              <a:rPr lang="en-GB" b="1" dirty="0" smtClean="0">
                <a:solidFill>
                  <a:srgbClr val="002060"/>
                </a:solidFill>
              </a:rPr>
              <a:t>)</a:t>
            </a:r>
          </a:p>
          <a:p>
            <a:pPr lvl="1"/>
            <a:r>
              <a:rPr lang="en-GB" b="1" dirty="0" smtClean="0">
                <a:solidFill>
                  <a:srgbClr val="002060"/>
                </a:solidFill>
              </a:rPr>
              <a:t>Day: Tuesday</a:t>
            </a:r>
          </a:p>
          <a:p>
            <a:pPr lvl="1"/>
            <a:r>
              <a:rPr lang="en-GB" b="1" dirty="0" smtClean="0">
                <a:solidFill>
                  <a:srgbClr val="002060"/>
                </a:solidFill>
              </a:rPr>
              <a:t>Time: 5:00pm– 6:</a:t>
            </a:r>
            <a:r>
              <a:rPr lang="en-GB" b="1" dirty="0">
                <a:solidFill>
                  <a:srgbClr val="002060"/>
                </a:solidFill>
              </a:rPr>
              <a:t>3</a:t>
            </a:r>
            <a:r>
              <a:rPr lang="en-GB" b="1" dirty="0" smtClean="0">
                <a:solidFill>
                  <a:srgbClr val="002060"/>
                </a:solidFill>
              </a:rPr>
              <a:t>0 pm</a:t>
            </a:r>
          </a:p>
          <a:p>
            <a:pPr lvl="0"/>
            <a:r>
              <a:rPr lang="en-GB" b="1" dirty="0" smtClean="0">
                <a:solidFill>
                  <a:srgbClr val="7030A0"/>
                </a:solidFill>
              </a:rPr>
              <a:t>Second Midterm</a:t>
            </a:r>
            <a:endParaRPr lang="en-GB" sz="1600" b="1" dirty="0" smtClean="0"/>
          </a:p>
          <a:p>
            <a:pPr lvl="1"/>
            <a:r>
              <a:rPr lang="en-GB" b="1" dirty="0" smtClean="0">
                <a:solidFill>
                  <a:srgbClr val="002060"/>
                </a:solidFill>
              </a:rPr>
              <a:t>Date: </a:t>
            </a:r>
            <a:r>
              <a:rPr lang="en-US" dirty="0"/>
              <a:t>5</a:t>
            </a:r>
            <a:r>
              <a:rPr lang="en-US" b="1" dirty="0"/>
              <a:t> Rajab 1437H</a:t>
            </a:r>
            <a:r>
              <a:rPr lang="en-GB" dirty="0"/>
              <a:t> </a:t>
            </a:r>
            <a:r>
              <a:rPr lang="en-GB" b="1" dirty="0" smtClean="0">
                <a:solidFill>
                  <a:srgbClr val="002060"/>
                </a:solidFill>
              </a:rPr>
              <a:t> (</a:t>
            </a:r>
            <a:r>
              <a:rPr lang="en-US" dirty="0"/>
              <a:t>12 April </a:t>
            </a:r>
            <a:r>
              <a:rPr lang="en-US" dirty="0" smtClean="0"/>
              <a:t>2016</a:t>
            </a:r>
            <a:r>
              <a:rPr lang="en-GB" b="1" dirty="0" smtClean="0">
                <a:solidFill>
                  <a:srgbClr val="002060"/>
                </a:solidFill>
              </a:rPr>
              <a:t>)</a:t>
            </a:r>
          </a:p>
          <a:p>
            <a:pPr lvl="1"/>
            <a:r>
              <a:rPr lang="en-GB" b="1" dirty="0" smtClean="0">
                <a:solidFill>
                  <a:srgbClr val="002060"/>
                </a:solidFill>
              </a:rPr>
              <a:t>Day: Tuesday</a:t>
            </a:r>
          </a:p>
          <a:p>
            <a:pPr lvl="1"/>
            <a:r>
              <a:rPr lang="en-GB" b="1" dirty="0" smtClean="0">
                <a:solidFill>
                  <a:srgbClr val="002060"/>
                </a:solidFill>
              </a:rPr>
              <a:t>Time: </a:t>
            </a:r>
            <a:r>
              <a:rPr lang="en-GB" b="1" dirty="0">
                <a:solidFill>
                  <a:srgbClr val="002060"/>
                </a:solidFill>
              </a:rPr>
              <a:t>5:00pm– 6:30 </a:t>
            </a:r>
            <a:r>
              <a:rPr lang="en-GB" b="1" dirty="0" smtClean="0">
                <a:solidFill>
                  <a:srgbClr val="002060"/>
                </a:solidFill>
              </a:rPr>
              <a:t>pm</a:t>
            </a:r>
            <a:endParaRPr lang="en-US" sz="4000" dirty="0" smtClean="0"/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52F29-4D5F-4513-817E-0BC93B0EFA2C}" type="datetime4">
              <a:rPr lang="en-US" smtClean="0"/>
              <a:pPr/>
              <a:t>3/2/2016 February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GE 201: Dr. </a:t>
            </a:r>
            <a:r>
              <a:rPr lang="sv-SE" dirty="0" err="1" smtClean="0"/>
              <a:t>Fahed</a:t>
            </a:r>
            <a:r>
              <a:rPr lang="sv-SE" dirty="0" smtClean="0"/>
              <a:t> Alrshoudi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856884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934</Words>
  <Application>Microsoft Office PowerPoint</Application>
  <PresentationFormat>On-screen Show (4:3)</PresentationFormat>
  <Paragraphs>164</Paragraphs>
  <Slides>18</Slides>
  <Notes>1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Equation</vt:lpstr>
      <vt:lpstr>PowerPoint Presentation</vt:lpstr>
      <vt:lpstr>STATICS (ENGINEERING MECHANICS-I)</vt:lpstr>
      <vt:lpstr>About the Instructor</vt:lpstr>
      <vt:lpstr>Contents</vt:lpstr>
      <vt:lpstr>Course Description</vt:lpstr>
      <vt:lpstr>Course Learning Outcomes</vt:lpstr>
      <vt:lpstr>Text Book</vt:lpstr>
      <vt:lpstr>Outcome Assessment</vt:lpstr>
      <vt:lpstr>Midterm Exams</vt:lpstr>
      <vt:lpstr>Objectives of the Present lecture</vt:lpstr>
      <vt:lpstr>                  Engineering Mechanics</vt:lpstr>
      <vt:lpstr>A Real Life Application</vt:lpstr>
      <vt:lpstr>Newton’s Laws</vt:lpstr>
      <vt:lpstr>Weight of the body</vt:lpstr>
      <vt:lpstr>Law of sines and cosines</vt:lpstr>
      <vt:lpstr>Systems of Units</vt:lpstr>
      <vt:lpstr>U. S. Customary UNITS</vt:lpstr>
      <vt:lpstr>Thank You For Your Attention</vt:lpstr>
    </vt:vector>
  </TitlesOfParts>
  <Company>King Saud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</cp:revision>
  <dcterms:created xsi:type="dcterms:W3CDTF">2016-02-03T13:03:27Z</dcterms:created>
  <dcterms:modified xsi:type="dcterms:W3CDTF">2016-02-03T13:04:13Z</dcterms:modified>
</cp:coreProperties>
</file>