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23.wmf"/><Relationship Id="rId2" Type="http://schemas.openxmlformats.org/officeDocument/2006/relationships/image" Target="../media/image16.wmf"/><Relationship Id="rId1" Type="http://schemas.openxmlformats.org/officeDocument/2006/relationships/image" Target="../media/image20.wmf"/><Relationship Id="rId6" Type="http://schemas.openxmlformats.org/officeDocument/2006/relationships/image" Target="../media/image22.wmf"/><Relationship Id="rId5" Type="http://schemas.openxmlformats.org/officeDocument/2006/relationships/image" Target="../media/image17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" Type="http://schemas.openxmlformats.org/officeDocument/2006/relationships/image" Target="../media/image30.wmf"/><Relationship Id="rId16" Type="http://schemas.openxmlformats.org/officeDocument/2006/relationships/image" Target="../media/image44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31.wmf"/><Relationship Id="rId7" Type="http://schemas.openxmlformats.org/officeDocument/2006/relationships/image" Target="../media/image46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49.wmf"/><Relationship Id="rId4" Type="http://schemas.openxmlformats.org/officeDocument/2006/relationships/image" Target="../media/image32.wmf"/><Relationship Id="rId9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9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3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8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2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8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3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3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9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5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0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EFBB-4CFC-42F7-B67F-AA87A07E9AF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3A4C2-1B8D-466A-89B7-CD0B3DE9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8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3.wmf"/><Relationship Id="rId26" Type="http://schemas.openxmlformats.org/officeDocument/2006/relationships/oleObject" Target="../embeddings/oleObject15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Relationship Id="rId22" Type="http://schemas.openxmlformats.org/officeDocument/2006/relationships/oleObject" Target="../embeddings/oleObject11.bin"/><Relationship Id="rId27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6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34" Type="http://schemas.openxmlformats.org/officeDocument/2006/relationships/image" Target="../media/image43.wmf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7.bin"/><Relationship Id="rId33" Type="http://schemas.openxmlformats.org/officeDocument/2006/relationships/oleObject" Target="../embeddings/oleObject51.bin"/><Relationship Id="rId38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4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9.bin"/><Relationship Id="rId24" Type="http://schemas.openxmlformats.org/officeDocument/2006/relationships/oleObject" Target="../embeddings/oleObject46.bin"/><Relationship Id="rId32" Type="http://schemas.openxmlformats.org/officeDocument/2006/relationships/image" Target="../media/image42.wmf"/><Relationship Id="rId37" Type="http://schemas.openxmlformats.org/officeDocument/2006/relationships/oleObject" Target="../embeddings/oleObject53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40.wmf"/><Relationship Id="rId36" Type="http://schemas.openxmlformats.org/officeDocument/2006/relationships/image" Target="../media/image44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3.bin"/><Relationship Id="rId31" Type="http://schemas.openxmlformats.org/officeDocument/2006/relationships/oleObject" Target="../embeddings/oleObject50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48.bin"/><Relationship Id="rId30" Type="http://schemas.openxmlformats.org/officeDocument/2006/relationships/image" Target="../media/image41.wmf"/><Relationship Id="rId35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34.wmf"/><Relationship Id="rId22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Force 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Force: Action of one body on another.</a:t>
            </a:r>
          </a:p>
          <a:p>
            <a:pPr lvl="1"/>
            <a:r>
              <a:rPr lang="en-US" dirty="0" smtClean="0"/>
              <a:t>Specification include: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Magnitude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Direction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Point of application (or line of action)</a:t>
            </a:r>
          </a:p>
          <a:p>
            <a:r>
              <a:rPr lang="en-US" dirty="0" smtClean="0"/>
              <a:t>Effects of a force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External:		Reactions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Internal:		Stresses and strains</a:t>
            </a:r>
          </a:p>
          <a:p>
            <a:pPr>
              <a:buNone/>
            </a:pPr>
            <a:endParaRPr lang="en-US" sz="1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dealing with the mechanics of rigid bodies concern is only to the net </a:t>
            </a:r>
            <a:r>
              <a:rPr lang="en-US" sz="2400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effects </a:t>
            </a:r>
            <a:r>
              <a:rPr lang="en-US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forces.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362200" y="43434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438400" y="48006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0942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89038"/>
            <a:ext cx="2628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288" y="1500188"/>
            <a:ext cx="57245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1 Başlık"/>
          <p:cNvSpPr>
            <a:spLocks noGrp="1"/>
          </p:cNvSpPr>
          <p:nvPr>
            <p:ph type="title"/>
          </p:nvPr>
        </p:nvSpPr>
        <p:spPr>
          <a:xfrm>
            <a:off x="214313" y="528638"/>
            <a:ext cx="8648700" cy="457200"/>
          </a:xfrm>
        </p:spPr>
        <p:txBody>
          <a:bodyPr>
            <a:normAutofit fontScale="90000"/>
          </a:bodyPr>
          <a:lstStyle/>
          <a:p>
            <a:r>
              <a:rPr lang="tr-TR" sz="2800" b="1" smtClean="0"/>
              <a:t>EXAMPLE - 2</a:t>
            </a:r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97200"/>
            <a:ext cx="20764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597275"/>
            <a:ext cx="58102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88" y="3141663"/>
            <a:ext cx="43053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Text Box 17"/>
          <p:cNvSpPr txBox="1">
            <a:spLocks noChangeArrowheads="1"/>
          </p:cNvSpPr>
          <p:nvPr/>
        </p:nvSpPr>
        <p:spPr bwMode="auto">
          <a:xfrm>
            <a:off x="142875" y="60325"/>
            <a:ext cx="885825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2800" b="1">
                <a:cs typeface="Times New Roman" pitchFamily="18" charset="0"/>
              </a:rPr>
              <a:t>CHAPTER 2 – FORCE SYSTEMS</a:t>
            </a:r>
            <a:endParaRPr lang="en-US" sz="2800" b="1">
              <a:solidFill>
                <a:srgbClr val="FFFF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7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/>
          </p:cNvSpPr>
          <p:nvPr/>
        </p:nvSpPr>
        <p:spPr bwMode="auto">
          <a:xfrm>
            <a:off x="179388" y="692150"/>
            <a:ext cx="8648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tr-TR" sz="2800" b="1">
                <a:latin typeface="Calibri" pitchFamily="34" charset="0"/>
              </a:rPr>
              <a:t>EXAMPLE – 2 (CONTINUED)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628775"/>
            <a:ext cx="28670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916113"/>
            <a:ext cx="58293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17"/>
          <p:cNvSpPr txBox="1">
            <a:spLocks noChangeArrowheads="1"/>
          </p:cNvSpPr>
          <p:nvPr/>
        </p:nvSpPr>
        <p:spPr bwMode="auto">
          <a:xfrm>
            <a:off x="142875" y="142875"/>
            <a:ext cx="885825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2800" b="1">
                <a:cs typeface="Times New Roman" pitchFamily="18" charset="0"/>
              </a:rPr>
              <a:t>CHAPTER 2 – FORCE SYSTEMS</a:t>
            </a:r>
            <a:endParaRPr lang="en-US" sz="2800" b="1">
              <a:solidFill>
                <a:srgbClr val="FFFF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96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7"/>
          <p:cNvSpPr txBox="1">
            <a:spLocks noChangeArrowheads="1"/>
          </p:cNvSpPr>
          <p:nvPr/>
        </p:nvSpPr>
        <p:spPr bwMode="auto">
          <a:xfrm>
            <a:off x="142875" y="142875"/>
            <a:ext cx="8858250" cy="976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2800" b="1">
                <a:cs typeface="Times New Roman" pitchFamily="18" charset="0"/>
              </a:rPr>
              <a:t>CHAPTER 2 – FORCE SYSTEMS</a:t>
            </a:r>
          </a:p>
          <a:p>
            <a:pPr algn="ctr" eaLnBrk="1" hangingPunct="1">
              <a:spcBef>
                <a:spcPct val="50000"/>
              </a:spcBef>
            </a:pPr>
            <a:r>
              <a:rPr lang="tr-TR" sz="2000" b="1">
                <a:cs typeface="Times New Roman" pitchFamily="18" charset="0"/>
              </a:rPr>
              <a:t>(RECTANGULAR COMPONENTS)</a:t>
            </a:r>
            <a:endParaRPr lang="en-US" sz="2000" b="1">
              <a:cs typeface="Times New Roman" pitchFamily="18" charset="0"/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12875"/>
            <a:ext cx="55149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412875"/>
            <a:ext cx="23812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3357563"/>
            <a:ext cx="54959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05263"/>
            <a:ext cx="1143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732213"/>
            <a:ext cx="139065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29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Law of </a:t>
            </a:r>
            <a:r>
              <a:rPr lang="en-US" dirty="0" err="1" smtClean="0">
                <a:solidFill>
                  <a:srgbClr val="FFC000"/>
                </a:solidFill>
              </a:rPr>
              <a:t>sines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Law of cosines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39C1-F8F7-4960-BBD4-C17551DA168C}" type="datetime4">
              <a:rPr lang="en-US" smtClean="0"/>
              <a:pPr/>
              <a:t>3/2/2016 February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GE 201: Dr. </a:t>
            </a:r>
            <a:r>
              <a:rPr lang="sv-SE" dirty="0" err="1" smtClean="0"/>
              <a:t>Fahed</a:t>
            </a:r>
            <a:r>
              <a:rPr lang="sv-SE" dirty="0"/>
              <a:t> </a:t>
            </a:r>
            <a:r>
              <a:rPr lang="sv-SE" dirty="0" smtClean="0"/>
              <a:t>Alrshoudi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524000" y="2438400"/>
            <a:ext cx="2362994" cy="1476100"/>
            <a:chOff x="1600200" y="2514600"/>
            <a:chExt cx="2362994" cy="1476100"/>
          </a:xfrm>
        </p:grpSpPr>
        <p:sp>
          <p:nvSpPr>
            <p:cNvPr id="10" name="Isosceles Triangle 9"/>
            <p:cNvSpPr/>
            <p:nvPr/>
          </p:nvSpPr>
          <p:spPr>
            <a:xfrm>
              <a:off x="1600200" y="2514600"/>
              <a:ext cx="1524000" cy="1143000"/>
            </a:xfrm>
            <a:prstGeom prst="triangle">
              <a:avLst/>
            </a:prstGeom>
            <a:noFill/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3543300" y="3227614"/>
              <a:ext cx="1588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2590800" y="3276600"/>
            <a:ext cx="3810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3" imgW="152280" imgH="177480" progId="Equation.3">
                    <p:embed/>
                  </p:oleObj>
                </mc:Choice>
                <mc:Fallback>
                  <p:oleObj name="Equation" r:id="rId3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3276600"/>
                          <a:ext cx="381000" cy="444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3124200" y="3276600"/>
            <a:ext cx="387350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5" imgW="164880" imgH="164880" progId="Equation.3">
                    <p:embed/>
                  </p:oleObj>
                </mc:Choice>
                <mc:Fallback>
                  <p:oleObj name="Equation" r:id="rId5" imgW="1648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3276600"/>
                          <a:ext cx="387350" cy="387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Content Placeholder 12"/>
            <p:cNvGraphicFramePr>
              <a:graphicFrameLocks noGrp="1" noChangeAspect="1"/>
            </p:cNvGraphicFramePr>
            <p:nvPr>
              <p:ph sz="quarter" idx="2"/>
            </p:nvPr>
          </p:nvGraphicFramePr>
          <p:xfrm>
            <a:off x="1698625" y="3319463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7" imgW="152280" imgH="164880" progId="Equation.3">
                    <p:embed/>
                  </p:oleObj>
                </mc:Choice>
                <mc:Fallback>
                  <p:oleObj name="Equation" r:id="rId7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8625" y="3319463"/>
                          <a:ext cx="3048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Content Placeholder 13"/>
            <p:cNvGraphicFramePr>
              <a:graphicFrameLocks noGrp="1" noChangeAspect="1"/>
            </p:cNvGraphicFramePr>
            <p:nvPr>
              <p:ph sz="quarter" idx="4"/>
            </p:nvPr>
          </p:nvGraphicFramePr>
          <p:xfrm>
            <a:off x="2209800" y="2590800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9" imgW="152280" imgH="164880" progId="Equation.3">
                    <p:embed/>
                  </p:oleObj>
                </mc:Choice>
                <mc:Fallback>
                  <p:oleObj name="Equation" r:id="rId9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2590800"/>
                          <a:ext cx="3048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2819400" y="2895600"/>
            <a:ext cx="228600" cy="251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11" imgW="126720" imgH="139680" progId="Equation.3">
                    <p:embed/>
                  </p:oleObj>
                </mc:Choice>
                <mc:Fallback>
                  <p:oleObj name="Equation" r:id="rId11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2895600"/>
                          <a:ext cx="228600" cy="2514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2286000" y="3624940"/>
            <a:ext cx="30480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3624940"/>
                          <a:ext cx="30480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752602" y="2855688"/>
            <a:ext cx="2667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15" imgW="114120" imgH="139680" progId="Equation.3">
                    <p:embed/>
                  </p:oleObj>
                </mc:Choice>
                <mc:Fallback>
                  <p:oleObj name="Equation" r:id="rId15" imgW="1141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2" y="2855688"/>
                          <a:ext cx="2667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295400" y="4191000"/>
          <a:ext cx="234499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7" imgW="1346040" imgH="393480" progId="Equation.3">
                  <p:embed/>
                </p:oleObj>
              </mc:Choice>
              <mc:Fallback>
                <p:oleObj name="Equation" r:id="rId17" imgW="1346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91000"/>
                        <a:ext cx="2344994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Law of </a:t>
            </a:r>
            <a:r>
              <a:rPr lang="en-US" b="1" dirty="0" err="1" smtClean="0"/>
              <a:t>sines</a:t>
            </a:r>
            <a:r>
              <a:rPr lang="en-US" b="1" dirty="0" smtClean="0"/>
              <a:t> and cosines</a:t>
            </a:r>
            <a:endParaRPr lang="en-US" b="1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715000" y="4191000"/>
          <a:ext cx="2476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9" imgW="1485720" imgH="457200" progId="Equation.3">
                  <p:embed/>
                </p:oleObj>
              </mc:Choice>
              <mc:Fallback>
                <p:oleObj name="Equation" r:id="rId19" imgW="1485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191000"/>
                        <a:ext cx="24765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715000" y="2590800"/>
            <a:ext cx="2362994" cy="1476100"/>
            <a:chOff x="1600200" y="2514600"/>
            <a:chExt cx="2362994" cy="1476100"/>
          </a:xfrm>
        </p:grpSpPr>
        <p:sp>
          <p:nvSpPr>
            <p:cNvPr id="27" name="Isosceles Triangle 26"/>
            <p:cNvSpPr/>
            <p:nvPr/>
          </p:nvSpPr>
          <p:spPr>
            <a:xfrm>
              <a:off x="1600200" y="2514600"/>
              <a:ext cx="1524000" cy="1143000"/>
            </a:xfrm>
            <a:prstGeom prst="triangle">
              <a:avLst/>
            </a:prstGeom>
            <a:noFill/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3543300" y="3227614"/>
              <a:ext cx="1588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9" name="Object 28"/>
            <p:cNvGraphicFramePr>
              <a:graphicFrameLocks noChangeAspect="1"/>
            </p:cNvGraphicFramePr>
            <p:nvPr/>
          </p:nvGraphicFramePr>
          <p:xfrm>
            <a:off x="2590800" y="3276600"/>
            <a:ext cx="3810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21" imgW="152280" imgH="177480" progId="Equation.3">
                    <p:embed/>
                  </p:oleObj>
                </mc:Choice>
                <mc:Fallback>
                  <p:oleObj name="Equation" r:id="rId21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3276600"/>
                          <a:ext cx="381000" cy="444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3124200" y="3276600"/>
            <a:ext cx="387350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Equation" r:id="rId22" imgW="164880" imgH="164880" progId="Equation.3">
                    <p:embed/>
                  </p:oleObj>
                </mc:Choice>
                <mc:Fallback>
                  <p:oleObj name="Equation" r:id="rId22" imgW="1648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3276600"/>
                          <a:ext cx="387350" cy="387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Content Placeholder 12"/>
            <p:cNvGraphicFramePr>
              <a:graphicFrameLocks noGrp="1" noChangeAspect="1"/>
            </p:cNvGraphicFramePr>
            <p:nvPr>
              <p:ph sz="quarter" idx="2"/>
            </p:nvPr>
          </p:nvGraphicFramePr>
          <p:xfrm>
            <a:off x="1698625" y="3319463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23" imgW="152280" imgH="164880" progId="Equation.3">
                    <p:embed/>
                  </p:oleObj>
                </mc:Choice>
                <mc:Fallback>
                  <p:oleObj name="Equation" r:id="rId23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8625" y="3319463"/>
                          <a:ext cx="3048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Content Placeholder 13"/>
            <p:cNvGraphicFramePr>
              <a:graphicFrameLocks noGrp="1" noChangeAspect="1"/>
            </p:cNvGraphicFramePr>
            <p:nvPr>
              <p:ph sz="quarter" idx="4"/>
            </p:nvPr>
          </p:nvGraphicFramePr>
          <p:xfrm>
            <a:off x="2209800" y="2590800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24" imgW="152280" imgH="164880" progId="Equation.3">
                    <p:embed/>
                  </p:oleObj>
                </mc:Choice>
                <mc:Fallback>
                  <p:oleObj name="Equation" r:id="rId24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2590800"/>
                          <a:ext cx="3048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2819400" y="2895600"/>
            <a:ext cx="228600" cy="251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25" imgW="126720" imgH="139680" progId="Equation.3">
                    <p:embed/>
                  </p:oleObj>
                </mc:Choice>
                <mc:Fallback>
                  <p:oleObj name="Equation" r:id="rId25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2895600"/>
                          <a:ext cx="228600" cy="2514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2286000" y="3624940"/>
            <a:ext cx="30480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26" imgW="126720" imgH="177480" progId="Equation.3">
                    <p:embed/>
                  </p:oleObj>
                </mc:Choice>
                <mc:Fallback>
                  <p:oleObj name="Equation" r:id="rId26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3624940"/>
                          <a:ext cx="30480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/>
          </p:nvGraphicFramePr>
          <p:xfrm>
            <a:off x="1752602" y="2855688"/>
            <a:ext cx="2667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27" imgW="114120" imgH="139680" progId="Equation.3">
                    <p:embed/>
                  </p:oleObj>
                </mc:Choice>
                <mc:Fallback>
                  <p:oleObj name="Equation" r:id="rId27" imgW="1141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2" y="2855688"/>
                          <a:ext cx="2667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4223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Problem-1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607C-E77F-41FE-B64F-FD2D3BA37A2D}" type="datetime1">
              <a:rPr lang="en-US" smtClean="0"/>
              <a:pPr/>
              <a:t>3/2/2016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" name="Group 45"/>
          <p:cNvGrpSpPr/>
          <p:nvPr/>
        </p:nvGrpSpPr>
        <p:grpSpPr>
          <a:xfrm>
            <a:off x="2895600" y="2590800"/>
            <a:ext cx="3612243" cy="2617787"/>
            <a:chOff x="718457" y="3505200"/>
            <a:chExt cx="3612243" cy="2617787"/>
          </a:xfrm>
        </p:grpSpPr>
        <p:grpSp>
          <p:nvGrpSpPr>
            <p:cNvPr id="4" name="Group 49"/>
            <p:cNvGrpSpPr/>
            <p:nvPr/>
          </p:nvGrpSpPr>
          <p:grpSpPr>
            <a:xfrm>
              <a:off x="1066800" y="3505200"/>
              <a:ext cx="3263900" cy="2617787"/>
              <a:chOff x="5486400" y="762000"/>
              <a:chExt cx="3263900" cy="2617787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5677694" y="2198687"/>
                <a:ext cx="2361406" cy="79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486400" y="2693987"/>
                <a:ext cx="30480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6200000" flipV="1">
                <a:off x="5981700" y="1817687"/>
                <a:ext cx="990600" cy="762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" name="Object 18"/>
              <p:cNvGraphicFramePr>
                <a:graphicFrameLocks noChangeAspect="1"/>
              </p:cNvGraphicFramePr>
              <p:nvPr/>
            </p:nvGraphicFramePr>
            <p:xfrm>
              <a:off x="6528030" y="1975535"/>
              <a:ext cx="331788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0" name="Equation" r:id="rId3" imgW="241200" imgH="203040" progId="Equation.3">
                      <p:embed/>
                    </p:oleObj>
                  </mc:Choice>
                  <mc:Fallback>
                    <p:oleObj name="Equation" r:id="rId3" imgW="24120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28030" y="1975535"/>
                            <a:ext cx="331788" cy="279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088" name="Object 8"/>
              <p:cNvGraphicFramePr>
                <a:graphicFrameLocks noChangeAspect="1"/>
              </p:cNvGraphicFramePr>
              <p:nvPr/>
            </p:nvGraphicFramePr>
            <p:xfrm>
              <a:off x="8477250" y="2582862"/>
              <a:ext cx="273050" cy="298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1" name="Equation" r:id="rId5" imgW="126720" imgH="139680" progId="Equation.3">
                      <p:embed/>
                    </p:oleObj>
                  </mc:Choice>
                  <mc:Fallback>
                    <p:oleObj name="Equation" r:id="rId5" imgW="12672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477250" y="2582862"/>
                            <a:ext cx="273050" cy="2984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089" name="Object 9"/>
              <p:cNvGraphicFramePr>
                <a:graphicFrameLocks noChangeAspect="1"/>
              </p:cNvGraphicFramePr>
              <p:nvPr/>
            </p:nvGraphicFramePr>
            <p:xfrm>
              <a:off x="6769100" y="762000"/>
              <a:ext cx="300038" cy="354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2" name="Equation" r:id="rId7" imgW="139680" imgH="164880" progId="Equation.3">
                      <p:embed/>
                    </p:oleObj>
                  </mc:Choice>
                  <mc:Fallback>
                    <p:oleObj name="Equation" r:id="rId7" imgW="1396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69100" y="762000"/>
                            <a:ext cx="300038" cy="3540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53" name="Object 52"/>
            <p:cNvGraphicFramePr>
              <a:graphicFrameLocks noChangeAspect="1"/>
            </p:cNvGraphicFramePr>
            <p:nvPr/>
          </p:nvGraphicFramePr>
          <p:xfrm>
            <a:off x="718457" y="4038600"/>
            <a:ext cx="1250043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Equation" r:id="rId9" imgW="672840" imgH="177480" progId="Equation.3">
                    <p:embed/>
                  </p:oleObj>
                </mc:Choice>
                <mc:Fallback>
                  <p:oleObj name="Equation" r:id="rId9" imgW="6728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457" y="4038600"/>
                          <a:ext cx="1250043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762000" y="1676400"/>
          <a:ext cx="7633726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4660560" imgH="457200" progId="Equation.3">
                  <p:embed/>
                </p:oleObj>
              </mc:Choice>
              <mc:Fallback>
                <p:oleObj name="Equation" r:id="rId11" imgW="4660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7633726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198159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9113-BD61-4FF9-9008-B4FC212A66CF}" type="datetime1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6019800" y="2667000"/>
          <a:ext cx="2501900" cy="19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346040" imgH="1041120" progId="Equation.3">
                  <p:embed/>
                </p:oleObj>
              </mc:Choice>
              <mc:Fallback>
                <p:oleObj name="Equation" r:id="rId3" imgW="13460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667000"/>
                        <a:ext cx="2501900" cy="193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33400" y="1981200"/>
            <a:ext cx="4777154" cy="3276600"/>
            <a:chOff x="5638801" y="442227"/>
            <a:chExt cx="3648127" cy="2632760"/>
          </a:xfrm>
        </p:grpSpPr>
        <p:graphicFrame>
          <p:nvGraphicFramePr>
            <p:cNvPr id="8" name="Object 8"/>
            <p:cNvGraphicFramePr>
              <a:graphicFrameLocks noChangeAspect="1"/>
            </p:cNvGraphicFramePr>
            <p:nvPr/>
          </p:nvGraphicFramePr>
          <p:xfrm>
            <a:off x="9013878" y="2340263"/>
            <a:ext cx="273050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5" imgW="126720" imgH="139680" progId="Equation.3">
                    <p:embed/>
                  </p:oleObj>
                </mc:Choice>
                <mc:Fallback>
                  <p:oleObj name="Equation" r:id="rId5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13878" y="2340263"/>
                          <a:ext cx="273050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50"/>
            <p:cNvGrpSpPr/>
            <p:nvPr/>
          </p:nvGrpSpPr>
          <p:grpSpPr>
            <a:xfrm>
              <a:off x="5638801" y="442227"/>
              <a:ext cx="3360736" cy="2632760"/>
              <a:chOff x="5402264" y="3185427"/>
              <a:chExt cx="3360736" cy="263276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5400000">
                <a:off x="5906294" y="4637087"/>
                <a:ext cx="2361406" cy="79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715000" y="5132387"/>
                <a:ext cx="30480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16200000" flipV="1">
                <a:off x="6210300" y="4256087"/>
                <a:ext cx="990600" cy="762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3" name="Object 12"/>
              <p:cNvGraphicFramePr>
                <a:graphicFrameLocks noChangeAspect="1"/>
              </p:cNvGraphicFramePr>
              <p:nvPr/>
            </p:nvGraphicFramePr>
            <p:xfrm>
              <a:off x="6756630" y="4413935"/>
              <a:ext cx="331788" cy="279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6" name="Equation" r:id="rId7" imgW="241200" imgH="203040" progId="Equation.3">
                      <p:embed/>
                    </p:oleObj>
                  </mc:Choice>
                  <mc:Fallback>
                    <p:oleObj name="Equation" r:id="rId7" imgW="24120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56630" y="4413935"/>
                            <a:ext cx="331788" cy="279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13"/>
              <p:cNvGraphicFramePr>
                <a:graphicFrameLocks noChangeAspect="1"/>
              </p:cNvGraphicFramePr>
              <p:nvPr/>
            </p:nvGraphicFramePr>
            <p:xfrm>
              <a:off x="5402264" y="4038600"/>
              <a:ext cx="914400" cy="2415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7" name="Equation" r:id="rId9" imgW="672840" imgH="177480" progId="Equation.3">
                      <p:embed/>
                    </p:oleObj>
                  </mc:Choice>
                  <mc:Fallback>
                    <p:oleObj name="Equation" r:id="rId9" imgW="67284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02264" y="4038600"/>
                            <a:ext cx="914400" cy="2415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9"/>
              <p:cNvGraphicFramePr>
                <a:graphicFrameLocks noChangeAspect="1"/>
              </p:cNvGraphicFramePr>
              <p:nvPr/>
            </p:nvGraphicFramePr>
            <p:xfrm>
              <a:off x="6915229" y="3185427"/>
              <a:ext cx="300038" cy="354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8" name="Equation" r:id="rId11" imgW="139680" imgH="164880" progId="Equation.3">
                      <p:embed/>
                    </p:oleObj>
                  </mc:Choice>
                  <mc:Fallback>
                    <p:oleObj name="Equation" r:id="rId11" imgW="1396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15229" y="3185427"/>
                            <a:ext cx="300038" cy="3540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6" name="Straight Arrow Connector 15"/>
              <p:cNvCxnSpPr/>
              <p:nvPr/>
            </p:nvCxnSpPr>
            <p:spPr>
              <a:xfrm rot="10800000">
                <a:off x="6324600" y="5132387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5400000" flipH="1" flipV="1">
                <a:off x="6591300" y="4637087"/>
                <a:ext cx="990600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324600" y="4141787"/>
                <a:ext cx="762000" cy="1588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5829300" y="4637087"/>
                <a:ext cx="990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0" name="Object 15"/>
              <p:cNvGraphicFramePr>
                <a:graphicFrameLocks noChangeAspect="1"/>
              </p:cNvGraphicFramePr>
              <p:nvPr/>
            </p:nvGraphicFramePr>
            <p:xfrm>
              <a:off x="7135813" y="4078288"/>
              <a:ext cx="1482725" cy="3714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" name="Equation" r:id="rId13" imgW="1015920" imgH="253800" progId="Equation.3">
                      <p:embed/>
                    </p:oleObj>
                  </mc:Choice>
                  <mc:Fallback>
                    <p:oleObj name="Equation" r:id="rId13" imgW="101592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35813" y="4078288"/>
                            <a:ext cx="1482725" cy="3714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17"/>
              <p:cNvGraphicFramePr>
                <a:graphicFrameLocks noChangeAspect="1"/>
              </p:cNvGraphicFramePr>
              <p:nvPr/>
            </p:nvGraphicFramePr>
            <p:xfrm>
              <a:off x="5630863" y="5230813"/>
              <a:ext cx="1444625" cy="352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" name="Equation" r:id="rId15" imgW="990360" imgH="241200" progId="Equation.3">
                      <p:embed/>
                    </p:oleObj>
                  </mc:Choice>
                  <mc:Fallback>
                    <p:oleObj name="Equation" r:id="rId15" imgW="99036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30863" y="5230813"/>
                            <a:ext cx="1444625" cy="3524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Freeform 21"/>
              <p:cNvSpPr/>
              <p:nvPr/>
            </p:nvSpPr>
            <p:spPr>
              <a:xfrm>
                <a:off x="6313714" y="4158343"/>
                <a:ext cx="794657" cy="957943"/>
              </a:xfrm>
              <a:custGeom>
                <a:avLst/>
                <a:gdLst>
                  <a:gd name="connsiteX0" fmla="*/ 0 w 794657"/>
                  <a:gd name="connsiteY0" fmla="*/ 0 h 957943"/>
                  <a:gd name="connsiteX1" fmla="*/ 43543 w 794657"/>
                  <a:gd name="connsiteY1" fmla="*/ 293914 h 957943"/>
                  <a:gd name="connsiteX2" fmla="*/ 43543 w 794657"/>
                  <a:gd name="connsiteY2" fmla="*/ 293914 h 957943"/>
                  <a:gd name="connsiteX3" fmla="*/ 337457 w 794657"/>
                  <a:gd name="connsiteY3" fmla="*/ 217714 h 957943"/>
                  <a:gd name="connsiteX4" fmla="*/ 315686 w 794657"/>
                  <a:gd name="connsiteY4" fmla="*/ 631371 h 957943"/>
                  <a:gd name="connsiteX5" fmla="*/ 653143 w 794657"/>
                  <a:gd name="connsiteY5" fmla="*/ 631371 h 957943"/>
                  <a:gd name="connsiteX6" fmla="*/ 653143 w 794657"/>
                  <a:gd name="connsiteY6" fmla="*/ 881743 h 957943"/>
                  <a:gd name="connsiteX7" fmla="*/ 794657 w 794657"/>
                  <a:gd name="connsiteY7" fmla="*/ 957943 h 957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4657" h="957943">
                    <a:moveTo>
                      <a:pt x="0" y="0"/>
                    </a:moveTo>
                    <a:lnTo>
                      <a:pt x="43543" y="293914"/>
                    </a:lnTo>
                    <a:lnTo>
                      <a:pt x="43543" y="293914"/>
                    </a:lnTo>
                    <a:cubicBezTo>
                      <a:pt x="92529" y="281214"/>
                      <a:pt x="292100" y="161471"/>
                      <a:pt x="337457" y="217714"/>
                    </a:cubicBezTo>
                    <a:cubicBezTo>
                      <a:pt x="382814" y="273957"/>
                      <a:pt x="263072" y="562428"/>
                      <a:pt x="315686" y="631371"/>
                    </a:cubicBezTo>
                    <a:cubicBezTo>
                      <a:pt x="368300" y="700314"/>
                      <a:pt x="596900" y="589642"/>
                      <a:pt x="653143" y="631371"/>
                    </a:cubicBezTo>
                    <a:cubicBezTo>
                      <a:pt x="709386" y="673100"/>
                      <a:pt x="629557" y="827314"/>
                      <a:pt x="653143" y="881743"/>
                    </a:cubicBezTo>
                    <a:cubicBezTo>
                      <a:pt x="676729" y="936172"/>
                      <a:pt x="665843" y="879929"/>
                      <a:pt x="794657" y="95794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383755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5811838" y="1071563"/>
            <a:ext cx="384175" cy="239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18 Dikdörtgen"/>
          <p:cNvSpPr/>
          <p:nvPr/>
        </p:nvSpPr>
        <p:spPr>
          <a:xfrm>
            <a:off x="384175" y="6605588"/>
            <a:ext cx="4356100" cy="252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tr-TR"/>
          </a:p>
        </p:txBody>
      </p:sp>
      <p:sp>
        <p:nvSpPr>
          <p:cNvPr id="2" name="5 Dikdörtgen"/>
          <p:cNvSpPr/>
          <p:nvPr/>
        </p:nvSpPr>
        <p:spPr>
          <a:xfrm>
            <a:off x="7304088" y="6167438"/>
            <a:ext cx="661987" cy="1476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437" name="1 Başlık"/>
          <p:cNvSpPr>
            <a:spLocks noGrp="1"/>
          </p:cNvSpPr>
          <p:nvPr>
            <p:ph type="title"/>
          </p:nvPr>
        </p:nvSpPr>
        <p:spPr>
          <a:xfrm>
            <a:off x="214313" y="625475"/>
            <a:ext cx="8648700" cy="457200"/>
          </a:xfrm>
        </p:spPr>
        <p:txBody>
          <a:bodyPr>
            <a:normAutofit fontScale="90000"/>
          </a:bodyPr>
          <a:lstStyle/>
          <a:p>
            <a:r>
              <a:rPr lang="tr-TR" sz="2800" b="1" smtClean="0"/>
              <a:t>EXAMPLE - 1</a:t>
            </a:r>
          </a:p>
        </p:txBody>
      </p:sp>
      <p:sp>
        <p:nvSpPr>
          <p:cNvPr id="18438" name="Text Box 17"/>
          <p:cNvSpPr txBox="1">
            <a:spLocks noChangeArrowheads="1"/>
          </p:cNvSpPr>
          <p:nvPr/>
        </p:nvSpPr>
        <p:spPr bwMode="auto">
          <a:xfrm>
            <a:off x="142875" y="142875"/>
            <a:ext cx="885825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2800" b="1">
                <a:cs typeface="Times New Roman" pitchFamily="18" charset="0"/>
              </a:rPr>
              <a:t>CHAPTER 2 – FORCE SYSTEMS</a:t>
            </a:r>
            <a:endParaRPr lang="en-US" sz="2800" b="1">
              <a:solidFill>
                <a:srgbClr val="FFFFFF"/>
              </a:solidFill>
              <a:cs typeface="Times New Roman" pitchFamily="18" charset="0"/>
            </a:endParaRPr>
          </a:p>
        </p:txBody>
      </p:sp>
      <p:pic>
        <p:nvPicPr>
          <p:cNvPr id="1843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12838"/>
            <a:ext cx="2798762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246188"/>
            <a:ext cx="4249737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1700213"/>
            <a:ext cx="27670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562225"/>
            <a:ext cx="866775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6308725"/>
            <a:ext cx="56880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7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Problem-2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90B-B63E-4C60-9350-F620707386D5}" type="datetime1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" name="Group 40"/>
          <p:cNvGrpSpPr/>
          <p:nvPr/>
        </p:nvGrpSpPr>
        <p:grpSpPr>
          <a:xfrm>
            <a:off x="4686300" y="2263140"/>
            <a:ext cx="4119562" cy="2286000"/>
            <a:chOff x="4322763" y="3657600"/>
            <a:chExt cx="4119562" cy="2286000"/>
          </a:xfrm>
        </p:grpSpPr>
        <p:graphicFrame>
          <p:nvGraphicFramePr>
            <p:cNvPr id="42" name="Object 6"/>
            <p:cNvGraphicFramePr>
              <a:graphicFrameLocks noChangeAspect="1"/>
            </p:cNvGraphicFramePr>
            <p:nvPr/>
          </p:nvGraphicFramePr>
          <p:xfrm>
            <a:off x="8229600" y="5105400"/>
            <a:ext cx="212725" cy="231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Equation" r:id="rId3" imgW="126720" imgH="139680" progId="Equation.3">
                    <p:embed/>
                  </p:oleObj>
                </mc:Choice>
                <mc:Fallback>
                  <p:oleObj name="Equation" r:id="rId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9600" y="5105400"/>
                          <a:ext cx="212725" cy="231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Connector 42"/>
            <p:cNvCxnSpPr/>
            <p:nvPr/>
          </p:nvCxnSpPr>
          <p:spPr>
            <a:xfrm>
              <a:off x="5480050" y="5214256"/>
              <a:ext cx="2743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 rot="931462">
              <a:off x="5649609" y="4815995"/>
              <a:ext cx="1295400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 rot="2524091">
              <a:off x="6991842" y="4241694"/>
              <a:ext cx="3048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623050" y="5105400"/>
              <a:ext cx="304800" cy="8382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623050" y="4953000"/>
              <a:ext cx="304800" cy="3810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699250" y="50292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285592" y="5867400"/>
              <a:ext cx="990600" cy="76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>
              <a:stCxn id="45" idx="0"/>
            </p:cNvCxnSpPr>
            <p:nvPr/>
          </p:nvCxnSpPr>
          <p:spPr>
            <a:xfrm rot="5400000" flipH="1" flipV="1">
              <a:off x="7455721" y="3982780"/>
              <a:ext cx="406909" cy="3661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4" name="Object 53"/>
            <p:cNvGraphicFramePr>
              <a:graphicFrameLocks noChangeAspect="1"/>
            </p:cNvGraphicFramePr>
            <p:nvPr/>
          </p:nvGraphicFramePr>
          <p:xfrm>
            <a:off x="5556250" y="4952999"/>
            <a:ext cx="295275" cy="262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Equation" r:id="rId5" imgW="228600" imgH="203040" progId="Equation.3">
                    <p:embed/>
                  </p:oleObj>
                </mc:Choice>
                <mc:Fallback>
                  <p:oleObj name="Equation" r:id="rId5" imgW="228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6250" y="4952999"/>
                          <a:ext cx="295275" cy="2624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3"/>
            <p:cNvGraphicFramePr>
              <a:graphicFrameLocks noChangeAspect="1"/>
            </p:cNvGraphicFramePr>
            <p:nvPr/>
          </p:nvGraphicFramePr>
          <p:xfrm>
            <a:off x="7156450" y="4876800"/>
            <a:ext cx="403225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Equation" r:id="rId7" imgW="241200" imgH="203040" progId="Equation.3">
                    <p:embed/>
                  </p:oleObj>
                </mc:Choice>
                <mc:Fallback>
                  <p:oleObj name="Equation" r:id="rId7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6450" y="4876800"/>
                          <a:ext cx="403225" cy="338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4"/>
            <p:cNvGraphicFramePr>
              <a:graphicFrameLocks noChangeAspect="1"/>
            </p:cNvGraphicFramePr>
            <p:nvPr/>
          </p:nvGraphicFramePr>
          <p:xfrm>
            <a:off x="4322763" y="4267200"/>
            <a:ext cx="1041400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Equation" r:id="rId9" imgW="622080" imgH="215640" progId="Equation.3">
                    <p:embed/>
                  </p:oleObj>
                </mc:Choice>
                <mc:Fallback>
                  <p:oleObj name="Equation" r:id="rId9" imgW="6220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2763" y="4267200"/>
                          <a:ext cx="1041400" cy="358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2" name="Straight Arrow Connector 61"/>
            <p:cNvCxnSpPr/>
            <p:nvPr/>
          </p:nvCxnSpPr>
          <p:spPr>
            <a:xfrm rot="16200000" flipV="1">
              <a:off x="5294439" y="4398383"/>
              <a:ext cx="173355" cy="62944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3" name="Object 5"/>
            <p:cNvGraphicFramePr>
              <a:graphicFrameLocks noChangeAspect="1"/>
            </p:cNvGraphicFramePr>
            <p:nvPr/>
          </p:nvGraphicFramePr>
          <p:xfrm>
            <a:off x="7400925" y="3657600"/>
            <a:ext cx="1019175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Equation" r:id="rId11" imgW="609480" imgH="215640" progId="Equation.3">
                    <p:embed/>
                  </p:oleObj>
                </mc:Choice>
                <mc:Fallback>
                  <p:oleObj name="Equation" r:id="rId11" imgW="609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0925" y="3657600"/>
                          <a:ext cx="1019175" cy="358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3"/>
            <p:cNvGraphicFramePr>
              <a:graphicFrameLocks noChangeAspect="1"/>
            </p:cNvGraphicFramePr>
            <p:nvPr/>
          </p:nvGraphicFramePr>
          <p:xfrm>
            <a:off x="6606043" y="4647068"/>
            <a:ext cx="254000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Equation" r:id="rId13" imgW="152280" imgH="177480" progId="Equation.3">
                    <p:embed/>
                  </p:oleObj>
                </mc:Choice>
                <mc:Fallback>
                  <p:oleObj name="Equation" r:id="rId13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6043" y="4647068"/>
                          <a:ext cx="254000" cy="295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" name="TextBox 64"/>
          <p:cNvSpPr txBox="1"/>
          <p:nvPr/>
        </p:nvSpPr>
        <p:spPr>
          <a:xfrm>
            <a:off x="685800" y="2057400"/>
            <a:ext cx="365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Determine the magnitude of the resultant </a:t>
            </a:r>
            <a:r>
              <a:rPr lang="en-US" sz="2400" i="1" dirty="0" smtClean="0">
                <a:solidFill>
                  <a:srgbClr val="002060"/>
                </a:solidFill>
              </a:rPr>
              <a:t>R</a:t>
            </a:r>
            <a:r>
              <a:rPr lang="en-US" sz="2400" dirty="0" smtClean="0">
                <a:solidFill>
                  <a:srgbClr val="002060"/>
                </a:solidFill>
              </a:rPr>
              <a:t> of the two forces (shown below), and the angle </a:t>
            </a:r>
            <a:r>
              <a:rPr lang="en-US" sz="2400" i="1" dirty="0" smtClean="0">
                <a:solidFill>
                  <a:srgbClr val="002060"/>
                </a:solidFill>
              </a:rPr>
              <a:t>θ</a:t>
            </a:r>
            <a:r>
              <a:rPr lang="en-US" sz="2400" dirty="0" smtClean="0">
                <a:solidFill>
                  <a:srgbClr val="002060"/>
                </a:solidFill>
              </a:rPr>
              <a:t> which </a:t>
            </a:r>
            <a:r>
              <a:rPr lang="en-US" sz="2400" i="1" dirty="0" smtClean="0">
                <a:solidFill>
                  <a:srgbClr val="002060"/>
                </a:solidFill>
              </a:rPr>
              <a:t>R</a:t>
            </a:r>
            <a:r>
              <a:rPr lang="en-US" sz="2400" dirty="0" smtClean="0">
                <a:solidFill>
                  <a:srgbClr val="002060"/>
                </a:solidFill>
              </a:rPr>
              <a:t> makes with the positive </a:t>
            </a:r>
            <a:r>
              <a:rPr lang="en-US" sz="2400" i="1" dirty="0" smtClean="0">
                <a:solidFill>
                  <a:srgbClr val="002060"/>
                </a:solidFill>
              </a:rPr>
              <a:t>x</a:t>
            </a:r>
            <a:r>
              <a:rPr lang="en-US" sz="2400" dirty="0" smtClean="0">
                <a:solidFill>
                  <a:srgbClr val="002060"/>
                </a:solidFill>
              </a:rPr>
              <a:t>-axis.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9969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607C-E77F-41FE-B64F-FD2D3BA37A2D}" type="datetime1">
              <a:rPr lang="en-US" smtClean="0"/>
              <a:pPr/>
              <a:t>3/2/2016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" name="Group 49"/>
          <p:cNvGrpSpPr/>
          <p:nvPr/>
        </p:nvGrpSpPr>
        <p:grpSpPr>
          <a:xfrm>
            <a:off x="4648200" y="3429000"/>
            <a:ext cx="4119562" cy="2286000"/>
            <a:chOff x="4322763" y="3657600"/>
            <a:chExt cx="4119562" cy="2286000"/>
          </a:xfrm>
        </p:grpSpPr>
        <p:graphicFrame>
          <p:nvGraphicFramePr>
            <p:cNvPr id="88070" name="Object 6"/>
            <p:cNvGraphicFramePr>
              <a:graphicFrameLocks noChangeAspect="1"/>
            </p:cNvGraphicFramePr>
            <p:nvPr/>
          </p:nvGraphicFramePr>
          <p:xfrm>
            <a:off x="8229600" y="5105400"/>
            <a:ext cx="212725" cy="231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Equation" r:id="rId3" imgW="126720" imgH="139680" progId="Equation.3">
                    <p:embed/>
                  </p:oleObj>
                </mc:Choice>
                <mc:Fallback>
                  <p:oleObj name="Equation" r:id="rId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9600" y="5105400"/>
                          <a:ext cx="212725" cy="231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Connector 31"/>
            <p:cNvCxnSpPr/>
            <p:nvPr/>
          </p:nvCxnSpPr>
          <p:spPr>
            <a:xfrm>
              <a:off x="5480050" y="5214256"/>
              <a:ext cx="2743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 rot="931462">
              <a:off x="5649609" y="4815995"/>
              <a:ext cx="1295400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2524091">
              <a:off x="6991842" y="4241694"/>
              <a:ext cx="3048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623050" y="5105400"/>
              <a:ext cx="304800" cy="8382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623050" y="4953000"/>
              <a:ext cx="304800" cy="3810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699250" y="50292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85592" y="5867400"/>
              <a:ext cx="990600" cy="76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>
              <a:stCxn id="29" idx="0"/>
            </p:cNvCxnSpPr>
            <p:nvPr/>
          </p:nvCxnSpPr>
          <p:spPr>
            <a:xfrm rot="5400000" flipH="1" flipV="1">
              <a:off x="7455721" y="3982780"/>
              <a:ext cx="406909" cy="3661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7" name="Object 36"/>
            <p:cNvGraphicFramePr>
              <a:graphicFrameLocks noChangeAspect="1"/>
            </p:cNvGraphicFramePr>
            <p:nvPr/>
          </p:nvGraphicFramePr>
          <p:xfrm>
            <a:off x="5556250" y="4952999"/>
            <a:ext cx="295275" cy="262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5" imgW="228600" imgH="203040" progId="Equation.3">
                    <p:embed/>
                  </p:oleObj>
                </mc:Choice>
                <mc:Fallback>
                  <p:oleObj name="Equation" r:id="rId5" imgW="228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6250" y="4952999"/>
                          <a:ext cx="295275" cy="2624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067" name="Object 3"/>
            <p:cNvGraphicFramePr>
              <a:graphicFrameLocks noChangeAspect="1"/>
            </p:cNvGraphicFramePr>
            <p:nvPr/>
          </p:nvGraphicFramePr>
          <p:xfrm>
            <a:off x="7156451" y="4953000"/>
            <a:ext cx="312358" cy="26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Equation" r:id="rId7" imgW="241200" imgH="203040" progId="Equation.3">
                    <p:embed/>
                  </p:oleObj>
                </mc:Choice>
                <mc:Fallback>
                  <p:oleObj name="Equation" r:id="rId7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6451" y="4953000"/>
                          <a:ext cx="312358" cy="261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068" name="Object 4"/>
            <p:cNvGraphicFramePr>
              <a:graphicFrameLocks noChangeAspect="1"/>
            </p:cNvGraphicFramePr>
            <p:nvPr/>
          </p:nvGraphicFramePr>
          <p:xfrm>
            <a:off x="4322763" y="4267200"/>
            <a:ext cx="1041400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5" name="Equation" r:id="rId9" imgW="622080" imgH="215640" progId="Equation.3">
                    <p:embed/>
                  </p:oleObj>
                </mc:Choice>
                <mc:Fallback>
                  <p:oleObj name="Equation" r:id="rId9" imgW="6220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2763" y="4267200"/>
                          <a:ext cx="1041400" cy="358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4" name="Straight Arrow Connector 43"/>
            <p:cNvCxnSpPr/>
            <p:nvPr/>
          </p:nvCxnSpPr>
          <p:spPr>
            <a:xfrm rot="16200000" flipV="1">
              <a:off x="5294439" y="4398383"/>
              <a:ext cx="173355" cy="62944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8069" name="Object 5"/>
            <p:cNvGraphicFramePr>
              <a:graphicFrameLocks noChangeAspect="1"/>
            </p:cNvGraphicFramePr>
            <p:nvPr/>
          </p:nvGraphicFramePr>
          <p:xfrm>
            <a:off x="7400925" y="3657600"/>
            <a:ext cx="1019175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" name="Equation" r:id="rId11" imgW="609480" imgH="215640" progId="Equation.3">
                    <p:embed/>
                  </p:oleObj>
                </mc:Choice>
                <mc:Fallback>
                  <p:oleObj name="Equation" r:id="rId11" imgW="609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0925" y="3657600"/>
                          <a:ext cx="1019175" cy="358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3"/>
            <p:cNvGraphicFramePr>
              <a:graphicFrameLocks noChangeAspect="1"/>
            </p:cNvGraphicFramePr>
            <p:nvPr/>
          </p:nvGraphicFramePr>
          <p:xfrm>
            <a:off x="6606043" y="4647068"/>
            <a:ext cx="254000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Equation" r:id="rId13" imgW="152280" imgH="177480" progId="Equation.3">
                    <p:embed/>
                  </p:oleObj>
                </mc:Choice>
                <mc:Fallback>
                  <p:oleObj name="Equation" r:id="rId13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6043" y="4647068"/>
                          <a:ext cx="254000" cy="295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685800" y="2590800"/>
          <a:ext cx="3627438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2590560" imgH="1015920" progId="Equation.3">
                  <p:embed/>
                </p:oleObj>
              </mc:Choice>
              <mc:Fallback>
                <p:oleObj name="Equation" r:id="rId15" imgW="25905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3627438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304800" y="4419600"/>
          <a:ext cx="5245100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3746160" imgH="1091880" progId="Equation.3">
                  <p:embed/>
                </p:oleObj>
              </mc:Choice>
              <mc:Fallback>
                <p:oleObj name="Equation" r:id="rId17" imgW="37461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19600"/>
                        <a:ext cx="5245100" cy="152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8"/>
          <p:cNvGrpSpPr/>
          <p:nvPr/>
        </p:nvGrpSpPr>
        <p:grpSpPr>
          <a:xfrm>
            <a:off x="5486400" y="1828800"/>
            <a:ext cx="3074658" cy="1752600"/>
            <a:chOff x="626486" y="990600"/>
            <a:chExt cx="3074658" cy="1752600"/>
          </a:xfrm>
        </p:grpSpPr>
        <p:cxnSp>
          <p:nvCxnSpPr>
            <p:cNvPr id="53" name="Straight Arrow Connector 52"/>
            <p:cNvCxnSpPr/>
            <p:nvPr/>
          </p:nvCxnSpPr>
          <p:spPr>
            <a:xfrm rot="10800000">
              <a:off x="719572" y="2228850"/>
              <a:ext cx="1023946" cy="28575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1731616" y="1478752"/>
              <a:ext cx="1047750" cy="102394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>
              <a:off x="1743518" y="1181100"/>
              <a:ext cx="1023946" cy="2857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707670" y="1193002"/>
              <a:ext cx="1047750" cy="10239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43518" y="2514600"/>
              <a:ext cx="1768634" cy="198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626486" y="2514600"/>
              <a:ext cx="1117032" cy="198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1076768" y="1847873"/>
              <a:ext cx="1333500" cy="194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2208948" y="1466850"/>
              <a:ext cx="465430" cy="198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15960537">
              <a:off x="2397164" y="1375882"/>
              <a:ext cx="95250" cy="93086"/>
            </a:xfrm>
            <a:prstGeom prst="arc">
              <a:avLst>
                <a:gd name="adj1" fmla="val 11826156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/>
            <p:cNvSpPr/>
            <p:nvPr/>
          </p:nvSpPr>
          <p:spPr>
            <a:xfrm rot="15960537">
              <a:off x="2523906" y="1361833"/>
              <a:ext cx="278429" cy="384173"/>
            </a:xfrm>
            <a:prstGeom prst="arc">
              <a:avLst>
                <a:gd name="adj1" fmla="val 13847442"/>
                <a:gd name="adj2" fmla="val 1791609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" name="Object 62"/>
            <p:cNvGraphicFramePr>
              <a:graphicFrameLocks noChangeAspect="1"/>
            </p:cNvGraphicFramePr>
            <p:nvPr/>
          </p:nvGraphicFramePr>
          <p:xfrm>
            <a:off x="1920382" y="1247775"/>
            <a:ext cx="31416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Equation" r:id="rId19" imgW="228600" imgH="203040" progId="Equation.3">
                    <p:embed/>
                  </p:oleObj>
                </mc:Choice>
                <mc:Fallback>
                  <p:oleObj name="Equation" r:id="rId19" imgW="228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382" y="1247775"/>
                          <a:ext cx="31416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4"/>
            <p:cNvGraphicFramePr>
              <a:graphicFrameLocks noChangeAspect="1"/>
            </p:cNvGraphicFramePr>
            <p:nvPr/>
          </p:nvGraphicFramePr>
          <p:xfrm>
            <a:off x="2153872" y="1534319"/>
            <a:ext cx="34907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Equation" r:id="rId21" imgW="253800" imgH="203040" progId="Equation.3">
                    <p:embed/>
                  </p:oleObj>
                </mc:Choice>
                <mc:Fallback>
                  <p:oleObj name="Equation" r:id="rId21" imgW="253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3872" y="1534319"/>
                          <a:ext cx="349073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5"/>
            <p:cNvGraphicFramePr>
              <a:graphicFrameLocks noChangeAspect="1"/>
            </p:cNvGraphicFramePr>
            <p:nvPr/>
          </p:nvGraphicFramePr>
          <p:xfrm>
            <a:off x="2395120" y="2038350"/>
            <a:ext cx="34907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Equation" r:id="rId23" imgW="253800" imgH="203040" progId="Equation.3">
                    <p:embed/>
                  </p:oleObj>
                </mc:Choice>
                <mc:Fallback>
                  <p:oleObj name="Equation" r:id="rId23" imgW="253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5120" y="2038350"/>
                          <a:ext cx="349073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6"/>
            <p:cNvGraphicFramePr>
              <a:graphicFrameLocks noChangeAspect="1"/>
            </p:cNvGraphicFramePr>
            <p:nvPr/>
          </p:nvGraphicFramePr>
          <p:xfrm>
            <a:off x="685800" y="2263140"/>
            <a:ext cx="297875" cy="2709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Equation" r:id="rId24" imgW="228600" imgH="203040" progId="Equation.3">
                    <p:embed/>
                  </p:oleObj>
                </mc:Choice>
                <mc:Fallback>
                  <p:oleObj name="Equation" r:id="rId24" imgW="228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2263140"/>
                          <a:ext cx="297875" cy="2709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Arc 66"/>
            <p:cNvSpPr/>
            <p:nvPr/>
          </p:nvSpPr>
          <p:spPr>
            <a:xfrm>
              <a:off x="1073299" y="2171700"/>
              <a:ext cx="1117032" cy="571500"/>
            </a:xfrm>
            <a:prstGeom prst="arc">
              <a:avLst>
                <a:gd name="adj1" fmla="val 17552772"/>
                <a:gd name="adj2" fmla="val 33274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8" name="Object 67"/>
            <p:cNvGraphicFramePr>
              <a:graphicFrameLocks noChangeAspect="1"/>
            </p:cNvGraphicFramePr>
            <p:nvPr/>
          </p:nvGraphicFramePr>
          <p:xfrm>
            <a:off x="2153252" y="2216605"/>
            <a:ext cx="155143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4" name="Equation" r:id="rId25" imgW="126720" imgH="177480" progId="Equation.3">
                    <p:embed/>
                  </p:oleObj>
                </mc:Choice>
                <mc:Fallback>
                  <p:oleObj name="Equation" r:id="rId25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3252" y="2216605"/>
                          <a:ext cx="155143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8"/>
            <p:cNvGraphicFramePr>
              <a:graphicFrameLocks noChangeAspect="1"/>
            </p:cNvGraphicFramePr>
            <p:nvPr/>
          </p:nvGraphicFramePr>
          <p:xfrm>
            <a:off x="2506663" y="1676400"/>
            <a:ext cx="838200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" name="Equation" r:id="rId27" imgW="609480" imgH="215640" progId="Equation.3">
                    <p:embed/>
                  </p:oleObj>
                </mc:Choice>
                <mc:Fallback>
                  <p:oleObj name="Equation" r:id="rId27" imgW="609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6663" y="1676400"/>
                          <a:ext cx="838200" cy="303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ct 9"/>
            <p:cNvGraphicFramePr>
              <a:graphicFrameLocks noChangeAspect="1"/>
            </p:cNvGraphicFramePr>
            <p:nvPr/>
          </p:nvGraphicFramePr>
          <p:xfrm>
            <a:off x="1887538" y="990600"/>
            <a:ext cx="85566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Equation" r:id="rId29" imgW="622080" imgH="215640" progId="Equation.3">
                    <p:embed/>
                  </p:oleObj>
                </mc:Choice>
                <mc:Fallback>
                  <p:oleObj name="Equation" r:id="rId29" imgW="6220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7538" y="990600"/>
                          <a:ext cx="85566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Arc 70"/>
            <p:cNvSpPr/>
            <p:nvPr/>
          </p:nvSpPr>
          <p:spPr>
            <a:xfrm>
              <a:off x="1681513" y="2122714"/>
              <a:ext cx="744688" cy="476250"/>
            </a:xfrm>
            <a:prstGeom prst="arc">
              <a:avLst>
                <a:gd name="adj1" fmla="val 17552772"/>
                <a:gd name="adj2" fmla="val 1280755"/>
              </a:avLst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2" name="Object 10"/>
            <p:cNvGraphicFramePr>
              <a:graphicFrameLocks noChangeAspect="1"/>
            </p:cNvGraphicFramePr>
            <p:nvPr/>
          </p:nvGraphicFramePr>
          <p:xfrm>
            <a:off x="1074738" y="2133600"/>
            <a:ext cx="454025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7" name="Equation" r:id="rId31" imgW="330120" imgH="177480" progId="Equation.3">
                    <p:embed/>
                  </p:oleObj>
                </mc:Choice>
                <mc:Fallback>
                  <p:oleObj name="Equation" r:id="rId31" imgW="330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4738" y="2133600"/>
                          <a:ext cx="454025" cy="234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11"/>
            <p:cNvGraphicFramePr>
              <a:graphicFrameLocks noChangeAspect="1"/>
            </p:cNvGraphicFramePr>
            <p:nvPr/>
          </p:nvGraphicFramePr>
          <p:xfrm>
            <a:off x="1447800" y="1524000"/>
            <a:ext cx="271501" cy="2829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Equation" r:id="rId33" imgW="152280" imgH="164880" progId="Equation.3">
                    <p:embed/>
                  </p:oleObj>
                </mc:Choice>
                <mc:Fallback>
                  <p:oleObj name="Equation" r:id="rId33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1524000"/>
                          <a:ext cx="271501" cy="2829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12"/>
            <p:cNvGraphicFramePr>
              <a:graphicFrameLocks noChangeAspect="1"/>
            </p:cNvGraphicFramePr>
            <p:nvPr/>
          </p:nvGraphicFramePr>
          <p:xfrm>
            <a:off x="3526608" y="2415779"/>
            <a:ext cx="174536" cy="196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Equation" r:id="rId35" imgW="126720" imgH="139680" progId="Equation.3">
                    <p:embed/>
                  </p:oleObj>
                </mc:Choice>
                <mc:Fallback>
                  <p:oleObj name="Equation" r:id="rId35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6608" y="2415779"/>
                          <a:ext cx="174536" cy="1964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76"/>
            <p:cNvGraphicFramePr>
              <a:graphicFrameLocks noChangeAspect="1"/>
            </p:cNvGraphicFramePr>
            <p:nvPr/>
          </p:nvGraphicFramePr>
          <p:xfrm>
            <a:off x="1981200" y="1905000"/>
            <a:ext cx="185737" cy="174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37" imgW="152280" imgH="139680" progId="Equation.3">
                    <p:embed/>
                  </p:oleObj>
                </mc:Choice>
                <mc:Fallback>
                  <p:oleObj name="Equation" r:id="rId37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1905000"/>
                          <a:ext cx="185737" cy="174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" name="Freeform 77"/>
            <p:cNvSpPr/>
            <p:nvPr/>
          </p:nvSpPr>
          <p:spPr>
            <a:xfrm>
              <a:off x="1741714" y="1988457"/>
              <a:ext cx="337457" cy="177800"/>
            </a:xfrm>
            <a:custGeom>
              <a:avLst/>
              <a:gdLst>
                <a:gd name="connsiteX0" fmla="*/ 0 w 337457"/>
                <a:gd name="connsiteY0" fmla="*/ 90714 h 177800"/>
                <a:gd name="connsiteX1" fmla="*/ 185057 w 337457"/>
                <a:gd name="connsiteY1" fmla="*/ 14514 h 177800"/>
                <a:gd name="connsiteX2" fmla="*/ 337457 w 337457"/>
                <a:gd name="connsiteY2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7457" h="177800">
                  <a:moveTo>
                    <a:pt x="0" y="90714"/>
                  </a:moveTo>
                  <a:cubicBezTo>
                    <a:pt x="64407" y="45357"/>
                    <a:pt x="128814" y="0"/>
                    <a:pt x="185057" y="14514"/>
                  </a:cubicBezTo>
                  <a:cubicBezTo>
                    <a:pt x="241300" y="29028"/>
                    <a:pt x="319314" y="148771"/>
                    <a:pt x="337457" y="177800"/>
                  </a:cubicBezTo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304800" y="16002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This problem can be viewed how two non-rectangular force components  can be replaced by a single resultant force R.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4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Alternative Solution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607C-E77F-41FE-B64F-FD2D3BA37A2D}" type="datetime1">
              <a:rPr lang="en-US" smtClean="0"/>
              <a:pPr/>
              <a:t>3/2/2016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" name="Group 49"/>
          <p:cNvGrpSpPr/>
          <p:nvPr/>
        </p:nvGrpSpPr>
        <p:grpSpPr>
          <a:xfrm>
            <a:off x="4724400" y="3657600"/>
            <a:ext cx="4119562" cy="2286000"/>
            <a:chOff x="4322763" y="3657600"/>
            <a:chExt cx="4119562" cy="2286000"/>
          </a:xfrm>
        </p:grpSpPr>
        <p:graphicFrame>
          <p:nvGraphicFramePr>
            <p:cNvPr id="88070" name="Object 6"/>
            <p:cNvGraphicFramePr>
              <a:graphicFrameLocks noChangeAspect="1"/>
            </p:cNvGraphicFramePr>
            <p:nvPr/>
          </p:nvGraphicFramePr>
          <p:xfrm>
            <a:off x="8229600" y="5105400"/>
            <a:ext cx="212725" cy="231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" name="Equation" r:id="rId3" imgW="126720" imgH="139680" progId="Equation.3">
                    <p:embed/>
                  </p:oleObj>
                </mc:Choice>
                <mc:Fallback>
                  <p:oleObj name="Equation" r:id="rId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9600" y="5105400"/>
                          <a:ext cx="212725" cy="231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Connector 31"/>
            <p:cNvCxnSpPr/>
            <p:nvPr/>
          </p:nvCxnSpPr>
          <p:spPr>
            <a:xfrm>
              <a:off x="5480050" y="5214256"/>
              <a:ext cx="2743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 rot="931462">
              <a:off x="5649609" y="4815995"/>
              <a:ext cx="1295400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2524091">
              <a:off x="6991842" y="4241694"/>
              <a:ext cx="3048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623050" y="5105400"/>
              <a:ext cx="304800" cy="8382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623050" y="4953000"/>
              <a:ext cx="304800" cy="3810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699250" y="50292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85592" y="5867400"/>
              <a:ext cx="990600" cy="76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>
              <a:stCxn id="29" idx="0"/>
            </p:cNvCxnSpPr>
            <p:nvPr/>
          </p:nvCxnSpPr>
          <p:spPr>
            <a:xfrm rot="5400000" flipH="1" flipV="1">
              <a:off x="7455721" y="3982780"/>
              <a:ext cx="406909" cy="3661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7" name="Object 36"/>
            <p:cNvGraphicFramePr>
              <a:graphicFrameLocks noChangeAspect="1"/>
            </p:cNvGraphicFramePr>
            <p:nvPr/>
          </p:nvGraphicFramePr>
          <p:xfrm>
            <a:off x="5556250" y="4952999"/>
            <a:ext cx="295275" cy="262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7" name="Equation" r:id="rId5" imgW="228600" imgH="203040" progId="Equation.3">
                    <p:embed/>
                  </p:oleObj>
                </mc:Choice>
                <mc:Fallback>
                  <p:oleObj name="Equation" r:id="rId5" imgW="228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6250" y="4952999"/>
                          <a:ext cx="295275" cy="2624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067" name="Object 3"/>
            <p:cNvGraphicFramePr>
              <a:graphicFrameLocks noChangeAspect="1"/>
            </p:cNvGraphicFramePr>
            <p:nvPr/>
          </p:nvGraphicFramePr>
          <p:xfrm>
            <a:off x="7156451" y="4953000"/>
            <a:ext cx="312358" cy="26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" name="Equation" r:id="rId7" imgW="241200" imgH="203040" progId="Equation.3">
                    <p:embed/>
                  </p:oleObj>
                </mc:Choice>
                <mc:Fallback>
                  <p:oleObj name="Equation" r:id="rId7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6451" y="4953000"/>
                          <a:ext cx="312358" cy="261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068" name="Object 4"/>
            <p:cNvGraphicFramePr>
              <a:graphicFrameLocks noChangeAspect="1"/>
            </p:cNvGraphicFramePr>
            <p:nvPr/>
          </p:nvGraphicFramePr>
          <p:xfrm>
            <a:off x="4322763" y="4267200"/>
            <a:ext cx="1041400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9" name="Equation" r:id="rId9" imgW="622080" imgH="215640" progId="Equation.3">
                    <p:embed/>
                  </p:oleObj>
                </mc:Choice>
                <mc:Fallback>
                  <p:oleObj name="Equation" r:id="rId9" imgW="6220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2763" y="4267200"/>
                          <a:ext cx="1041400" cy="358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4" name="Straight Arrow Connector 43"/>
            <p:cNvCxnSpPr/>
            <p:nvPr/>
          </p:nvCxnSpPr>
          <p:spPr>
            <a:xfrm rot="16200000" flipV="1">
              <a:off x="5294439" y="4398383"/>
              <a:ext cx="173355" cy="62944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8069" name="Object 5"/>
            <p:cNvGraphicFramePr>
              <a:graphicFrameLocks noChangeAspect="1"/>
            </p:cNvGraphicFramePr>
            <p:nvPr/>
          </p:nvGraphicFramePr>
          <p:xfrm>
            <a:off x="7400925" y="3657600"/>
            <a:ext cx="1019175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0" name="Equation" r:id="rId11" imgW="609480" imgH="215640" progId="Equation.3">
                    <p:embed/>
                  </p:oleObj>
                </mc:Choice>
                <mc:Fallback>
                  <p:oleObj name="Equation" r:id="rId11" imgW="609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0925" y="3657600"/>
                          <a:ext cx="1019175" cy="358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3"/>
            <p:cNvGraphicFramePr>
              <a:graphicFrameLocks noChangeAspect="1"/>
            </p:cNvGraphicFramePr>
            <p:nvPr/>
          </p:nvGraphicFramePr>
          <p:xfrm>
            <a:off x="6606043" y="4647068"/>
            <a:ext cx="254000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name="Equation" r:id="rId13" imgW="152280" imgH="177480" progId="Equation.3">
                    <p:embed/>
                  </p:oleObj>
                </mc:Choice>
                <mc:Fallback>
                  <p:oleObj name="Equation" r:id="rId13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6043" y="4647068"/>
                          <a:ext cx="254000" cy="295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0133" name="Object 21"/>
          <p:cNvGraphicFramePr>
            <a:graphicFrameLocks noChangeAspect="1"/>
          </p:cNvGraphicFramePr>
          <p:nvPr/>
        </p:nvGraphicFramePr>
        <p:xfrm>
          <a:off x="304800" y="2286000"/>
          <a:ext cx="60944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4063680" imgH="253800" progId="Equation.3">
                  <p:embed/>
                </p:oleObj>
              </mc:Choice>
              <mc:Fallback>
                <p:oleObj name="Equation" r:id="rId15" imgW="4063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0"/>
                        <a:ext cx="60944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34" name="Object 22"/>
          <p:cNvGraphicFramePr>
            <a:graphicFrameLocks noChangeAspect="1"/>
          </p:cNvGraphicFramePr>
          <p:nvPr/>
        </p:nvGraphicFramePr>
        <p:xfrm>
          <a:off x="304800" y="2895600"/>
          <a:ext cx="59832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3987720" imgH="253800" progId="Equation.3">
                  <p:embed/>
                </p:oleObj>
              </mc:Choice>
              <mc:Fallback>
                <p:oleObj name="Equation" r:id="rId17" imgW="3987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95600"/>
                        <a:ext cx="59832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35" name="Object 23"/>
          <p:cNvGraphicFramePr>
            <a:graphicFrameLocks noChangeAspect="1"/>
          </p:cNvGraphicFramePr>
          <p:nvPr/>
        </p:nvGraphicFramePr>
        <p:xfrm>
          <a:off x="381000" y="3505200"/>
          <a:ext cx="39624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2616120" imgH="304560" progId="Equation.3">
                  <p:embed/>
                </p:oleObj>
              </mc:Choice>
              <mc:Fallback>
                <p:oleObj name="Equation" r:id="rId19" imgW="26161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39624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36" name="Object 24"/>
          <p:cNvGraphicFramePr>
            <a:graphicFrameLocks noChangeAspect="1"/>
          </p:cNvGraphicFramePr>
          <p:nvPr/>
        </p:nvGraphicFramePr>
        <p:xfrm>
          <a:off x="381000" y="4267200"/>
          <a:ext cx="35893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1" imgW="2273040" imgH="482400" progId="Equation.3">
                  <p:embed/>
                </p:oleObj>
              </mc:Choice>
              <mc:Fallback>
                <p:oleObj name="Equation" r:id="rId21" imgW="22730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67200"/>
                        <a:ext cx="35893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304800" y="1600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Note: This method will be discussed in </a:t>
            </a:r>
            <a:r>
              <a:rPr lang="en-US" i="1" dirty="0" smtClean="0">
                <a:solidFill>
                  <a:srgbClr val="002060"/>
                </a:solidFill>
              </a:rPr>
              <a:t>Force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Resultants </a:t>
            </a:r>
            <a:r>
              <a:rPr lang="en-US" dirty="0" smtClean="0">
                <a:solidFill>
                  <a:srgbClr val="002060"/>
                </a:solidFill>
              </a:rPr>
              <a:t>topic.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4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Force Systems</vt:lpstr>
      <vt:lpstr>PowerPoint Presentation</vt:lpstr>
      <vt:lpstr>Law of sines and cosines</vt:lpstr>
      <vt:lpstr>Problem-1</vt:lpstr>
      <vt:lpstr>Solution</vt:lpstr>
      <vt:lpstr>EXAMPLE - 1</vt:lpstr>
      <vt:lpstr>Problem-2</vt:lpstr>
      <vt:lpstr>  Solution</vt:lpstr>
      <vt:lpstr>Alternative Solution</vt:lpstr>
      <vt:lpstr>EXAMPLE - 2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 Systems</dc:title>
  <dc:creator>User</dc:creator>
  <cp:lastModifiedBy>User</cp:lastModifiedBy>
  <cp:revision>1</cp:revision>
  <dcterms:created xsi:type="dcterms:W3CDTF">2016-02-03T13:05:47Z</dcterms:created>
  <dcterms:modified xsi:type="dcterms:W3CDTF">2016-02-03T13:06:35Z</dcterms:modified>
</cp:coreProperties>
</file>